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0.xml" ContentType="application/vnd.openxmlformats-officedocument.drawingml.chart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charts/chart21.xml" ContentType="application/vnd.openxmlformats-officedocument.drawingml.chart+xml"/>
  <Override PartName="/ppt/theme/themeOverride2.xml" ContentType="application/vnd.openxmlformats-officedocument.themeOverride+xml"/>
  <Override PartName="/ppt/charts/chart22.xml" ContentType="application/vnd.openxmlformats-officedocument.drawingml.chart+xml"/>
  <Override PartName="/ppt/drawings/drawing6.xml" ContentType="application/vnd.openxmlformats-officedocument.drawingml.chartshapes+xml"/>
  <Override PartName="/ppt/charts/chart23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drawings/drawing7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27.xml" ContentType="application/vnd.openxmlformats-officedocument.drawingml.chart+xml"/>
  <Override PartName="/ppt/drawings/drawing8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8.xml" ContentType="application/vnd.openxmlformats-officedocument.drawingml.chart+xml"/>
  <Override PartName="/ppt/notesSlides/notesSlide28.xml" ContentType="application/vnd.openxmlformats-officedocument.presentationml.notesSl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notesSlides/notesSlide29.xml" ContentType="application/vnd.openxmlformats-officedocument.presentationml.notesSlide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5.xml" ContentType="application/vnd.openxmlformats-officedocument.drawingml.chart+xml"/>
  <Override PartName="/ppt/theme/themeOverride3.xml" ContentType="application/vnd.openxmlformats-officedocument.themeOverride+xml"/>
  <Override PartName="/ppt/charts/chart36.xml" ContentType="application/vnd.openxmlformats-officedocument.drawingml.chart+xml"/>
  <Override PartName="/ppt/notesSlides/notesSlide30.xml" ContentType="application/vnd.openxmlformats-officedocument.presentationml.notesSlid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notesSlides/notesSlide31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drawings/drawing9.xml" ContentType="application/vnd.openxmlformats-officedocument.drawingml.chartshapes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notesSlides/notesSlide32.xml" ContentType="application/vnd.openxmlformats-officedocument.presentationml.notesSlide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notesSlides/notesSlide33.xml" ContentType="application/vnd.openxmlformats-officedocument.presentationml.notesSlide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theme/themeOverride4.xml" ContentType="application/vnd.openxmlformats-officedocument.themeOverride+xml"/>
  <Override PartName="/ppt/charts/chart52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9"/>
  </p:notesMasterIdLst>
  <p:handoutMasterIdLst>
    <p:handoutMasterId r:id="rId90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602" r:id="rId10"/>
    <p:sldId id="1603" r:id="rId11"/>
    <p:sldId id="1604" r:id="rId12"/>
    <p:sldId id="1627" r:id="rId13"/>
    <p:sldId id="1606" r:id="rId14"/>
    <p:sldId id="1607" r:id="rId15"/>
    <p:sldId id="1608" r:id="rId16"/>
    <p:sldId id="1596" r:id="rId17"/>
    <p:sldId id="1595" r:id="rId18"/>
    <p:sldId id="1589" r:id="rId19"/>
    <p:sldId id="1590" r:id="rId20"/>
    <p:sldId id="1591" r:id="rId21"/>
    <p:sldId id="1592" r:id="rId22"/>
    <p:sldId id="1593" r:id="rId23"/>
    <p:sldId id="1594" r:id="rId24"/>
    <p:sldId id="1609" r:id="rId25"/>
    <p:sldId id="1610" r:id="rId26"/>
    <p:sldId id="1611" r:id="rId27"/>
    <p:sldId id="1612" r:id="rId28"/>
    <p:sldId id="1613" r:id="rId29"/>
    <p:sldId id="1621" r:id="rId30"/>
    <p:sldId id="1622" r:id="rId31"/>
    <p:sldId id="1623" r:id="rId32"/>
    <p:sldId id="1597" r:id="rId33"/>
    <p:sldId id="1598" r:id="rId34"/>
    <p:sldId id="1599" r:id="rId35"/>
    <p:sldId id="1600" r:id="rId36"/>
    <p:sldId id="1601" r:id="rId37"/>
    <p:sldId id="1614" r:id="rId38"/>
    <p:sldId id="1615" r:id="rId39"/>
    <p:sldId id="1616" r:id="rId40"/>
    <p:sldId id="1624" r:id="rId41"/>
    <p:sldId id="1625" r:id="rId42"/>
    <p:sldId id="1628" r:id="rId43"/>
    <p:sldId id="1522" r:id="rId44"/>
    <p:sldId id="1629" r:id="rId45"/>
    <p:sldId id="1630" r:id="rId46"/>
    <p:sldId id="1631" r:id="rId47"/>
    <p:sldId id="1632" r:id="rId48"/>
    <p:sldId id="1633" r:id="rId49"/>
    <p:sldId id="1634" r:id="rId50"/>
    <p:sldId id="1635" r:id="rId51"/>
    <p:sldId id="1636" r:id="rId52"/>
    <p:sldId id="1657" r:id="rId53"/>
    <p:sldId id="1658" r:id="rId54"/>
    <p:sldId id="1649" r:id="rId55"/>
    <p:sldId id="1650" r:id="rId56"/>
    <p:sldId id="1573" r:id="rId57"/>
    <p:sldId id="1659" r:id="rId58"/>
    <p:sldId id="1637" r:id="rId59"/>
    <p:sldId id="1638" r:id="rId60"/>
    <p:sldId id="1639" r:id="rId61"/>
    <p:sldId id="1640" r:id="rId62"/>
    <p:sldId id="1539" r:id="rId63"/>
    <p:sldId id="1641" r:id="rId64"/>
    <p:sldId id="1642" r:id="rId65"/>
    <p:sldId id="1643" r:id="rId66"/>
    <p:sldId id="1644" r:id="rId67"/>
    <p:sldId id="1645" r:id="rId68"/>
    <p:sldId id="1545" r:id="rId69"/>
    <p:sldId id="1646" r:id="rId70"/>
    <p:sldId id="1547" r:id="rId71"/>
    <p:sldId id="1647" r:id="rId72"/>
    <p:sldId id="1651" r:id="rId73"/>
    <p:sldId id="1652" r:id="rId74"/>
    <p:sldId id="1653" r:id="rId75"/>
    <p:sldId id="1654" r:id="rId76"/>
    <p:sldId id="1553" r:id="rId77"/>
    <p:sldId id="1648" r:id="rId78"/>
    <p:sldId id="1655" r:id="rId79"/>
    <p:sldId id="1656" r:id="rId80"/>
    <p:sldId id="1617" r:id="rId81"/>
    <p:sldId id="1618" r:id="rId82"/>
    <p:sldId id="1619" r:id="rId83"/>
    <p:sldId id="1620" r:id="rId84"/>
    <p:sldId id="1588" r:id="rId85"/>
    <p:sldId id="1587" r:id="rId86"/>
    <p:sldId id="1369" r:id="rId87"/>
    <p:sldId id="1370" r:id="rId88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602"/>
            <p14:sldId id="1603"/>
            <p14:sldId id="1604"/>
            <p14:sldId id="1627"/>
            <p14:sldId id="1606"/>
            <p14:sldId id="1607"/>
            <p14:sldId id="1608"/>
            <p14:sldId id="1596"/>
            <p14:sldId id="1595"/>
            <p14:sldId id="1589"/>
            <p14:sldId id="1590"/>
            <p14:sldId id="1591"/>
            <p14:sldId id="1592"/>
            <p14:sldId id="1593"/>
            <p14:sldId id="1594"/>
            <p14:sldId id="1609"/>
            <p14:sldId id="1610"/>
            <p14:sldId id="1611"/>
            <p14:sldId id="1612"/>
            <p14:sldId id="1613"/>
            <p14:sldId id="1621"/>
            <p14:sldId id="1622"/>
            <p14:sldId id="1623"/>
            <p14:sldId id="1597"/>
            <p14:sldId id="1598"/>
            <p14:sldId id="1599"/>
            <p14:sldId id="1600"/>
            <p14:sldId id="1601"/>
            <p14:sldId id="1614"/>
            <p14:sldId id="1615"/>
            <p14:sldId id="1616"/>
            <p14:sldId id="1624"/>
            <p14:sldId id="1625"/>
            <p14:sldId id="1628"/>
            <p14:sldId id="1522"/>
            <p14:sldId id="1629"/>
            <p14:sldId id="1630"/>
            <p14:sldId id="1631"/>
            <p14:sldId id="1632"/>
            <p14:sldId id="1633"/>
            <p14:sldId id="1634"/>
            <p14:sldId id="1635"/>
            <p14:sldId id="1636"/>
            <p14:sldId id="1657"/>
            <p14:sldId id="1658"/>
            <p14:sldId id="1649"/>
            <p14:sldId id="1650"/>
            <p14:sldId id="1573"/>
            <p14:sldId id="1659"/>
            <p14:sldId id="1637"/>
            <p14:sldId id="1638"/>
            <p14:sldId id="1639"/>
            <p14:sldId id="1640"/>
            <p14:sldId id="1539"/>
            <p14:sldId id="1641"/>
            <p14:sldId id="1642"/>
            <p14:sldId id="1643"/>
            <p14:sldId id="1644"/>
            <p14:sldId id="1645"/>
            <p14:sldId id="1545"/>
            <p14:sldId id="1646"/>
            <p14:sldId id="1547"/>
            <p14:sldId id="1647"/>
            <p14:sldId id="1651"/>
            <p14:sldId id="1652"/>
            <p14:sldId id="1653"/>
            <p14:sldId id="1654"/>
            <p14:sldId id="1553"/>
            <p14:sldId id="1648"/>
            <p14:sldId id="1655"/>
            <p14:sldId id="1656"/>
            <p14:sldId id="1617"/>
            <p14:sldId id="1618"/>
            <p14:sldId id="1619"/>
            <p14:sldId id="1620"/>
            <p14:sldId id="1588"/>
            <p14:sldId id="1587"/>
            <p14:sldId id="1369"/>
            <p14:sldId id="1370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000000"/>
    <a:srgbClr val="DEF6E3"/>
    <a:srgbClr val="BBEEC5"/>
    <a:srgbClr val="8DE7A0"/>
    <a:srgbClr val="E7E1F0"/>
    <a:srgbClr val="CFC0E2"/>
    <a:srgbClr val="B19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9" autoAdjust="0"/>
    <p:restoredTop sz="96390" autoAdjust="0"/>
  </p:normalViewPr>
  <p:slideViewPr>
    <p:cSldViewPr>
      <p:cViewPr varScale="1">
        <p:scale>
          <a:sx n="74" d="100"/>
          <a:sy n="74" d="100"/>
        </p:scale>
        <p:origin x="-111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6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3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4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8.xlsx"/><Relationship Id="rId1" Type="http://schemas.openxmlformats.org/officeDocument/2006/relationships/themeOverride" Target="../theme/themeOverride3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9.xm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0.xlsx"/><Relationship Id="rId1" Type="http://schemas.openxmlformats.org/officeDocument/2006/relationships/themeOverride" Target="../theme/themeOverride4.xm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746752"/>
        <c:axId val="67245696"/>
      </c:barChart>
      <c:catAx>
        <c:axId val="132746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7245696"/>
        <c:crosses val="autoZero"/>
        <c:auto val="1"/>
        <c:lblAlgn val="ctr"/>
        <c:lblOffset val="100"/>
        <c:noMultiLvlLbl val="0"/>
      </c:catAx>
      <c:valAx>
        <c:axId val="6724569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327467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22772037662039"/>
          <c:y val="4.2220281703214797E-2"/>
          <c:w val="0.87225195191985505"/>
          <c:h val="0.927118764717401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-2 792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1 587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523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536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282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Лист5!$E$56:$E$66</c:f>
              <c:numCache>
                <c:formatCode>General</c:formatCode>
                <c:ptCount val="11"/>
                <c:pt idx="0">
                  <c:v>2028</c:v>
                </c:pt>
                <c:pt idx="1">
                  <c:v>2027</c:v>
                </c:pt>
                <c:pt idx="2">
                  <c:v>2026</c:v>
                </c:pt>
                <c:pt idx="3">
                  <c:v>2025</c:v>
                </c:pt>
                <c:pt idx="4">
                  <c:v>2024</c:v>
                </c:pt>
                <c:pt idx="5">
                  <c:v>2023</c:v>
                </c:pt>
                <c:pt idx="6">
                  <c:v>2022</c:v>
                </c:pt>
                <c:pt idx="7">
                  <c:v>2021</c:v>
                </c:pt>
                <c:pt idx="8">
                  <c:v>2020</c:v>
                </c:pt>
                <c:pt idx="9">
                  <c:v>2019</c:v>
                </c:pt>
                <c:pt idx="10">
                  <c:v>2018</c:v>
                </c:pt>
              </c:numCache>
            </c:numRef>
          </c:cat>
          <c:val>
            <c:numRef>
              <c:f>Лист5!$F$56:$F$66</c:f>
              <c:numCache>
                <c:formatCode>General</c:formatCode>
                <c:ptCount val="11"/>
                <c:pt idx="0">
                  <c:v>670</c:v>
                </c:pt>
                <c:pt idx="1">
                  <c:v>-2792</c:v>
                </c:pt>
                <c:pt idx="2">
                  <c:v>-1587</c:v>
                </c:pt>
                <c:pt idx="3">
                  <c:v>-13049</c:v>
                </c:pt>
                <c:pt idx="4">
                  <c:v>4523</c:v>
                </c:pt>
                <c:pt idx="5">
                  <c:v>-895</c:v>
                </c:pt>
                <c:pt idx="6">
                  <c:v>310</c:v>
                </c:pt>
                <c:pt idx="7">
                  <c:v>862</c:v>
                </c:pt>
                <c:pt idx="8">
                  <c:v>723</c:v>
                </c:pt>
                <c:pt idx="9">
                  <c:v>3536</c:v>
                </c:pt>
                <c:pt idx="10">
                  <c:v>1282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107136"/>
        <c:axId val="67247424"/>
      </c:barChart>
      <c:catAx>
        <c:axId val="1341071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7247424"/>
        <c:crosses val="autoZero"/>
        <c:auto val="1"/>
        <c:lblAlgn val="ctr"/>
        <c:lblOffset val="100"/>
        <c:noMultiLvlLbl val="0"/>
      </c:catAx>
      <c:valAx>
        <c:axId val="672474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4107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95744920261762"/>
          <c:y val="3.835960858021812E-2"/>
          <c:w val="0.77553364759068966"/>
          <c:h val="0.93003142576207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-4.8991432285740537E-3"/>
                  <c:y val="3.391158368964973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101 884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103 321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108 183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106 554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107 119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94</a:t>
                    </a:r>
                    <a:r>
                      <a:rPr lang="ru-RU" baseline="0" dirty="0" smtClean="0"/>
                      <a:t> 089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82</a:t>
                    </a:r>
                    <a:r>
                      <a:rPr lang="ru-RU" baseline="0" dirty="0" smtClean="0"/>
                      <a:t> 817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r>
                      <a:rPr lang="ru-RU" dirty="0" smtClean="0"/>
                      <a:t>7 388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70 244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58</a:t>
                    </a:r>
                    <a:r>
                      <a:rPr lang="ru-RU" baseline="0" dirty="0" smtClean="0"/>
                      <a:t> 719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49</a:t>
                    </a:r>
                    <a:r>
                      <a:rPr lang="ru-RU" baseline="0" dirty="0" smtClean="0"/>
                      <a:t> 706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Лист5!$E$14:$E$24</c:f>
              <c:numCache>
                <c:formatCode>General</c:formatCode>
                <c:ptCount val="11"/>
                <c:pt idx="0">
                  <c:v>2028</c:v>
                </c:pt>
                <c:pt idx="1">
                  <c:v>2027</c:v>
                </c:pt>
                <c:pt idx="2">
                  <c:v>2026</c:v>
                </c:pt>
                <c:pt idx="3">
                  <c:v>2025</c:v>
                </c:pt>
                <c:pt idx="4">
                  <c:v>2024</c:v>
                </c:pt>
                <c:pt idx="5">
                  <c:v>2023</c:v>
                </c:pt>
                <c:pt idx="6">
                  <c:v>2022</c:v>
                </c:pt>
                <c:pt idx="7">
                  <c:v>2021</c:v>
                </c:pt>
                <c:pt idx="8">
                  <c:v>2020</c:v>
                </c:pt>
                <c:pt idx="9">
                  <c:v>2019</c:v>
                </c:pt>
                <c:pt idx="10">
                  <c:v>2018</c:v>
                </c:pt>
              </c:numCache>
            </c:numRef>
          </c:cat>
          <c:val>
            <c:numRef>
              <c:f>Лист5!$F$14:$F$24</c:f>
              <c:numCache>
                <c:formatCode>General</c:formatCode>
                <c:ptCount val="11"/>
                <c:pt idx="0">
                  <c:v>101884</c:v>
                </c:pt>
                <c:pt idx="1">
                  <c:v>103321</c:v>
                </c:pt>
                <c:pt idx="2">
                  <c:v>108183</c:v>
                </c:pt>
                <c:pt idx="3">
                  <c:v>106554</c:v>
                </c:pt>
                <c:pt idx="4">
                  <c:v>107119</c:v>
                </c:pt>
                <c:pt idx="5">
                  <c:v>94089</c:v>
                </c:pt>
                <c:pt idx="6">
                  <c:v>82817</c:v>
                </c:pt>
                <c:pt idx="7">
                  <c:v>77388</c:v>
                </c:pt>
                <c:pt idx="8">
                  <c:v>70244</c:v>
                </c:pt>
                <c:pt idx="9">
                  <c:v>58719</c:v>
                </c:pt>
                <c:pt idx="10">
                  <c:v>49706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041664"/>
        <c:axId val="117809728"/>
      </c:barChart>
      <c:catAx>
        <c:axId val="930416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7809728"/>
        <c:crosses val="autoZero"/>
        <c:auto val="1"/>
        <c:lblAlgn val="ctr"/>
        <c:lblOffset val="100"/>
        <c:noMultiLvlLbl val="0"/>
      </c:catAx>
      <c:valAx>
        <c:axId val="1178097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30416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461952"/>
        <c:axId val="117812032"/>
      </c:barChart>
      <c:catAx>
        <c:axId val="1344619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7812032"/>
        <c:crosses val="autoZero"/>
        <c:auto val="1"/>
        <c:lblAlgn val="ctr"/>
        <c:lblOffset val="100"/>
        <c:noMultiLvlLbl val="0"/>
      </c:catAx>
      <c:valAx>
        <c:axId val="117812032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134461952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592264112235075"/>
          <c:y val="3.3658201297849195E-2"/>
          <c:w val="0.66742068135055543"/>
          <c:h val="0.92609284843822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2.8058768759764548E-2"/>
                  <c:y val="-2.6456482261457773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101 213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033582148436882E-2"/>
                  <c:y val="-3.35997324720513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106 113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058768759764548E-2"/>
                  <c:y val="-5.2912964522915546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109 770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016791074218441E-3"/>
                  <c:y val="-6.720211059232888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603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102</a:t>
                    </a:r>
                    <a:r>
                      <a:rPr lang="en-US" smtClean="0"/>
                      <a:t> </a:t>
                    </a:r>
                    <a:r>
                      <a:rPr lang="ru-RU" smtClean="0"/>
                      <a:t>596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94</a:t>
                    </a:r>
                    <a:r>
                      <a:rPr lang="en-US" smtClean="0"/>
                      <a:t> </a:t>
                    </a:r>
                    <a:r>
                      <a:rPr lang="ru-RU" smtClean="0"/>
                      <a:t>984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82</a:t>
                    </a:r>
                    <a:r>
                      <a:rPr lang="en-US" smtClean="0"/>
                      <a:t> </a:t>
                    </a:r>
                    <a:r>
                      <a:rPr lang="ru-RU" smtClean="0"/>
                      <a:t>507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mtClean="0"/>
                      <a:t>76</a:t>
                    </a:r>
                    <a:r>
                      <a:rPr lang="en-US" smtClean="0"/>
                      <a:t> </a:t>
                    </a:r>
                    <a:r>
                      <a:rPr lang="ru-RU" smtClean="0"/>
                      <a:t>526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mtClean="0"/>
                      <a:t>69</a:t>
                    </a:r>
                    <a:r>
                      <a:rPr lang="en-US" smtClean="0"/>
                      <a:t> </a:t>
                    </a:r>
                    <a:r>
                      <a:rPr lang="ru-RU" smtClean="0"/>
                      <a:t>521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smtClean="0"/>
                      <a:t>55 183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smtClean="0"/>
                      <a:t>48 424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'[Диаграмма в Microsoft PowerPoint]Лист1'!$I$2:$I$12</c:f>
              <c:numCache>
                <c:formatCode>General</c:formatCode>
                <c:ptCount val="11"/>
                <c:pt idx="0">
                  <c:v>2027</c:v>
                </c:pt>
                <c:pt idx="1">
                  <c:v>2026</c:v>
                </c:pt>
                <c:pt idx="2">
                  <c:v>2025</c:v>
                </c:pt>
                <c:pt idx="3">
                  <c:v>2024</c:v>
                </c:pt>
                <c:pt idx="4">
                  <c:v>2023</c:v>
                </c:pt>
                <c:pt idx="5">
                  <c:v>2022</c:v>
                </c:pt>
                <c:pt idx="6">
                  <c:v>2021</c:v>
                </c:pt>
                <c:pt idx="7">
                  <c:v>2020</c:v>
                </c:pt>
                <c:pt idx="8">
                  <c:v>2019</c:v>
                </c:pt>
                <c:pt idx="9">
                  <c:v>2018</c:v>
                </c:pt>
                <c:pt idx="10">
                  <c:v>2017</c:v>
                </c:pt>
              </c:numCache>
            </c:numRef>
          </c:cat>
          <c:val>
            <c:numRef>
              <c:f>'[Диаграмма в Microsoft PowerPoint]Лист1'!$J$2:$J$12</c:f>
              <c:numCache>
                <c:formatCode>General</c:formatCode>
                <c:ptCount val="11"/>
                <c:pt idx="0">
                  <c:v>87155</c:v>
                </c:pt>
                <c:pt idx="1">
                  <c:v>95027</c:v>
                </c:pt>
                <c:pt idx="2" formatCode="#,##0">
                  <c:v>97094</c:v>
                </c:pt>
                <c:pt idx="3" formatCode="#,##0">
                  <c:v>109719</c:v>
                </c:pt>
                <c:pt idx="4" formatCode="#,##0">
                  <c:v>94984</c:v>
                </c:pt>
                <c:pt idx="5" formatCode="#,##0">
                  <c:v>82507</c:v>
                </c:pt>
                <c:pt idx="6" formatCode="#,##0">
                  <c:v>76526</c:v>
                </c:pt>
                <c:pt idx="7" formatCode="#,##0">
                  <c:v>69521</c:v>
                </c:pt>
                <c:pt idx="8" formatCode="#,##0">
                  <c:v>55183</c:v>
                </c:pt>
                <c:pt idx="9" formatCode="#,##0">
                  <c:v>48424</c:v>
                </c:pt>
                <c:pt idx="10" formatCode="#,##0">
                  <c:v>43867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044224"/>
        <c:axId val="117814336"/>
      </c:barChart>
      <c:catAx>
        <c:axId val="93044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7814336"/>
        <c:crosses val="autoZero"/>
        <c:auto val="1"/>
        <c:lblAlgn val="ctr"/>
        <c:lblOffset val="100"/>
        <c:noMultiLvlLbl val="0"/>
      </c:catAx>
      <c:valAx>
        <c:axId val="117814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3044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01.01.2022</c:v>
                </c:pt>
                <c:pt idx="1">
                  <c:v>Расходы на обслуживание 2021 год</c:v>
                </c:pt>
                <c:pt idx="2">
                  <c:v>Госдолг на 01.01.2023</c:v>
                </c:pt>
                <c:pt idx="3">
                  <c:v>Расходы на обслуживание 2022 год</c:v>
                </c:pt>
                <c:pt idx="4">
                  <c:v>Госдолг на 01.01.2024</c:v>
                </c:pt>
                <c:pt idx="5">
                  <c:v>Расходы на обслуживание 2023 год</c:v>
                </c:pt>
                <c:pt idx="6">
                  <c:v>Госдолг на 01.01.2025</c:v>
                </c:pt>
                <c:pt idx="7">
                  <c:v>Расходы на обслуживание 2024 год</c:v>
                </c:pt>
                <c:pt idx="8">
                  <c:v>Госдолг на 01.01.2026</c:v>
                </c:pt>
                <c:pt idx="9">
                  <c:v>Расходы на обслуживание 2025 год</c:v>
                </c:pt>
                <c:pt idx="10">
                  <c:v>Госдолг на 01.01.2027</c:v>
                </c:pt>
                <c:pt idx="11">
                  <c:v>Расходы на обслуживание 2026 год</c:v>
                </c:pt>
                <c:pt idx="12">
                  <c:v>Госдолг на 01.01.2028</c:v>
                </c:pt>
                <c:pt idx="13">
                  <c:v>Расходы на обслуживание 2027 год</c:v>
                </c:pt>
                <c:pt idx="14">
                  <c:v>Госдолг на 01.01.2029</c:v>
                </c:pt>
                <c:pt idx="15">
                  <c:v>Расходы на обслуживание 2028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1">
                  <c:v>9.3033999999999999</c:v>
                </c:pt>
                <c:pt idx="3">
                  <c:v>30.948</c:v>
                </c:pt>
                <c:pt idx="5">
                  <c:v>73.56</c:v>
                </c:pt>
                <c:pt idx="7">
                  <c:v>115.65</c:v>
                </c:pt>
                <c:pt idx="9">
                  <c:v>150.88999999999999</c:v>
                </c:pt>
                <c:pt idx="11">
                  <c:v>201.14</c:v>
                </c:pt>
                <c:pt idx="13">
                  <c:v>557.92999999999995</c:v>
                </c:pt>
                <c:pt idx="15">
                  <c:v>581.65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01.01.2022</c:v>
                </c:pt>
                <c:pt idx="1">
                  <c:v>Расходы на обслуживание 2021 год</c:v>
                </c:pt>
                <c:pt idx="2">
                  <c:v>Госдолг на 01.01.2023</c:v>
                </c:pt>
                <c:pt idx="3">
                  <c:v>Расходы на обслуживание 2022 год</c:v>
                </c:pt>
                <c:pt idx="4">
                  <c:v>Госдолг на 01.01.2024</c:v>
                </c:pt>
                <c:pt idx="5">
                  <c:v>Расходы на обслуживание 2023 год</c:v>
                </c:pt>
                <c:pt idx="6">
                  <c:v>Госдолг на 01.01.2025</c:v>
                </c:pt>
                <c:pt idx="7">
                  <c:v>Расходы на обслуживание 2024 год</c:v>
                </c:pt>
                <c:pt idx="8">
                  <c:v>Госдолг на 01.01.2026</c:v>
                </c:pt>
                <c:pt idx="9">
                  <c:v>Расходы на обслуживание 2025 год</c:v>
                </c:pt>
                <c:pt idx="10">
                  <c:v>Госдолг на 01.01.2027</c:v>
                </c:pt>
                <c:pt idx="11">
                  <c:v>Расходы на обслуживание 2026 год</c:v>
                </c:pt>
                <c:pt idx="12">
                  <c:v>Госдолг на 01.01.2028</c:v>
                </c:pt>
                <c:pt idx="13">
                  <c:v>Расходы на обслуживание 2027 год</c:v>
                </c:pt>
                <c:pt idx="14">
                  <c:v>Госдолг на 01.01.2029</c:v>
                </c:pt>
                <c:pt idx="15">
                  <c:v>Расходы на обслуживание 2028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7941.3418000000001</c:v>
                </c:pt>
                <c:pt idx="2" formatCode="#,##0">
                  <c:v>10611.3</c:v>
                </c:pt>
                <c:pt idx="4" formatCode="#,##0">
                  <c:v>13229.986999999999</c:v>
                </c:pt>
                <c:pt idx="6" formatCode="#,##0">
                  <c:v>12194.7</c:v>
                </c:pt>
                <c:pt idx="8" formatCode="#,##0">
                  <c:v>7747.2</c:v>
                </c:pt>
                <c:pt idx="10" formatCode="#,##0">
                  <c:v>7576.9</c:v>
                </c:pt>
                <c:pt idx="12" formatCode="#,##0">
                  <c:v>7155.3</c:v>
                </c:pt>
                <c:pt idx="14" formatCode="#,##0">
                  <c:v>6703.1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01.01.2022</c:v>
                </c:pt>
                <c:pt idx="1">
                  <c:v>Расходы на обслуживание 2021 год</c:v>
                </c:pt>
                <c:pt idx="2">
                  <c:v>Госдолг на 01.01.2023</c:v>
                </c:pt>
                <c:pt idx="3">
                  <c:v>Расходы на обслуживание 2022 год</c:v>
                </c:pt>
                <c:pt idx="4">
                  <c:v>Госдолг на 01.01.2024</c:v>
                </c:pt>
                <c:pt idx="5">
                  <c:v>Расходы на обслуживание 2023 год</c:v>
                </c:pt>
                <c:pt idx="6">
                  <c:v>Госдолг на 01.01.2025</c:v>
                </c:pt>
                <c:pt idx="7">
                  <c:v>Расходы на обслуживание 2024 год</c:v>
                </c:pt>
                <c:pt idx="8">
                  <c:v>Госдолг на 01.01.2026</c:v>
                </c:pt>
                <c:pt idx="9">
                  <c:v>Расходы на обслуживание 2025 год</c:v>
                </c:pt>
                <c:pt idx="10">
                  <c:v>Госдолг на 01.01.2027</c:v>
                </c:pt>
                <c:pt idx="11">
                  <c:v>Расходы на обслуживание 2026 год</c:v>
                </c:pt>
                <c:pt idx="12">
                  <c:v>Госдолг на 01.01.2028</c:v>
                </c:pt>
                <c:pt idx="13">
                  <c:v>Расходы на обслуживание 2027 год</c:v>
                </c:pt>
                <c:pt idx="14">
                  <c:v>Госдолг на 01.01.2029</c:v>
                </c:pt>
                <c:pt idx="15">
                  <c:v>Расходы на обслуживание 2028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26.5</c:v>
                </c:pt>
                <c:pt idx="4" formatCode="#,##0">
                  <c:v>4038.8</c:v>
                </c:pt>
                <c:pt idx="6" formatCode="#,##0">
                  <c:v>4003.7</c:v>
                </c:pt>
                <c:pt idx="8" formatCode="#,##0">
                  <c:v>3742.2</c:v>
                </c:pt>
                <c:pt idx="10" formatCode="#,##0">
                  <c:v>3371.1</c:v>
                </c:pt>
                <c:pt idx="12" formatCode="#,##0">
                  <c:v>3011</c:v>
                </c:pt>
                <c:pt idx="14" formatCode="#,##0">
                  <c:v>2661.7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-2.801490878444978E-3"/>
                  <c:y val="-1.76853805611905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spPr/>
              <c:txPr>
                <a:bodyPr anchorCtr="0"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4007454392225339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01.01.2022</c:v>
                </c:pt>
                <c:pt idx="1">
                  <c:v>Расходы на обслуживание 2021 год</c:v>
                </c:pt>
                <c:pt idx="2">
                  <c:v>Госдолг на 01.01.2023</c:v>
                </c:pt>
                <c:pt idx="3">
                  <c:v>Расходы на обслуживание 2022 год</c:v>
                </c:pt>
                <c:pt idx="4">
                  <c:v>Госдолг на 01.01.2024</c:v>
                </c:pt>
                <c:pt idx="5">
                  <c:v>Расходы на обслуживание 2023 год</c:v>
                </c:pt>
                <c:pt idx="6">
                  <c:v>Госдолг на 01.01.2025</c:v>
                </c:pt>
                <c:pt idx="7">
                  <c:v>Расходы на обслуживание 2024 год</c:v>
                </c:pt>
                <c:pt idx="8">
                  <c:v>Госдолг на 01.01.2026</c:v>
                </c:pt>
                <c:pt idx="9">
                  <c:v>Расходы на обслуживание 2025 год</c:v>
                </c:pt>
                <c:pt idx="10">
                  <c:v>Госдолг на 01.01.2027</c:v>
                </c:pt>
                <c:pt idx="11">
                  <c:v>Расходы на обслуживание 2026 год</c:v>
                </c:pt>
                <c:pt idx="12">
                  <c:v>Госдолг на 01.01.2028</c:v>
                </c:pt>
                <c:pt idx="13">
                  <c:v>Расходы на обслуживание 2027 год</c:v>
                </c:pt>
                <c:pt idx="14">
                  <c:v>Госдолг на 01.01.2029</c:v>
                </c:pt>
                <c:pt idx="15">
                  <c:v>Расходы на обслуживание 2028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8" formatCode="#,##0">
                  <c:v>1920.2</c:v>
                </c:pt>
                <c:pt idx="10" formatCode="#,##0">
                  <c:v>3677.4</c:v>
                </c:pt>
                <c:pt idx="12" formatCode="#,##0">
                  <c:v>6891.5</c:v>
                </c:pt>
                <c:pt idx="14" formatCode="#,##0">
                  <c:v>6673.1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01.01.2022</c:v>
                </c:pt>
                <c:pt idx="1">
                  <c:v>Расходы на обслуживание 2021 год</c:v>
                </c:pt>
                <c:pt idx="2">
                  <c:v>Госдолг на 01.01.2023</c:v>
                </c:pt>
                <c:pt idx="3">
                  <c:v>Расходы на обслуживание 2022 год</c:v>
                </c:pt>
                <c:pt idx="4">
                  <c:v>Госдолг на 01.01.2024</c:v>
                </c:pt>
                <c:pt idx="5">
                  <c:v>Расходы на обслуживание 2023 год</c:v>
                </c:pt>
                <c:pt idx="6">
                  <c:v>Госдолг на 01.01.2025</c:v>
                </c:pt>
                <c:pt idx="7">
                  <c:v>Расходы на обслуживание 2024 год</c:v>
                </c:pt>
                <c:pt idx="8">
                  <c:v>Госдолг на 01.01.2026</c:v>
                </c:pt>
                <c:pt idx="9">
                  <c:v>Расходы на обслуживание 2025 год</c:v>
                </c:pt>
                <c:pt idx="10">
                  <c:v>Госдолг на 01.01.2027</c:v>
                </c:pt>
                <c:pt idx="11">
                  <c:v>Расходы на обслуживание 2026 год</c:v>
                </c:pt>
                <c:pt idx="12">
                  <c:v>Госдолг на 01.01.2028</c:v>
                </c:pt>
                <c:pt idx="13">
                  <c:v>Расходы на обслуживание 2027 год</c:v>
                </c:pt>
                <c:pt idx="14">
                  <c:v>Госдолг на 01.01.2029</c:v>
                </c:pt>
                <c:pt idx="15">
                  <c:v>Расходы на обслуживание 2028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96045824"/>
        <c:axId val="49694400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0,01%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0,04%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3617890541339582E-2"/>
                  <c:y val="-3.094959005078978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4.062161773745205E-2"/>
                  <c:y val="-2.851785022362606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5018635980562068E-2"/>
                  <c:y val="2.674896403009437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0,1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4.2022363176674377E-2"/>
                  <c:y val="2.89598106689495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9273482973387612E-2"/>
                  <c:y val="-3.16677975330286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-1.4007454392224825E-3"/>
                  <c:y val="-3.0728696862481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0,59%**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01.01.2022</c:v>
                </c:pt>
                <c:pt idx="1">
                  <c:v>Расходы на обслуживание 2021 год</c:v>
                </c:pt>
                <c:pt idx="2">
                  <c:v>Госдолг на 01.01.2023</c:v>
                </c:pt>
                <c:pt idx="3">
                  <c:v>Расходы на обслуживание 2022 год</c:v>
                </c:pt>
                <c:pt idx="4">
                  <c:v>Госдолг на 01.01.2024</c:v>
                </c:pt>
                <c:pt idx="5">
                  <c:v>Расходы на обслуживание 2023 год</c:v>
                </c:pt>
                <c:pt idx="6">
                  <c:v>Госдолг на 01.01.2025</c:v>
                </c:pt>
                <c:pt idx="7">
                  <c:v>Расходы на обслуживание 2024 год</c:v>
                </c:pt>
                <c:pt idx="8">
                  <c:v>Госдолг на 01.01.2026</c:v>
                </c:pt>
                <c:pt idx="9">
                  <c:v>Расходы на обслуживание 2025 год</c:v>
                </c:pt>
                <c:pt idx="10">
                  <c:v>Госдолг на 01.01.2027</c:v>
                </c:pt>
                <c:pt idx="11">
                  <c:v>Расходы на обслуживание 2026 год</c:v>
                </c:pt>
                <c:pt idx="12">
                  <c:v>Госдолг на 01.01.2028</c:v>
                </c:pt>
                <c:pt idx="13">
                  <c:v>Расходы на обслуживание 2027 год</c:v>
                </c:pt>
                <c:pt idx="14">
                  <c:v>Госдолг на 01.01.2029</c:v>
                </c:pt>
                <c:pt idx="15">
                  <c:v>Расходы на обслуживание 2028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1">
                  <c:v>19000</c:v>
                </c:pt>
                <c:pt idx="2">
                  <c:v>20000</c:v>
                </c:pt>
                <c:pt idx="3">
                  <c:v>21000</c:v>
                </c:pt>
                <c:pt idx="4">
                  <c:v>21500</c:v>
                </c:pt>
                <c:pt idx="5">
                  <c:v>22000</c:v>
                </c:pt>
                <c:pt idx="6">
                  <c:v>22500</c:v>
                </c:pt>
                <c:pt idx="7">
                  <c:v>23000</c:v>
                </c:pt>
                <c:pt idx="8">
                  <c:v>23500</c:v>
                </c:pt>
                <c:pt idx="9">
                  <c:v>24000</c:v>
                </c:pt>
                <c:pt idx="10">
                  <c:v>24500</c:v>
                </c:pt>
                <c:pt idx="11">
                  <c:v>25000</c:v>
                </c:pt>
                <c:pt idx="12">
                  <c:v>27250</c:v>
                </c:pt>
                <c:pt idx="13">
                  <c:v>29500</c:v>
                </c:pt>
                <c:pt idx="14">
                  <c:v>29750</c:v>
                </c:pt>
                <c:pt idx="15">
                  <c:v>30000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045824"/>
        <c:axId val="49694400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24,2%</a:t>
                    </a:r>
                    <a:endParaRPr lang="ru-RU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19,3%</a:t>
                    </a:r>
                    <a:endParaRPr lang="ru-RU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21,2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3.3617890541339582E-2"/>
                  <c:y val="2.453829145994557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4,2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3.5018635980562068E-2"/>
                  <c:y val="-2.63070035847709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1,7</a:t>
                    </a:r>
                    <a:r>
                      <a:rPr lang="en-US" dirty="0" smtClean="0"/>
                      <a:t>%*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01.01.2022</c:v>
                </c:pt>
                <c:pt idx="1">
                  <c:v>Расходы на обслуживание 2021 год</c:v>
                </c:pt>
                <c:pt idx="2">
                  <c:v>Госдолг на 01.01.2023</c:v>
                </c:pt>
                <c:pt idx="3">
                  <c:v>Расходы на обслуживание 2022 год</c:v>
                </c:pt>
                <c:pt idx="4">
                  <c:v>Госдолг на 01.01.2024</c:v>
                </c:pt>
                <c:pt idx="5">
                  <c:v>Расходы на обслуживание 2023 год</c:v>
                </c:pt>
                <c:pt idx="6">
                  <c:v>Госдолг на 01.01.2025</c:v>
                </c:pt>
                <c:pt idx="7">
                  <c:v>Расходы на обслуживание 2024 год</c:v>
                </c:pt>
                <c:pt idx="8">
                  <c:v>Госдолг на 01.01.2026</c:v>
                </c:pt>
                <c:pt idx="9">
                  <c:v>Расходы на обслуживание 2025 год</c:v>
                </c:pt>
                <c:pt idx="10">
                  <c:v>Госдолг на 01.01.2027</c:v>
                </c:pt>
                <c:pt idx="11">
                  <c:v>Расходы на обслуживание 2026 год</c:v>
                </c:pt>
                <c:pt idx="12">
                  <c:v>Госдолг на 01.01.2028</c:v>
                </c:pt>
                <c:pt idx="13">
                  <c:v>Расходы на обслуживание 2027 год</c:v>
                </c:pt>
                <c:pt idx="14">
                  <c:v>Госдолг на 01.01.2029</c:v>
                </c:pt>
                <c:pt idx="15">
                  <c:v>Расходы на обслуживание 2028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0.219</c:v>
                </c:pt>
                <c:pt idx="1">
                  <c:v>0.23049999999999998</c:v>
                </c:pt>
                <c:pt idx="2">
                  <c:v>0.24199999999999999</c:v>
                </c:pt>
                <c:pt idx="3">
                  <c:v>0.27800000000000002</c:v>
                </c:pt>
                <c:pt idx="4">
                  <c:v>0.314</c:v>
                </c:pt>
                <c:pt idx="5">
                  <c:v>0.27800000000000002</c:v>
                </c:pt>
                <c:pt idx="6">
                  <c:v>0.24199999999999999</c:v>
                </c:pt>
                <c:pt idx="7">
                  <c:v>0.2175</c:v>
                </c:pt>
                <c:pt idx="8">
                  <c:v>0.193</c:v>
                </c:pt>
                <c:pt idx="9">
                  <c:v>0.20250000000000001</c:v>
                </c:pt>
                <c:pt idx="10">
                  <c:v>0.21199999999999999</c:v>
                </c:pt>
                <c:pt idx="11">
                  <c:v>0.22699999999999998</c:v>
                </c:pt>
                <c:pt idx="12">
                  <c:v>0.24199999999999999</c:v>
                </c:pt>
                <c:pt idx="13">
                  <c:v>0.22949999999999998</c:v>
                </c:pt>
                <c:pt idx="14">
                  <c:v>0.217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046336"/>
        <c:axId val="49694976"/>
      </c:lineChart>
      <c:catAx>
        <c:axId val="196045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9694400"/>
        <c:crosses val="autoZero"/>
        <c:auto val="1"/>
        <c:lblAlgn val="ctr"/>
        <c:lblOffset val="100"/>
        <c:noMultiLvlLbl val="0"/>
      </c:catAx>
      <c:valAx>
        <c:axId val="49694400"/>
        <c:scaling>
          <c:orientation val="minMax"/>
          <c:max val="3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96045824"/>
        <c:crosses val="autoZero"/>
        <c:crossBetween val="between"/>
      </c:valAx>
      <c:valAx>
        <c:axId val="49694976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96046336"/>
        <c:crosses val="max"/>
        <c:crossBetween val="between"/>
      </c:valAx>
      <c:catAx>
        <c:axId val="196046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69497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43892</c:v>
                </c:pt>
                <c:pt idx="1">
                  <c:v>55030</c:v>
                </c:pt>
                <c:pt idx="2">
                  <c:v>66977</c:v>
                </c:pt>
                <c:pt idx="3">
                  <c:v>69534</c:v>
                </c:pt>
                <c:pt idx="4">
                  <c:v>69125</c:v>
                </c:pt>
                <c:pt idx="5">
                  <c:v>70624</c:v>
                </c:pt>
                <c:pt idx="6">
                  <c:v>73944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38925</c:v>
                </c:pt>
                <c:pt idx="1">
                  <c:v>39059</c:v>
                </c:pt>
                <c:pt idx="2">
                  <c:v>40142</c:v>
                </c:pt>
                <c:pt idx="3">
                  <c:v>37020</c:v>
                </c:pt>
                <c:pt idx="4">
                  <c:v>39058</c:v>
                </c:pt>
                <c:pt idx="5">
                  <c:v>32697</c:v>
                </c:pt>
                <c:pt idx="6">
                  <c:v>27940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96722688"/>
        <c:axId val="49695552"/>
      </c:barChart>
      <c:catAx>
        <c:axId val="196722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9695552"/>
        <c:crosses val="autoZero"/>
        <c:auto val="1"/>
        <c:lblAlgn val="ctr"/>
        <c:lblOffset val="100"/>
        <c:noMultiLvlLbl val="0"/>
      </c:catAx>
      <c:valAx>
        <c:axId val="49695552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96722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2376527526928"/>
          <c:y val="4.1277919474668301E-2"/>
          <c:w val="0.62289285855866572"/>
          <c:h val="0.87048099856517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прочие акцизы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1462579150133883E-3"/>
                  <c:y val="1.99702988084066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514909236374644E-3"/>
                  <c:y val="1.8829172645119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5782951142248602E-2"/>
                  <c:y val="6.364245580278314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24.3</c:v>
                </c:pt>
                <c:pt idx="1">
                  <c:v>61.2</c:v>
                </c:pt>
                <c:pt idx="2">
                  <c:v>68.099999999999994</c:v>
                </c:pt>
                <c:pt idx="3">
                  <c:v>71</c:v>
                </c:pt>
                <c:pt idx="4">
                  <c:v>74.5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172173389697958E-2"/>
                  <c:y val="1.75556734830882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214216210956504E-2"/>
                  <c:y val="1.24637451630669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7272784607123422E-2"/>
                  <c:y val="1.14083068784319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1456578696045465E-2"/>
                  <c:y val="-9.0421395258682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7606467516460704E-3"/>
                  <c:y val="-2.150677111526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1474.8</c:v>
                </c:pt>
                <c:pt idx="1">
                  <c:v>1695.5</c:v>
                </c:pt>
                <c:pt idx="2">
                  <c:v>2022.4</c:v>
                </c:pt>
                <c:pt idx="3">
                  <c:v>2146.3000000000002</c:v>
                </c:pt>
                <c:pt idx="4">
                  <c:v>2265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1.7449969186857383E-2"/>
                  <c:y val="1.00503017395231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02531542927573E-2"/>
                  <c:y val="-2.1177020520178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6924334814526506E-2"/>
                  <c:y val="3.752538134060754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555683493165144E-2"/>
                  <c:y val="1.2530522613326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482027468745382E-2"/>
                  <c:y val="5.09133736913392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1279.1999999999998</c:v>
                </c:pt>
                <c:pt idx="1">
                  <c:v>1330.3</c:v>
                </c:pt>
                <c:pt idx="2">
                  <c:v>1370.9</c:v>
                </c:pt>
                <c:pt idx="3">
                  <c:v>1402.3</c:v>
                </c:pt>
                <c:pt idx="4">
                  <c:v>1407</c:v>
                </c:pt>
              </c:numCache>
            </c:numRef>
          </c:val>
        </c:ser>
        <c:ser>
          <c:idx val="3"/>
          <c:order val="3"/>
          <c:tx>
            <c:strRef>
              <c:f>Лист5!$B$11</c:f>
              <c:strCache>
                <c:ptCount val="1"/>
                <c:pt idx="0">
                  <c:v>нефтепродукты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-2.6268062413868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Лист5!$C$11:$G$11</c:f>
              <c:numCache>
                <c:formatCode>#,##0</c:formatCode>
                <c:ptCount val="5"/>
                <c:pt idx="0">
                  <c:v>4801.7</c:v>
                </c:pt>
                <c:pt idx="1">
                  <c:v>4535.8999999999996</c:v>
                </c:pt>
                <c:pt idx="2">
                  <c:v>4969.8</c:v>
                </c:pt>
                <c:pt idx="3">
                  <c:v>5126.3</c:v>
                </c:pt>
                <c:pt idx="4">
                  <c:v>5590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704768"/>
        <c:axId val="197362240"/>
      </c:barChart>
      <c:catAx>
        <c:axId val="19670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362240"/>
        <c:crosses val="autoZero"/>
        <c:auto val="1"/>
        <c:lblAlgn val="ctr"/>
        <c:lblOffset val="100"/>
        <c:noMultiLvlLbl val="0"/>
      </c:catAx>
      <c:valAx>
        <c:axId val="1973622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704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0802943646171"/>
          <c:y val="0.13250114245857084"/>
          <c:w val="0.25699197056353806"/>
          <c:h val="0.37846858623273538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19786887945131"/>
          <c:y val="3.8716811320848319E-3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2028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General</c:formatCode>
                <c:ptCount val="8"/>
                <c:pt idx="0">
                  <c:v>4586</c:v>
                </c:pt>
                <c:pt idx="1">
                  <c:v>159</c:v>
                </c:pt>
                <c:pt idx="2">
                  <c:v>1296</c:v>
                </c:pt>
                <c:pt idx="3">
                  <c:v>3643</c:v>
                </c:pt>
                <c:pt idx="4">
                  <c:v>7219</c:v>
                </c:pt>
                <c:pt idx="5">
                  <c:v>9337</c:v>
                </c:pt>
                <c:pt idx="6">
                  <c:v>28127</c:v>
                </c:pt>
                <c:pt idx="7">
                  <c:v>19084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2027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General</c:formatCode>
                <c:ptCount val="8"/>
                <c:pt idx="0">
                  <c:v>4724</c:v>
                </c:pt>
                <c:pt idx="1">
                  <c:v>159</c:v>
                </c:pt>
                <c:pt idx="2">
                  <c:v>1266</c:v>
                </c:pt>
                <c:pt idx="3">
                  <c:v>3626</c:v>
                </c:pt>
                <c:pt idx="4">
                  <c:v>7002</c:v>
                </c:pt>
                <c:pt idx="5">
                  <c:v>8746</c:v>
                </c:pt>
                <c:pt idx="6">
                  <c:v>26452</c:v>
                </c:pt>
                <c:pt idx="7">
                  <c:v>18176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2026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General</c:formatCode>
                <c:ptCount val="8"/>
                <c:pt idx="0">
                  <c:v>6316</c:v>
                </c:pt>
                <c:pt idx="1">
                  <c:v>159</c:v>
                </c:pt>
                <c:pt idx="2">
                  <c:v>1235</c:v>
                </c:pt>
                <c:pt idx="3">
                  <c:v>3609</c:v>
                </c:pt>
                <c:pt idx="4">
                  <c:v>6851</c:v>
                </c:pt>
                <c:pt idx="5">
                  <c:v>8431</c:v>
                </c:pt>
                <c:pt idx="6">
                  <c:v>24692</c:v>
                </c:pt>
                <c:pt idx="7">
                  <c:v>17376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2025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General</c:formatCode>
                <c:ptCount val="8"/>
                <c:pt idx="0">
                  <c:v>9417</c:v>
                </c:pt>
                <c:pt idx="1">
                  <c:v>173</c:v>
                </c:pt>
                <c:pt idx="2">
                  <c:v>1209</c:v>
                </c:pt>
                <c:pt idx="3">
                  <c:v>3591</c:v>
                </c:pt>
                <c:pt idx="4">
                  <c:v>6684</c:v>
                </c:pt>
                <c:pt idx="5">
                  <c:v>7623</c:v>
                </c:pt>
                <c:pt idx="6">
                  <c:v>23194</c:v>
                </c:pt>
                <c:pt idx="7">
                  <c:v>17206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General</c:formatCode>
                <c:ptCount val="8"/>
                <c:pt idx="0">
                  <c:v>6588</c:v>
                </c:pt>
                <c:pt idx="1">
                  <c:v>171</c:v>
                </c:pt>
                <c:pt idx="2">
                  <c:v>1186</c:v>
                </c:pt>
                <c:pt idx="3">
                  <c:v>3533</c:v>
                </c:pt>
                <c:pt idx="4">
                  <c:v>6115</c:v>
                </c:pt>
                <c:pt idx="5">
                  <c:v>7580</c:v>
                </c:pt>
                <c:pt idx="6">
                  <c:v>21279</c:v>
                </c:pt>
                <c:pt idx="7">
                  <c:v>20200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7410816"/>
        <c:axId val="197364544"/>
      </c:barChart>
      <c:catAx>
        <c:axId val="1974108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97364544"/>
        <c:crosses val="autoZero"/>
        <c:auto val="1"/>
        <c:lblAlgn val="ctr"/>
        <c:lblOffset val="100"/>
        <c:noMultiLvlLbl val="0"/>
      </c:catAx>
      <c:valAx>
        <c:axId val="197364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741081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23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gradFill>
                <a:gsLst>
                  <a:gs pos="0">
                    <a:srgbClr val="FDE741"/>
                  </a:gs>
                  <a:gs pos="23000">
                    <a:srgbClr val="FFFB19"/>
                  </a:gs>
                  <a:gs pos="100000">
                    <a:srgbClr val="FFFF66"/>
                  </a:gs>
                </a:gsLst>
                <a:lin ang="5400000" scaled="1"/>
              </a:gradFill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Лист1!$B$9:$B$24</c:f>
              <c:strCache>
                <c:ptCount val="16"/>
                <c:pt idx="0">
                  <c:v>Оренбургская область</c:v>
                </c:pt>
                <c:pt idx="1">
                  <c:v>Самарская область</c:v>
                </c:pt>
                <c:pt idx="2">
                  <c:v>Ульяновская область</c:v>
                </c:pt>
                <c:pt idx="3">
                  <c:v>Республика Башкортостан</c:v>
                </c:pt>
                <c:pt idx="4">
                  <c:v>Пермский край</c:v>
                </c:pt>
                <c:pt idx="5">
                  <c:v>Пензенская область</c:v>
                </c:pt>
                <c:pt idx="6">
                  <c:v>Чувашская Республика</c:v>
                </c:pt>
                <c:pt idx="7">
                  <c:v>Кировская область</c:v>
                </c:pt>
                <c:pt idx="8">
                  <c:v>Нижегородская область</c:v>
                </c:pt>
                <c:pt idx="9">
                  <c:v>Самарская область</c:v>
                </c:pt>
                <c:pt idx="10">
                  <c:v>Республика Марий Эл</c:v>
                </c:pt>
                <c:pt idx="11">
                  <c:v>Республика Мордовия</c:v>
                </c:pt>
                <c:pt idx="12">
                  <c:v>Удмуртская Республика</c:v>
                </c:pt>
                <c:pt idx="13">
                  <c:v>Республика Татарстан 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Лист1!$C$9:$C$24</c:f>
              <c:numCache>
                <c:formatCode>0.0</c:formatCode>
                <c:ptCount val="16"/>
                <c:pt idx="0">
                  <c:v>120.76679261701679</c:v>
                </c:pt>
                <c:pt idx="1">
                  <c:v>121.56889518776654</c:v>
                </c:pt>
                <c:pt idx="2">
                  <c:v>123.4597385081881</c:v>
                </c:pt>
                <c:pt idx="3">
                  <c:v>123.47815129235417</c:v>
                </c:pt>
                <c:pt idx="4">
                  <c:v>124.138392409185</c:v>
                </c:pt>
                <c:pt idx="5">
                  <c:v>124.71921786372617</c:v>
                </c:pt>
                <c:pt idx="6">
                  <c:v>124.79537203536448</c:v>
                </c:pt>
                <c:pt idx="7">
                  <c:v>125.12026429551636</c:v>
                </c:pt>
                <c:pt idx="8">
                  <c:v>126.84322204955154</c:v>
                </c:pt>
                <c:pt idx="9">
                  <c:v>127.19273311953275</c:v>
                </c:pt>
                <c:pt idx="10">
                  <c:v>128.68503663515077</c:v>
                </c:pt>
                <c:pt idx="11">
                  <c:v>129.24271259245077</c:v>
                </c:pt>
                <c:pt idx="12">
                  <c:v>130.73895383320232</c:v>
                </c:pt>
                <c:pt idx="13">
                  <c:v>135.35669485897569</c:v>
                </c:pt>
                <c:pt idx="14">
                  <c:v>127.05425155166398</c:v>
                </c:pt>
                <c:pt idx="15">
                  <c:v>125.93966158059303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7863936"/>
        <c:axId val="197366272"/>
      </c:barChart>
      <c:catAx>
        <c:axId val="197863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97366272"/>
        <c:crosses val="autoZero"/>
        <c:auto val="1"/>
        <c:lblAlgn val="ctr"/>
        <c:lblOffset val="100"/>
        <c:noMultiLvlLbl val="0"/>
      </c:catAx>
      <c:valAx>
        <c:axId val="19736627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97863936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консолидированного бюджета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1.653462115320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2.20461615376069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39398.699999999997</c:v>
                </c:pt>
                <c:pt idx="1">
                  <c:v>46050</c:v>
                </c:pt>
                <c:pt idx="2">
                  <c:v>55225.5</c:v>
                </c:pt>
                <c:pt idx="3">
                  <c:v>67751.899999999994</c:v>
                </c:pt>
                <c:pt idx="4">
                  <c:v>82312.7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7864960"/>
        <c:axId val="197368000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32.975142283227321</c:v>
                </c:pt>
                <c:pt idx="1">
                  <c:v>38.896866289382544</c:v>
                </c:pt>
                <c:pt idx="2">
                  <c:v>47.072536651892257</c:v>
                </c:pt>
                <c:pt idx="3">
                  <c:v>58.051495158940966</c:v>
                </c:pt>
                <c:pt idx="4">
                  <c:v>70.971460596654595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98099968"/>
        <c:axId val="197368576"/>
      </c:lineChart>
      <c:catAx>
        <c:axId val="197864960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368000"/>
        <c:crosses val="autoZero"/>
        <c:auto val="1"/>
        <c:lblAlgn val="ctr"/>
        <c:lblOffset val="100"/>
        <c:noMultiLvlLbl val="1"/>
      </c:catAx>
      <c:valAx>
        <c:axId val="197368000"/>
        <c:scaling>
          <c:orientation val="minMax"/>
          <c:max val="85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97864960"/>
        <c:crosses val="autoZero"/>
        <c:crossBetween val="between"/>
      </c:valAx>
      <c:valAx>
        <c:axId val="197368576"/>
        <c:scaling>
          <c:orientation val="minMax"/>
          <c:max val="90"/>
          <c:min val="1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98099968"/>
        <c:crosses val="max"/>
        <c:crossBetween val="between"/>
      </c:valAx>
      <c:catAx>
        <c:axId val="198099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7368576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8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6524432797345221E-3"/>
                  <c:y val="-0.37308888755950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682955198230146E-3"/>
                  <c:y val="-0.39343919051729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304738201377713E-2"/>
                  <c:y val="-0.35952201892097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4207387995575362E-3"/>
                  <c:y val="-0.2984711100476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6524432797345221E-3"/>
                  <c:y val="-0.298471644176288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2024 год (факт)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  <c:pt idx="4">
                  <c:v>2028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40142.300000000003</c:v>
                </c:pt>
                <c:pt idx="1">
                  <c:v>37020.199999999997</c:v>
                </c:pt>
                <c:pt idx="2">
                  <c:v>39057.4</c:v>
                </c:pt>
                <c:pt idx="3">
                  <c:v>32696.9</c:v>
                </c:pt>
                <c:pt idx="4">
                  <c:v>27940.2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98756864"/>
        <c:axId val="48398336"/>
        <c:axId val="0"/>
      </c:bar3DChart>
      <c:catAx>
        <c:axId val="19875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8398336"/>
        <c:crosses val="autoZero"/>
        <c:auto val="1"/>
        <c:lblAlgn val="ctr"/>
        <c:lblOffset val="100"/>
        <c:noMultiLvlLbl val="0"/>
      </c:catAx>
      <c:valAx>
        <c:axId val="4839833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875686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9394882050142578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20176</c:v>
                </c:pt>
                <c:pt idx="1">
                  <c:v>14700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4882050142578E-3"/>
                  <c:y val="-8.20354585924559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6455393845128211E-2"/>
                  <c:y val="2.0507734282754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19909</c:v>
                </c:pt>
                <c:pt idx="1">
                  <c:v>13386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273858460171094E-2"/>
                  <c:y val="8.203222897714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636929230085547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19709</c:v>
                </c:pt>
                <c:pt idx="1">
                  <c:v>15892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76417435099751E-2"/>
                  <c:y val="-4.1016114488571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757721364292857E-2"/>
                  <c:y val="-1.64067687569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12788</c:v>
                </c:pt>
                <c:pt idx="1">
                  <c:v>16364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515905640114063E-2"/>
                  <c:y val="-3.7597670616357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576417435099588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9062</c:v>
                </c:pt>
                <c:pt idx="1">
                  <c:v>15461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93881856"/>
        <c:axId val="48401216"/>
        <c:axId val="0"/>
      </c:bar3DChart>
      <c:catAx>
        <c:axId val="93881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8401216"/>
        <c:crosses val="autoZero"/>
        <c:auto val="1"/>
        <c:lblAlgn val="ctr"/>
        <c:lblOffset val="100"/>
        <c:noMultiLvlLbl val="0"/>
      </c:catAx>
      <c:valAx>
        <c:axId val="4840121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938818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278425048221021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1548</c:v>
                </c:pt>
                <c:pt idx="1">
                  <c:v>1033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278425048220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185616698813837E-3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1683</c:v>
                </c:pt>
                <c:pt idx="1">
                  <c:v>1149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727842504822076E-3"/>
                  <c:y val="-1.23048343465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2152</c:v>
                </c:pt>
                <c:pt idx="1">
                  <c:v>1113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185616698813308E-3"/>
                  <c:y val="1.2304511385039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185616698814904E-3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2164</c:v>
                </c:pt>
                <c:pt idx="1">
                  <c:v>1110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364965844584738E-2"/>
                  <c:y val="1.6406445795428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2317</c:v>
                </c:pt>
                <c:pt idx="1">
                  <c:v>1100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93880320"/>
        <c:axId val="48400640"/>
        <c:axId val="0"/>
      </c:bar3DChart>
      <c:catAx>
        <c:axId val="93880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8400640"/>
        <c:crosses val="autoZero"/>
        <c:auto val="1"/>
        <c:lblAlgn val="ctr"/>
        <c:lblOffset val="100"/>
        <c:noMultiLvlLbl val="0"/>
      </c:catAx>
      <c:valAx>
        <c:axId val="48400640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938803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2"/>
              <c:layout>
                <c:manualLayout>
                  <c:x val="0.11418851687260408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4338499674010461E-2"/>
                  <c:y val="5.8236006660530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9279106890411192E-2"/>
                  <c:y val="-2.51533605200888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6351196201370171E-2"/>
                  <c:y val="1.078001165146659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</c:dLbl>
            <c:dLbl>
              <c:idx val="11"/>
              <c:layout>
                <c:manualLayout>
                  <c:x val="-0.15996891945015634"/>
                  <c:y val="4.08669760873321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7.0000000000000007E-2</c:v>
                </c:pt>
                <c:pt idx="1">
                  <c:v>0.183</c:v>
                </c:pt>
                <c:pt idx="2">
                  <c:v>5.5E-2</c:v>
                </c:pt>
                <c:pt idx="3">
                  <c:v>0.29499999999999998</c:v>
                </c:pt>
                <c:pt idx="4">
                  <c:v>2.5000000000000001E-2</c:v>
                </c:pt>
                <c:pt idx="5">
                  <c:v>6.4000000000000001E-2</c:v>
                </c:pt>
                <c:pt idx="6">
                  <c:v>0.21099999999999999</c:v>
                </c:pt>
                <c:pt idx="7">
                  <c:v>2.9000000000000001E-2</c:v>
                </c:pt>
                <c:pt idx="8">
                  <c:v>5.0000000000000001E-3</c:v>
                </c:pt>
                <c:pt idx="9">
                  <c:v>2.1000000000000001E-2</c:v>
                </c:pt>
                <c:pt idx="10">
                  <c:v>0</c:v>
                </c:pt>
                <c:pt idx="11">
                  <c:v>2.9000000000000001E-2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(7,1;2,2;2,1%) Национальная экономика (16,5;15,9;16,6%) Жилищно-коммунальное хозяйство (2,7;0,9;1,2%) Образование (29,0;28,6;28,1%)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7,3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17,1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914425220982404"/>
                  <c:y val="-1.116714222278888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4,0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25,7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96604496531645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6.626111632996777E-2"/>
                  <c:y val="0.101434875190332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9,4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23,2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3.5065207796068386E-2"/>
                  <c:y val="-7.768168955051520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1978558542240016E-2"/>
                  <c:y val="-1.11671422227888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3992852847413235E-2"/>
                  <c:y val="6.32801794949579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4085791833506647E-2"/>
                  <c:y val="-8.482103995111070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5,5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(7,1;2,2;2,1%)</c:v>
                </c:pt>
                <c:pt idx="1">
                  <c:v>Национальная экономика (16,5;15,9;16,6%)</c:v>
                </c:pt>
                <c:pt idx="2">
                  <c:v>Жилищно-коммунальное хозяйство (2,7;0,9;1,2%)</c:v>
                </c:pt>
                <c:pt idx="3">
                  <c:v>Образование (29,0;28,6;28,1%)</c:v>
                </c:pt>
                <c:pt idx="4">
                  <c:v>Культура и кинематография (2,6;2,2;1,5%)</c:v>
                </c:pt>
                <c:pt idx="5">
                  <c:v>Здравоохранение (8,7;7,1;5,3%)</c:v>
                </c:pt>
                <c:pt idx="6">
                  <c:v>Социальная политика (25,3;27,9;28,5%)</c:v>
                </c:pt>
                <c:pt idx="7">
                  <c:v>Физическая культура и спорт (1,4;1,0;1,2%)</c:v>
                </c:pt>
                <c:pt idx="8">
                  <c:v>Обслуживание государственного и муниципального долга (0,9;1,0;1,0%)</c:v>
                </c:pt>
                <c:pt idx="9">
                  <c:v>Межбюджетные трансферты (3,6;1,3;1,2%)</c:v>
                </c:pt>
                <c:pt idx="10">
                  <c:v>Иные расходы (2,0;2,1;1,6%)</c:v>
                </c:pt>
                <c:pt idx="11">
                  <c:v>Условно утвержденные расходы (0,0;9,7;11,0%)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7.2589417772995796E-2</c:v>
                </c:pt>
                <c:pt idx="1">
                  <c:v>0.17100948395020016</c:v>
                </c:pt>
                <c:pt idx="2">
                  <c:v>3.9766591478771034E-2</c:v>
                </c:pt>
                <c:pt idx="3">
                  <c:v>0.25728882921281931</c:v>
                </c:pt>
                <c:pt idx="4">
                  <c:v>1.964864232001589E-2</c:v>
                </c:pt>
                <c:pt idx="5">
                  <c:v>9.3587687759786042E-2</c:v>
                </c:pt>
                <c:pt idx="6">
                  <c:v>0.23226143651365291</c:v>
                </c:pt>
                <c:pt idx="7">
                  <c:v>1.9924298336875364E-2</c:v>
                </c:pt>
                <c:pt idx="8">
                  <c:v>5.7472797493605086E-3</c:v>
                </c:pt>
                <c:pt idx="9">
                  <c:v>2.1127699872842551E-2</c:v>
                </c:pt>
                <c:pt idx="10">
                  <c:v>0</c:v>
                </c:pt>
                <c:pt idx="11">
                  <c:v>5.4818990822334261E-2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7989169306223"/>
          <c:y val="0.11144031115500443"/>
          <c:w val="0.67352198421291654"/>
          <c:h val="0.7319757851997058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70"/>
      </c:pieChart>
      <c:spPr>
        <a:noFill/>
        <a:ln w="28754">
          <a:noFill/>
        </a:ln>
      </c:spPr>
    </c:plotArea>
    <c:plotVisOnly val="1"/>
    <c:dispBlanksAs val="zero"/>
    <c:showDLblsOverMax val="0"/>
  </c:chart>
  <c:txPr>
    <a:bodyPr/>
    <a:lstStyle/>
    <a:p>
      <a:pPr>
        <a:defRPr sz="2041" b="1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2"/>
              <c:layout>
                <c:manualLayout>
                  <c:x val="0.10582118229685623"/>
                  <c:y val="2.0083214201180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4746610654535585E-2"/>
                  <c:y val="2.19274298108833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8597419033065687E-2"/>
                  <c:y val="2.46394300725214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7211646099712184E-2"/>
                  <c:y val="5.1717858847384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endParaRPr lang="ru-RU" smtClean="0"/>
                  </a:p>
                  <a:p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Лист1!$A$3:$A$18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Лист1!$B$3:$B$18</c:f>
              <c:numCache>
                <c:formatCode>0.0%</c:formatCode>
                <c:ptCount val="16"/>
                <c:pt idx="0">
                  <c:v>9.2999999999999999E-2</c:v>
                </c:pt>
                <c:pt idx="1">
                  <c:v>0.19</c:v>
                </c:pt>
                <c:pt idx="2">
                  <c:v>3.5999999999999997E-2</c:v>
                </c:pt>
                <c:pt idx="3">
                  <c:v>0.311</c:v>
                </c:pt>
                <c:pt idx="4">
                  <c:v>2.5000000000000001E-2</c:v>
                </c:pt>
                <c:pt idx="5">
                  <c:v>6.5000000000000002E-2</c:v>
                </c:pt>
                <c:pt idx="6">
                  <c:v>0.20499999999999999</c:v>
                </c:pt>
                <c:pt idx="7">
                  <c:v>2.1999999999999999E-2</c:v>
                </c:pt>
                <c:pt idx="8">
                  <c:v>2E-3</c:v>
                </c:pt>
                <c:pt idx="9">
                  <c:v>3.3000000000000002E-2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24524097386182114"/>
          <c:w val="0.97181250140567055"/>
          <c:h val="0.50258291056129856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3810366109381677E-2"/>
                  <c:y val="-0.180923567168483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9 757,9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603795376699868E-3"/>
                  <c:y val="-0.2224100443858986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10 851,8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601149408559973E-3"/>
                  <c:y val="-0.240097052316851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11 606,2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9031562430956769E-3"/>
                  <c:y val="-0.2719939937309360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13 589,2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21889829824559E-3"/>
                  <c:y val="-0.2887347746285542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15 019,1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3603795376699868E-3"/>
                  <c:y val="-0.288657919507069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141,6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606441344839768E-3"/>
                  <c:y val="-0.19276769458673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2321249301999936E-16"/>
                  <c:y val="-0.20106116633307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Лист8!$F$8:$F$13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Лист8!$G$8:$G$13</c:f>
              <c:numCache>
                <c:formatCode>General</c:formatCode>
                <c:ptCount val="6"/>
                <c:pt idx="0">
                  <c:v>9757.9</c:v>
                </c:pt>
                <c:pt idx="1">
                  <c:v>10851.8</c:v>
                </c:pt>
                <c:pt idx="2">
                  <c:v>11606.2</c:v>
                </c:pt>
                <c:pt idx="3">
                  <c:v>13589.2</c:v>
                </c:pt>
                <c:pt idx="4">
                  <c:v>15019.1</c:v>
                </c:pt>
                <c:pt idx="5">
                  <c:v>13141.6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865088"/>
        <c:axId val="66304192"/>
      </c:barChart>
      <c:catAx>
        <c:axId val="21186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6304192"/>
        <c:crosses val="autoZero"/>
        <c:auto val="1"/>
        <c:lblAlgn val="ctr"/>
        <c:lblOffset val="100"/>
        <c:noMultiLvlLbl val="0"/>
      </c:catAx>
      <c:valAx>
        <c:axId val="66304192"/>
        <c:scaling>
          <c:orientation val="minMax"/>
          <c:max val="18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11865088"/>
        <c:crosses val="autoZero"/>
        <c:crossBetween val="between"/>
        <c:majorUnit val="5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0355483860837686"/>
          <c:w val="0.97181250140567055"/>
          <c:h val="0.64426904581474276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3.9604443043743439E-3"/>
                  <c:y val="-0.281918305880337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</a:t>
                    </a:r>
                    <a:r>
                      <a:rPr lang="ru-RU" baseline="0" dirty="0" smtClean="0"/>
                      <a:t> 528,5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599814621712433E-3"/>
                  <c:y val="-0.316867467888194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19 037,0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022534911086845E-2"/>
                  <c:y val="-0.231824416341938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15 610,8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031562430956769E-3"/>
                  <c:y val="-0.2719939937309360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13 589,2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21889829824559E-3"/>
                  <c:y val="-0.28873477462855424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15 019,1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3603795376699868E-3"/>
                  <c:y val="-0.288657919507069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15 356,2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606441344839768E-3"/>
                  <c:y val="-0.19276769458673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2321249301999936E-16"/>
                  <c:y val="-0.20106116633307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Лист8!$E$8:$E$10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Лист8!$F$8:$F$10</c:f>
              <c:numCache>
                <c:formatCode>#,##0.0</c:formatCode>
                <c:ptCount val="3"/>
                <c:pt idx="0">
                  <c:v>18528.470099999999</c:v>
                </c:pt>
                <c:pt idx="1">
                  <c:v>19037.022800000006</c:v>
                </c:pt>
                <c:pt idx="2">
                  <c:v>15610.797100000002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332032"/>
        <c:axId val="100934208"/>
      </c:barChart>
      <c:catAx>
        <c:axId val="21233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0934208"/>
        <c:crosses val="autoZero"/>
        <c:auto val="1"/>
        <c:lblAlgn val="ctr"/>
        <c:lblOffset val="100"/>
        <c:noMultiLvlLbl val="0"/>
      </c:catAx>
      <c:valAx>
        <c:axId val="100934208"/>
        <c:scaling>
          <c:orientation val="minMax"/>
          <c:max val="11000"/>
          <c:min val="0"/>
        </c:scaling>
        <c:delete val="1"/>
        <c:axPos val="l"/>
        <c:majorGridlines>
          <c:spPr>
            <a:ln w="9525" cap="flat" cmpd="sng" algn="ctr">
              <a:solidFill>
                <a:sysClr val="window" lastClr="FFFFFF">
                  <a:lumMod val="65000"/>
                </a:sysClr>
              </a:solidFill>
              <a:round/>
            </a:ln>
            <a:effectLst/>
          </c:spPr>
        </c:majorGridlines>
        <c:numFmt formatCode="#,##0.0" sourceLinked="1"/>
        <c:majorTickMark val="out"/>
        <c:minorTickMark val="none"/>
        <c:tickLblPos val="nextTo"/>
        <c:crossAx val="212332032"/>
        <c:crosses val="autoZero"/>
        <c:crossBetween val="between"/>
        <c:majorUnit val="4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150"/>
      <c:rAngAx val="0"/>
      <c:perspective val="30"/>
    </c:view3D>
    <c:floor>
      <c:thickness val="0"/>
      <c:spPr>
        <a:solidFill>
          <a:srgbClr val="D9D9D9"/>
        </a:solidFill>
        <a:ln w="0">
          <a:noFill/>
        </a:ln>
      </c:spPr>
    </c:floor>
    <c:sideWall>
      <c:thickness val="0"/>
      <c:spPr>
        <a:solidFill>
          <a:srgbClr val="D9D9D9"/>
        </a:solidFill>
        <a:ln w="0">
          <a:noFill/>
        </a:ln>
      </c:spPr>
    </c:sideWall>
    <c:backWall>
      <c:thickness val="0"/>
      <c:spPr>
        <a:solidFill>
          <a:srgbClr val="D9D9D9"/>
        </a:solidFill>
        <a:ln w="0">
          <a:noFill/>
        </a:ln>
      </c:spPr>
    </c:backWall>
    <c:plotArea>
      <c:layout>
        <c:manualLayout>
          <c:layoutTarget val="inner"/>
          <c:xMode val="edge"/>
          <c:yMode val="edge"/>
          <c:x val="1.452E-2"/>
          <c:y val="0"/>
          <c:w val="0.93169400000000002"/>
          <c:h val="0.99983299999999997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>
              <a:gsLst>
                <a:gs pos="0">
                  <a:srgbClr val="435EC5"/>
                </a:gs>
                <a:gs pos="100000">
                  <a:srgbClr val="2A3F92"/>
                </a:gs>
              </a:gsLst>
              <a:lin ang="5400000" scaled="1"/>
            </a:gradFill>
            <a:ln w="0">
              <a:noFill/>
            </a:ln>
          </c:spPr>
          <c:explosion val="5"/>
          <c:dPt>
            <c:idx val="0"/>
            <c:bubble3D val="0"/>
          </c:dPt>
          <c:dPt>
            <c:idx val="1"/>
            <c:bubble3D val="0"/>
            <c:spPr>
              <a:gradFill>
                <a:gsLst>
                  <a:gs pos="0">
                    <a:srgbClr val="4EC7F2"/>
                  </a:gs>
                  <a:gs pos="100000">
                    <a:srgbClr val="12A1D2"/>
                  </a:gs>
                </a:gsLst>
                <a:lin ang="5400000" scaled="1"/>
              </a:gradFill>
              <a:ln w="0">
                <a:noFill/>
              </a:ln>
            </c:spPr>
          </c:dPt>
          <c:dLbls>
            <c:dLbl>
              <c:idx val="0"/>
              <c:layout>
                <c:manualLayout>
                  <c:x val="0.177588"/>
                  <c:y val="0.3170939999999999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200" b="0" i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25 694,8 млн. рублей -                    78,4%</a:t>
                    </a:r>
                    <a:endParaRPr lang="ru-RU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60743"/>
                  <c:y val="-2.3682999999999999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200" b="0" i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7 059,1 млн. рублей -                    21,6%</a:t>
                    </a:r>
                    <a:endParaRPr lang="ru-RU"/>
                  </a:p>
                </c:rich>
              </c:tx>
              <c:spPr/>
              <c:dLblPos val="outEnd"/>
              <c:showLegendKey val="1"/>
              <c:showVal val="1"/>
              <c:showCatName val="0"/>
              <c:showSerName val="0"/>
              <c:showPercent val="1"/>
              <c:showBubbleSize val="1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i="1" u="none" strike="noStrike">
                    <a:solidFill>
                      <a:srgbClr val="000000"/>
                    </a:solidFill>
                    <a:latin typeface="Times New Roman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1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25694.799999999999</c:v>
                </c:pt>
                <c:pt idx="1">
                  <c:v>7059.1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1"/>
  </c:chart>
  <c:spPr>
    <a:noFill/>
    <a:ln w="0">
      <a:noFill/>
    </a:ln>
  </c:spPr>
  <c:userShapes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  <c:spPr>
        <a:solidFill>
          <a:srgbClr val="D9D9D9"/>
        </a:solidFill>
        <a:ln w="0">
          <a:noFill/>
        </a:ln>
      </c:spPr>
    </c:floor>
    <c:sideWall>
      <c:thickness val="0"/>
      <c:spPr>
        <a:solidFill>
          <a:srgbClr val="D9D9D9"/>
        </a:solidFill>
        <a:ln w="0">
          <a:noFill/>
        </a:ln>
      </c:spPr>
    </c:sideWall>
    <c:backWall>
      <c:thickness val="0"/>
      <c:spPr>
        <a:solidFill>
          <a:srgbClr val="D9D9D9"/>
        </a:solidFill>
        <a:ln w="0">
          <a:noFill/>
        </a:ln>
      </c:spPr>
    </c:backWall>
    <c:plotArea>
      <c:layout>
        <c:manualLayout>
          <c:layoutTarget val="inner"/>
          <c:xMode val="edge"/>
          <c:yMode val="edge"/>
          <c:x val="0.157864"/>
          <c:y val="0.193823"/>
          <c:w val="0.59228000000000003"/>
          <c:h val="0.51438499999999998"/>
        </c:manualLayout>
      </c:layout>
      <c:pie3D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>
              <a:gsLst>
                <a:gs pos="0">
                  <a:srgbClr val="435EC5"/>
                </a:gs>
                <a:gs pos="100000">
                  <a:srgbClr val="2A3F92"/>
                </a:gs>
              </a:gsLst>
              <a:lin ang="5400000" scaled="1"/>
            </a:gradFill>
            <a:ln w="0">
              <a:noFill/>
            </a:ln>
          </c:spPr>
          <c:dPt>
            <c:idx val="0"/>
            <c:bubble3D val="0"/>
            <c:explosion val="1"/>
            <c:spPr>
              <a:solidFill>
                <a:srgbClr val="F97F88"/>
              </a:solidFill>
              <a:ln w="0">
                <a:noFill/>
              </a:ln>
            </c:spPr>
          </c:dPt>
          <c:dPt>
            <c:idx val="1"/>
            <c:bubble3D val="0"/>
            <c:spPr>
              <a:solidFill>
                <a:srgbClr val="9DFFE5"/>
              </a:solidFill>
              <a:ln w="0">
                <a:noFill/>
              </a:ln>
            </c:spPr>
          </c:dPt>
          <c:dPt>
            <c:idx val="2"/>
            <c:bubble3D val="0"/>
            <c:spPr>
              <a:solidFill>
                <a:srgbClr val="FFC000"/>
              </a:solidFill>
              <a:ln w="0">
                <a:noFill/>
              </a:ln>
            </c:spPr>
          </c:dPt>
          <c:dLbls>
            <c:dLbl>
              <c:idx val="0"/>
              <c:layout>
                <c:manualLayout>
                  <c:x val="0.21174299999999999"/>
                  <c:y val="-0.111055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100" b="0" i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2 968,9 млн. рублей – 42,1%</a:t>
                    </a:r>
                    <a:endParaRPr lang="ru-RU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973000000000002E-2"/>
                  <c:y val="0.1402019999999999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100" b="0" i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1 470,4 млн. рублей-  20,8%</a:t>
                    </a:r>
                    <a:endParaRPr lang="ru-RU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1513299999999999"/>
                  <c:y val="-2.91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100" b="0" u="none" strike="noStrike">
                        <a:solidFill>
                          <a:srgbClr val="000000"/>
                        </a:solidFill>
                        <a:latin typeface="Times New Roman"/>
                      </a:rPr>
                      <a:t>2 619,8 млн. рублей – 37,1%</a:t>
                    </a:r>
                    <a:endParaRPr lang="ru-RU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100" b="1" i="1" u="none" strike="noStrike">
                    <a:solidFill>
                      <a:srgbClr val="000000"/>
                    </a:solidFill>
                    <a:latin typeface="Times New Roman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1"/>
            <c:separator>;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categories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0</c:f>
              <c:numCache>
                <c:formatCode>0.0</c:formatCode>
                <c:ptCount val="3"/>
                <c:pt idx="0">
                  <c:v>2968.9</c:v>
                </c:pt>
                <c:pt idx="1">
                  <c:v>1470.4</c:v>
                </c:pt>
                <c:pt idx="2">
                  <c:v>2619.8000000000002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000000000002E-2"/>
          <c:y val="0.68645599999999996"/>
          <c:w val="0.88301799999999997"/>
          <c:h val="0.25342100000000001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900" b="1" u="none" strike="noStrike">
              <a:solidFill>
                <a:srgbClr val="000000"/>
              </a:solidFill>
              <a:latin typeface="Times New Roman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0">
      <a:noFill/>
    </a:ln>
  </c:spPr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3827464894608655E-4"/>
                  <c:y val="-0.265862730366020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890172340814539E-3"/>
                  <c:y val="-0.26971092289232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542741339205242E-3"/>
                  <c:y val="-0.28694883392524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271142454682762E-2"/>
                  <c:y val="-0.3131097036610130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35 221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1592970980468347E-3"/>
                  <c:y val="-0.2983108587222512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33 760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5026364220219043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31 314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2607008511028714E-3"/>
                  <c:y val="-0.26824698033559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31 524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3439329911652428E-3"/>
                  <c:y val="-0.255473314605328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20730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3437402420774341E-3"/>
                  <c:y val="-0.21715231741452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Лист1!$B$1:$H$1</c:f>
              <c:strCache>
                <c:ptCount val="7"/>
                <c:pt idx="0">
                  <c:v>2022 год (факт)</c:v>
                </c:pt>
                <c:pt idx="1">
                  <c:v>2023 год (факт)</c:v>
                </c:pt>
                <c:pt idx="2">
                  <c:v>2024 год (факт)</c:v>
                </c:pt>
                <c:pt idx="3">
                  <c:v>2025 год</c:v>
                </c:pt>
                <c:pt idx="4">
                  <c:v>2026 год</c:v>
                </c:pt>
                <c:pt idx="5">
                  <c:v>2027 год</c:v>
                </c:pt>
                <c:pt idx="6">
                  <c:v>2028 год</c:v>
                </c:pt>
              </c:strCache>
            </c:strRef>
          </c:cat>
          <c:val>
            <c:numRef>
              <c:f>Лист1!$B$2:$H$2</c:f>
              <c:numCache>
                <c:formatCode>#,##0</c:formatCode>
                <c:ptCount val="7"/>
                <c:pt idx="0">
                  <c:v>27716</c:v>
                </c:pt>
                <c:pt idx="1">
                  <c:v>30300</c:v>
                </c:pt>
                <c:pt idx="2">
                  <c:v>32965.199999999997</c:v>
                </c:pt>
                <c:pt idx="3">
                  <c:v>35221</c:v>
                </c:pt>
                <c:pt idx="4">
                  <c:v>33760</c:v>
                </c:pt>
                <c:pt idx="5">
                  <c:v>31314</c:v>
                </c:pt>
                <c:pt idx="6">
                  <c:v>31524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213319168"/>
        <c:axId val="201885952"/>
        <c:axId val="0"/>
      </c:bar3DChart>
      <c:catAx>
        <c:axId val="21331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1885952"/>
        <c:crosses val="autoZero"/>
        <c:auto val="1"/>
        <c:lblAlgn val="ctr"/>
        <c:lblOffset val="100"/>
        <c:noMultiLvlLbl val="0"/>
      </c:catAx>
      <c:valAx>
        <c:axId val="201885952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21331916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9.79777967057152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574277543045049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8182401268130761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856</c:v>
                </c:pt>
                <c:pt idx="1">
                  <c:v>11229</c:v>
                </c:pt>
                <c:pt idx="2">
                  <c:v>14451</c:v>
                </c:pt>
                <c:pt idx="3">
                  <c:v>1180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3867622955983294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2729605072517712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54863548952751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8240126812942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2113</c:v>
                </c:pt>
                <c:pt idx="1">
                  <c:v>10322</c:v>
                </c:pt>
                <c:pt idx="2">
                  <c:v>15522</c:v>
                </c:pt>
                <c:pt idx="3">
                  <c:v>2343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3.6366234221398082E-3"/>
                  <c:y val="1.6330232854785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93487092499392E-2"/>
                  <c:y val="-9.79855118978549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2678385104976888E-3"/>
                  <c:y val="3.2658408325000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2729605072517712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2307</c:v>
                </c:pt>
                <c:pt idx="1">
                  <c:v>10512</c:v>
                </c:pt>
                <c:pt idx="2">
                  <c:v>18466</c:v>
                </c:pt>
                <c:pt idx="3">
                  <c:v>1680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310719198439246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1253858391450197E-3"/>
                  <c:y val="-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4948865933567518E-3"/>
                  <c:y val="-6.5329675303567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909440760877524E-2"/>
                  <c:y val="6.53219601114291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2540</c:v>
                </c:pt>
                <c:pt idx="1">
                  <c:v>9335</c:v>
                </c:pt>
                <c:pt idx="2">
                  <c:v>21310</c:v>
                </c:pt>
                <c:pt idx="3">
                  <c:v>2036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778217082408942E-3"/>
                  <c:y val="6.53168166500030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07145712332078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8407668334675301E-3"/>
                  <c:y val="-3.2663551786427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920669753761743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2927</c:v>
                </c:pt>
                <c:pt idx="1">
                  <c:v>8869</c:v>
                </c:pt>
                <c:pt idx="2">
                  <c:v>20875</c:v>
                </c:pt>
                <c:pt idx="3">
                  <c:v>1089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6991731731983959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5457E-3"/>
                  <c:y val="9.79700815135766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255204175481074E-3"/>
                  <c:y val="3.26532648635748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2729605072517712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2013</c:v>
                </c:pt>
                <c:pt idx="1">
                  <c:v>7927</c:v>
                </c:pt>
                <c:pt idx="2">
                  <c:v>20280</c:v>
                </c:pt>
                <c:pt idx="3">
                  <c:v>1094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545348340447854E-2"/>
                  <c:y val="1.6330232854785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909297592363735E-2"/>
                  <c:y val="6.53193883807143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182258099615507E-2"/>
                  <c:y val="1.632868981635785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20296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909297592363735E-2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2013</c:v>
                </c:pt>
                <c:pt idx="1">
                  <c:v>8129</c:v>
                </c:pt>
                <c:pt idx="2">
                  <c:v>20296</c:v>
                </c:pt>
                <c:pt idx="3">
                  <c:v>1086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213412352"/>
        <c:axId val="197359808"/>
        <c:axId val="0"/>
      </c:bar3DChart>
      <c:catAx>
        <c:axId val="213412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7359808"/>
        <c:crosses val="autoZero"/>
        <c:auto val="1"/>
        <c:lblAlgn val="ctr"/>
        <c:lblOffset val="100"/>
        <c:noMultiLvlLbl val="0"/>
      </c:catAx>
      <c:valAx>
        <c:axId val="197359808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4123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1808923588"/>
          <c:y val="5.3802302866830215E-2"/>
          <c:w val="0.89765069506165984"/>
          <c:h val="0.56051543731808573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Лист1!$F$1</c:f>
              <c:strCache>
                <c:ptCount val="1"/>
                <c:pt idx="0">
                  <c:v>Иные дотации на премирование муниципальных образований-победителей Всероссийского конкурса «Лучшая муниципальная практика»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9073997389740086E-3"/>
                  <c:y val="-3.834890604993515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14,</a:t>
                    </a:r>
                    <a:r>
                      <a:rPr lang="en-US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630160060778227E-3"/>
                  <c:y val="-9.5870000514821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815080030388133E-3"/>
                  <c:y val="-2.684317741694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Лист1!$F$2:$F$8</c:f>
              <c:numCache>
                <c:formatCode>General</c:formatCode>
                <c:ptCount val="7"/>
                <c:pt idx="2" formatCode="#,##0.0">
                  <c:v>80</c:v>
                </c:pt>
              </c:numCache>
            </c:numRef>
          </c:val>
        </c:ser>
        <c:ser>
          <c:idx val="6"/>
          <c:order val="1"/>
          <c:tx>
            <c:strRef>
              <c:f>Лист1!$E$1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endParaRPr lang="ru-RU" dirty="0" smtClean="0"/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815080030389441E-3"/>
                  <c:y val="-1.342158870847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371801281339111E-3"/>
                  <c:y val="-2.017537965060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2022 год (факт)</c:v>
                </c:pt>
                <c:pt idx="1">
                  <c:v>2023 год (факт)</c:v>
                </c:pt>
                <c:pt idx="2">
                  <c:v>2024 год (факт)</c:v>
                </c:pt>
                <c:pt idx="3">
                  <c:v>2025 год</c:v>
                </c:pt>
                <c:pt idx="4">
                  <c:v>2026 год</c:v>
                </c:pt>
                <c:pt idx="5">
                  <c:v>2027 год</c:v>
                </c:pt>
                <c:pt idx="6">
                  <c:v>2028 год</c:v>
                </c:pt>
              </c:strCache>
            </c:strRef>
          </c:cat>
          <c:val>
            <c:numRef>
              <c:f>Лист1!$E$2:$E$8</c:f>
              <c:numCache>
                <c:formatCode>General</c:formatCode>
                <c:ptCount val="7"/>
                <c:pt idx="0" formatCode="#,##0.0">
                  <c:v>14.6</c:v>
                </c:pt>
              </c:numCache>
            </c:numRef>
          </c:val>
        </c:ser>
        <c:ser>
          <c:idx val="7"/>
          <c:order val="2"/>
          <c:tx>
            <c:strRef>
              <c:f>Лист1!$G$1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spPr>
            <a:ln w="0"/>
          </c:spPr>
          <c:invertIfNegative val="0"/>
          <c:dLbls>
            <c:dLbl>
              <c:idx val="1"/>
              <c:layout>
                <c:manualLayout>
                  <c:x val="-3.6745049161204311E-3"/>
                  <c:y val="4.035075930120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2022 год (факт)</c:v>
                </c:pt>
                <c:pt idx="1">
                  <c:v>2023 год (факт)</c:v>
                </c:pt>
                <c:pt idx="2">
                  <c:v>2024 год (факт)</c:v>
                </c:pt>
                <c:pt idx="3">
                  <c:v>2025 год</c:v>
                </c:pt>
                <c:pt idx="4">
                  <c:v>2026 год</c:v>
                </c:pt>
                <c:pt idx="5">
                  <c:v>2027 год</c:v>
                </c:pt>
                <c:pt idx="6">
                  <c:v>2028 год</c:v>
                </c:pt>
              </c:strCache>
            </c:strRef>
          </c:cat>
          <c:val>
            <c:numRef>
              <c:f>Лист1!$G$2:$G$8</c:f>
              <c:numCache>
                <c:formatCode>General</c:formatCode>
                <c:ptCount val="7"/>
                <c:pt idx="0" formatCode="#,##0.0">
                  <c:v>762.7</c:v>
                </c:pt>
              </c:numCache>
            </c:numRef>
          </c:val>
        </c:ser>
        <c:ser>
          <c:idx val="1"/>
          <c:order val="3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1258917359350643E-3"/>
                  <c:y val="5.75195847248732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24,0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5071860702346204E-3"/>
                  <c:y val="2.5183973143536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2022 год (факт)</c:v>
                </c:pt>
                <c:pt idx="1">
                  <c:v>2023 год (факт)</c:v>
                </c:pt>
                <c:pt idx="2">
                  <c:v>2024 год (факт)</c:v>
                </c:pt>
                <c:pt idx="3">
                  <c:v>2025 год</c:v>
                </c:pt>
                <c:pt idx="4">
                  <c:v>2026 год</c:v>
                </c:pt>
                <c:pt idx="5">
                  <c:v>2027 год</c:v>
                </c:pt>
                <c:pt idx="6">
                  <c:v>2028 год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 formatCode="#,##0.0">
                  <c:v>24</c:v>
                </c:pt>
                <c:pt idx="2" formatCode="#,##0.0">
                  <c:v>113.9</c:v>
                </c:pt>
                <c:pt idx="3" formatCode="#,##0.0">
                  <c:v>120</c:v>
                </c:pt>
                <c:pt idx="4" formatCode="#,##0.0">
                  <c:v>340</c:v>
                </c:pt>
              </c:numCache>
            </c:numRef>
          </c:val>
        </c:ser>
        <c:ser>
          <c:idx val="0"/>
          <c:order val="4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2 112,9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2 112,9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2 </a:t>
                    </a:r>
                    <a:r>
                      <a:rPr lang="ru-RU" smtClean="0"/>
                      <a:t>419</a:t>
                    </a:r>
                    <a:r>
                      <a:rPr lang="en-US" smtClean="0"/>
                      <a:t>,</a:t>
                    </a:r>
                    <a:r>
                      <a:rPr lang="ru-RU" smtClean="0"/>
                      <a:t>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2 013,0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1857077608660763E-3"/>
                  <c:y val="-1.459163721792961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2 013,0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2022 год (факт)</c:v>
                </c:pt>
                <c:pt idx="1">
                  <c:v>2023 год (факт)</c:v>
                </c:pt>
                <c:pt idx="2">
                  <c:v>2024 год (факт)</c:v>
                </c:pt>
                <c:pt idx="3">
                  <c:v>2025 год</c:v>
                </c:pt>
                <c:pt idx="4">
                  <c:v>2026 год</c:v>
                </c:pt>
                <c:pt idx="5">
                  <c:v>2027 год</c:v>
                </c:pt>
                <c:pt idx="6">
                  <c:v>2028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811.3</c:v>
                </c:pt>
                <c:pt idx="1">
                  <c:v>1800</c:v>
                </c:pt>
                <c:pt idx="2">
                  <c:v>1800</c:v>
                </c:pt>
                <c:pt idx="3">
                  <c:v>2000</c:v>
                </c:pt>
                <c:pt idx="4">
                  <c:v>2587.1</c:v>
                </c:pt>
                <c:pt idx="5">
                  <c:v>1800</c:v>
                </c:pt>
                <c:pt idx="6">
                  <c:v>1800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2"/>
        <c:shape val="box"/>
        <c:axId val="213621760"/>
        <c:axId val="201888832"/>
        <c:axId val="0"/>
      </c:bar3DChart>
      <c:catAx>
        <c:axId val="213621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1888832"/>
        <c:crosses val="autoZero"/>
        <c:auto val="1"/>
        <c:lblAlgn val="ctr"/>
        <c:lblOffset val="100"/>
        <c:noMultiLvlLbl val="0"/>
      </c:catAx>
      <c:valAx>
        <c:axId val="201888832"/>
        <c:scaling>
          <c:orientation val="minMax"/>
          <c:max val="30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3621760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3.5831035608838074E-2"/>
          <c:y val="0.65153524706970789"/>
          <c:w val="0.95882444038204506"/>
          <c:h val="0.23917467344700968"/>
        </c:manualLayout>
      </c:layout>
      <c:overlay val="0"/>
      <c:txPr>
        <a:bodyPr/>
        <a:lstStyle/>
        <a:p>
          <a:pPr>
            <a:lnSpc>
              <a:spcPct val="100000"/>
            </a:lnSpc>
            <a:defRPr sz="800" kern="1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1652768345554511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4121486739413809E-2"/>
                  <c:y val="-7.38492162594668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,</a:t>
                    </a:r>
                    <a:r>
                      <a:rPr lang="en-US" dirty="0" smtClean="0"/>
                      <a:t>4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531533801233666E-2"/>
                  <c:y val="-5.30132031145206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15,0%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4785418439768298E-2"/>
                  <c:y val="3.546067406658606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</a:t>
                    </a:r>
                    <a:r>
                      <a:rPr lang="en-US" dirty="0" smtClean="0"/>
                      <a:t>6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943583074601733E-2"/>
                  <c:y val="3.2684373944322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3,2%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0270594012329338E-2"/>
                  <c:y val="5.693066717996727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2,3%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4055754102220485E-2"/>
                  <c:y val="8.68464478496885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</a:t>
                    </a:r>
                    <a:r>
                      <a:rPr lang="en-US" dirty="0" smtClean="0"/>
                      <a:t>7</a:t>
                    </a:r>
                    <a:r>
                      <a:rPr lang="ru-RU" dirty="0" smtClean="0"/>
                      <a:t>%</a:t>
                    </a:r>
                    <a:endParaRPr lang="ru-RU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856117441090273E-2"/>
                  <c:y val="7.94950326614368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29,8%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7.5596082792890429E-2"/>
                  <c:y val="3.90175677592468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2,9%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7.7776826016015863E-2"/>
                  <c:y val="6.666973717264017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9,7%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7.3059764938257124E-2"/>
                  <c:y val="-2.4437129463480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10,2%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7.2363736351379229E-2"/>
                  <c:y val="-5.1514909215596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1,9%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0333449987769618E-2"/>
                  <c:y val="-8.24348280519713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2,0%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2,5%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1.513098888454234E-2"/>
                  <c:y val="-0.1015478102552085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5,8%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</c:v>
                </c:pt>
                <c:pt idx="4">
                  <c:v>Развитие физической культуры и спорта</c:v>
                </c:pt>
                <c:pt idx="5">
                  <c:v>Комплексное развитие сельских территорий Чувашской Республики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4.3999999999999997E-2</c:v>
                </c:pt>
                <c:pt idx="1">
                  <c:v>0.15</c:v>
                </c:pt>
                <c:pt idx="2">
                  <c:v>8.5999999999999993E-2</c:v>
                </c:pt>
                <c:pt idx="3">
                  <c:v>3.2000000000000001E-2</c:v>
                </c:pt>
                <c:pt idx="4">
                  <c:v>2.3E-2</c:v>
                </c:pt>
                <c:pt idx="5">
                  <c:v>1.7000000000000001E-2</c:v>
                </c:pt>
                <c:pt idx="6">
                  <c:v>0.29799999999999999</c:v>
                </c:pt>
                <c:pt idx="7">
                  <c:v>2.9000000000000001E-2</c:v>
                </c:pt>
                <c:pt idx="8">
                  <c:v>9.7000000000000003E-2</c:v>
                </c:pt>
                <c:pt idx="9">
                  <c:v>0.10199999999999999</c:v>
                </c:pt>
                <c:pt idx="10">
                  <c:v>1.9E-2</c:v>
                </c:pt>
                <c:pt idx="11">
                  <c:v>0.02</c:v>
                </c:pt>
                <c:pt idx="12">
                  <c:v>2.5000000000000001E-2</c:v>
                </c:pt>
                <c:pt idx="13">
                  <c:v>5.8000000000000003E-2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021787048242715"/>
          <c:y val="1.4248126364410221E-2"/>
          <c:w val="0.5587595953617952"/>
          <c:h val="0.57489046642759534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003578776826568E-2"/>
          <c:y val="6.4314428544566843E-2"/>
          <c:w val="0.87577405347306347"/>
          <c:h val="0.7511941700259194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3466076807513154E-3"/>
                  <c:y val="-0.181048959663876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3 930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536761763839922E-2"/>
                  <c:y val="-0.3049238470067237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7 484</a:t>
                    </a:r>
                    <a:endParaRPr lang="en-US" sz="1300" b="1" i="0" u="none" strike="noStrike" kern="1200" baseline="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04121722294759E-3"/>
                  <c:y val="-0.3775421613315265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11 248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3042021170336319E-2"/>
                  <c:y val="-0.3167821875263406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ru-RU" baseline="0" dirty="0" smtClean="0"/>
                      <a:t> 094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6097458916855667E-2"/>
                  <c:y val="-0.317586186774212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ru-RU" baseline="0" dirty="0" smtClean="0"/>
                      <a:t> 124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3930</c:v>
                </c:pt>
                <c:pt idx="1">
                  <c:v>7484</c:v>
                </c:pt>
                <c:pt idx="2">
                  <c:v>11248.4</c:v>
                </c:pt>
                <c:pt idx="3">
                  <c:v>8094.4</c:v>
                </c:pt>
                <c:pt idx="4">
                  <c:v>8124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4946304"/>
        <c:axId val="100966976"/>
        <c:axId val="0"/>
      </c:bar3DChart>
      <c:catAx>
        <c:axId val="214946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00966976"/>
        <c:crosses val="autoZero"/>
        <c:auto val="1"/>
        <c:lblAlgn val="ctr"/>
        <c:lblOffset val="100"/>
        <c:noMultiLvlLbl val="0"/>
      </c:catAx>
      <c:valAx>
        <c:axId val="10096697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2149463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0969802072732256E-3"/>
                  <c:y val="-0.292361033959189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1 533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834087935367235E-2"/>
                  <c:y val="-0.37928926106975769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087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636835655984548E-2"/>
                  <c:y val="-0.364665500129615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2 076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1993187812831E-2"/>
                  <c:y val="-0.3022962726363737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1 636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586268666015909E-2"/>
                  <c:y val="-0.301456473972027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1 639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1533</c:v>
                </c:pt>
                <c:pt idx="1">
                  <c:v>2087</c:v>
                </c:pt>
                <c:pt idx="2">
                  <c:v>2076</c:v>
                </c:pt>
                <c:pt idx="3">
                  <c:v>1636</c:v>
                </c:pt>
                <c:pt idx="4">
                  <c:v>1639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5399936"/>
        <c:axId val="214123648"/>
        <c:axId val="0"/>
      </c:bar3DChart>
      <c:catAx>
        <c:axId val="215399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123648"/>
        <c:crosses val="autoZero"/>
        <c:auto val="1"/>
        <c:lblAlgn val="ctr"/>
        <c:lblOffset val="100"/>
        <c:noMultiLvlLbl val="0"/>
      </c:catAx>
      <c:valAx>
        <c:axId val="214123648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539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982017151220817E-2"/>
                  <c:y val="-0.34776884312499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025424370791058E-2"/>
                  <c:y val="-0.37873849726976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2383731056825514E-2"/>
                  <c:y val="-0.397313361664539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741027513946633E-2"/>
                  <c:y val="-0.362943529825030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102557864220147E-2"/>
                  <c:y val="-0.311351705947956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29358</c:v>
                </c:pt>
                <c:pt idx="1">
                  <c:v>30976</c:v>
                </c:pt>
                <c:pt idx="2">
                  <c:v>32753</c:v>
                </c:pt>
                <c:pt idx="3">
                  <c:v>29939</c:v>
                </c:pt>
                <c:pt idx="4">
                  <c:v>24970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4413824"/>
        <c:axId val="214128832"/>
        <c:axId val="0"/>
      </c:bar3DChart>
      <c:catAx>
        <c:axId val="214413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128832"/>
        <c:crosses val="autoZero"/>
        <c:auto val="1"/>
        <c:lblAlgn val="ctr"/>
        <c:lblOffset val="100"/>
        <c:noMultiLvlLbl val="0"/>
      </c:catAx>
      <c:valAx>
        <c:axId val="21412883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413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360">
          <a:solidFill>
            <a:srgbClr val="8B8B8B"/>
          </a:solidFill>
          <a:round/>
        </a:ln>
      </c:spPr>
    </c:floor>
    <c:sideWall>
      <c:thickness val="0"/>
      <c:spPr>
        <a:noFill/>
        <a:ln w="9360">
          <a:solidFill>
            <a:srgbClr val="8B8B8B"/>
          </a:solidFill>
          <a:round/>
        </a:ln>
      </c:spPr>
    </c:sideWall>
    <c:backWall>
      <c:thickness val="0"/>
      <c:spPr>
        <a:noFill/>
        <a:ln w="9360">
          <a:solidFill>
            <a:srgbClr val="8B8B8B"/>
          </a:solidFill>
          <a:round/>
        </a:ln>
      </c:spPr>
    </c:backWall>
    <c:plotArea>
      <c:layout>
        <c:manualLayout>
          <c:layoutTarget val="inner"/>
          <c:xMode val="edge"/>
          <c:yMode val="edge"/>
          <c:x val="0.175401"/>
          <c:y val="2.5090000000000001E-2"/>
          <c:w val="0.82277100000000003"/>
          <c:h val="0.73660300000000001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4E67C8"/>
            </a:solidFill>
            <a:ln w="0">
              <a:noFill/>
              <a:bevel/>
            </a:ln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FE59F"/>
                  </a:gs>
                  <a:gs pos="50000">
                    <a:srgbClr val="BCEDC4"/>
                  </a:gs>
                  <a:gs pos="100000">
                    <a:srgbClr val="DEF6E2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097D2"/>
                  </a:gs>
                  <a:gs pos="50000">
                    <a:srgbClr val="CEC0E1"/>
                  </a:gs>
                  <a:gs pos="100000">
                    <a:srgbClr val="E6E0F0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  <a:bevel/>
              </a:ln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Lbls>
            <c:dLbl>
              <c:idx val="0"/>
              <c:layout>
                <c:manualLayout>
                  <c:x val="1.3999999999999999E-4"/>
                  <c:y val="-0.28387000000000001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300" b="1" u="none" strike="noStrike">
                      <a:solidFill>
                        <a:srgbClr val="000000"/>
                      </a:solidFill>
                      <a:latin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65E-2"/>
                  <c:y val="-0.35216700000000001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300" b="1" u="none" strike="noStrike">
                      <a:solidFill>
                        <a:srgbClr val="000000"/>
                      </a:solidFill>
                      <a:latin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569E-2"/>
                  <c:y val="-0.28147499999999998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300" b="1" u="none" strike="noStrike">
                      <a:solidFill>
                        <a:srgbClr val="000000"/>
                      </a:solidFill>
                      <a:latin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508000000000001E-2"/>
                  <c:y val="-0.301819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300" b="1" u="none" strike="noStrike">
                      <a:solidFill>
                        <a:srgbClr val="000000"/>
                      </a:solidFill>
                      <a:latin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109999999999999E-2"/>
                  <c:y val="-0.34525899999999998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300" b="1" u="none" strike="noStrike">
                      <a:solidFill>
                        <a:srgbClr val="000000"/>
                      </a:solidFill>
                      <a:latin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300" b="1" u="none" strike="noStrike">
                    <a:solidFill>
                      <a:srgbClr val="000000"/>
                    </a:solidFill>
                    <a:latin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0</c:f>
              <c:numCache>
                <c:formatCode>#,##0</c:formatCode>
                <c:ptCount val="5"/>
                <c:pt idx="0">
                  <c:v>16253.5</c:v>
                </c:pt>
                <c:pt idx="1">
                  <c:v>19040.98</c:v>
                </c:pt>
                <c:pt idx="2">
                  <c:v>16522.900000000001</c:v>
                </c:pt>
                <c:pt idx="3">
                  <c:v>16817</c:v>
                </c:pt>
                <c:pt idx="4">
                  <c:v>20023.900000000001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6662016"/>
        <c:axId val="214557248"/>
        <c:axId val="0"/>
      </c:bar3DChart>
      <c:catAx>
        <c:axId val="216662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300" b="1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214557248"/>
        <c:crosses val="autoZero"/>
        <c:auto val="1"/>
        <c:lblAlgn val="ctr"/>
        <c:lblOffset val="100"/>
        <c:noMultiLvlLbl val="0"/>
      </c:catAx>
      <c:valAx>
        <c:axId val="214557248"/>
        <c:scaling>
          <c:orientation val="minMax"/>
          <c:min val="0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216662016"/>
        <c:crosses val="autoZero"/>
        <c:crossBetween val="between"/>
      </c:valAx>
    </c:plotArea>
    <c:plotVisOnly val="1"/>
    <c:dispBlanksAs val="gap"/>
    <c:showDLblsOverMax val="1"/>
  </c:chart>
  <c:spPr>
    <a:noFill/>
    <a:ln w="0">
      <a:noFill/>
      <a:round/>
    </a:ln>
  </c:spPr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360">
          <a:solidFill>
            <a:srgbClr val="8B8B8B"/>
          </a:solidFill>
          <a:round/>
        </a:ln>
      </c:spPr>
    </c:floor>
    <c:sideWall>
      <c:thickness val="0"/>
      <c:spPr>
        <a:noFill/>
        <a:ln w="9360">
          <a:solidFill>
            <a:srgbClr val="8B8B8B"/>
          </a:solidFill>
          <a:round/>
        </a:ln>
      </c:spPr>
    </c:sideWall>
    <c:backWall>
      <c:thickness val="0"/>
      <c:spPr>
        <a:noFill/>
        <a:ln w="9360">
          <a:solidFill>
            <a:srgbClr val="8B8B8B"/>
          </a:solidFill>
          <a:round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4E67C8"/>
            </a:solidFill>
            <a:ln w="0">
              <a:noFill/>
              <a:bevel/>
            </a:ln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FE59F"/>
                  </a:gs>
                  <a:gs pos="50000">
                    <a:srgbClr val="BCEDC4"/>
                  </a:gs>
                  <a:gs pos="100000">
                    <a:srgbClr val="DEF6E2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097D2"/>
                  </a:gs>
                  <a:gs pos="50000">
                    <a:srgbClr val="CEC0E1"/>
                  </a:gs>
                  <a:gs pos="100000">
                    <a:srgbClr val="E6E0F0"/>
                  </a:gs>
                </a:gsLst>
                <a:lin ang="5400000" scaled="1"/>
              </a:gradFill>
              <a:ln w="0">
                <a:noFill/>
                <a:miter/>
              </a:ln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  <a:round/>
              </a:ln>
            </c:spPr>
          </c:dPt>
          <c:dLbls>
            <c:dLbl>
              <c:idx val="0"/>
              <c:layout>
                <c:manualLayout>
                  <c:x val="1.6213999999999999E-2"/>
                  <c:y val="-0.240421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200" b="1" u="none" strike="noStrike" dirty="0">
                        <a:solidFill>
                          <a:srgbClr val="000000"/>
                        </a:solidFill>
                        <a:latin typeface="Times New Roman"/>
                      </a:rPr>
                      <a:t>10 </a:t>
                    </a:r>
                    <a:r>
                      <a:rPr lang="ru-RU" sz="1200" b="1" u="none" strike="noStrike" dirty="0" smtClean="0">
                        <a:solidFill>
                          <a:srgbClr val="000000"/>
                        </a:solidFill>
                        <a:latin typeface="Times New Roman"/>
                      </a:rPr>
                      <a:t>389</a:t>
                    </a:r>
                    <a:endParaRPr lang="ru-RU" dirty="0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8484868115613427E-2"/>
                  <c:y val="-0.38711204136614596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2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18 406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02999999999999E-2"/>
                  <c:y val="-0.25579299999999999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2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9 409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1007E-2"/>
                  <c:y val="-0.25511200000000001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2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9 468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1312000000000003E-2"/>
                  <c:y val="-0.248165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2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9 990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1" u="none" strike="noStrike">
                    <a:solidFill>
                      <a:srgbClr val="000000"/>
                    </a:solidFill>
                    <a:latin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0</c:f>
              <c:numCache>
                <c:formatCode>#,##0</c:formatCode>
                <c:ptCount val="5"/>
                <c:pt idx="0">
                  <c:v>10389</c:v>
                </c:pt>
                <c:pt idx="1">
                  <c:v>18406</c:v>
                </c:pt>
                <c:pt idx="2">
                  <c:v>9409</c:v>
                </c:pt>
                <c:pt idx="3">
                  <c:v>9468</c:v>
                </c:pt>
                <c:pt idx="4">
                  <c:v>9990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3543808"/>
        <c:axId val="217141184"/>
        <c:axId val="0"/>
      </c:bar3DChart>
      <c:catAx>
        <c:axId val="223543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300" b="1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217141184"/>
        <c:crosses val="autoZero"/>
        <c:auto val="1"/>
        <c:lblAlgn val="ctr"/>
        <c:lblOffset val="100"/>
        <c:noMultiLvlLbl val="0"/>
      </c:catAx>
      <c:valAx>
        <c:axId val="217141184"/>
        <c:scaling>
          <c:orientation val="minMax"/>
          <c:min val="0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223543808"/>
        <c:crosses val="autoZero"/>
        <c:crossBetween val="between"/>
      </c:valAx>
    </c:plotArea>
    <c:plotVisOnly val="1"/>
    <c:dispBlanksAs val="gap"/>
    <c:showDLblsOverMax val="1"/>
  </c:chart>
  <c:spPr>
    <a:noFill/>
    <a:ln w="0">
      <a:noFill/>
    </a:ln>
  </c:spPr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360">
          <a:solidFill>
            <a:srgbClr val="8B8B8B"/>
          </a:solidFill>
          <a:round/>
        </a:ln>
      </c:spPr>
    </c:floor>
    <c:sideWall>
      <c:thickness val="0"/>
      <c:spPr>
        <a:noFill/>
        <a:ln w="9360">
          <a:solidFill>
            <a:srgbClr val="8B8B8B"/>
          </a:solidFill>
          <a:round/>
        </a:ln>
      </c:spPr>
    </c:sideWall>
    <c:backWall>
      <c:thickness val="0"/>
      <c:spPr>
        <a:noFill/>
        <a:ln w="9360">
          <a:solidFill>
            <a:srgbClr val="8B8B8B"/>
          </a:solidFill>
          <a:round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4E67C8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FE59F"/>
                  </a:gs>
                  <a:gs pos="50000">
                    <a:srgbClr val="BCEDC4"/>
                  </a:gs>
                  <a:gs pos="100000">
                    <a:srgbClr val="DEF6E2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097D2"/>
                  </a:gs>
                  <a:gs pos="50000">
                    <a:srgbClr val="CEC0E1"/>
                  </a:gs>
                  <a:gs pos="100000">
                    <a:srgbClr val="E6E0F0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  <a:round/>
              </a:ln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Lbls>
            <c:dLbl>
              <c:idx val="0"/>
              <c:layout>
                <c:manualLayout>
                  <c:x val="2.2327E-2"/>
                  <c:y val="-0.38483600000000001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27</a:t>
                    </a:r>
                    <a:endParaRPr lang="ru-RU"/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421000000000001E-2"/>
                  <c:y val="-0.415603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30</a:t>
                    </a:r>
                    <a:endParaRPr lang="ru-RU"/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862999999999999E-2"/>
                  <c:y val="-0.38079800000000003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26</a:t>
                    </a:r>
                    <a:endParaRPr lang="ru-RU"/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657000000000001E-2"/>
                  <c:y val="-0.37970999999999999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27</a:t>
                    </a:r>
                    <a:endParaRPr lang="ru-RU"/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183000000000001E-2"/>
                  <c:y val="-0.38293700000000003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23</a:t>
                    </a:r>
                    <a:endParaRPr lang="ru-RU"/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300" b="1" u="none" strike="noStrike">
                    <a:solidFill>
                      <a:srgbClr val="000000"/>
                    </a:solidFill>
                    <a:latin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0</c:f>
              <c:numCache>
                <c:formatCode>#,##0.0</c:formatCode>
                <c:ptCount val="5"/>
                <c:pt idx="0">
                  <c:v>26.7</c:v>
                </c:pt>
                <c:pt idx="1">
                  <c:v>29.8</c:v>
                </c:pt>
                <c:pt idx="2">
                  <c:v>26.2</c:v>
                </c:pt>
                <c:pt idx="3">
                  <c:v>26.5</c:v>
                </c:pt>
                <c:pt idx="4">
                  <c:v>23.4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4052224"/>
        <c:axId val="221258304"/>
        <c:axId val="0"/>
      </c:bar3DChart>
      <c:catAx>
        <c:axId val="224052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300" b="1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221258304"/>
        <c:crosses val="autoZero"/>
        <c:auto val="1"/>
        <c:lblAlgn val="ctr"/>
        <c:lblOffset val="100"/>
        <c:noMultiLvlLbl val="0"/>
      </c:catAx>
      <c:valAx>
        <c:axId val="221258304"/>
        <c:scaling>
          <c:orientation val="minMax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#,##0.0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224052224"/>
        <c:crosses val="autoZero"/>
        <c:crossBetween val="between"/>
      </c:valAx>
    </c:plotArea>
    <c:plotVisOnly val="1"/>
    <c:dispBlanksAs val="gap"/>
    <c:showDLblsOverMax val="1"/>
  </c:chart>
  <c:spPr>
    <a:noFill/>
    <a:ln w="0">
      <a:noFill/>
    </a:ln>
  </c:spPr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360">
          <a:solidFill>
            <a:srgbClr val="8B8B8B"/>
          </a:solidFill>
          <a:round/>
        </a:ln>
      </c:spPr>
    </c:floor>
    <c:sideWall>
      <c:thickness val="0"/>
      <c:spPr>
        <a:noFill/>
        <a:ln w="9360">
          <a:solidFill>
            <a:srgbClr val="8B8B8B"/>
          </a:solidFill>
          <a:round/>
        </a:ln>
      </c:spPr>
    </c:sideWall>
    <c:backWall>
      <c:thickness val="0"/>
      <c:spPr>
        <a:noFill/>
        <a:ln w="9360">
          <a:solidFill>
            <a:srgbClr val="8B8B8B"/>
          </a:solidFill>
          <a:round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4E67C8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FE59F"/>
                  </a:gs>
                  <a:gs pos="50000">
                    <a:srgbClr val="BCEDC4"/>
                  </a:gs>
                  <a:gs pos="100000">
                    <a:srgbClr val="DEF6E2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097D2"/>
                  </a:gs>
                  <a:gs pos="50000">
                    <a:srgbClr val="CEC0E1"/>
                  </a:gs>
                  <a:gs pos="100000">
                    <a:srgbClr val="E6E0F0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 scaled="1"/>
              </a:gradFill>
              <a:ln w="0">
                <a:noFill/>
              </a:ln>
            </c:spPr>
          </c:dPt>
          <c:dLbls>
            <c:dLbl>
              <c:idx val="0"/>
              <c:layout>
                <c:manualLayout>
                  <c:x val="2.9672E-2"/>
                  <c:y val="-0.3401370000000000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627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114000000000001E-2"/>
                  <c:y val="-0.38952900000000001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692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286577893121593E-2"/>
                  <c:y val="-0.4143186538529236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771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4363999999999999E-2"/>
                  <c:y val="-0.4169590000000000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800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9884089762206363E-2"/>
                  <c:y val="-0.4141059715328381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ru-RU" sz="1300" b="1" u="none" strike="noStrike">
                        <a:solidFill>
                          <a:srgbClr val="000000"/>
                        </a:solidFill>
                        <a:latin typeface="Times New Roman"/>
                      </a:rPr>
                      <a:t>774</a:t>
                    </a:r>
                    <a:endParaRPr lang="ru-RU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300" b="1" u="none" strike="noStrike">
                    <a:solidFill>
                      <a:srgbClr val="000000"/>
                    </a:solidFill>
                    <a:latin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0</c:f>
              <c:numCache>
                <c:formatCode>#,##0</c:formatCode>
                <c:ptCount val="5"/>
                <c:pt idx="0">
                  <c:v>627</c:v>
                </c:pt>
                <c:pt idx="1">
                  <c:v>692.3</c:v>
                </c:pt>
                <c:pt idx="2">
                  <c:v>771</c:v>
                </c:pt>
                <c:pt idx="3">
                  <c:v>799.7</c:v>
                </c:pt>
                <c:pt idx="4">
                  <c:v>773.5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4933888"/>
        <c:axId val="66301312"/>
        <c:axId val="0"/>
      </c:bar3DChart>
      <c:catAx>
        <c:axId val="224933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300" b="1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66301312"/>
        <c:crosses val="autoZero"/>
        <c:auto val="1"/>
        <c:lblAlgn val="ctr"/>
        <c:lblOffset val="100"/>
        <c:noMultiLvlLbl val="0"/>
      </c:catAx>
      <c:valAx>
        <c:axId val="66301312"/>
        <c:scaling>
          <c:orientation val="minMax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224933888"/>
        <c:crosses val="autoZero"/>
        <c:crossBetween val="between"/>
      </c:valAx>
    </c:plotArea>
    <c:plotVisOnly val="1"/>
    <c:dispBlanksAs val="gap"/>
    <c:showDLblsOverMax val="1"/>
  </c:chart>
  <c:spPr>
    <a:noFill/>
    <a:ln w="0">
      <a:noFill/>
    </a:ln>
  </c:spPr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1541706083369217E-2"/>
                  <c:y val="-0.3563187689104336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3 465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432084516752138"/>
                  <c:y val="-0.3658558089598854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3 560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847817204881321"/>
                  <c:y val="-0.387988743208510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3 565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548241088154285E-2"/>
                  <c:y val="-0.3093441129583238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2 926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281933586114033E-2"/>
                  <c:y val="-0.2712522367179620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2 548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3464.9</c:v>
                </c:pt>
                <c:pt idx="1">
                  <c:v>3565.1</c:v>
                </c:pt>
                <c:pt idx="2">
                  <c:v>3559.5</c:v>
                </c:pt>
                <c:pt idx="3">
                  <c:v>2926.4</c:v>
                </c:pt>
                <c:pt idx="4">
                  <c:v>2548.3000000000002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0540288"/>
        <c:axId val="221258880"/>
        <c:axId val="0"/>
      </c:bar3DChart>
      <c:catAx>
        <c:axId val="230540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258880"/>
        <c:crosses val="autoZero"/>
        <c:auto val="1"/>
        <c:lblAlgn val="ctr"/>
        <c:lblOffset val="100"/>
        <c:noMultiLvlLbl val="0"/>
      </c:catAx>
      <c:valAx>
        <c:axId val="2212588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05402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dLbl>
              <c:idx val="0"/>
              <c:layout>
                <c:manualLayout>
                  <c:x val="1.695E-2"/>
                  <c:y val="-0.20344599999999999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132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83E-3"/>
                  <c:y val="-0.28009400000000001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229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344015569127439E-2"/>
                  <c:y val="-0.39908234183886004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316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816999999999999E-2"/>
                  <c:y val="-0.2995110000000000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232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606815864469528E-2"/>
                  <c:y val="-6.8848687020187205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132</c:v>
                </c:pt>
                <c:pt idx="1">
                  <c:v>229</c:v>
                </c:pt>
                <c:pt idx="2">
                  <c:v>316</c:v>
                </c:pt>
                <c:pt idx="3">
                  <c:v>232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1988736"/>
        <c:axId val="200280320"/>
        <c:axId val="0"/>
      </c:bar3DChart>
      <c:catAx>
        <c:axId val="231988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/>
                <a:cs typeface="Times New Roman"/>
              </a:defRPr>
            </a:pPr>
            <a:endParaRPr lang="ru-RU"/>
          </a:p>
        </c:txPr>
        <c:crossAx val="200280320"/>
        <c:crosses val="autoZero"/>
        <c:auto val="1"/>
        <c:lblAlgn val="ctr"/>
        <c:lblOffset val="100"/>
        <c:noMultiLvlLbl val="0"/>
      </c:catAx>
      <c:valAx>
        <c:axId val="2002803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/>
                <a:cs typeface="Times New Roman"/>
              </a:defRPr>
            </a:pPr>
            <a:endParaRPr lang="ru-RU"/>
          </a:p>
        </c:txPr>
        <c:crossAx val="2319887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56714256106805E-2"/>
                  <c:y val="-0.321009190111522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2 498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152109873623219E-2"/>
                  <c:y val="-0.38521055631028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ru-RU" baseline="0" dirty="0" smtClean="0"/>
                      <a:t> 061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007270601631808E-2"/>
                  <c:y val="-0.31672873954700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</a:t>
                    </a:r>
                    <a:r>
                      <a:rPr lang="ru-RU" dirty="0" smtClean="0"/>
                      <a:t>475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190783793860667E-2"/>
                  <c:y val="-0.36809077615309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7894970999079548E-2"/>
                  <c:y val="-0.269647153505429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2498</c:v>
                </c:pt>
                <c:pt idx="1">
                  <c:v>3061</c:v>
                </c:pt>
                <c:pt idx="2">
                  <c:v>2475</c:v>
                </c:pt>
                <c:pt idx="3">
                  <c:v>3069</c:v>
                </c:pt>
                <c:pt idx="4">
                  <c:v>2083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3892352"/>
        <c:axId val="200283776"/>
        <c:axId val="0"/>
      </c:bar3DChart>
      <c:catAx>
        <c:axId val="233892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0283776"/>
        <c:crosses val="autoZero"/>
        <c:auto val="1"/>
        <c:lblAlgn val="ctr"/>
        <c:lblOffset val="100"/>
        <c:noMultiLvlLbl val="0"/>
      </c:catAx>
      <c:valAx>
        <c:axId val="2002837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3892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>
          <a:solidFill>
            <a:schemeClr val="bg1">
              <a:lumMod val="75000"/>
            </a:schemeClr>
          </a:solidFill>
        </a:ln>
      </c:spPr>
    </c:floor>
    <c:sideWall>
      <c:thickness val="0"/>
      <c:spPr>
        <a:ln>
          <a:solidFill>
            <a:schemeClr val="bg1">
              <a:lumMod val="75000"/>
            </a:schemeClr>
          </a:solidFill>
        </a:ln>
      </c:spPr>
    </c:sideWall>
    <c:backWall>
      <c:thickness val="0"/>
      <c:spPr>
        <a:ln>
          <a:solidFill>
            <a:schemeClr val="bg1">
              <a:lumMod val="75000"/>
            </a:schemeClr>
          </a:solidFill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3653682280240278E-2"/>
                  <c:y val="-0.28146248159998588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679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295873581971564E-2"/>
                  <c:y val="-0.325726525107755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7181269631037067E-3"/>
                  <c:y val="-0.3273212223779429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827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173313010160238E-2"/>
                  <c:y val="-0.26730306475923526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578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412935304977082E-2"/>
                  <c:y val="-0.2380975046495844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563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679</c:v>
                </c:pt>
                <c:pt idx="1">
                  <c:v>826</c:v>
                </c:pt>
                <c:pt idx="2">
                  <c:v>827</c:v>
                </c:pt>
                <c:pt idx="3">
                  <c:v>578</c:v>
                </c:pt>
                <c:pt idx="4">
                  <c:v>563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34361856"/>
        <c:axId val="231113280"/>
        <c:axId val="0"/>
      </c:bar3DChart>
      <c:catAx>
        <c:axId val="23436185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113280"/>
        <c:crosses val="autoZero"/>
        <c:auto val="1"/>
        <c:lblAlgn val="ctr"/>
        <c:lblOffset val="100"/>
        <c:noMultiLvlLbl val="0"/>
      </c:catAx>
      <c:valAx>
        <c:axId val="231113280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chemeClr val="bg1">
                  <a:lumMod val="75000"/>
                </a:schemeClr>
              </a:solidFill>
            </a:ln>
          </c:spPr>
        </c:majorGridlines>
        <c:minorGridlines>
          <c:spPr>
            <a:ln>
              <a:noFill/>
            </a:ln>
          </c:spPr>
        </c:min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4361856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ln>
          <a:solidFill>
            <a:schemeClr val="bg1">
              <a:lumMod val="75000"/>
            </a:schemeClr>
          </a:solidFill>
        </a:ln>
      </c:spPr>
    </c:floor>
    <c:sideWall>
      <c:thickness val="0"/>
      <c:spPr>
        <a:ln>
          <a:solidFill>
            <a:schemeClr val="bg1">
              <a:lumMod val="75000"/>
            </a:schemeClr>
          </a:solidFill>
        </a:ln>
      </c:spPr>
    </c:sideWall>
    <c:backWall>
      <c:thickness val="0"/>
      <c:spPr>
        <a:ln>
          <a:solidFill>
            <a:schemeClr val="bg1">
              <a:lumMod val="75000"/>
            </a:schemeClr>
          </a:solidFill>
        </a:ln>
      </c:spPr>
    </c:backWall>
    <c:plotArea>
      <c:layout>
        <c:manualLayout>
          <c:layoutTarget val="inner"/>
          <c:xMode val="edge"/>
          <c:yMode val="edge"/>
          <c:x val="0.10963092034176698"/>
          <c:y val="5.27687050023442E-2"/>
          <c:w val="0.8545322220145064"/>
          <c:h val="0.74733484000476691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54865194392615E-2"/>
                  <c:y val="-0.32116435682565692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80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1944631584639927E-3"/>
                  <c:y val="-0.2460085933078954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en-US" dirty="0" smtClean="0"/>
                      <a:t>52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0690235749617E-2"/>
                  <c:y val="-0.2543214519422003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3990648085104E-2"/>
                  <c:y val="-0.2596028895550847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378141162887219E-2"/>
                  <c:y val="-0.2579216212108129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80</c:v>
                </c:pt>
                <c:pt idx="1">
                  <c:v>52</c:v>
                </c:pt>
                <c:pt idx="2">
                  <c:v>55</c:v>
                </c:pt>
                <c:pt idx="3">
                  <c:v>57</c:v>
                </c:pt>
                <c:pt idx="4">
                  <c:v>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2860672"/>
        <c:axId val="222161728"/>
        <c:axId val="0"/>
      </c:bar3DChart>
      <c:catAx>
        <c:axId val="232860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161728"/>
        <c:crosses val="autoZero"/>
        <c:auto val="1"/>
        <c:lblAlgn val="ctr"/>
        <c:lblOffset val="100"/>
        <c:noMultiLvlLbl val="0"/>
      </c:catAx>
      <c:valAx>
        <c:axId val="222161728"/>
        <c:scaling>
          <c:orientation val="minMax"/>
          <c:max val="100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2860672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46114464688339E-2"/>
                  <c:y val="-0.40941615170951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983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5637495569085374E-3"/>
                  <c:y val="-0.379438240123135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819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6209226489644911E-3"/>
                  <c:y val="-0.4162041062703170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985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75932830972433E-2"/>
                  <c:y val="-0.262968424744474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566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3849401917481678E-2"/>
                  <c:y val="-0.298295954455405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613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983</c:v>
                </c:pt>
                <c:pt idx="1">
                  <c:v>819</c:v>
                </c:pt>
                <c:pt idx="2">
                  <c:v>985</c:v>
                </c:pt>
                <c:pt idx="3">
                  <c:v>566</c:v>
                </c:pt>
                <c:pt idx="4">
                  <c:v>613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7232896"/>
        <c:axId val="214561280"/>
        <c:axId val="0"/>
      </c:bar3DChart>
      <c:catAx>
        <c:axId val="21723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4561280"/>
        <c:crosses val="autoZero"/>
        <c:auto val="1"/>
        <c:lblAlgn val="ctr"/>
        <c:lblOffset val="100"/>
        <c:noMultiLvlLbl val="0"/>
      </c:catAx>
      <c:valAx>
        <c:axId val="21456128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232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360">
          <a:solidFill>
            <a:srgbClr val="8B8B8B"/>
          </a:solidFill>
          <a:round/>
        </a:ln>
      </c:spPr>
    </c:floor>
    <c:sideWall>
      <c:thickness val="0"/>
      <c:spPr>
        <a:noFill/>
        <a:ln w="9360">
          <a:solidFill>
            <a:srgbClr val="8B8B8B"/>
          </a:solidFill>
          <a:round/>
        </a:ln>
      </c:spPr>
    </c:sideWall>
    <c:backWall>
      <c:thickness val="0"/>
      <c:spPr>
        <a:noFill/>
        <a:ln w="9360">
          <a:solidFill>
            <a:srgbClr val="8B8B8B"/>
          </a:solidFill>
          <a:round/>
        </a:ln>
      </c:spPr>
    </c:backWall>
    <c:plotArea>
      <c:layout>
        <c:manualLayout>
          <c:layoutTarget val="inner"/>
          <c:xMode val="edge"/>
          <c:yMode val="edge"/>
          <c:x val="0.160765636232926"/>
          <c:y val="7.6387882301782895E-2"/>
          <c:w val="0.82728253055355905"/>
          <c:h val="0.72155384838382397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4E67C8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FE59F"/>
                  </a:gs>
                  <a:gs pos="50000">
                    <a:srgbClr val="BCEDC4"/>
                  </a:gs>
                  <a:gs pos="100000">
                    <a:srgbClr val="DEF6E2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097D2"/>
                  </a:gs>
                  <a:gs pos="50000">
                    <a:srgbClr val="CEC0E1"/>
                  </a:gs>
                  <a:gs pos="100000">
                    <a:srgbClr val="E6E0F0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/>
              </a:gradFill>
              <a:ln w="0">
                <a:noFill/>
              </a:ln>
            </c:spPr>
          </c:dPt>
          <c:dLbls>
            <c:dLbl>
              <c:idx val="0"/>
              <c:layout>
                <c:manualLayout>
                  <c:x val="1.6542000000000001E-2"/>
                  <c:y val="-0.354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1"/>
              <c:layout>
                <c:manualLayout>
                  <c:x val="1.2518E-2"/>
                  <c:y val="-0.324859000000000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2"/>
              <c:layout>
                <c:manualLayout>
                  <c:x val="1.8485999999999999E-2"/>
                  <c:y val="-0.305894999999999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3"/>
              <c:layout>
                <c:manualLayout>
                  <c:x val="1.7406358906763328E-2"/>
                  <c:y val="-0.248464530781869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4"/>
              <c:layout>
                <c:manualLayout>
                  <c:x val="2.6637999999999998E-2"/>
                  <c:y val="-0.2298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numFmt formatCode="#,###" sourceLinked="0"/>
            <c:txPr>
              <a:bodyPr wrap="square"/>
              <a:lstStyle/>
              <a:p>
                <a:pPr>
                  <a:defRPr sz="1300" b="1" u="none" strike="noStrike">
                    <a:solidFill>
                      <a:srgbClr val="000000"/>
                    </a:solidFill>
                    <a:uFillTx/>
                    <a:latin typeface="Times New Roman" panose="02020603050405020304" pitchFamily="18" charset="0"/>
                    <a:ea typeface="Arial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 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0</c:f>
              <c:numCache>
                <c:formatCode>#,##0.0</c:formatCode>
                <c:ptCount val="5"/>
                <c:pt idx="0">
                  <c:v>4239</c:v>
                </c:pt>
                <c:pt idx="1">
                  <c:v>3277</c:v>
                </c:pt>
                <c:pt idx="2">
                  <c:v>3238</c:v>
                </c:pt>
                <c:pt idx="3">
                  <c:v>2836</c:v>
                </c:pt>
                <c:pt idx="4">
                  <c:v>2041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7132288"/>
        <c:axId val="214141184"/>
        <c:axId val="0"/>
      </c:bar3DChart>
      <c:catAx>
        <c:axId val="197132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200" b="1" u="none" strike="noStrike">
                <a:solidFill>
                  <a:srgbClr val="000000"/>
                </a:solidFill>
                <a:uFillTx/>
                <a:latin typeface="Times New Roman"/>
                <a:ea typeface="Arial"/>
              </a:defRPr>
            </a:pPr>
            <a:endParaRPr lang="ru-RU"/>
          </a:p>
        </c:txPr>
        <c:crossAx val="214141184"/>
        <c:crosses val="autoZero"/>
        <c:auto val="1"/>
        <c:lblAlgn val="ctr"/>
        <c:lblOffset val="100"/>
        <c:noMultiLvlLbl val="0"/>
      </c:catAx>
      <c:valAx>
        <c:axId val="214141184"/>
        <c:scaling>
          <c:orientation val="minMax"/>
        </c:scaling>
        <c:delete val="0"/>
        <c:axPos val="l"/>
        <c:majorGridlines>
          <c:spPr>
            <a:ln w="9360">
              <a:solidFill>
                <a:srgbClr val="8B8B8B"/>
              </a:solidFill>
              <a:round/>
            </a:ln>
          </c:spPr>
        </c:majorGridlines>
        <c:numFmt formatCode="#,##0.0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uFillTx/>
                <a:latin typeface="Times New Roman"/>
                <a:ea typeface="Arial"/>
              </a:defRPr>
            </a:pPr>
            <a:endParaRPr lang="ru-RU"/>
          </a:p>
        </c:txPr>
        <c:crossAx val="197132288"/>
        <c:crosses val="autoZero"/>
        <c:crossBetween val="between"/>
      </c:valAx>
    </c:plotArea>
    <c:plotVisOnly val="1"/>
    <c:dispBlanksAs val="gap"/>
    <c:showDLblsOverMax val="1"/>
  </c:chart>
  <c:spPr>
    <a:noFill/>
    <a:ln w="0">
      <a:noFill/>
    </a:ln>
  </c:spPr>
  <c:userShapes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03225806451599"/>
          <c:y val="4.6286443924239203E-2"/>
          <c:w val="0.82258064516129004"/>
          <c:h val="0.7771866354543519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051264"/>
        <c:axId val="214144640"/>
      </c:barChart>
      <c:catAx>
        <c:axId val="199051264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  <a:endParaRPr lang="ru-RU"/>
          </a:p>
        </c:txPr>
        <c:crossAx val="214144640"/>
        <c:crosses val="autoZero"/>
        <c:auto val="1"/>
        <c:lblAlgn val="ctr"/>
        <c:lblOffset val="100"/>
        <c:noMultiLvlLbl val="0"/>
      </c:catAx>
      <c:valAx>
        <c:axId val="214144640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  <a:endParaRPr lang="ru-RU"/>
          </a:p>
        </c:txPr>
        <c:crossAx val="199051264"/>
        <c:crosses val="autoZero"/>
        <c:crossBetween val="midCat"/>
      </c:valAx>
      <c:spPr>
        <a:noFill/>
        <a:ln w="2556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94916518981399"/>
          <c:y val="0.16314631463146301"/>
          <c:w val="0.82147187762335605"/>
          <c:h val="0.64565456545654598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9051776"/>
        <c:axId val="214146368"/>
      </c:barChart>
      <c:catAx>
        <c:axId val="199051776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  <a:endParaRPr lang="ru-RU"/>
          </a:p>
        </c:txPr>
        <c:crossAx val="214146368"/>
        <c:crosses val="autoZero"/>
        <c:auto val="1"/>
        <c:lblAlgn val="ctr"/>
        <c:lblOffset val="100"/>
        <c:noMultiLvlLbl val="0"/>
      </c:catAx>
      <c:valAx>
        <c:axId val="214146368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  <a:endParaRPr lang="ru-RU"/>
          </a:p>
        </c:txPr>
        <c:crossAx val="199051776"/>
        <c:crosses val="autoZero"/>
        <c:crossBetween val="midCat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 w="9360">
          <a:solidFill>
            <a:srgbClr val="8B8B8B"/>
          </a:solidFill>
          <a:round/>
        </a:ln>
      </c:spPr>
    </c:floor>
    <c:sideWall>
      <c:thickness val="0"/>
      <c:spPr>
        <a:noFill/>
        <a:ln w="25560">
          <a:noFill/>
        </a:ln>
      </c:spPr>
    </c:sideWall>
    <c:backWall>
      <c:thickness val="0"/>
      <c:spPr>
        <a:noFill/>
        <a:ln w="25560">
          <a:noFill/>
        </a:ln>
      </c:spPr>
    </c:backWall>
    <c:plotArea>
      <c:layout>
        <c:manualLayout>
          <c:layoutTarget val="inner"/>
          <c:xMode val="edge"/>
          <c:yMode val="edge"/>
          <c:x val="0.14494916518981399"/>
          <c:y val="0.16314631463146301"/>
          <c:w val="0.82147187762335605"/>
          <c:h val="0.64565456545654598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rgbClr val="4E67C8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/>
              </a:gradFill>
              <a:ln w="0">
                <a:noFill/>
              </a:ln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8EACE9"/>
                  </a:gs>
                  <a:gs pos="50000">
                    <a:srgbClr val="BBCBEF"/>
                  </a:gs>
                  <a:gs pos="100000">
                    <a:srgbClr val="DDE5F7"/>
                  </a:gs>
                </a:gsLst>
                <a:lin ang="5400000"/>
              </a:gradFill>
              <a:ln w="0">
                <a:noFill/>
              </a:ln>
            </c:spPr>
          </c:dPt>
          <c:dLbls>
            <c:dLbl>
              <c:idx val="0"/>
              <c:layout>
                <c:manualLayout>
                  <c:x val="2.2923662935323354E-2"/>
                  <c:y val="-0.3144631483722693"/>
                </c:manualLayout>
              </c:layout>
              <c:numFmt formatCode="#,###" sourceLinked="0"/>
              <c:spPr/>
              <c:txPr>
                <a:bodyPr wrap="square"/>
                <a:lstStyle/>
                <a:p>
                  <a:pPr>
                    <a:defRPr lang="en-US" sz="1300" b="1" u="none" strike="noStrike">
                      <a:solidFill>
                        <a:srgbClr val="000000"/>
                      </a:solidFill>
                      <a:uFillTx/>
                      <a:latin typeface="Times New Roman"/>
                      <a:ea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1"/>
              <c:layout>
                <c:manualLayout>
                  <c:x val="1.3054778192371476E-2"/>
                  <c:y val="-0.29625952005476708"/>
                </c:manualLayout>
              </c:layout>
              <c:numFmt formatCode="#,###" sourceLinked="0"/>
              <c:spPr/>
              <c:txPr>
                <a:bodyPr wrap="square"/>
                <a:lstStyle/>
                <a:p>
                  <a:pPr>
                    <a:defRPr lang="en-US" sz="1300" b="1" u="none" strike="noStrike">
                      <a:solidFill>
                        <a:srgbClr val="000000"/>
                      </a:solidFill>
                      <a:uFillTx/>
                      <a:latin typeface="Times New Roman"/>
                      <a:ea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2"/>
              <c:layout>
                <c:manualLayout>
                  <c:x val="6.4749999999999999E-3"/>
                  <c:y val="-0.225961"/>
                </c:manualLayout>
              </c:layout>
              <c:numFmt formatCode="#,###" sourceLinked="0"/>
              <c:spPr/>
              <c:txPr>
                <a:bodyPr wrap="square"/>
                <a:lstStyle/>
                <a:p>
                  <a:pPr>
                    <a:defRPr lang="en-US" sz="1300" b="1" u="none" strike="noStrike">
                      <a:solidFill>
                        <a:srgbClr val="000000"/>
                      </a:solidFill>
                      <a:uFillTx/>
                      <a:latin typeface="Times New Roman"/>
                      <a:ea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3"/>
              <c:layout>
                <c:manualLayout>
                  <c:x val="1.6353648424543947E-2"/>
                  <c:y val="-0.16464163029791812"/>
                </c:manualLayout>
              </c:layout>
              <c:numFmt formatCode="#,###" sourceLinked="0"/>
              <c:spPr/>
              <c:txPr>
                <a:bodyPr wrap="square"/>
                <a:lstStyle/>
                <a:p>
                  <a:pPr>
                    <a:defRPr lang="en-US" sz="1300" b="1" u="none" strike="noStrike">
                      <a:solidFill>
                        <a:srgbClr val="000000"/>
                      </a:solidFill>
                      <a:uFillTx/>
                      <a:latin typeface="Times New Roman"/>
                      <a:ea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dLbl>
              <c:idx val="4"/>
              <c:layout>
                <c:manualLayout>
                  <c:x val="1.9696050995024875E-2"/>
                  <c:y val="-0.1259471155609346"/>
                </c:manualLayout>
              </c:layout>
              <c:numFmt formatCode="#,###" sourceLinked="0"/>
              <c:spPr/>
              <c:txPr>
                <a:bodyPr wrap="square"/>
                <a:lstStyle/>
                <a:p>
                  <a:pPr>
                    <a:defRPr lang="en-US" sz="1300" b="1" u="none" strike="noStrike">
                      <a:solidFill>
                        <a:srgbClr val="000000"/>
                      </a:solidFill>
                      <a:uFillTx/>
                      <a:latin typeface="Times New Roman"/>
                      <a:ea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</c:dLbl>
            <c:numFmt formatCode="#,###" sourceLinked="0"/>
            <c:txPr>
              <a:bodyPr wrap="squar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Trebuchet MS"/>
                    <a:ea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0</c:f>
              <c:numCache>
                <c:formatCode>#,##0.0</c:formatCode>
                <c:ptCount val="5"/>
                <c:pt idx="0">
                  <c:v>3122</c:v>
                </c:pt>
                <c:pt idx="1">
                  <c:v>2847</c:v>
                </c:pt>
                <c:pt idx="2">
                  <c:v>1834</c:v>
                </c:pt>
                <c:pt idx="3">
                  <c:v>1155</c:v>
                </c:pt>
                <c:pt idx="4">
                  <c:v>678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9803392"/>
        <c:axId val="218393984"/>
        <c:axId val="0"/>
      </c:bar3DChart>
      <c:catAx>
        <c:axId val="199803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300" b="1" u="none" strike="noStrike">
                <a:solidFill>
                  <a:srgbClr val="000000"/>
                </a:solidFill>
                <a:uFillTx/>
                <a:latin typeface="Times New Roman"/>
                <a:ea typeface="Arial"/>
              </a:defRPr>
            </a:pPr>
            <a:endParaRPr lang="ru-RU"/>
          </a:p>
        </c:txPr>
        <c:crossAx val="218393984"/>
        <c:crosses val="autoZero"/>
        <c:auto val="1"/>
        <c:lblAlgn val="ctr"/>
        <c:lblOffset val="100"/>
        <c:noMultiLvlLbl val="0"/>
      </c:catAx>
      <c:valAx>
        <c:axId val="218393984"/>
        <c:scaling>
          <c:orientation val="minMax"/>
          <c:max val="3500"/>
          <c:min val="0"/>
        </c:scaling>
        <c:delete val="0"/>
        <c:axPos val="l"/>
        <c:majorGridlines>
          <c:spPr>
            <a:ln w="12600">
              <a:solidFill>
                <a:srgbClr val="BFBFBF"/>
              </a:solidFill>
              <a:round/>
            </a:ln>
          </c:spPr>
        </c:majorGridlines>
        <c:numFmt formatCode="#,##0.0" sourceLinked="0"/>
        <c:majorTickMark val="out"/>
        <c:minorTickMark val="none"/>
        <c:tickLblPos val="nextTo"/>
        <c:spPr>
          <a:ln w="9360">
            <a:solidFill>
              <a:srgbClr val="8B8B8B"/>
            </a:solidFill>
            <a:round/>
          </a:ln>
        </c:spPr>
        <c:txPr>
          <a:bodyPr/>
          <a:lstStyle/>
          <a:p>
            <a:pPr>
              <a:defRPr sz="1200" b="0" u="none" strike="noStrike">
                <a:solidFill>
                  <a:srgbClr val="000000"/>
                </a:solidFill>
                <a:uFillTx/>
                <a:latin typeface="Times New Roman"/>
                <a:ea typeface="Arial"/>
              </a:defRPr>
            </a:pPr>
            <a:endParaRPr lang="ru-RU"/>
          </a:p>
        </c:txPr>
        <c:crossAx val="199803392"/>
        <c:crosses val="autoZero"/>
        <c:crossBetween val="between"/>
      </c:valAx>
    </c:plotArea>
    <c:plotVisOnly val="1"/>
    <c:dispBlanksAs val="gap"/>
    <c:showDLblsOverMax val="1"/>
  </c:chart>
  <c:spPr>
    <a:noFill/>
    <a:ln w="0">
      <a:noFill/>
    </a:ln>
  </c:spPr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22297486429838"/>
          <c:y val="3.5324667970578642E-2"/>
          <c:w val="0.88177702513570166"/>
          <c:h val="0.77216470731315734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29769227883496E-2"/>
                  <c:y val="-4.0067784547581295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461E-2"/>
                  <c:y val="-1.5752475078689984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2 371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6916920691383E-3"/>
                  <c:y val="-1.9487574817017433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2 057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375321398580411E-2"/>
                  <c:y val="-1.3261228866796653E-2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1 319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1.206209744076976E-3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1 367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1710</c:v>
                </c:pt>
                <c:pt idx="1">
                  <c:v>2371</c:v>
                </c:pt>
                <c:pt idx="2">
                  <c:v>2057</c:v>
                </c:pt>
                <c:pt idx="3">
                  <c:v>1319</c:v>
                </c:pt>
                <c:pt idx="4">
                  <c:v>1367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220075520"/>
        <c:axId val="217139456"/>
        <c:axId val="0"/>
      </c:bar3DChart>
      <c:catAx>
        <c:axId val="220075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139456"/>
        <c:crosses val="autoZero"/>
        <c:auto val="1"/>
        <c:lblAlgn val="ctr"/>
        <c:lblOffset val="100"/>
        <c:noMultiLvlLbl val="0"/>
      </c:catAx>
      <c:valAx>
        <c:axId val="2171394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075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3710659246437872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145548464894108E-2"/>
                  <c:y val="-0.3856500139691266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901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2974152298804435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623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095091514608326E-2"/>
                  <c:y val="-0.208341977064941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256450352633E-2"/>
                  <c:y val="-0.197502577063015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841</c:v>
                </c:pt>
                <c:pt idx="1">
                  <c:v>901</c:v>
                </c:pt>
                <c:pt idx="2">
                  <c:v>623</c:v>
                </c:pt>
                <c:pt idx="3">
                  <c:v>356</c:v>
                </c:pt>
                <c:pt idx="4">
                  <c:v>354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1360640"/>
        <c:axId val="217144064"/>
        <c:axId val="0"/>
      </c:bar3DChart>
      <c:catAx>
        <c:axId val="221360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7144064"/>
        <c:crosses val="autoZero"/>
        <c:auto val="1"/>
        <c:lblAlgn val="ctr"/>
        <c:lblOffset val="100"/>
        <c:noMultiLvlLbl val="0"/>
      </c:catAx>
      <c:valAx>
        <c:axId val="21714406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360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173399999999999"/>
          <c:y val="5.5648999999999997E-2"/>
          <c:w val="0.852441"/>
          <c:h val="0.77259800000000001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dLbl>
              <c:idx val="0"/>
              <c:layout>
                <c:manualLayout>
                  <c:x val="1.7614000000000001E-2"/>
                  <c:y val="-0.4113419999999999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991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2326422692104934E-3"/>
                  <c:y val="-0.16830192573149491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585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8930000000000007E-3"/>
                  <c:y val="-9.2613000000000001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195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41E-2"/>
                  <c:y val="-8.0563999999999997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169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0341999999999999E-2"/>
                  <c:y val="-6.2130999999999999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90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1991</c:v>
                </c:pt>
                <c:pt idx="1">
                  <c:v>585</c:v>
                </c:pt>
                <c:pt idx="2">
                  <c:v>195</c:v>
                </c:pt>
                <c:pt idx="3">
                  <c:v>169</c:v>
                </c:pt>
                <c:pt idx="4">
                  <c:v>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7604224"/>
        <c:axId val="222165184"/>
        <c:axId val="0"/>
      </c:bar3DChart>
      <c:catAx>
        <c:axId val="16760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/>
                <a:cs typeface="Times New Roman"/>
              </a:defRPr>
            </a:pPr>
            <a:endParaRPr lang="ru-RU"/>
          </a:p>
        </c:txPr>
        <c:crossAx val="222165184"/>
        <c:crosses val="autoZero"/>
        <c:auto val="1"/>
        <c:lblAlgn val="ctr"/>
        <c:lblOffset val="100"/>
        <c:noMultiLvlLbl val="0"/>
      </c:catAx>
      <c:valAx>
        <c:axId val="222165184"/>
        <c:scaling>
          <c:orientation val="minMax"/>
          <c:max val="2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/>
                <a:cs typeface="Times New Roman"/>
              </a:defRPr>
            </a:pPr>
            <a:endParaRPr lang="ru-RU"/>
          </a:p>
        </c:txPr>
        <c:crossAx val="167604224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604"/>
          <c:y val="2.6136E-2"/>
          <c:w val="0.862147"/>
          <c:h val="0.82002200000000003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dLbl>
              <c:idx val="0"/>
              <c:layout>
                <c:manualLayout>
                  <c:x val="1.2494999999999999E-2"/>
                  <c:y val="-0.17230400000000001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43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94000000000001E-2"/>
                  <c:y val="-0.38144299999999998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133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308E-2"/>
                  <c:y val="-0.18438299999999999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57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4695000000000002E-2"/>
                  <c:y val="-0.182283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55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191000000000002E-2"/>
                  <c:y val="-0.18055399999999999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55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43</c:v>
                </c:pt>
                <c:pt idx="1">
                  <c:v>133</c:v>
                </c:pt>
                <c:pt idx="2">
                  <c:v>57</c:v>
                </c:pt>
                <c:pt idx="3">
                  <c:v>55</c:v>
                </c:pt>
                <c:pt idx="4">
                  <c:v>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9556992"/>
        <c:axId val="224987968"/>
        <c:axId val="0"/>
      </c:bar3DChart>
      <c:catAx>
        <c:axId val="129556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/>
                <a:cs typeface="Times New Roman"/>
              </a:defRPr>
            </a:pPr>
            <a:endParaRPr lang="ru-RU"/>
          </a:p>
        </c:txPr>
        <c:crossAx val="224987968"/>
        <c:crosses val="autoZero"/>
        <c:auto val="1"/>
        <c:lblAlgn val="ctr"/>
        <c:lblOffset val="100"/>
        <c:noMultiLvlLbl val="0"/>
      </c:catAx>
      <c:valAx>
        <c:axId val="224987968"/>
        <c:scaling>
          <c:orientation val="minMax"/>
          <c:max val="14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/>
                <a:cs typeface="Times New Roman"/>
              </a:defRPr>
            </a:pPr>
            <a:endParaRPr lang="ru-RU"/>
          </a:p>
        </c:txPr>
        <c:crossAx val="129556992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6.941720942698717E-3"/>
                  <c:y val="-0.2860619844324843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8 057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550930527275908E-2"/>
                  <c:y val="-0.29915638520918386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9 061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5362854002995403E-3"/>
                  <c:y val="-0.35204557477711124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10 598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019043918069904E-3"/>
                  <c:y val="-0.39331310231259875"/>
                </c:manualLayout>
              </c:layout>
              <c:tx>
                <c:rich>
                  <a:bodyPr/>
                  <a:lstStyle/>
                  <a:p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11 705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3179068225136445E-2"/>
                  <c:y val="-0.37338771481770289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11 398</a:t>
                    </a:r>
                    <a:endParaRPr lang="ru-RU" sz="13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8057</c:v>
                </c:pt>
                <c:pt idx="1">
                  <c:v>9061</c:v>
                </c:pt>
                <c:pt idx="2">
                  <c:v>10598</c:v>
                </c:pt>
                <c:pt idx="3">
                  <c:v>11705</c:v>
                </c:pt>
                <c:pt idx="4">
                  <c:v>11398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67203328"/>
        <c:axId val="222160000"/>
        <c:axId val="0"/>
      </c:bar3DChart>
      <c:catAx>
        <c:axId val="167203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2160000"/>
        <c:crosses val="autoZero"/>
        <c:auto val="1"/>
        <c:lblAlgn val="ctr"/>
        <c:lblOffset val="100"/>
        <c:noMultiLvlLbl val="0"/>
      </c:catAx>
      <c:valAx>
        <c:axId val="222160000"/>
        <c:scaling>
          <c:orientation val="minMax"/>
          <c:max val="12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7203328"/>
        <c:crosses val="autoZero"/>
        <c:crossBetween val="between"/>
        <c:majorUnit val="2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</a:gradFill>
            </c:spPr>
          </c:dPt>
          <c:dLbls>
            <c:dLbl>
              <c:idx val="0"/>
              <c:layout>
                <c:manualLayout>
                  <c:x val="1.438585962647662E-2"/>
                  <c:y val="-0.380387043749027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3 930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172E-2"/>
                  <c:y val="-0.2808359999999999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2 686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4799999999999996E-3"/>
                  <c:y val="-0.2264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2 150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866493192157886E-2"/>
                  <c:y val="-0.26324353479208751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/>
                        <a:cs typeface="Times New Roman"/>
                      </a:defRPr>
                    </a:pPr>
                    <a:r>
                      <a:rPr lang="ru-RU" dirty="0" smtClean="0"/>
                      <a:t>2 489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5005015197523988E-3"/>
                  <c:y val="-0.19340365227402179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/>
                        <a:cs typeface="Times New Roman"/>
                      </a:defRPr>
                    </a:pPr>
                    <a:r>
                      <a:rPr lang="ru-RU" dirty="0" smtClean="0"/>
                      <a:t>1 780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9369000000000001E-2"/>
                  <c:y val="-0.138664000000000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3930</c:v>
                </c:pt>
                <c:pt idx="1">
                  <c:v>2686</c:v>
                </c:pt>
                <c:pt idx="2">
                  <c:v>2150</c:v>
                </c:pt>
                <c:pt idx="3">
                  <c:v>2489</c:v>
                </c:pt>
                <c:pt idx="4">
                  <c:v>1708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0701184"/>
        <c:axId val="129277952"/>
        <c:axId val="0"/>
      </c:bar3DChart>
      <c:catAx>
        <c:axId val="140701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/>
                <a:cs typeface="Times New Roman"/>
              </a:defRPr>
            </a:pPr>
            <a:endParaRPr lang="ru-RU"/>
          </a:p>
        </c:txPr>
        <c:crossAx val="129277952"/>
        <c:crosses val="autoZero"/>
        <c:auto val="1"/>
        <c:lblAlgn val="ctr"/>
        <c:lblOffset val="100"/>
        <c:noMultiLvlLbl val="0"/>
      </c:catAx>
      <c:valAx>
        <c:axId val="129277952"/>
        <c:scaling>
          <c:orientation val="minMax"/>
          <c:max val="4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/>
                <a:cs typeface="Times New Roman"/>
              </a:defRPr>
            </a:pPr>
            <a:endParaRPr lang="ru-RU"/>
          </a:p>
        </c:txPr>
        <c:crossAx val="1407011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9568616769488029E-3"/>
                  <c:y val="-0.28660852753511279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4 016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4609374484416562E-3"/>
                  <c:y val="-0.3952419158642753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5 765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223469988318872E-2"/>
                  <c:y val="-0.3696006786088232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4 863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002504198161629E-2"/>
                  <c:y val="-0.24669504728947586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3 862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15255330420368E-2"/>
                  <c:y val="-0.33971060089462113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4 564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#\ ##0.0</c:formatCode>
                <c:ptCount val="5"/>
                <c:pt idx="0">
                  <c:v>4016</c:v>
                </c:pt>
                <c:pt idx="1">
                  <c:v>5765</c:v>
                </c:pt>
                <c:pt idx="2">
                  <c:v>4863</c:v>
                </c:pt>
                <c:pt idx="3">
                  <c:v>2862</c:v>
                </c:pt>
                <c:pt idx="4">
                  <c:v>4564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1513216"/>
        <c:axId val="231116736"/>
        <c:axId val="0"/>
      </c:bar3DChart>
      <c:catAx>
        <c:axId val="261513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31116736"/>
        <c:crosses val="autoZero"/>
        <c:auto val="1"/>
        <c:lblAlgn val="ctr"/>
        <c:lblOffset val="100"/>
        <c:noMultiLvlLbl val="0"/>
      </c:catAx>
      <c:valAx>
        <c:axId val="231116736"/>
        <c:scaling>
          <c:orientation val="minMax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61513216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2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00000000001"/>
          <c:y val="0.10877100000000001"/>
          <c:w val="0.82190700000000005"/>
          <c:h val="0.70016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dLbl>
              <c:idx val="0"/>
              <c:layout>
                <c:manualLayout>
                  <c:x val="2.1082E-2"/>
                  <c:y val="-0.31474099999999999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>
                        <a:solidFill>
                          <a:prstClr val="black"/>
                        </a:solidFill>
                        <a:latin typeface="Times New Roman"/>
                        <a:ea typeface="+mn-ea"/>
                        <a:cs typeface="Times New Roman"/>
                      </a:defRPr>
                    </a:pPr>
                    <a:r>
                      <a:rPr lang="en-US"/>
                      <a:t>3 617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881E-2"/>
                  <c:y val="-0.208566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>
                        <a:solidFill>
                          <a:prstClr val="black"/>
                        </a:solidFill>
                        <a:latin typeface="Times New Roman"/>
                        <a:ea typeface="+mn-ea"/>
                        <a:cs typeface="Times New Roman"/>
                      </a:defRPr>
                    </a:pPr>
                    <a:r>
                      <a:rPr lang="en-US"/>
                      <a:t>1 795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359999999999999E-3"/>
                  <c:y val="-0.27352199999999999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>
                        <a:solidFill>
                          <a:prstClr val="black"/>
                        </a:solidFill>
                        <a:latin typeface="Times New Roman"/>
                        <a:ea typeface="+mn-ea"/>
                        <a:cs typeface="Times New Roman"/>
                      </a:defRPr>
                    </a:pPr>
                    <a:r>
                      <a:rPr lang="en-US"/>
                      <a:t>2 729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455999999999999E-2"/>
                  <c:y val="-0.369838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>
                        <a:solidFill>
                          <a:prstClr val="black"/>
                        </a:solidFill>
                        <a:latin typeface="Times New Roman"/>
                        <a:ea typeface="+mn-ea"/>
                        <a:cs typeface="Times New Roman"/>
                      </a:defRPr>
                    </a:pPr>
                    <a:r>
                      <a:rPr lang="en-US"/>
                      <a:t>4 507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854999999999999E-2"/>
                  <c:y val="-0.21348700000000001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>
                        <a:solidFill>
                          <a:prstClr val="black"/>
                        </a:solidFill>
                        <a:latin typeface="Times New Roman"/>
                        <a:ea typeface="+mn-ea"/>
                        <a:cs typeface="Times New Roman"/>
                      </a:defRPr>
                    </a:pPr>
                    <a:r>
                      <a:rPr lang="en-US"/>
                      <a:t>1 798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2024 факт</c:v>
                </c:pt>
                <c:pt idx="1">
                  <c:v>2025 план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strCache>
            </c:strRef>
          </c:cat>
          <c:val>
            <c:numRef>
              <c:f>'Лист1 (2)'!$C$8:$C$12</c:f>
              <c:numCache>
                <c:formatCode>0.0</c:formatCode>
                <c:ptCount val="5"/>
                <c:pt idx="0">
                  <c:v>3617.3319999999999</c:v>
                </c:pt>
                <c:pt idx="1">
                  <c:v>1795</c:v>
                </c:pt>
                <c:pt idx="2">
                  <c:v>2728.8083999999999</c:v>
                </c:pt>
                <c:pt idx="3">
                  <c:v>4507.3572000000004</c:v>
                </c:pt>
                <c:pt idx="4">
                  <c:v>1798.3386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61962240"/>
        <c:axId val="262382144"/>
        <c:axId val="0"/>
      </c:bar3DChart>
      <c:catAx>
        <c:axId val="261962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/>
                <a:cs typeface="Times New Roman"/>
              </a:defRPr>
            </a:pPr>
            <a:endParaRPr lang="ru-RU"/>
          </a:p>
        </c:txPr>
        <c:crossAx val="262382144"/>
        <c:crosses val="autoZero"/>
        <c:auto val="1"/>
        <c:lblAlgn val="ctr"/>
        <c:lblOffset val="100"/>
        <c:noMultiLvlLbl val="0"/>
      </c:catAx>
      <c:valAx>
        <c:axId val="26238214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/>
                <a:cs typeface="Times New Roman"/>
              </a:defRPr>
            </a:pPr>
            <a:endParaRPr lang="ru-RU"/>
          </a:p>
        </c:txPr>
        <c:crossAx val="261962240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#1" loCatId="relationship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015AABAF-AF43-4F43-8D3F-9A632D6E9C0A}" type="presOf" srcId="{1A37C2D0-E311-480D-BE74-4A10698CA5CA}" destId="{864DD87F-0B0C-4621-942E-8CB6627B1031}" srcOrd="0" destOrd="0" presId="urn:microsoft.com/office/officeart/2005/8/layout/hierarchy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#1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0.05292</cdr:x>
      <cdr:y>0.40075</cdr:y>
    </cdr:from>
    <cdr:to>
      <cdr:x>0.13304</cdr:x>
      <cdr:y>0.4515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79791" y="2302268"/>
          <a:ext cx="726416" cy="291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7 968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0.37834</cdr:y>
    </cdr:from>
    <cdr:to>
      <cdr:x>0.21602</cdr:x>
      <cdr:y>0.42316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87" y="2173526"/>
          <a:ext cx="648080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10 611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0.22338</cdr:x>
      <cdr:y>0.24748</cdr:y>
    </cdr:from>
    <cdr:to>
      <cdr:x>0.29086</cdr:x>
      <cdr:y>0.29136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25272" y="1421740"/>
          <a:ext cx="611814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17 269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0.30941</cdr:y>
    </cdr:from>
    <cdr:to>
      <cdr:x>0.47459</cdr:x>
      <cdr:y>0.35329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777504"/>
          <a:ext cx="648080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13 410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0.49399</cdr:x>
      <cdr:y>0.29331</cdr:y>
    </cdr:from>
    <cdr:to>
      <cdr:x>0.56547</cdr:x>
      <cdr:y>0.33091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78825" y="1684997"/>
          <a:ext cx="648081" cy="2160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14 625</a:t>
          </a:r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0.31928</cdr:x>
      <cdr:y>0.27486</cdr:y>
    </cdr:from>
    <cdr:to>
      <cdr:x>0.39076</cdr:x>
      <cdr:y>0.31874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894825" y="1579031"/>
          <a:ext cx="648081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16 198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0.57483</cdr:x>
      <cdr:y>0.24755</cdr:y>
    </cdr:from>
    <cdr:to>
      <cdr:x>0.65067</cdr:x>
      <cdr:y>0.29769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211759" y="1422129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17 058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0.66566</cdr:x>
      <cdr:y>0.26009</cdr:y>
    </cdr:from>
    <cdr:to>
      <cdr:x>0.7415</cdr:x>
      <cdr:y>0.31023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035287" y="1494169"/>
          <a:ext cx="687611" cy="288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16 038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0.17285</cdr:x>
      <cdr:y>0.08445</cdr:y>
    </cdr:from>
    <cdr:to>
      <cdr:x>0.3208</cdr:x>
      <cdr:y>0.19888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06075" y="227143"/>
          <a:ext cx="1289083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94 089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0.57523</cdr:x>
      <cdr:y>0.03091</cdr:y>
    </cdr:from>
    <cdr:to>
      <cdr:x>0.74933</cdr:x>
      <cdr:y>0.14534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2003" y="83127"/>
          <a:ext cx="1516927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108 183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0.86254</cdr:x>
      <cdr:y>0.08445</cdr:y>
    </cdr:from>
    <cdr:to>
      <cdr:x>0.99531</cdr:x>
      <cdr:y>0.19888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15312" y="227143"/>
          <a:ext cx="1156821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101 884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0.72792</cdr:x>
      <cdr:y>0.05768</cdr:y>
    </cdr:from>
    <cdr:to>
      <cdr:x>0.85856</cdr:x>
      <cdr:y>0.17211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42309" y="155135"/>
          <a:ext cx="1138262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103 321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0.07368</cdr:x>
      <cdr:y>0.6172</cdr:y>
    </cdr:from>
    <cdr:to>
      <cdr:x>0.15724</cdr:x>
      <cdr:y>0.72591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41979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(53,0%)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0.48065</cdr:x>
      <cdr:y>0.6172</cdr:y>
    </cdr:from>
    <cdr:to>
      <cdr:x>0.56421</cdr:x>
      <cdr:y>0.72591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87888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(65,3%)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0.30022</cdr:x>
      <cdr:y>0.03091</cdr:y>
    </cdr:from>
    <cdr:to>
      <cdr:x>0.47432</cdr:x>
      <cdr:y>0.14534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15817" y="83127"/>
          <a:ext cx="1516928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107 119</a:t>
          </a:r>
        </a:p>
      </cdr:txBody>
    </cdr:sp>
  </cdr:relSizeAnchor>
  <cdr:relSizeAnchor xmlns:cdr="http://schemas.openxmlformats.org/drawingml/2006/chartDrawing">
    <cdr:from>
      <cdr:x>0.47038</cdr:x>
      <cdr:y>0.03091</cdr:y>
    </cdr:from>
    <cdr:to>
      <cdr:x>0.58608</cdr:x>
      <cdr:y>0.14534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98363" y="83127"/>
          <a:ext cx="1008090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106 554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0.04062</cdr:x>
      <cdr:y>0.138</cdr:y>
    </cdr:from>
    <cdr:to>
      <cdr:x>0.18857</cdr:x>
      <cdr:y>0.25243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53947" y="371159"/>
          <a:ext cx="1289083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82 817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0.20591</cdr:x>
      <cdr:y>0.6172</cdr:y>
    </cdr:from>
    <cdr:to>
      <cdr:x>0.28948</cdr:x>
      <cdr:y>0.72591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794107" y="1660040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(58,5%)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0.58422</cdr:x>
      <cdr:y>0.31297</cdr:y>
    </cdr:from>
    <cdr:to>
      <cdr:x>0.74344</cdr:x>
      <cdr:y>0.38017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47119" y="1411009"/>
          <a:ext cx="748680" cy="302971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16,0%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84,0%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0.17947</cdr:x>
      <cdr:y>0.1855</cdr:y>
    </cdr:from>
    <cdr:to>
      <cdr:x>0.69055</cdr:x>
      <cdr:y>0.34208</cdr:y>
    </cdr:to>
    <cdr:sp macro="" textlink="">
      <cdr:nvSpPr>
        <cdr:cNvPr id="693" name="TextBox 1"/>
        <cdr:cNvSpPr/>
      </cdr:nvSpPr>
      <cdr:spPr bwMode="auto">
        <a:xfrm xmlns:a="http://schemas.openxmlformats.org/drawingml/2006/main">
          <a:off x="827640" y="801360"/>
          <a:ext cx="2356920" cy="676440"/>
        </a:xfrm>
        <a:prstGeom xmlns:a="http://schemas.openxmlformats.org/drawingml/2006/main" prst="roundRect">
          <a:avLst>
            <a:gd name="adj" fmla="val 16667"/>
          </a:avLst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 w="0">
          <a:solidFill>
            <a:srgbClr val="FFFFFF"/>
          </a:solidFill>
        </a:ln>
      </cdr:spPr>
      <cdr:style>
        <a:lnRef xmlns:a="http://schemas.openxmlformats.org/drawingml/2006/main" idx="0">
          <a:srgbClr val="000000"/>
        </a:lnRef>
        <a:fillRef xmlns:a="http://schemas.openxmlformats.org/drawingml/2006/main" idx="0">
          <a:srgbClr val="000000"/>
        </a:fillRef>
        <a:effectRef xmlns:a="http://schemas.openxmlformats.org/drawingml/2006/main" idx="0">
          <a:srgbClr val="00000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ctr">
          <a:no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  <a:defRPr/>
          </a:pPr>
          <a:r>
            <a:rPr lang="ru-RU" sz="2000" b="1" i="1" u="none" strike="noStrike">
              <a:solidFill>
                <a:srgbClr val="000000"/>
              </a:solidFill>
              <a:latin typeface="Times New Roman"/>
            </a:rPr>
            <a:t>Здравоохранение </a:t>
          </a:r>
          <a:endParaRPr sz="2000" b="0" u="none" strike="noStrike">
            <a:solidFill>
              <a:srgbClr val="000000"/>
            </a:solidFill>
            <a:latin typeface="Times New Roman"/>
          </a:endParaRPr>
        </a:p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  <a:defRPr/>
          </a:pPr>
          <a:r>
            <a:rPr lang="ru-RU" sz="1600" b="1" i="1" u="none" strike="noStrike">
              <a:solidFill>
                <a:srgbClr val="000000"/>
              </a:solidFill>
              <a:latin typeface="Times New Roman"/>
            </a:rPr>
            <a:t>32 753,9 млн. рублей</a:t>
          </a:r>
          <a:endParaRPr sz="1600" b="0" u="none" strike="noStrike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0.57112</cdr:x>
      <cdr:y>0.44825</cdr:y>
    </cdr:from>
    <cdr:to>
      <cdr:x>0.88657</cdr:x>
      <cdr:y>0.68142</cdr:y>
    </cdr:to>
    <cdr:sp macro="" textlink="">
      <cdr:nvSpPr>
        <cdr:cNvPr id="694" name="TextBox 1"/>
        <cdr:cNvSpPr/>
      </cdr:nvSpPr>
      <cdr:spPr bwMode="auto">
        <a:xfrm xmlns:a="http://schemas.openxmlformats.org/drawingml/2006/main">
          <a:off x="2633760" y="1936440"/>
          <a:ext cx="1454759" cy="10072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rgbClr val="000000"/>
        </a:lnRef>
        <a:fillRef xmlns:a="http://schemas.openxmlformats.org/drawingml/2006/main" idx="0">
          <a:srgbClr val="000000"/>
        </a:fillRef>
        <a:effectRef xmlns:a="http://schemas.openxmlformats.org/drawingml/2006/main" idx="0">
          <a:srgbClr val="000000"/>
        </a:effectRef>
        <a:fontRef xmlns:a="http://schemas.openxmlformats.org/drawingml/2006/main" idx="minor"/>
      </cdr:style>
      <cdr:txBody>
        <a:bodyPr xmlns:a="http://schemas.openxmlformats.org/drawingml/2006/main" vertOverflow="clip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defRPr/>
          </a:pPr>
          <a:r>
            <a:rPr lang="ru-RU" sz="1200" b="1" i="1" u="none" strike="noStrike">
              <a:solidFill>
                <a:srgbClr val="000000"/>
              </a:solidFill>
              <a:latin typeface="Times New Roman"/>
            </a:rPr>
            <a:t>Республиканский бюджет</a:t>
          </a:r>
          <a:endParaRPr sz="1200" b="0" u="none" strike="noStrike">
            <a:solidFill>
              <a:srgbClr val="000000"/>
            </a:solidFill>
            <a:latin typeface="Times New Roman"/>
          </a:endParaRPr>
        </a:p>
      </cdr:txBody>
    </cdr:sp>
  </cdr:relSizeAnchor>
  <cdr:relSizeAnchor xmlns:cdr="http://schemas.openxmlformats.org/drawingml/2006/chartDrawing">
    <cdr:from>
      <cdr:x>0.08985</cdr:x>
      <cdr:y>0.46958</cdr:y>
    </cdr:from>
    <cdr:to>
      <cdr:x>0.48407</cdr:x>
      <cdr:y>0.63142</cdr:y>
    </cdr:to>
    <cdr:sp macro="" textlink="">
      <cdr:nvSpPr>
        <cdr:cNvPr id="695" name="TextBox 1"/>
        <cdr:cNvSpPr/>
      </cdr:nvSpPr>
      <cdr:spPr bwMode="auto">
        <a:xfrm xmlns:a="http://schemas.openxmlformats.org/drawingml/2006/main">
          <a:off x="414360" y="2028600"/>
          <a:ext cx="1818000" cy="6991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rgbClr val="000000"/>
        </a:lnRef>
        <a:fillRef xmlns:a="http://schemas.openxmlformats.org/drawingml/2006/main" idx="0">
          <a:srgbClr val="000000"/>
        </a:fillRef>
        <a:effectRef xmlns:a="http://schemas.openxmlformats.org/drawingml/2006/main" idx="0">
          <a:srgbClr val="00000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  <a:tabLst>
              <a:tab pos="0" algn="l"/>
            </a:tabLst>
            <a:defRPr/>
          </a:pPr>
          <a:r>
            <a:rPr lang="ru-RU" sz="1200" b="1" i="1" u="none" strike="noStrike">
              <a:solidFill>
                <a:srgbClr val="000000"/>
              </a:solidFill>
              <a:latin typeface="Times New Roman"/>
            </a:rPr>
            <a:t>Бюджет ТФОМС</a:t>
          </a:r>
          <a:endParaRPr sz="1200" b="0" u="none" strike="noStrike">
            <a:solidFill>
              <a:srgbClr val="000000"/>
            </a:solidFill>
            <a:latin typeface="Times New Roman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0.24242</cdr:x>
      <cdr:y>0.20861</cdr:y>
    </cdr:from>
    <cdr:to>
      <cdr:x>0.36481</cdr:x>
      <cdr:y>0.25508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1728193" y="1381741"/>
          <a:ext cx="872493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2 112,9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0.51515</cdr:x>
      <cdr:y>0.0583</cdr:y>
    </cdr:from>
    <cdr:to>
      <cdr:x>0.61931</cdr:x>
      <cdr:y>0.10719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672408" y="386181"/>
          <a:ext cx="742535" cy="3238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0.13956</cdr:x>
      <cdr:y>0.17145</cdr:y>
    </cdr:from>
    <cdr:to>
      <cdr:x>0.28282</cdr:x>
      <cdr:y>0.21792</cdr:y>
    </cdr:to>
    <cdr:sp macro="" textlink="">
      <cdr:nvSpPr>
        <cdr:cNvPr id="6" name="TextBox 3"/>
        <cdr:cNvSpPr txBox="1"/>
      </cdr:nvSpPr>
      <cdr:spPr>
        <a:xfrm xmlns:a="http://schemas.openxmlformats.org/drawingml/2006/main">
          <a:off x="994902" y="1135603"/>
          <a:ext cx="1021271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0.49495</cdr:x>
      <cdr:y>0.1538</cdr:y>
    </cdr:from>
    <cdr:to>
      <cdr:x>0.60606</cdr:x>
      <cdr:y>0.20027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3528393" y="1018735"/>
          <a:ext cx="792080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2 539,9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0.37374</cdr:x>
      <cdr:y>0.1878</cdr:y>
    </cdr:from>
    <cdr:to>
      <cdr:x>0.49731</cdr:x>
      <cdr:y>0.23427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2664297" y="1243915"/>
          <a:ext cx="880905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2 306,8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>
            <a:spcBef>
              <a:spcPct val="0"/>
            </a:spcBef>
            <a:buFont typeface="Arial" charset="0"/>
            <a:buNone/>
          </a:pPr>
          <a:r>
            <a:rPr lang="en-US" altLang="ru-RU" sz="18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119 602,7</a:t>
          </a:r>
          <a:endParaRPr lang="ru-RU" altLang="ru-RU" sz="18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0.00365</cdr:x>
      <cdr:y>0.01321</cdr:y>
    </cdr:from>
    <cdr:to>
      <cdr:x>0.10148</cdr:x>
      <cdr:y>0.06607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1906" y="72008"/>
          <a:ext cx="854216" cy="288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</a:t>
          </a:r>
          <a:r>
            <a:rPr lang="en-U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год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0.77292</cdr:x>
      <cdr:y>0.56965</cdr:y>
    </cdr:from>
    <cdr:to>
      <cdr:x>0.99928</cdr:x>
      <cdr:y>0.88288</cdr:y>
    </cdr:to>
    <cdr:sp macro="" textlink="">
      <cdr:nvSpPr>
        <cdr:cNvPr id="1774" name="TextBox 1"/>
        <cdr:cNvSpPr/>
      </cdr:nvSpPr>
      <cdr:spPr>
        <a:xfrm xmlns:a="http://schemas.openxmlformats.org/drawingml/2006/main">
          <a:off x="3096360" y="1414800"/>
          <a:ext cx="906840" cy="7779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lang="ru-RU" sz="1100" b="0" u="none" strike="noStrike">
            <a:solidFill>
              <a:srgbClr val="000000"/>
            </a:solidFill>
            <a:effectLst/>
            <a:uFillTx/>
            <a:latin typeface="Times New Roman"/>
            <a:ea typeface="Arial"/>
          </a:endParaRPr>
        </a:p>
      </cdr:txBody>
    </cdr:sp>
  </cdr:relSizeAnchor>
  <cdr:relSizeAnchor xmlns:cdr="http://schemas.openxmlformats.org/drawingml/2006/chartDrawing">
    <cdr:from>
      <cdr:x>0.77004</cdr:x>
      <cdr:y>0.79997</cdr:y>
    </cdr:from>
    <cdr:to>
      <cdr:x>0.91256</cdr:x>
      <cdr:y>0.93666</cdr:y>
    </cdr:to>
    <cdr:sp macro="" textlink="">
      <cdr:nvSpPr>
        <cdr:cNvPr id="1775" name="TextBox 2"/>
        <cdr:cNvSpPr/>
      </cdr:nvSpPr>
      <cdr:spPr>
        <a:xfrm xmlns:a="http://schemas.openxmlformats.org/drawingml/2006/main">
          <a:off x="3084840" y="1986840"/>
          <a:ext cx="570960" cy="3394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endParaRPr sz="1800" b="0" u="none" strike="noStrike">
            <a:solidFill>
              <a:srgbClr val="000000"/>
            </a:solidFill>
            <a:effectLst/>
            <a:uFillTx/>
            <a:latin typeface="Times New Roman"/>
            <a:ea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8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8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7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17.11.2025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4" y="3228191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7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2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625" indent="-2856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502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501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503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502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503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9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23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79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1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898" indent="-283807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228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319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410" indent="-22704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501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592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683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774" indent="-22704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81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19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14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4649788" y="509588"/>
            <a:ext cx="3400425" cy="2549525"/>
          </a:xfrm>
          <a:prstGeom prst="rect">
            <a:avLst/>
          </a:prstGeom>
          <a:ln w="0">
            <a:noFill/>
          </a:ln>
        </p:spPr>
      </p:sp>
      <p:sp>
        <p:nvSpPr>
          <p:cNvPr id="2815" name="PlaceHolder 2"/>
          <p:cNvSpPr>
            <a:spLocks noGrp="1"/>
          </p:cNvSpPr>
          <p:nvPr>
            <p:ph type="body"/>
          </p:nvPr>
        </p:nvSpPr>
        <p:spPr bwMode="auto">
          <a:xfrm>
            <a:off x="1269345" y="3228271"/>
            <a:ext cx="10160285" cy="3059132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/>
          <a:p>
            <a:pPr marL="216000" indent="0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2000" b="0" u="none" strike="noStrike">
                <a:solidFill>
                  <a:srgbClr val="000000"/>
                </a:solidFill>
                <a:latin typeface="Arial"/>
              </a:rPr>
              <a:t>Этот слайд нужно сделать</a:t>
            </a:r>
            <a:endParaRPr/>
          </a:p>
        </p:txBody>
      </p:sp>
      <p:sp>
        <p:nvSpPr>
          <p:cNvPr id="2816" name="PlaceHolder 3"/>
          <p:cNvSpPr>
            <a:spLocks noGrp="1"/>
          </p:cNvSpPr>
          <p:nvPr>
            <p:ph type="sldNum" idx="156"/>
          </p:nvPr>
        </p:nvSpPr>
        <p:spPr bwMode="auto">
          <a:xfrm>
            <a:off x="7195103" y="6456542"/>
            <a:ext cx="5500648" cy="339349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6A9BAA76-D29F-4AEA-A985-B4965254AB28}" type="slidenum">
              <a:rPr lang="ru-RU" sz="1200" b="0" u="none" strike="noStrike">
                <a:solidFill>
                  <a:schemeClr val="dk1"/>
                </a:solidFill>
                <a:latin typeface="+mn-lt"/>
                <a:ea typeface="+mn-ea"/>
              </a:rPr>
              <a:t>33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37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38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39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Обычный 7">
    <p:bg>
      <p:bgPr>
        <a:gradFill rotWithShape="0">
          <a:gsLst>
            <a:gs pos="0">
              <a:srgbClr val="5BB9FF"/>
            </a:gs>
            <a:gs pos="40000">
              <a:srgbClr val="FFFFFF"/>
            </a:gs>
            <a:gs pos="100000">
              <a:srgbClr val="9CD4FF"/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6"/>
          <p:cNvSpPr/>
          <p:nvPr/>
        </p:nvSpPr>
        <p:spPr>
          <a:xfrm>
            <a:off x="0" y="5105520"/>
            <a:ext cx="9142560" cy="1751040"/>
          </a:xfrm>
          <a:prstGeom prst="rect">
            <a:avLst/>
          </a:prstGeom>
          <a:gradFill rotWithShape="0">
            <a:gsLst>
              <a:gs pos="0">
                <a:srgbClr val="B4DCFA">
                  <a:alpha val="79000"/>
                </a:srgbClr>
              </a:gs>
              <a:gs pos="63000">
                <a:srgbClr val="FFFFFF">
                  <a:alpha val="76000"/>
                </a:srgbClr>
              </a:gs>
              <a:gs pos="100000">
                <a:srgbClr val="FFFFFF">
                  <a:alpha val="91000"/>
                </a:srgbClr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Trebuchet MS"/>
              <a:ea typeface="Arial"/>
            </a:endParaRPr>
          </a:p>
        </p:txBody>
      </p:sp>
      <p:sp>
        <p:nvSpPr>
          <p:cNvPr id="44" name="Rectangle 7"/>
          <p:cNvSpPr/>
          <p:nvPr/>
        </p:nvSpPr>
        <p:spPr>
          <a:xfrm>
            <a:off x="0" y="0"/>
            <a:ext cx="9142560" cy="5104080"/>
          </a:xfrm>
          <a:prstGeom prst="rect">
            <a:avLst/>
          </a:prstGeom>
          <a:gradFill rotWithShape="0">
            <a:gsLst>
              <a:gs pos="0">
                <a:srgbClr val="B4DCFA">
                  <a:alpha val="79000"/>
                </a:srgbClr>
              </a:gs>
              <a:gs pos="52000">
                <a:srgbClr val="FFFFFF">
                  <a:alpha val="62000"/>
                </a:srgbClr>
              </a:gs>
              <a:gs pos="100000">
                <a:srgbClr val="FFFFFF">
                  <a:alpha val="89000"/>
                </a:srgbClr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Trebuchet MS"/>
              <a:ea typeface="Arial"/>
            </a:endParaRPr>
          </a:p>
        </p:txBody>
      </p:sp>
      <p:sp>
        <p:nvSpPr>
          <p:cNvPr id="45" name="Rectangle 8"/>
          <p:cNvSpPr/>
          <p:nvPr/>
        </p:nvSpPr>
        <p:spPr>
          <a:xfrm>
            <a:off x="0" y="3768480"/>
            <a:ext cx="9142560" cy="2284560"/>
          </a:xfrm>
          <a:prstGeom prst="rect">
            <a:avLst/>
          </a:prstGeom>
          <a:gradFill rotWithShape="0"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30000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6000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Trebuchet MS"/>
              <a:ea typeface="Arial"/>
            </a:endParaRPr>
          </a:p>
        </p:txBody>
      </p:sp>
      <p:sp>
        <p:nvSpPr>
          <p:cNvPr id="46" name="Oval 9"/>
          <p:cNvSpPr/>
          <p:nvPr/>
        </p:nvSpPr>
        <p:spPr>
          <a:xfrm>
            <a:off x="0" y="1600200"/>
            <a:ext cx="9142560" cy="5104080"/>
          </a:xfrm>
          <a:prstGeom prst="ellipse">
            <a:avLst/>
          </a:prstGeom>
          <a:gradFill rotWithShape="0">
            <a:gsLst>
              <a:gs pos="44000">
                <a:srgbClr val="FFFFFF">
                  <a:alpha val="0"/>
                </a:srgbClr>
              </a:gs>
              <a:gs pos="100000">
                <a:srgbClr val="FFFFFF"/>
              </a:gs>
            </a:gsLst>
            <a:lin ang="135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Trebuchet MS"/>
              <a:ea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483640" y="-290520"/>
            <a:ext cx="6510960" cy="19562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Для правки текста заглавия щёлкните мышью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ldNum" idx="8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E6A9C1E1-41EE-4C3F-888D-C0ECCD9265E8}" type="slidenum">
              <a: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Trebuchet MS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949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png"/><Relationship Id="rId3" Type="http://schemas.openxmlformats.org/officeDocument/2006/relationships/chart" Target="../charts/chart12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jpeg"/><Relationship Id="rId4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8.xml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9.xml"/><Relationship Id="rId4" Type="http://schemas.openxmlformats.org/officeDocument/2006/relationships/image" Target="../media/image77.jp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4.xml"/><Relationship Id="rId4" Type="http://schemas.openxmlformats.org/officeDocument/2006/relationships/image" Target="../media/image83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jpe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          «О республиканском бюджете Чувашской Республики на 2026 год и на плановый период 2027 и 2028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588224" y="5055760"/>
            <a:ext cx="2736304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</a:t>
            </a:r>
            <a:r>
              <a:rPr lang="ru-RU" sz="16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endParaRPr lang="ru-RU" sz="12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городских округа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округ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362949"/>
              </p:ext>
            </p:extLst>
          </p:nvPr>
        </p:nvGraphicFramePr>
        <p:xfrm>
          <a:off x="107443" y="2719536"/>
          <a:ext cx="6408773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2026-2028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1 170,1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1 163,4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1 146,5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(1 151,1)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1 137,9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(1 146,5)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1 131,6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(1 143,6)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млрд.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601,3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660,9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712,6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751,3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(768,8)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(830,7)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(897,5)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50 262,5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843,9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68 753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,6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73 703,9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(74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78 642,0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(80 119,8)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83 832,4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(85 968,6)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(17 1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780,7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818,0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(855,0)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(893,0)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(931,0)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фонд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6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1158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2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году</a:t>
            </a:r>
            <a:endParaRPr lang="ru-RU" sz="20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6294" y="980728"/>
            <a:ext cx="72000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99,8%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3228" y="2420888"/>
            <a:ext cx="7200000" cy="1152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13,8%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8971" y="5396616"/>
            <a:ext cx="6998096" cy="10213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1600" y="3861048"/>
            <a:ext cx="7275332" cy="12574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расходов республиканского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8,0%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56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58" y="1268760"/>
            <a:ext cx="1652510" cy="1288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3068459" cy="137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1660" y="4369437"/>
            <a:ext cx="7451149" cy="64807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обязательства, поддержка участников, ветеранов СВО, членов их семей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05478" y="798407"/>
            <a:ext cx="6120121" cy="67483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в населенных пунктах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116299" y="827768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16299" y="1752647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21619" y="4473115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4" name="Нашивка 23"/>
          <p:cNvSpPr/>
          <p:nvPr/>
        </p:nvSpPr>
        <p:spPr>
          <a:xfrm>
            <a:off x="86020" y="3541169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81898" y="3401486"/>
            <a:ext cx="7430911" cy="72008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КПСЭР Чувашской Республики на 2025-2030 годы,</a:t>
            </a:r>
          </a:p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ИПСЭР Чувашской Республики на 2025-2030 годы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2026-202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81898" y="1628800"/>
            <a:ext cx="6154398" cy="6884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национальных проектов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121619" y="2610120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05478" y="2556937"/>
            <a:ext cx="6120121" cy="67483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отраслей экономики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25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118859"/>
            <a:ext cx="714375" cy="167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125 207,1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26 794,0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-1 586,9</a:t>
            </a:r>
            <a:endParaRPr lang="ru-RU" sz="1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348880"/>
            <a:ext cx="715963" cy="17416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225136"/>
            <a:ext cx="714375" cy="18654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434262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121 368,4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614058" y="1772816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24 160,8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609170" y="4238719"/>
            <a:ext cx="2014529" cy="79554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8649" y="2542635"/>
            <a:ext cx="715963" cy="20448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626319"/>
            <a:ext cx="715963" cy="196115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21239" y="1916832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120 846,0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46748" y="222513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20 175,5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466782" y="4642537"/>
            <a:ext cx="1973539" cy="13539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888335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годов </a:t>
            </a:r>
            <a:endParaRPr lang="ru-RU" sz="18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3" y="5301208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ятиугольник 44"/>
          <p:cNvSpPr/>
          <p:nvPr/>
        </p:nvSpPr>
        <p:spPr>
          <a:xfrm>
            <a:off x="3414068" y="4624805"/>
            <a:ext cx="1251359" cy="456464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6" name="Нашивка 45"/>
          <p:cNvSpPr/>
          <p:nvPr/>
        </p:nvSpPr>
        <p:spPr>
          <a:xfrm>
            <a:off x="4572000" y="4612839"/>
            <a:ext cx="1296513" cy="472345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-2 786,9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3" name="Нашивка 52"/>
          <p:cNvSpPr/>
          <p:nvPr/>
        </p:nvSpPr>
        <p:spPr>
          <a:xfrm>
            <a:off x="7559635" y="5085184"/>
            <a:ext cx="1248259" cy="50405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670,5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5" name="Пятиугольник 54"/>
          <p:cNvSpPr/>
          <p:nvPr/>
        </p:nvSpPr>
        <p:spPr>
          <a:xfrm>
            <a:off x="6372200" y="5085183"/>
            <a:ext cx="1352158" cy="504055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5971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2595" y="1874685"/>
            <a:ext cx="714375" cy="1022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897085"/>
            <a:ext cx="714375" cy="921271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07072" y="4373852"/>
            <a:ext cx="1164258" cy="414614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05166" y="4373852"/>
            <a:ext cx="1163538" cy="41668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ru-RU" sz="14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586,9</a:t>
            </a: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68172" y="4437309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099119"/>
            <a:ext cx="715963" cy="1343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2111370"/>
            <a:ext cx="714375" cy="20617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294021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443039"/>
            <a:ext cx="715963" cy="730064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738081" y="4292584"/>
            <a:ext cx="1987460" cy="20449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422233" y="4709698"/>
            <a:ext cx="1213942" cy="412211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90626"/>
            <a:ext cx="1208020" cy="426553"/>
          </a:xfrm>
          <a:prstGeom prst="chevr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-2792,4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475077"/>
            <a:ext cx="715963" cy="13600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579193"/>
            <a:ext cx="715963" cy="20230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78207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835154"/>
            <a:ext cx="715963" cy="777355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48454" y="4719758"/>
            <a:ext cx="1957748" cy="121024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41902"/>
            <a:ext cx="1090680" cy="447338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670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5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 </a:t>
            </a: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125,4</a:t>
            </a:r>
            <a:endParaRPr lang="ru-RU" altLang="ru-RU" sz="1200" b="1" i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057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564904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624</a:t>
            </a:r>
            <a:r>
              <a:rPr lang="ru-RU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ru-RU" sz="1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8097" y="3524879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32 696</a:t>
            </a: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44208" y="2996952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73 943,4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6%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48334" y="3982047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940,2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 и на плановый период 2027 и 2028 годов</a:t>
            </a:r>
            <a:endParaRPr lang="ru-RU" sz="11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008928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069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365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011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288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16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108 182,8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109 769,7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591722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103 321,1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67396" y="1639648"/>
            <a:ext cx="1222164" cy="347826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106 113,5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099119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101 883,6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66527" y="2132856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101 213,1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41901"/>
            <a:ext cx="1438198" cy="447338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8492" y="5831185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2026-2028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89552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5821775"/>
              </p:ext>
            </p:extLst>
          </p:nvPr>
        </p:nvGraphicFramePr>
        <p:xfrm>
          <a:off x="6026186" y="1500601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264791"/>
              </p:ext>
            </p:extLst>
          </p:nvPr>
        </p:nvGraphicFramePr>
        <p:xfrm>
          <a:off x="5712203" y="1270077"/>
          <a:ext cx="3050074" cy="3835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3853784"/>
              </p:ext>
            </p:extLst>
          </p:nvPr>
        </p:nvGraphicFramePr>
        <p:xfrm>
          <a:off x="276349" y="1196752"/>
          <a:ext cx="2592290" cy="388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2018-202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01570" y="1628799"/>
            <a:ext cx="0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640065" y="1484784"/>
            <a:ext cx="6509" cy="343119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2026-202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203847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68032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96472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032773"/>
              </p:ext>
            </p:extLst>
          </p:nvPr>
        </p:nvGraphicFramePr>
        <p:xfrm>
          <a:off x="3088141" y="1403528"/>
          <a:ext cx="2592287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026782"/>
              </p:ext>
            </p:extLst>
          </p:nvPr>
        </p:nvGraphicFramePr>
        <p:xfrm>
          <a:off x="2843808" y="1323079"/>
          <a:ext cx="3168350" cy="377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84121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94148824"/>
              </p:ext>
            </p:extLst>
          </p:nvPr>
        </p:nvGraphicFramePr>
        <p:xfrm>
          <a:off x="93175" y="839509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164288" y="754336"/>
            <a:ext cx="1923489" cy="2387441"/>
          </a:xfrm>
          <a:prstGeom prst="wedgeRoundRectCallout">
            <a:avLst>
              <a:gd name="adj1" fmla="val -72353"/>
              <a:gd name="adj2" fmla="val 4559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6-2028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8147248" y="6473403"/>
            <a:ext cx="1006489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042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1" name="Номер слайда 9"/>
          <p:cNvSpPr/>
          <p:nvPr/>
        </p:nvSpPr>
        <p:spPr bwMode="auto">
          <a:xfrm>
            <a:off x="1143000" y="6492960"/>
            <a:ext cx="789840" cy="3643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400" b="0" u="none" strike="noStrike">
              <a:solidFill>
                <a:srgbClr val="A03202"/>
              </a:solidFill>
              <a:latin typeface="Arial"/>
            </a:endParaRPr>
          </a:p>
        </p:txBody>
      </p:sp>
      <p:sp>
        <p:nvSpPr>
          <p:cNvPr id="462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0695A94C-EA59-4C8F-8B21-6955CA6484E7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17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3" name="Заголовок 1"/>
          <p:cNvSpPr/>
          <p:nvPr/>
        </p:nvSpPr>
        <p:spPr bwMode="auto">
          <a:xfrm>
            <a:off x="259560" y="40679"/>
            <a:ext cx="7119720" cy="550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 dirty="0">
                <a:solidFill>
                  <a:srgbClr val="000000"/>
                </a:solidFill>
                <a:latin typeface="Times New Roman"/>
              </a:rPr>
              <a:t>Источники покрытия дефицита республиканского бюджета Чувашской Республики на 20</a:t>
            </a:r>
            <a:r>
              <a:rPr lang="en-US" sz="1800" b="1" u="none" strike="noStrike" dirty="0" smtClean="0">
                <a:solidFill>
                  <a:srgbClr val="000000"/>
                </a:solidFill>
                <a:latin typeface="Times New Roman"/>
              </a:rPr>
              <a:t>2</a:t>
            </a:r>
            <a:r>
              <a:rPr lang="ru-RU" sz="1800" b="1" u="none" strike="noStrike" dirty="0" smtClean="0">
                <a:solidFill>
                  <a:srgbClr val="000000"/>
                </a:solidFill>
                <a:latin typeface="Times New Roman"/>
              </a:rPr>
              <a:t>6 </a:t>
            </a:r>
            <a:r>
              <a:rPr lang="ru-RU" sz="1800" b="1" u="none" strike="noStrike" dirty="0">
                <a:solidFill>
                  <a:srgbClr val="000000"/>
                </a:solidFill>
                <a:latin typeface="Times New Roman"/>
              </a:rPr>
              <a:t>год</a:t>
            </a:r>
            <a:endParaRPr lang="ru-RU" sz="1800" b="0" u="none" strike="noStrike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64" name="Прямая соединительная линия 19"/>
          <p:cNvCxnSpPr>
            <a:cxnSpLocks/>
          </p:cNvCxnSpPr>
          <p:nvPr/>
        </p:nvCxnSpPr>
        <p:spPr bwMode="auto">
          <a:xfrm>
            <a:off x="35280" y="59148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465" name="TextBox 20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6" name="Picture 2" descr="C:\Users\i.smirnov\Documents\Бюджет для граждан\Фото\скачанные файлы.jpg"/>
          <p:cNvPicPr/>
          <p:nvPr/>
        </p:nvPicPr>
        <p:blipFill>
          <a:blip r:embed="rId2"/>
          <a:stretch/>
        </p:blipFill>
        <p:spPr bwMode="auto">
          <a:xfrm>
            <a:off x="5017680" y="4621320"/>
            <a:ext cx="3759840" cy="188856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graphicFrame>
        <p:nvGraphicFramePr>
          <p:cNvPr id="467" name="Таблиц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224026"/>
              </p:ext>
            </p:extLst>
          </p:nvPr>
        </p:nvGraphicFramePr>
        <p:xfrm>
          <a:off x="174960" y="836640"/>
          <a:ext cx="4752360" cy="3491280"/>
        </p:xfrm>
        <a:graphic>
          <a:graphicData uri="http://schemas.openxmlformats.org/drawingml/2006/table">
            <a:tbl>
              <a:tblPr/>
              <a:tblGrid>
                <a:gridCol w="3456360"/>
                <a:gridCol w="1296000"/>
              </a:tblGrid>
              <a:tr h="5504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lt1"/>
                          </a:solidFill>
                          <a:latin typeface="Times New Roman"/>
                        </a:rPr>
                        <a:t>Виды источников</a:t>
                      </a:r>
                      <a:endParaRPr lang="ru-RU" sz="1400" b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1" u="none" strike="noStrike">
                          <a:solidFill>
                            <a:schemeClr val="lt1"/>
                          </a:solidFill>
                          <a:latin typeface="Times New Roman"/>
                        </a:rPr>
                        <a:t>Сумма, тыс. рублей</a:t>
                      </a:r>
                      <a:endParaRPr lang="ru-RU" sz="1400" b="0" u="none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</a:tr>
              <a:tr h="607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Кредиты, привлеченные в кредитных организациях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latin typeface="Times New Roman"/>
                        </a:rPr>
                        <a:t> 1 </a:t>
                      </a:r>
                      <a:r>
                        <a:rPr lang="ru-RU" sz="1400" b="0" u="none" strike="noStrike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757 261,5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044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Бюджетные кредиты, привлеченные из федерального бюджета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-170 348,1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058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Изменение остатков средств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0,0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727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Бюджетные кредиты, предоставленные из других бюджетов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0,0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504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Итого дефицит(+)/профицит(-)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1 586 913,4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68" name="TextBox 16"/>
          <p:cNvSpPr/>
          <p:nvPr/>
        </p:nvSpPr>
        <p:spPr bwMode="auto">
          <a:xfrm>
            <a:off x="4999320" y="1407600"/>
            <a:ext cx="3743640" cy="4712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C0E9DA"/>
              </a:gs>
              <a:gs pos="100000">
                <a:srgbClr val="8CCFB9"/>
              </a:gs>
            </a:gsLst>
            <a:lin ang="5400000" scaled="1"/>
          </a:gradFill>
          <a:ln>
            <a:solidFill>
              <a:srgbClr val="5DCEA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Разница между средствами привлечения и погашения кредитов в кредитных организациях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TextBox 17"/>
          <p:cNvSpPr/>
          <p:nvPr/>
        </p:nvSpPr>
        <p:spPr bwMode="auto">
          <a:xfrm>
            <a:off x="4999320" y="1949759"/>
            <a:ext cx="3743640" cy="6577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C0E9DA"/>
              </a:gs>
              <a:gs pos="100000">
                <a:srgbClr val="8CCFB9"/>
              </a:gs>
            </a:gsLst>
            <a:lin ang="5400000" scaled="1"/>
          </a:gradFill>
          <a:ln>
            <a:solidFill>
              <a:srgbClr val="5DCEA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Разница между средствами привлечения и погашения бюджетных кредитов от других бюджетов бюджетной системы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TextBox 22"/>
          <p:cNvSpPr/>
          <p:nvPr/>
        </p:nvSpPr>
        <p:spPr bwMode="auto">
          <a:xfrm>
            <a:off x="4999320" y="3215519"/>
            <a:ext cx="3743640" cy="4712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C0E9DA"/>
              </a:gs>
              <a:gs pos="100000">
                <a:srgbClr val="8CCFB9"/>
              </a:gs>
            </a:gsLst>
            <a:lin ang="5400000" scaled="1"/>
          </a:gradFill>
          <a:ln>
            <a:solidFill>
              <a:srgbClr val="5DCEA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Разница между предоставленными и возвращенными бюджетными кредитами местным бюджетам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TextBox 12"/>
          <p:cNvSpPr/>
          <p:nvPr/>
        </p:nvSpPr>
        <p:spPr bwMode="auto">
          <a:xfrm>
            <a:off x="4999320" y="2652840"/>
            <a:ext cx="3743640" cy="4712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C0E9DA"/>
              </a:gs>
              <a:gs pos="100000">
                <a:srgbClr val="8CCFB9"/>
              </a:gs>
            </a:gsLst>
            <a:lin ang="5400000" scaled="1"/>
          </a:gradFill>
          <a:ln>
            <a:solidFill>
              <a:srgbClr val="5DCEA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Разница между остатками на начало периода и остатками на конец периода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158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00550365"/>
              </p:ext>
            </p:extLst>
          </p:nvPr>
        </p:nvGraphicFramePr>
        <p:xfrm>
          <a:off x="185605" y="897601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95844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(62,5%)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2022-2028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203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(63,9%)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8870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(68,4%)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22408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(72,6%)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79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57269"/>
              </p:ext>
            </p:extLst>
          </p:nvPr>
        </p:nvGraphicFramePr>
        <p:xfrm>
          <a:off x="4572000" y="1628800"/>
          <a:ext cx="4439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03848" y="2221699"/>
            <a:ext cx="1424530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7761388"/>
              </p:ext>
            </p:extLst>
          </p:nvPr>
        </p:nvGraphicFramePr>
        <p:xfrm>
          <a:off x="227654" y="745261"/>
          <a:ext cx="4632378" cy="584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6627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48064" y="3949384"/>
            <a:ext cx="1656184" cy="28803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321988"/>
              </p:ext>
            </p:extLst>
          </p:nvPr>
        </p:nvGraphicFramePr>
        <p:xfrm>
          <a:off x="4283968" y="1412777"/>
          <a:ext cx="4441702" cy="47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247694"/>
              </p:ext>
            </p:extLst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налога на доходы физических лиц по субъектам ПФО</a:t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к 2023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25400"/>
            <a:ext cx="7613500" cy="50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3794" y="5415781"/>
            <a:ext cx="4504230" cy="7661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поступление собственных доходов составило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82 312,7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(рост к уровню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14 560,8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рублей, или на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21,5%)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08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499162"/>
              </p:ext>
            </p:extLst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996794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796640"/>
            <a:ext cx="859813" cy="722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987504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бюджет Чувашской Республики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102" y="1506550"/>
            <a:ext cx="888520" cy="632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4427984" y="959905"/>
            <a:ext cx="43200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«ЭКРА»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5147984" y="3041525"/>
            <a:ext cx="36000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</a:p>
        </p:txBody>
      </p:sp>
      <p:sp>
        <p:nvSpPr>
          <p:cNvPr id="45" name="TextBox 1"/>
          <p:cNvSpPr txBox="1"/>
          <p:nvPr/>
        </p:nvSpPr>
        <p:spPr>
          <a:xfrm>
            <a:off x="4967984" y="2590087"/>
            <a:ext cx="37800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«НПП «Элара» им. Г.А. Ильенко»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5867984" y="5123145"/>
            <a:ext cx="28800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«Сбербанк России»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6047984" y="5574586"/>
            <a:ext cx="2700000" cy="263366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«Газпромбанк» АО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787984" y="1862781"/>
            <a:ext cx="396000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Чувашии»</a:t>
            </a:r>
          </a:p>
        </p:txBody>
      </p:sp>
      <p:sp>
        <p:nvSpPr>
          <p:cNvPr id="58" name="TextBox 1"/>
          <p:cNvSpPr txBox="1"/>
          <p:nvPr/>
        </p:nvSpPr>
        <p:spPr>
          <a:xfrm>
            <a:off x="4562030" y="3027852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995936" y="1411343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752822" y="347929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936176" y="3937727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341530" y="5123145"/>
            <a:ext cx="431800" cy="3016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4" name="TextBox 1"/>
          <p:cNvSpPr txBox="1"/>
          <p:nvPr/>
        </p:nvSpPr>
        <p:spPr>
          <a:xfrm>
            <a:off x="5130881" y="452010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851920" y="946233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512746" y="5554663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5327984" y="3492963"/>
            <a:ext cx="34200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«Спиртовой завод «Ядринский»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4607984" y="1411343"/>
            <a:ext cx="41400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«Чебоксарский ликеро-водочный завод»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688014" y="4395839"/>
            <a:ext cx="305997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«Канашский вагоностроительный завод»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4212084" y="1991297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4420903" y="2590087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"/>
          <p:cNvSpPr txBox="1"/>
          <p:nvPr/>
        </p:nvSpPr>
        <p:spPr>
          <a:xfrm>
            <a:off x="5507984" y="3944401"/>
            <a:ext cx="324000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«ЧПО 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В.И.Чапаева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99" y="796641"/>
            <a:ext cx="726457" cy="709910"/>
          </a:xfrm>
          <a:prstGeom prst="rect">
            <a:avLst/>
          </a:prstGeom>
        </p:spPr>
      </p:pic>
      <p:pic>
        <p:nvPicPr>
          <p:cNvPr id="6" name="Picture 3" descr="T:\ОНПиПД\Марков\logo_20ELAR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99" y="1497533"/>
            <a:ext cx="1682539" cy="64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e71653a34a7a097f925db4d4f3d0fc9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951" y="796639"/>
            <a:ext cx="798651" cy="70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sberbank.jpe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7" b="6846"/>
          <a:stretch/>
        </p:blipFill>
        <p:spPr bwMode="auto">
          <a:xfrm>
            <a:off x="1607610" y="2137936"/>
            <a:ext cx="1213591" cy="63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иконки\газпромбанк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2"/>
          <a:stretch/>
        </p:blipFill>
        <p:spPr bwMode="auto">
          <a:xfrm>
            <a:off x="2821202" y="2144578"/>
            <a:ext cx="1204274" cy="63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D:\иконки\ООО КАВАз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68" y="2137936"/>
            <a:ext cx="1307940" cy="63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иконки\Чебоксарский ликеро-водочный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796641"/>
            <a:ext cx="720080" cy="72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иконки\Yadrinsky_logo_l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543" y="1516722"/>
            <a:ext cx="1120363" cy="58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3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430179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Наибольшие суммы налоговых льгот приходятся на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 организаций и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имущество организаций (в 2024 году 44,6% и 43,1 % от общего объема льгот, соответственно).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2024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74211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5698951" y="4438611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5675259" y="3287845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5601708" y="1336472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5565704" y="1996755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4803272" y="3594757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4807793" y="4719457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4211960" y="3101250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-31,8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4252390" y="4130107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-69,6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626251" y="3652777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-4,8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733901" y="4709614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-9,3%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4853717" y="1597754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4248602" y="1114511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626251" y="1688839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7,2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86114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7844579" y="4449169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1204,9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7820887" y="3298405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7747336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768,2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7711332" y="2007314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6989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Овал 67"/>
          <p:cNvSpPr/>
          <p:nvPr/>
        </p:nvSpPr>
        <p:spPr>
          <a:xfrm>
            <a:off x="3553323" y="4453525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745,4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3529631" y="3302759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657,1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3456080" y="1336472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402,5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3420076" y="2011669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6963512" y="3587531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6968033" y="4694072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Овал 87"/>
          <p:cNvSpPr/>
          <p:nvPr/>
        </p:nvSpPr>
        <p:spPr>
          <a:xfrm>
            <a:off x="6372200" y="3047192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-62,0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6412630" y="4114565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529,1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786491" y="3637235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-9,9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894141" y="4694072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78,3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Прямая со стрелкой 91"/>
          <p:cNvCxnSpPr/>
          <p:nvPr/>
        </p:nvCxnSpPr>
        <p:spPr>
          <a:xfrm>
            <a:off x="7013957" y="1595959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Овал 92"/>
          <p:cNvSpPr/>
          <p:nvPr/>
        </p:nvSpPr>
        <p:spPr>
          <a:xfrm>
            <a:off x="6408842" y="1098969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467,1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786491" y="1673297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35,9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56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2918414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571210859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212037527"/>
              </p:ext>
            </p:extLst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2024-2028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692696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06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4374300"/>
              </p:ext>
            </p:extLst>
          </p:nvPr>
        </p:nvGraphicFramePr>
        <p:xfrm>
          <a:off x="2591861" y="1297613"/>
          <a:ext cx="4014086" cy="374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717309"/>
              </p:ext>
            </p:extLst>
          </p:nvPr>
        </p:nvGraphicFramePr>
        <p:xfrm>
          <a:off x="4829396" y="1547701"/>
          <a:ext cx="4538031" cy="3411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graphicFrame>
        <p:nvGraphicFramePr>
          <p:cNvPr id="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343740"/>
              </p:ext>
            </p:extLst>
          </p:nvPr>
        </p:nvGraphicFramePr>
        <p:xfrm>
          <a:off x="5395117" y="3523158"/>
          <a:ext cx="3729864" cy="333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2026-2028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57849" y="5453633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85809" y="4422011"/>
            <a:ext cx="40731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0,2; 0,5; 0,6%)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3,3; 2,1; 2,1%)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(0,0;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,9;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,5%)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распределенные 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949577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289028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(9,3; 7,0; 7,3%)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19,0; 18,3; 17,1%)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(3,6; 5,5; 4,0%)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(31,1; 29,5; 25,7%)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(2,5; 2,5; 2,0%)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(6,5; 6,4;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(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20,5; 21,1; 23,2%)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(2,2; 2,9; 2,0%)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395413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702373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964501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0967" y="5264968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39325" y="555299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781419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6057056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338920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white"/>
              </a:solidFill>
            </a:endParaRPr>
          </a:p>
        </p:txBody>
      </p:sp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300761"/>
              </p:ext>
            </p:extLst>
          </p:nvPr>
        </p:nvGraphicFramePr>
        <p:xfrm>
          <a:off x="-548708" y="1312286"/>
          <a:ext cx="4551395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2" name="Овал 51"/>
          <p:cNvSpPr/>
          <p:nvPr/>
        </p:nvSpPr>
        <p:spPr>
          <a:xfrm>
            <a:off x="1320467" y="2348880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275586" y="250020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109 769,7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55576" y="829500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942155" y="815975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650428" y="831951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192380" y="2356718"/>
            <a:ext cx="76815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152435" y="2522539"/>
            <a:ext cx="8929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106 113,5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6950743" y="2487925"/>
            <a:ext cx="846099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6902470" y="2680225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101 213,1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43228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8424" y="651515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463899" y="646916"/>
            <a:ext cx="749077" cy="216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63098" y="651394"/>
            <a:ext cx="706065" cy="216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51394"/>
            <a:ext cx="690590" cy="216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2026,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2027%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285452"/>
              </p:ext>
            </p:extLst>
          </p:nvPr>
        </p:nvGraphicFramePr>
        <p:xfrm>
          <a:off x="539552" y="908720"/>
          <a:ext cx="8352442" cy="5763309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92088"/>
                <a:gridCol w="792088"/>
                <a:gridCol w="576064"/>
                <a:gridCol w="503570"/>
              </a:tblGrid>
              <a:tr h="14401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13 489 975,1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10 513 118,8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10 550 984,4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208 159,8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214 765,1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215 248,5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2 235 476,9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2 176 288,8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2 200 269,1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366 805,5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358 705,1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358 646,6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563 703,7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570 081,4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573 535,4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217 185,7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64 924,5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64 995,5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3 619 050,0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1 000 000,0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1 000 000,0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6 279 368,5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6 128 128,9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6 138 064,3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53 877,5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59 870,9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75 687,4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53 877,5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59 870,9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75 687,4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1 604 349,1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1 099 302,3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1 094 720,6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5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146 727,2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152 925,9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157 885,9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4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Гражданская оборона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356 394,9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345 375,7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348 675,4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581 389,6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495 218,6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481 567,0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519 837,4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105 782,2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106 592,3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24 296 712,7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22 790 366,7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20 701 624,5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533 102,7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554 471,2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541 778,1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4 965,5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5 050,5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5 050,5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3 472 982,3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3 016 119,8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2 265 572,0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65 189,1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71 008,9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95 231,8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268 786,4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241 871,2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333 367,6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1 761 172,7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1 737 061,0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1 339 371,5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13 207 498,0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13 522 410,3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13 588 865,3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1 631 232,1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819 288,7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859 073,1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3 351 784,0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2 823 085,1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1 673 314,5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8 741 438,3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10 443 651,8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8 669 574,8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816 856,2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834 846,8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534 301,8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3 813 180,3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5 792 923,2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4 263 974,8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3 609 999,9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3 315 520,8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3 366 190,7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501 401,9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500 360,9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505 107,5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849 941,2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445 452,6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373 720,7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4 766,0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4 565,9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4 638,1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107 274,0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222 231,7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154 815,9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737 901,2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218 655,0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214 266,7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6434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300192" y="573970"/>
            <a:ext cx="705585" cy="216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74925" y="573970"/>
            <a:ext cx="680296" cy="216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69810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7/ 202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6981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88424" y="6597352"/>
            <a:ext cx="360040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27901" y="569913"/>
            <a:ext cx="728275" cy="216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04568"/>
              </p:ext>
            </p:extLst>
          </p:nvPr>
        </p:nvGraphicFramePr>
        <p:xfrm>
          <a:off x="489963" y="844845"/>
          <a:ext cx="8496943" cy="5908393"/>
        </p:xfrm>
        <a:graphic>
          <a:graphicData uri="http://schemas.openxmlformats.org/drawingml/2006/table">
            <a:tbl>
              <a:tblPr/>
              <a:tblGrid>
                <a:gridCol w="448568"/>
                <a:gridCol w="4353549"/>
                <a:gridCol w="864096"/>
                <a:gridCol w="864096"/>
                <a:gridCol w="864096"/>
                <a:gridCol w="526475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38 905 267,6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35 887 924,4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30 693 209,9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8 338 125,7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7 922 799,0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7 940 397,8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24 855 556,9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22 215 949,2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17 620 613,9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1 485 031,1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1 211 412,9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1 335 088,2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2 570 602,1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2 914 349,9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2 282 293,1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131 507,9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135 105,7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135 122,5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141 057,0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132 966,5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132 966,5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172 878,5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165 013,1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165 499,0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84 762,5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87 729,1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84 229,1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1 125 746,0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1 102 599,0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996 999,8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4 943 358,4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4 797 960,5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4 127 768,3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4 674 115,7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4 522 832,7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3 871 429,0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269 242,7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275 127,8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256 339,3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2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7 059 119,0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6 837 534,7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9 472 232,0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69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2 968 898,7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2 912 939,0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4 767 196,4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1 470 431,9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1 028 263,2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1 621 321,6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47 609,4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48 856,9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48 856,9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252 834,7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264 635,0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266 053,9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255 080,6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234 596,6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234 596,6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135 727,6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139 411,6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139 411,6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85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1 928 536,1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2 208 832,4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2 394 795,0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22 739 404,7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22 661 593,0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23 751 526,9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198 109,8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205 388,1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205 880,3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2 030 642,0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2 095 696,0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2 624 548,2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16 127 782,7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16 590 912,0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17 139 493,8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4 142 356,8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3 578 622,7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3 590 058,2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3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240 513,4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190 974,2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191 546,3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3 556 911,9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4 126 146,4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3 131 346,8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75,9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464 857,2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445 341,8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452 376,5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1 200 569,9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1 677 027,1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695 012,7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1 804 580,0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1 914 562,4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1 894 416,3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86 904,9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89 215,1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89 541,3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324 308,4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320 184,9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320 607,7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118 355,2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112 282,8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112 286,0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141 132,0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140 365,8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140 785,4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1204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Другие вопросы в области средств массовой информации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64 821,2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67 536,3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67 536,3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229 361,7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584 972,6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609 119,9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229 361,7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584 972,6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609 119,9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3 592 783,6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6 603 385,3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126 794 025,7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124 160 863,2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120 175 509,2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6523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3" y="2564904"/>
            <a:ext cx="6696742" cy="43204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22160" y="2345066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2019-2024 годах израсходовано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73 965,8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36295" y="2567631"/>
            <a:ext cx="1512169" cy="42927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257010"/>
              </p:ext>
            </p:extLst>
          </p:nvPr>
        </p:nvGraphicFramePr>
        <p:xfrm>
          <a:off x="532656" y="3068960"/>
          <a:ext cx="8215808" cy="3480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3640"/>
                <a:gridCol w="1512168"/>
              </a:tblGrid>
              <a:tr h="21671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297 387,1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794 544,2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6599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4 635 387,6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880 140,2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423 252,9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461378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305 600,9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115 331,4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8 548,1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1 192 404,3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63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855 278,4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263629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3 624 598,6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920,5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8 249,4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890401"/>
              </p:ext>
            </p:extLst>
          </p:nvPr>
        </p:nvGraphicFramePr>
        <p:xfrm>
          <a:off x="323528" y="461531"/>
          <a:ext cx="3573234" cy="242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80606" y="6669360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9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309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563888" y="707293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534834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3" y="2708920"/>
            <a:ext cx="4392487" cy="28803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28773" y="2486355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1"/>
            <a:ext cx="4473508" cy="15414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309, в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2026-2028 годах предусмотрено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53 176,3 млн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5004048" y="2708920"/>
            <a:ext cx="1224136" cy="28803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369063"/>
              </p:ext>
            </p:extLst>
          </p:nvPr>
        </p:nvGraphicFramePr>
        <p:xfrm>
          <a:off x="532656" y="3068959"/>
          <a:ext cx="8208512" cy="36056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4683"/>
                <a:gridCol w="1276932"/>
                <a:gridCol w="1276932"/>
                <a:gridCol w="1209965"/>
              </a:tblGrid>
              <a:tr h="36004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Продолжительная и активная жизнь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959 741,9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872 125,0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1 316 232,3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 для жизни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7 969 876,2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9 477 478,4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9 654 144,1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53 085,5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54 217,5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54 217,5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данных и цифровая трансформация государства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189 129,9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267 584,5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332 282,0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6842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Экологическое благополучие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59 719,7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35 156,3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97 988,3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93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Эффективная и конкурентная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36 376,1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662 268,9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38 074,4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06511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и дети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6 939 994,6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5 756 787,8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1 159 329,8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5215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1 992 827,9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1 690 249,3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2 958 528,7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46 799,5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4 756,5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350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Туризм и гостеприимство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280 918,8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216 398,6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417278"/>
              </p:ext>
            </p:extLst>
          </p:nvPr>
        </p:nvGraphicFramePr>
        <p:xfrm>
          <a:off x="347370" y="797006"/>
          <a:ext cx="3528392" cy="2054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80606" y="6669360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00192" y="2708920"/>
            <a:ext cx="1152128" cy="28525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24328" y="2708920"/>
            <a:ext cx="1154295" cy="28803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</a:t>
            </a:r>
          </a:p>
        </p:txBody>
      </p:sp>
    </p:spTree>
    <p:extLst>
      <p:ext uri="{BB962C8B-B14F-4D97-AF65-F5344CB8AC3E}">
        <p14:creationId xmlns:p14="http://schemas.microsoft.com/office/powerpoint/2010/main" val="395790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1" name="Заголовок 1"/>
          <p:cNvSpPr/>
          <p:nvPr/>
        </p:nvSpPr>
        <p:spPr bwMode="auto">
          <a:xfrm>
            <a:off x="414360" y="290880"/>
            <a:ext cx="8387640" cy="430200"/>
          </a:xfrm>
          <a:prstGeom prst="rect">
            <a:avLst/>
          </a:prstGeom>
          <a:noFill/>
          <a:ln w="28575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2200" b="1" u="none" strike="noStrike" spc="-11">
              <a:solidFill>
                <a:srgbClr val="C00000"/>
              </a:solidFill>
              <a:latin typeface="Trebuchet MS"/>
            </a:endParaRPr>
          </a:p>
        </p:txBody>
      </p:sp>
      <p:graphicFrame>
        <p:nvGraphicFramePr>
          <p:cNvPr id="692" name="Диаграмма 6"/>
          <p:cNvGraphicFramePr>
            <a:graphicFrameLocks/>
          </p:cNvGraphicFramePr>
          <p:nvPr/>
        </p:nvGraphicFramePr>
        <p:xfrm>
          <a:off x="0" y="988200"/>
          <a:ext cx="4611240" cy="431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96" name="Диаграмма 9"/>
          <p:cNvGraphicFramePr>
            <a:graphicFrameLocks/>
          </p:cNvGraphicFramePr>
          <p:nvPr/>
        </p:nvGraphicFramePr>
        <p:xfrm>
          <a:off x="4608360" y="1412640"/>
          <a:ext cx="4355280" cy="528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97" name="Прямая соединительная линия 3"/>
          <p:cNvCxnSpPr>
            <a:cxnSpLocks/>
          </p:cNvCxnSpPr>
          <p:nvPr/>
        </p:nvCxnSpPr>
        <p:spPr bwMode="auto">
          <a:xfrm>
            <a:off x="4139640" y="2420640"/>
            <a:ext cx="2751120" cy="216719"/>
          </a:xfrm>
          <a:prstGeom prst="straightConnector1">
            <a:avLst/>
          </a:prstGeom>
          <a:ln w="19050">
            <a:solidFill>
              <a:srgbClr val="568D11"/>
            </a:solidFill>
            <a:round/>
          </a:ln>
        </p:spPr>
      </p:cxnSp>
      <p:cxnSp>
        <p:nvCxnSpPr>
          <p:cNvPr id="698" name="Прямая соединительная линия 7"/>
          <p:cNvCxnSpPr>
            <a:cxnSpLocks/>
          </p:cNvCxnSpPr>
          <p:nvPr/>
        </p:nvCxnSpPr>
        <p:spPr bwMode="auto">
          <a:xfrm>
            <a:off x="3362400" y="4606920"/>
            <a:ext cx="2938320" cy="334800"/>
          </a:xfrm>
          <a:prstGeom prst="straightConnector1">
            <a:avLst/>
          </a:prstGeom>
          <a:ln w="19050">
            <a:solidFill>
              <a:srgbClr val="568D11"/>
            </a:solidFill>
            <a:round/>
          </a:ln>
        </p:spPr>
      </p:cxnSp>
      <p:sp>
        <p:nvSpPr>
          <p:cNvPr id="699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83258313-0767-4F7D-8244-CB22B50F2168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29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700" name="Рисунок 4"/>
          <p:cNvPicPr/>
          <p:nvPr/>
        </p:nvPicPr>
        <p:blipFill>
          <a:blip r:embed="rId4"/>
          <a:stretch/>
        </p:blipFill>
        <p:spPr bwMode="auto">
          <a:xfrm>
            <a:off x="47880" y="5055480"/>
            <a:ext cx="2475720" cy="1667520"/>
          </a:xfrm>
          <a:prstGeom prst="rect">
            <a:avLst/>
          </a:prstGeom>
          <a:noFill/>
          <a:ln w="0">
            <a:noFill/>
          </a:ln>
          <a:effectLst>
            <a:softEdge rad="127080"/>
          </a:effectLst>
        </p:spPr>
      </p:pic>
      <p:pic>
        <p:nvPicPr>
          <p:cNvPr id="701" name="Рисунок 5"/>
          <p:cNvPicPr/>
          <p:nvPr/>
        </p:nvPicPr>
        <p:blipFill>
          <a:blip r:embed="rId5"/>
          <a:stretch/>
        </p:blipFill>
        <p:spPr bwMode="auto">
          <a:xfrm>
            <a:off x="7256880" y="4626000"/>
            <a:ext cx="1770840" cy="1350000"/>
          </a:xfrm>
          <a:prstGeom prst="rect">
            <a:avLst/>
          </a:prstGeom>
          <a:noFill/>
          <a:ln w="0">
            <a:noFill/>
          </a:ln>
          <a:effectLst>
            <a:softEdge rad="127080"/>
          </a:effectLst>
        </p:spPr>
      </p:pic>
      <p:pic>
        <p:nvPicPr>
          <p:cNvPr id="702" name="Picture 3" descr="C:\Users\o.kudryavceva\Desktop\для слайдов_медицина фото\IMG_3703.JPG"/>
          <p:cNvPicPr/>
          <p:nvPr/>
        </p:nvPicPr>
        <p:blipFill>
          <a:blip r:embed="rId6"/>
          <a:stretch/>
        </p:blipFill>
        <p:spPr bwMode="auto">
          <a:xfrm>
            <a:off x="2580480" y="5055480"/>
            <a:ext cx="2255760" cy="1656720"/>
          </a:xfrm>
          <a:prstGeom prst="rect">
            <a:avLst/>
          </a:prstGeom>
          <a:noFill/>
          <a:ln w="0">
            <a:noFill/>
          </a:ln>
          <a:effectLst>
            <a:softEdge rad="127080"/>
          </a:effectLst>
        </p:spPr>
      </p:pic>
      <p:sp>
        <p:nvSpPr>
          <p:cNvPr id="703" name="TextBox 11"/>
          <p:cNvSpPr/>
          <p:nvPr/>
        </p:nvSpPr>
        <p:spPr bwMode="auto">
          <a:xfrm>
            <a:off x="4415040" y="721800"/>
            <a:ext cx="4575960" cy="1112760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  <a:gradFill rotWithShape="0">
            <a:gsLst>
              <a:gs pos="28000">
                <a:srgbClr val="C0E9DA"/>
              </a:gs>
              <a:gs pos="100000">
                <a:srgbClr val="8CCFB9"/>
              </a:gs>
            </a:gsLst>
            <a:lin ang="5400000" scaled="1"/>
          </a:gradFill>
          <a:ln>
            <a:solidFill>
              <a:srgbClr val="5DCEA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Расходы по отрасли «Здравоохранение» на 2026 год запланированы в сумме 32 753,9 млн. рублей, из них основная часть за счет средств  обязательного медицинского страхования – 25 694,8 млн. рублей, за счет средств республиканского бюджета Чувашской Республики – 7 059,1 млн. рублей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4" name="Заголовок 1"/>
          <p:cNvSpPr/>
          <p:nvPr/>
        </p:nvSpPr>
        <p:spPr bwMode="auto">
          <a:xfrm>
            <a:off x="259560" y="20160"/>
            <a:ext cx="7263720" cy="539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700" b="1" u="none" strike="noStrike">
                <a:solidFill>
                  <a:srgbClr val="000000"/>
                </a:solidFill>
                <a:latin typeface="Times New Roman"/>
              </a:rPr>
              <a:t>Расходы на здравоохранение с учетом средств территориального фонда обязательного медицинского страхования</a:t>
            </a:r>
            <a:endParaRPr lang="ru-RU" sz="17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05" name="Прямая соединительная линия 13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706" name="TextBox 14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700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01D29222-3442-4105-86A7-479267F0DAFB}" type="slidenum">
              <a:rPr lang="ru-RU" sz="1200" b="1" u="none" strike="noStrike">
                <a:solidFill>
                  <a:schemeClr val="tx1"/>
                </a:solidFill>
              </a:rPr>
              <a:t>30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708" name="Скругленный прямоугольник 3"/>
          <p:cNvSpPr/>
          <p:nvPr/>
        </p:nvSpPr>
        <p:spPr bwMode="auto">
          <a:xfrm>
            <a:off x="107640" y="701640"/>
            <a:ext cx="2303280" cy="431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rebuchet MS"/>
              </a:rPr>
              <a:t>Вид расходов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9" name="Скругленный прямоугольник 5"/>
          <p:cNvSpPr/>
          <p:nvPr/>
        </p:nvSpPr>
        <p:spPr bwMode="auto">
          <a:xfrm>
            <a:off x="2493720" y="701640"/>
            <a:ext cx="4607280" cy="431280"/>
          </a:xfrm>
          <a:prstGeom prst="roundRect">
            <a:avLst>
              <a:gd name="adj" fmla="val 10000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rebuchet MS"/>
              </a:rPr>
              <a:t>Правовое основание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0" name="Скругленный прямоугольник 8"/>
          <p:cNvSpPr/>
          <p:nvPr/>
        </p:nvSpPr>
        <p:spPr bwMode="auto">
          <a:xfrm>
            <a:off x="98280" y="2686680"/>
            <a:ext cx="2312640" cy="404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Выплаты труженикам тыла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1" name="Скругленный прямоугольник 9"/>
          <p:cNvSpPr/>
          <p:nvPr/>
        </p:nvSpPr>
        <p:spPr bwMode="auto">
          <a:xfrm>
            <a:off x="98280" y="2150640"/>
            <a:ext cx="2303280" cy="395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Выплаты реабилитированным лицам и признанным пострадавшими от политических репрессий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2" name="Скругленный прямоугольник 14"/>
          <p:cNvSpPr/>
          <p:nvPr/>
        </p:nvSpPr>
        <p:spPr bwMode="auto">
          <a:xfrm>
            <a:off x="8172360" y="692640"/>
            <a:ext cx="863280" cy="431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900" b="1" u="none" strike="noStrike">
                <a:solidFill>
                  <a:srgbClr val="000000"/>
                </a:solidFill>
                <a:latin typeface="Trebuchet MS"/>
              </a:rPr>
              <a:t>Расходы на 2026 год (тыс. руб.)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3" name="Скругленный прямоугольник 15"/>
          <p:cNvSpPr/>
          <p:nvPr/>
        </p:nvSpPr>
        <p:spPr bwMode="auto">
          <a:xfrm>
            <a:off x="107640" y="1193040"/>
            <a:ext cx="8928000" cy="218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D2F7B5"/>
              </a:gs>
              <a:gs pos="100000">
                <a:srgbClr val="ABE67C"/>
              </a:gs>
            </a:gsLst>
            <a:lin ang="5400000" scaled="1"/>
          </a:gradFill>
          <a:ln>
            <a:solidFill>
              <a:srgbClr val="A7EA52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 u="none" strike="noStrike">
                <a:solidFill>
                  <a:schemeClr val="dk1"/>
                </a:solidFill>
                <a:latin typeface="Trebuchet MS"/>
              </a:rPr>
              <a:t>Поддержка пожилых людей и ветеранов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4" name="Скругленный прямоугольник 16"/>
          <p:cNvSpPr/>
          <p:nvPr/>
        </p:nvSpPr>
        <p:spPr bwMode="auto">
          <a:xfrm>
            <a:off x="2505600" y="1484640"/>
            <a:ext cx="468108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5" name="Скругленный прямоугольник 17"/>
          <p:cNvSpPr/>
          <p:nvPr/>
        </p:nvSpPr>
        <p:spPr bwMode="auto">
          <a:xfrm flipH="1">
            <a:off x="2504880" y="2686680"/>
            <a:ext cx="4679280" cy="404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24.11.2004 № 43 «О социальной поддержке тружеников тыла военных лет и ветеранов труда»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Скругленный прямоугольник 24"/>
          <p:cNvSpPr/>
          <p:nvPr/>
        </p:nvSpPr>
        <p:spPr bwMode="auto">
          <a:xfrm>
            <a:off x="2505600" y="2150640"/>
            <a:ext cx="4681080" cy="395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24.11.2004 № 47 «О социальной поддержке реабилитированных лиц и лиц, признанных пострадавшими от политических репрессий» 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7" name="Скругленный прямоугольник 26"/>
          <p:cNvSpPr/>
          <p:nvPr/>
        </p:nvSpPr>
        <p:spPr bwMode="auto">
          <a:xfrm>
            <a:off x="8244360" y="1484640"/>
            <a:ext cx="85140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2 846 748,9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8" name="Скругленный прямоугольник 28"/>
          <p:cNvSpPr/>
          <p:nvPr/>
        </p:nvSpPr>
        <p:spPr bwMode="auto">
          <a:xfrm>
            <a:off x="7308360" y="2686680"/>
            <a:ext cx="863640" cy="404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252 че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9" name="Скругленный прямоугольник 34"/>
          <p:cNvSpPr/>
          <p:nvPr/>
        </p:nvSpPr>
        <p:spPr bwMode="auto">
          <a:xfrm>
            <a:off x="104400" y="1484640"/>
            <a:ext cx="229716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Обеспечение мер социальной поддержки ветеранов труда</a:t>
            </a:r>
            <a:r>
              <a:rPr lang="ru-RU" sz="900" b="1" u="none" strike="noStrike">
                <a:solidFill>
                  <a:schemeClr val="dk1"/>
                </a:solidFill>
                <a:latin typeface="Trebuchet MS"/>
              </a:rPr>
              <a:t>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0" name="Скругленный прямоугольник 35"/>
          <p:cNvSpPr/>
          <p:nvPr/>
        </p:nvSpPr>
        <p:spPr bwMode="auto">
          <a:xfrm>
            <a:off x="7272360" y="2150640"/>
            <a:ext cx="899280" cy="395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 </a:t>
            </a: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445 че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1" name="Скругленный прямоугольник 41"/>
          <p:cNvSpPr/>
          <p:nvPr/>
        </p:nvSpPr>
        <p:spPr bwMode="auto">
          <a:xfrm>
            <a:off x="143640" y="4005000"/>
            <a:ext cx="8928000" cy="25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D2F7B5"/>
              </a:gs>
              <a:gs pos="100000">
                <a:srgbClr val="ABE67C"/>
              </a:gs>
            </a:gsLst>
            <a:lin ang="5400000" scaled="1"/>
          </a:gradFill>
          <a:ln>
            <a:solidFill>
              <a:srgbClr val="A7EA52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rebuchet MS"/>
              </a:rPr>
              <a:t>Поддержка инвалидов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2" name="Скругленный прямоугольник 51"/>
          <p:cNvSpPr/>
          <p:nvPr/>
        </p:nvSpPr>
        <p:spPr bwMode="auto">
          <a:xfrm>
            <a:off x="98280" y="5433120"/>
            <a:ext cx="2303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Дополнительные выплаты инвалидам боевых действий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3" name="Скругленный прямоугольник 52"/>
          <p:cNvSpPr/>
          <p:nvPr/>
        </p:nvSpPr>
        <p:spPr bwMode="auto">
          <a:xfrm>
            <a:off x="98280" y="5913360"/>
            <a:ext cx="2303280" cy="46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Денежная компенсация стоимости проезда к месту проведения программного гемодиализа и обратно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4" name="Скругленный прямоугольник 53"/>
          <p:cNvSpPr/>
          <p:nvPr/>
        </p:nvSpPr>
        <p:spPr bwMode="auto">
          <a:xfrm>
            <a:off x="98280" y="4332600"/>
            <a:ext cx="2303280" cy="5356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Компенсация расходов инвалидам, ветеранам, чернобыльцам на оплату жилого помещения и коммунальных услуг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5" name="Скругленный прямоугольник 54"/>
          <p:cNvSpPr/>
          <p:nvPr/>
        </p:nvSpPr>
        <p:spPr bwMode="auto">
          <a:xfrm>
            <a:off x="2484360" y="4332600"/>
            <a:ext cx="4679280" cy="5356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Федеральный закон от 24.11.1995  № 181-ФЗ «О социальной защите инвалидов в Российской Федерации» 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6" name="Скругленный прямоугольник 55"/>
          <p:cNvSpPr/>
          <p:nvPr/>
        </p:nvSpPr>
        <p:spPr bwMode="auto">
          <a:xfrm>
            <a:off x="2484360" y="5433120"/>
            <a:ext cx="467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Указ Главы Чувашской Республики от 12.01.2012 № 4 «О дополнительной социальной поддержке инвалидов боевых действий", Закон Чувашской Республики от 10.05.2012 № 23 «О порядке предоставления дополнительной выплаты инвалидам боевых действий»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7" name="Скругленный прямоугольник 56"/>
          <p:cNvSpPr/>
          <p:nvPr/>
        </p:nvSpPr>
        <p:spPr bwMode="auto">
          <a:xfrm>
            <a:off x="2493720" y="5913360"/>
            <a:ext cx="4679280" cy="46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Постановление Кабинета Министров Чувашской Республики от 11.08.2016 № 323  «Об 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обратно»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8" name="Скругленный прямоугольник 58"/>
          <p:cNvSpPr/>
          <p:nvPr/>
        </p:nvSpPr>
        <p:spPr bwMode="auto">
          <a:xfrm>
            <a:off x="7272360" y="5913360"/>
            <a:ext cx="899280" cy="46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 200</a:t>
            </a:r>
            <a:r>
              <a:rPr lang="ru-RU" sz="1000" b="0" u="none" strike="noStrike">
                <a:solidFill>
                  <a:srgbClr val="FF0000"/>
                </a:solidFill>
                <a:latin typeface="Trebuchet MS"/>
              </a:rPr>
              <a:t>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чел.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9" name="Скругленный прямоугольник 59"/>
          <p:cNvSpPr/>
          <p:nvPr/>
        </p:nvSpPr>
        <p:spPr bwMode="auto">
          <a:xfrm>
            <a:off x="7272360" y="5431680"/>
            <a:ext cx="89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261 чел.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0" name="Скругленный прямоугольник 60"/>
          <p:cNvSpPr/>
          <p:nvPr/>
        </p:nvSpPr>
        <p:spPr bwMode="auto">
          <a:xfrm>
            <a:off x="7272360" y="4332600"/>
            <a:ext cx="910080" cy="5310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96 801</a:t>
            </a:r>
            <a:r>
              <a:rPr lang="en-US" sz="1000" b="0" u="none" strike="noStrike">
                <a:solidFill>
                  <a:schemeClr val="tx1"/>
                </a:solidFill>
                <a:latin typeface="Trebuchet MS"/>
              </a:rPr>
              <a:t> </a:t>
            </a: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чел.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 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1" name="Скругленный прямоугольник 36"/>
          <p:cNvSpPr/>
          <p:nvPr/>
        </p:nvSpPr>
        <p:spPr bwMode="auto">
          <a:xfrm>
            <a:off x="98280" y="3213000"/>
            <a:ext cx="2312640" cy="3459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Компенсация расходов  на уплату взноса на капитальный ремонт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2" name="Скругленный прямоугольник 37"/>
          <p:cNvSpPr/>
          <p:nvPr/>
        </p:nvSpPr>
        <p:spPr bwMode="auto">
          <a:xfrm>
            <a:off x="2484360" y="3213000"/>
            <a:ext cx="4702680" cy="341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08.04.2016 № 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3" name="Скругленный прямоугольник 38"/>
          <p:cNvSpPr/>
          <p:nvPr/>
        </p:nvSpPr>
        <p:spPr bwMode="auto">
          <a:xfrm>
            <a:off x="7272360" y="3213000"/>
            <a:ext cx="899280" cy="341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17 000 чел.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4" name="Скругленный прямоугольник 39"/>
          <p:cNvSpPr/>
          <p:nvPr/>
        </p:nvSpPr>
        <p:spPr bwMode="auto">
          <a:xfrm>
            <a:off x="7164360" y="692640"/>
            <a:ext cx="971280" cy="431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900" b="1" u="none" strike="noStrike">
                <a:solidFill>
                  <a:srgbClr val="000000"/>
                </a:solidFill>
                <a:latin typeface="Trebuchet MS"/>
              </a:rPr>
              <a:t>Численность получателей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5" name="Скругленный прямоугольник 43"/>
          <p:cNvSpPr/>
          <p:nvPr/>
        </p:nvSpPr>
        <p:spPr bwMode="auto">
          <a:xfrm>
            <a:off x="7272360" y="1484640"/>
            <a:ext cx="91008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118 652 </a:t>
            </a: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чел.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6" name="Скругленный прямоугольник 50"/>
          <p:cNvSpPr/>
          <p:nvPr/>
        </p:nvSpPr>
        <p:spPr bwMode="auto">
          <a:xfrm>
            <a:off x="8244360" y="3213000"/>
            <a:ext cx="826920" cy="341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31</a:t>
            </a:r>
            <a:r>
              <a:rPr lang="en-US" sz="1000" b="0" u="none" strike="noStrike">
                <a:solidFill>
                  <a:schemeClr val="dk1"/>
                </a:solidFill>
                <a:latin typeface="Trebuchet MS"/>
              </a:rPr>
              <a:t>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351,3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7" name="Скругленный прямоугольник 62"/>
          <p:cNvSpPr/>
          <p:nvPr/>
        </p:nvSpPr>
        <p:spPr bwMode="auto">
          <a:xfrm>
            <a:off x="8256600" y="2686680"/>
            <a:ext cx="827280" cy="404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5 981,2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 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8" name="Скругленный прямоугольник 64"/>
          <p:cNvSpPr/>
          <p:nvPr/>
        </p:nvSpPr>
        <p:spPr bwMode="auto">
          <a:xfrm>
            <a:off x="8256600" y="2150640"/>
            <a:ext cx="827280" cy="395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24 947,4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9" name="Скругленный прямоугольник 66"/>
          <p:cNvSpPr/>
          <p:nvPr/>
        </p:nvSpPr>
        <p:spPr bwMode="auto">
          <a:xfrm>
            <a:off x="8244360" y="4332600"/>
            <a:ext cx="827280" cy="5310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902 941,4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Скругленный прямоугольник 70"/>
          <p:cNvSpPr/>
          <p:nvPr/>
        </p:nvSpPr>
        <p:spPr bwMode="auto">
          <a:xfrm>
            <a:off x="8244360" y="5431680"/>
            <a:ext cx="827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5 419,7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1" name="Скругленный прямоугольник 72"/>
          <p:cNvSpPr/>
          <p:nvPr/>
        </p:nvSpPr>
        <p:spPr bwMode="auto">
          <a:xfrm>
            <a:off x="8244360" y="5913360"/>
            <a:ext cx="827280" cy="46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 33 600,0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 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2" name="Заголовок 1"/>
          <p:cNvSpPr/>
          <p:nvPr/>
        </p:nvSpPr>
        <p:spPr bwMode="auto">
          <a:xfrm>
            <a:off x="259560" y="69840"/>
            <a:ext cx="7612920" cy="5353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2200" b="1" u="none" strike="noStrike">
                <a:solidFill>
                  <a:schemeClr val="dk1"/>
                </a:solidFill>
                <a:latin typeface="Times New Roman"/>
              </a:rPr>
              <a:t>Социальная поддержка отдельных категорий граждан</a:t>
            </a:r>
            <a:endParaRPr lang="ru-RU" sz="22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43" name="Прямая соединительная линия 77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744" name="TextBox 78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5" name="Скругленный прямоугольник 61"/>
          <p:cNvSpPr/>
          <p:nvPr/>
        </p:nvSpPr>
        <p:spPr bwMode="auto">
          <a:xfrm>
            <a:off x="106560" y="5025240"/>
            <a:ext cx="2303280" cy="25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Обеспечение жильем инвалидов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6" name="Скругленный прямоугольник 63"/>
          <p:cNvSpPr/>
          <p:nvPr/>
        </p:nvSpPr>
        <p:spPr bwMode="auto">
          <a:xfrm>
            <a:off x="2493720" y="5025240"/>
            <a:ext cx="4679280" cy="25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Федеральный закон от 24.11.1995 № 181-ФЗ «О социальной защите инвалидов в Российской Федерации»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7" name="Скругленный прямоугольник 65"/>
          <p:cNvSpPr/>
          <p:nvPr/>
        </p:nvSpPr>
        <p:spPr bwMode="auto">
          <a:xfrm>
            <a:off x="7272360" y="5022000"/>
            <a:ext cx="899280" cy="25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>
                <a:latin typeface="Trebuchet MS"/>
              </a:rPr>
              <a:t>15</a:t>
            </a:r>
            <a:r>
              <a:rPr lang="ru-RU" sz="1000" b="0" u="none" strike="noStrike">
                <a:latin typeface="Trebuchet MS"/>
              </a:rPr>
              <a:t> чел.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748" name="Скругленный прямоугольник 67"/>
          <p:cNvSpPr/>
          <p:nvPr/>
        </p:nvSpPr>
        <p:spPr bwMode="auto">
          <a:xfrm>
            <a:off x="8244360" y="5022000"/>
            <a:ext cx="827280" cy="25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latin typeface="Trebuchet MS"/>
              </a:rPr>
              <a:t>34 914,3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749" name="Скругленный прямоугольник 68"/>
          <p:cNvSpPr/>
          <p:nvPr/>
        </p:nvSpPr>
        <p:spPr bwMode="auto">
          <a:xfrm>
            <a:off x="107640" y="3645000"/>
            <a:ext cx="2303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rebuchet MS"/>
              </a:rPr>
              <a:t>Компенсация расходов на оплату коммунальных услуг  "детям войны"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0" name="Скругленный прямоугольник 69"/>
          <p:cNvSpPr/>
          <p:nvPr/>
        </p:nvSpPr>
        <p:spPr bwMode="auto">
          <a:xfrm>
            <a:off x="2484360" y="3645000"/>
            <a:ext cx="4679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16.04.2020 № 23  «О детях войны»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1" name="Скругленный прямоугольник 71"/>
          <p:cNvSpPr/>
          <p:nvPr/>
        </p:nvSpPr>
        <p:spPr bwMode="auto">
          <a:xfrm>
            <a:off x="7272360" y="3645000"/>
            <a:ext cx="899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877 ч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2" name="Скругленный прямоугольник 80"/>
          <p:cNvSpPr/>
          <p:nvPr/>
        </p:nvSpPr>
        <p:spPr bwMode="auto">
          <a:xfrm>
            <a:off x="8244360" y="3645000"/>
            <a:ext cx="827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5 248,4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996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3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EA6F4B3B-9449-4F8C-9CBF-541A57FB6ADB}" type="slidenum">
              <a:rPr lang="ru-RU" sz="1200" b="1" u="none" strike="noStrike">
                <a:solidFill>
                  <a:schemeClr val="tx1"/>
                </a:solidFill>
              </a:rPr>
              <a:t>31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754" name="Скругленный прямоугольник 61"/>
          <p:cNvSpPr/>
          <p:nvPr/>
        </p:nvSpPr>
        <p:spPr bwMode="auto">
          <a:xfrm>
            <a:off x="107640" y="4428000"/>
            <a:ext cx="8928360" cy="182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D2F7B5"/>
              </a:gs>
              <a:gs pos="100000">
                <a:srgbClr val="ABE67C"/>
              </a:gs>
            </a:gsLst>
            <a:lin ang="5400000" scaled="1"/>
          </a:gradFill>
          <a:ln>
            <a:solidFill>
              <a:srgbClr val="A7EA52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 u="none" strike="noStrike">
                <a:solidFill>
                  <a:schemeClr val="dk1"/>
                </a:solidFill>
                <a:latin typeface="Trebuchet MS"/>
              </a:rPr>
              <a:t>Помощь малоимущим гражданам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5" name="Скругленный прямоугольник 62"/>
          <p:cNvSpPr/>
          <p:nvPr/>
        </p:nvSpPr>
        <p:spPr bwMode="auto">
          <a:xfrm>
            <a:off x="107640" y="5049360"/>
            <a:ext cx="2303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Социальные выплаты                      безработным гражданам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6" name="Скругленный прямоугольник 63"/>
          <p:cNvSpPr/>
          <p:nvPr/>
        </p:nvSpPr>
        <p:spPr bwMode="auto">
          <a:xfrm>
            <a:off x="2477519" y="5049360"/>
            <a:ext cx="467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Федеральный закон от 19.04.1991 № 1032-1 «О занятости населения в Российской Федерации» 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7" name="Скругленный прямоугольник 65"/>
          <p:cNvSpPr/>
          <p:nvPr/>
        </p:nvSpPr>
        <p:spPr bwMode="auto">
          <a:xfrm>
            <a:off x="107640" y="5409360"/>
            <a:ext cx="2303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Пособия учащимся, нуждающимся в приобретении проездных билетов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8" name="Скругленный прямоугольник 66"/>
          <p:cNvSpPr/>
          <p:nvPr/>
        </p:nvSpPr>
        <p:spPr bwMode="auto">
          <a:xfrm>
            <a:off x="2477519" y="5409360"/>
            <a:ext cx="467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30.07.2013 № 50 «Об образовании в Чувашской Республике»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9" name="Скругленный прямоугольник 68"/>
          <p:cNvSpPr/>
          <p:nvPr/>
        </p:nvSpPr>
        <p:spPr bwMode="auto">
          <a:xfrm>
            <a:off x="7200360" y="5049360"/>
            <a:ext cx="89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2 562</a:t>
            </a:r>
            <a:r>
              <a:rPr lang="ru-RU" sz="1000" b="0" u="none" strike="noStrike">
                <a:solidFill>
                  <a:srgbClr val="FF0000"/>
                </a:solidFill>
                <a:latin typeface="Trebuchet MS"/>
              </a:rPr>
              <a:t>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чел.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0" name="Скругленный прямоугольник 70"/>
          <p:cNvSpPr/>
          <p:nvPr/>
        </p:nvSpPr>
        <p:spPr bwMode="auto">
          <a:xfrm>
            <a:off x="7200360" y="5409360"/>
            <a:ext cx="89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397 чел.</a:t>
            </a:r>
            <a:endParaRPr sz="1000" b="0" u="none" strike="noStrike">
              <a:solidFill>
                <a:schemeClr val="tx1"/>
              </a:solidFill>
              <a:latin typeface="Arial"/>
            </a:endParaRPr>
          </a:p>
        </p:txBody>
      </p:sp>
      <p:sp>
        <p:nvSpPr>
          <p:cNvPr id="761" name="Скругленный прямоугольник 71"/>
          <p:cNvSpPr/>
          <p:nvPr/>
        </p:nvSpPr>
        <p:spPr bwMode="auto">
          <a:xfrm>
            <a:off x="107640" y="4668840"/>
            <a:ext cx="2303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Субсидии на оплату жилого помещения и коммунальных услуг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2" name="Скругленный прямоугольник 72"/>
          <p:cNvSpPr/>
          <p:nvPr/>
        </p:nvSpPr>
        <p:spPr bwMode="auto">
          <a:xfrm>
            <a:off x="2477519" y="4668840"/>
            <a:ext cx="467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Статья 159 Жилищного Кодекса Российской Федерации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3" name="Скругленный прямоугольник 73"/>
          <p:cNvSpPr/>
          <p:nvPr/>
        </p:nvSpPr>
        <p:spPr bwMode="auto">
          <a:xfrm>
            <a:off x="7200360" y="4668840"/>
            <a:ext cx="89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5 432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сем.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4" name="Скругленный прямоугольник 31"/>
          <p:cNvSpPr/>
          <p:nvPr/>
        </p:nvSpPr>
        <p:spPr bwMode="auto">
          <a:xfrm>
            <a:off x="107640" y="5805360"/>
            <a:ext cx="8928360" cy="182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D2F7B5"/>
              </a:gs>
              <a:gs pos="100000">
                <a:srgbClr val="ABE67C"/>
              </a:gs>
            </a:gsLst>
            <a:lin ang="5400000" scaled="1"/>
          </a:gradFill>
          <a:ln>
            <a:solidFill>
              <a:srgbClr val="A7EA52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 u="none" strike="noStrike">
                <a:solidFill>
                  <a:schemeClr val="dk1"/>
                </a:solidFill>
                <a:latin typeface="Trebuchet MS"/>
              </a:rPr>
              <a:t>Поддержка молодых семей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5" name="Скругленный прямоугольник 35"/>
          <p:cNvSpPr/>
          <p:nvPr/>
        </p:nvSpPr>
        <p:spPr bwMode="auto">
          <a:xfrm>
            <a:off x="128520" y="6044760"/>
            <a:ext cx="2291040" cy="43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Обеспечение жильем молодых семей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6" name="Скругленный прямоугольник 36"/>
          <p:cNvSpPr/>
          <p:nvPr/>
        </p:nvSpPr>
        <p:spPr bwMode="auto">
          <a:xfrm>
            <a:off x="2477519" y="6044760"/>
            <a:ext cx="4679280" cy="43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Приложение №1 постановления Кабинета Министров Чувашской Республики от 16.10.2018 № 405 «О государственной программе Чувашской Республики «Обеспечение граждан в Чувашской Республике доступным и комфортным жильем»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7" name="Скругленный прямоугольник 39"/>
          <p:cNvSpPr/>
          <p:nvPr/>
        </p:nvSpPr>
        <p:spPr bwMode="auto">
          <a:xfrm>
            <a:off x="7200360" y="6044760"/>
            <a:ext cx="911879" cy="43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>
                <a:latin typeface="Trebuchet MS"/>
              </a:rPr>
              <a:t>284</a:t>
            </a:r>
            <a:r>
              <a:rPr lang="ru-RU" sz="1000" b="0" u="none" strike="noStrike">
                <a:latin typeface="Trebuchet MS"/>
              </a:rPr>
              <a:t> сем. 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768" name="Скругленный прямоугольник 40"/>
          <p:cNvSpPr/>
          <p:nvPr/>
        </p:nvSpPr>
        <p:spPr bwMode="auto">
          <a:xfrm>
            <a:off x="8172360" y="1908000"/>
            <a:ext cx="899280" cy="403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308 868,6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9" name="Скругленный прямоугольник 42"/>
          <p:cNvSpPr/>
          <p:nvPr/>
        </p:nvSpPr>
        <p:spPr bwMode="auto">
          <a:xfrm>
            <a:off x="104400" y="1898640"/>
            <a:ext cx="2303280" cy="403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Ежемесячная денежная компенсация опекунам (попечителям), приемным родителям, патронатным воспитателям   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0" name="Скругленный прямоугольник 43"/>
          <p:cNvSpPr/>
          <p:nvPr/>
        </p:nvSpPr>
        <p:spPr bwMode="auto">
          <a:xfrm>
            <a:off x="107640" y="1079280"/>
            <a:ext cx="8928360" cy="214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D2F7B5"/>
              </a:gs>
              <a:gs pos="100000">
                <a:srgbClr val="ABE67C"/>
              </a:gs>
            </a:gsLst>
            <a:lin ang="5400000" scaled="1"/>
          </a:gradFill>
          <a:ln>
            <a:solidFill>
              <a:srgbClr val="A7EA52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1" u="none" strike="noStrike">
                <a:solidFill>
                  <a:schemeClr val="dk1"/>
                </a:solidFill>
                <a:latin typeface="Trebuchet MS"/>
              </a:rPr>
              <a:t>Поддержка материнства и детства 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1" name="Скругленный прямоугольник 48"/>
          <p:cNvSpPr/>
          <p:nvPr/>
        </p:nvSpPr>
        <p:spPr bwMode="auto">
          <a:xfrm>
            <a:off x="116280" y="2756519"/>
            <a:ext cx="2303280" cy="503280"/>
          </a:xfrm>
          <a:prstGeom prst="roundRect">
            <a:avLst>
              <a:gd name="adj" fmla="val 1960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Обеспечение детей из многодетных малоимущих семей одеждой для посещения учебных занятий, а также спортивной формой  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2" name="Скругленный прямоугольник 49"/>
          <p:cNvSpPr/>
          <p:nvPr/>
        </p:nvSpPr>
        <p:spPr bwMode="auto">
          <a:xfrm>
            <a:off x="2484360" y="2809080"/>
            <a:ext cx="4679280" cy="479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Указ Президента Российской Федерации от 23.01.2024 № 63 «О мерах социальной поддержки многодетных семей», Указ Главы Чувашской Республики от 11.03.2024 № 21 «О мерах социальной поддержки многодетных семей в Чувашской Республике»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3" name="Скругленный прямоугольник 50"/>
          <p:cNvSpPr/>
          <p:nvPr/>
        </p:nvSpPr>
        <p:spPr bwMode="auto">
          <a:xfrm>
            <a:off x="2484360" y="1897920"/>
            <a:ext cx="4679280" cy="403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rgbClr val="000000"/>
                </a:solidFill>
                <a:latin typeface="Trebuchet MS"/>
              </a:rPr>
              <a:t>Федеральный закон от 19.05.1995 № 81-ФЗ «О государственных пособиях гражданам, имеющим детей», Закон Чувашской Республики от 24.11.2004 № 48 «О социальной поддержке детей в Чувашской Республике» 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4" name="Скругленный прямоугольник 54"/>
          <p:cNvSpPr/>
          <p:nvPr/>
        </p:nvSpPr>
        <p:spPr bwMode="auto">
          <a:xfrm>
            <a:off x="8172360" y="2374920"/>
            <a:ext cx="899280" cy="4003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92 047,3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5" name="Скругленный прямоугольник 56"/>
          <p:cNvSpPr/>
          <p:nvPr/>
        </p:nvSpPr>
        <p:spPr bwMode="auto">
          <a:xfrm>
            <a:off x="107640" y="3314160"/>
            <a:ext cx="2303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Выплаты  республиканского материнского (семейного) капитала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6" name="Скругленный прямоугольник 57"/>
          <p:cNvSpPr/>
          <p:nvPr/>
        </p:nvSpPr>
        <p:spPr bwMode="auto">
          <a:xfrm flipH="1">
            <a:off x="2458800" y="3342600"/>
            <a:ext cx="4679280" cy="2678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21.02.2012 № 1 «О дополнительных мерах государственной поддержки семей, имеющих детей»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7" name="Скругленный прямоугольник 58"/>
          <p:cNvSpPr/>
          <p:nvPr/>
        </p:nvSpPr>
        <p:spPr bwMode="auto">
          <a:xfrm>
            <a:off x="8182800" y="3303000"/>
            <a:ext cx="88884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284 603,7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8" name="Скругленный прямоугольник 53"/>
          <p:cNvSpPr/>
          <p:nvPr/>
        </p:nvSpPr>
        <p:spPr bwMode="auto">
          <a:xfrm>
            <a:off x="7200360" y="1910160"/>
            <a:ext cx="899280" cy="403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2 074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чел.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9" name="Скругленный прямоугольник 60"/>
          <p:cNvSpPr/>
          <p:nvPr/>
        </p:nvSpPr>
        <p:spPr bwMode="auto">
          <a:xfrm>
            <a:off x="7201080" y="2379600"/>
            <a:ext cx="899280" cy="4003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2 000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чел. 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0" name="Скругленный прямоугольник 64"/>
          <p:cNvSpPr/>
          <p:nvPr/>
        </p:nvSpPr>
        <p:spPr bwMode="auto">
          <a:xfrm>
            <a:off x="7212960" y="3316680"/>
            <a:ext cx="886680" cy="2678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1 423 ч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ел.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1" name="Скругленный прямоугольник 76"/>
          <p:cNvSpPr/>
          <p:nvPr/>
        </p:nvSpPr>
        <p:spPr bwMode="auto">
          <a:xfrm>
            <a:off x="8172360" y="4668840"/>
            <a:ext cx="899280" cy="3067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114 808,0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2" name="Скругленный прямоугольник 78"/>
          <p:cNvSpPr/>
          <p:nvPr/>
        </p:nvSpPr>
        <p:spPr bwMode="auto">
          <a:xfrm>
            <a:off x="8172360" y="5040720"/>
            <a:ext cx="89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260 463,1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3" name="Скругленный прямоугольник 80"/>
          <p:cNvSpPr/>
          <p:nvPr/>
        </p:nvSpPr>
        <p:spPr bwMode="auto">
          <a:xfrm>
            <a:off x="8172360" y="5409360"/>
            <a:ext cx="899280" cy="3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4 386,6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4" name="Скругленный прямоугольник 82"/>
          <p:cNvSpPr/>
          <p:nvPr/>
        </p:nvSpPr>
        <p:spPr bwMode="auto">
          <a:xfrm>
            <a:off x="8172360" y="6044760"/>
            <a:ext cx="923400" cy="43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>
                <a:latin typeface="Trebuchet MS"/>
              </a:rPr>
              <a:t>388 349,2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785" name="Заголовок 1"/>
          <p:cNvSpPr/>
          <p:nvPr/>
        </p:nvSpPr>
        <p:spPr bwMode="auto">
          <a:xfrm>
            <a:off x="259560" y="69840"/>
            <a:ext cx="7612920" cy="5353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2200" b="1" u="none" strike="noStrike">
                <a:solidFill>
                  <a:schemeClr val="dk1"/>
                </a:solidFill>
                <a:latin typeface="Times New Roman"/>
              </a:rPr>
              <a:t>Социальная поддержка отдельных категорий граждан</a:t>
            </a:r>
            <a:endParaRPr lang="ru-RU" sz="22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86" name="Прямая соединительная линия 87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787" name="TextBox 88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8" name="Скругленный прямоугольник 89"/>
          <p:cNvSpPr/>
          <p:nvPr/>
        </p:nvSpPr>
        <p:spPr bwMode="auto">
          <a:xfrm>
            <a:off x="107640" y="656640"/>
            <a:ext cx="2303280" cy="395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rebuchet MS"/>
              </a:rPr>
              <a:t>Вид расходов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9" name="Скругленный прямоугольник 90"/>
          <p:cNvSpPr/>
          <p:nvPr/>
        </p:nvSpPr>
        <p:spPr bwMode="auto">
          <a:xfrm>
            <a:off x="2483640" y="656640"/>
            <a:ext cx="4607280" cy="395280"/>
          </a:xfrm>
          <a:prstGeom prst="roundRect">
            <a:avLst>
              <a:gd name="adj" fmla="val 10000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rebuchet MS"/>
              </a:rPr>
              <a:t>Правовое основание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0" name="Скругленный прямоугольник 91"/>
          <p:cNvSpPr/>
          <p:nvPr/>
        </p:nvSpPr>
        <p:spPr bwMode="auto">
          <a:xfrm>
            <a:off x="8136360" y="656640"/>
            <a:ext cx="899280" cy="395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900" b="1" u="none" strike="noStrike">
                <a:solidFill>
                  <a:srgbClr val="000000"/>
                </a:solidFill>
                <a:latin typeface="Trebuchet MS"/>
              </a:rPr>
              <a:t>Расходы                на 2026 год (тыс. руб.)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1" name="Скругленный прямоугольник 92"/>
          <p:cNvSpPr/>
          <p:nvPr/>
        </p:nvSpPr>
        <p:spPr bwMode="auto">
          <a:xfrm>
            <a:off x="7164360" y="656640"/>
            <a:ext cx="935280" cy="395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900" b="1" u="none" strike="noStrike">
                <a:solidFill>
                  <a:srgbClr val="000000"/>
                </a:solidFill>
                <a:latin typeface="Trebuchet MS"/>
              </a:rPr>
              <a:t>Численность получателей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2" name="Скругленный прямоугольник 67"/>
          <p:cNvSpPr/>
          <p:nvPr/>
        </p:nvSpPr>
        <p:spPr bwMode="auto">
          <a:xfrm>
            <a:off x="107640" y="1340640"/>
            <a:ext cx="230328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tx1"/>
                </a:solidFill>
                <a:latin typeface="Trebuchet MS"/>
              </a:rPr>
              <a:t>Единовременная выплата при рождении третьего или последующих детей в молодой семье</a:t>
            </a:r>
            <a:endParaRPr sz="800" b="0" u="none" strike="noStrike">
              <a:solidFill>
                <a:schemeClr val="tx1"/>
              </a:solidFill>
              <a:latin typeface="Arial"/>
            </a:endParaRPr>
          </a:p>
        </p:txBody>
      </p:sp>
      <p:sp>
        <p:nvSpPr>
          <p:cNvPr id="793" name="Скругленный прямоугольник 69"/>
          <p:cNvSpPr/>
          <p:nvPr/>
        </p:nvSpPr>
        <p:spPr bwMode="auto">
          <a:xfrm>
            <a:off x="2477519" y="1340640"/>
            <a:ext cx="467928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tx1"/>
                </a:solidFill>
                <a:latin typeface="Trebuchet MS"/>
              </a:rPr>
              <a:t>Постановление Кабинета Министров Чувашской Республики от 22.10.2025 № 606 «Об утверждении Порядка и условий предоставления единовременной выплаты при рождении третьего или последующих детей в молодой семье в 2025 - 2028 годах»</a:t>
            </a:r>
            <a:endParaRPr sz="700" b="0" u="none" strike="noStrike">
              <a:solidFill>
                <a:schemeClr val="tx1"/>
              </a:solidFill>
              <a:latin typeface="Arial"/>
            </a:endParaRPr>
          </a:p>
        </p:txBody>
      </p:sp>
      <p:sp>
        <p:nvSpPr>
          <p:cNvPr id="794" name="Скругленный прямоугольник 74"/>
          <p:cNvSpPr/>
          <p:nvPr/>
        </p:nvSpPr>
        <p:spPr bwMode="auto">
          <a:xfrm>
            <a:off x="7200360" y="1340640"/>
            <a:ext cx="89928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350 </a:t>
            </a:r>
            <a:r>
              <a:rPr lang="ru-RU" sz="900" b="0" u="none" strike="noStrike">
                <a:solidFill>
                  <a:schemeClr val="tx1"/>
                </a:solidFill>
                <a:latin typeface="Trebuchet MS"/>
              </a:rPr>
              <a:t>чел.</a:t>
            </a:r>
            <a:endParaRPr sz="900" b="0" u="none" strike="noStrike">
              <a:solidFill>
                <a:schemeClr val="tx1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5" name="Скругленный прямоугольник 75"/>
          <p:cNvSpPr/>
          <p:nvPr/>
        </p:nvSpPr>
        <p:spPr bwMode="auto">
          <a:xfrm>
            <a:off x="8172360" y="1340640"/>
            <a:ext cx="899280" cy="50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 105 000,0</a:t>
            </a:r>
            <a:endParaRPr sz="1000" b="0" u="none" strike="noStrike">
              <a:solidFill>
                <a:schemeClr val="tx1"/>
              </a:solidFill>
              <a:latin typeface="Arial"/>
            </a:endParaRPr>
          </a:p>
        </p:txBody>
      </p:sp>
      <p:sp>
        <p:nvSpPr>
          <p:cNvPr id="796" name="Скругленный прямоугольник 55"/>
          <p:cNvSpPr/>
          <p:nvPr/>
        </p:nvSpPr>
        <p:spPr bwMode="auto">
          <a:xfrm>
            <a:off x="116280" y="3655800"/>
            <a:ext cx="2303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Обеспечение жильем детей-сирот и детей, оставшихся без попечения родителей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7" name="Скругленный прямоугольник 59"/>
          <p:cNvSpPr/>
          <p:nvPr/>
        </p:nvSpPr>
        <p:spPr bwMode="auto">
          <a:xfrm>
            <a:off x="2469600" y="3664080"/>
            <a:ext cx="4679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Федеральный закон от 21.12.1996 № 159-ФЗ «О дополнительных гарантиях по социальной поддержке детей-сирот и детей, оставшихся без попечения родителей»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8" name="Скругленный прямоугольник 77"/>
          <p:cNvSpPr/>
          <p:nvPr/>
        </p:nvSpPr>
        <p:spPr bwMode="auto">
          <a:xfrm>
            <a:off x="7212960" y="3650400"/>
            <a:ext cx="899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latin typeface="Trebuchet MS"/>
              </a:rPr>
              <a:t>457 чел.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799" name="Скругленный прямоугольник 79"/>
          <p:cNvSpPr/>
          <p:nvPr/>
        </p:nvSpPr>
        <p:spPr bwMode="auto">
          <a:xfrm>
            <a:off x="8172360" y="3654000"/>
            <a:ext cx="899280" cy="28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latin typeface="Trebuchet MS"/>
              </a:rPr>
              <a:t>1 375 639,2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800" name="Скругленный прямоугольник 81"/>
          <p:cNvSpPr/>
          <p:nvPr/>
        </p:nvSpPr>
        <p:spPr bwMode="auto">
          <a:xfrm>
            <a:off x="107640" y="3997800"/>
            <a:ext cx="2303280" cy="359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Обеспечение жилыми помещениями многодетных семей, имеющих пять и более несовершеннолетних детей 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1" name="Скругленный прямоугольник 83"/>
          <p:cNvSpPr/>
          <p:nvPr/>
        </p:nvSpPr>
        <p:spPr bwMode="auto">
          <a:xfrm>
            <a:off x="2469600" y="4005000"/>
            <a:ext cx="4679280" cy="359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Закон Чувашской Республики от 17.10.2005 № 42 «О регулировании жилищных отношений»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2" name="Скругленный прямоугольник 85"/>
          <p:cNvSpPr/>
          <p:nvPr/>
        </p:nvSpPr>
        <p:spPr bwMode="auto">
          <a:xfrm>
            <a:off x="7212960" y="4003560"/>
            <a:ext cx="899280" cy="359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>
                <a:latin typeface="Trebuchet MS"/>
              </a:rPr>
              <a:t>97</a:t>
            </a:r>
            <a:r>
              <a:rPr lang="ru-RU" sz="1000" b="0" u="none" strike="noStrike">
                <a:solidFill>
                  <a:srgbClr val="FF0000"/>
                </a:solidFill>
                <a:latin typeface="Trebuchet MS"/>
              </a:rPr>
              <a:t> </a:t>
            </a:r>
            <a:r>
              <a:rPr lang="ru-RU" sz="1000" b="0" u="none" strike="noStrike">
                <a:latin typeface="Trebuchet MS"/>
              </a:rPr>
              <a:t>сем.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803" name="Скругленный прямоугольник 93"/>
          <p:cNvSpPr/>
          <p:nvPr/>
        </p:nvSpPr>
        <p:spPr bwMode="auto">
          <a:xfrm>
            <a:off x="8182800" y="4005000"/>
            <a:ext cx="899280" cy="3517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latin typeface="Trebuchet MS"/>
              </a:rPr>
              <a:t>832 205,2</a:t>
            </a:r>
            <a:endParaRPr lang="ru-RU" sz="1000" b="0" u="none" strike="noStrike">
              <a:latin typeface="Arial"/>
            </a:endParaRPr>
          </a:p>
        </p:txBody>
      </p:sp>
      <p:sp>
        <p:nvSpPr>
          <p:cNvPr id="804" name="Скругленный прямоугольник 94"/>
          <p:cNvSpPr/>
          <p:nvPr/>
        </p:nvSpPr>
        <p:spPr bwMode="auto">
          <a:xfrm>
            <a:off x="116280" y="2356200"/>
            <a:ext cx="2303280" cy="345960"/>
          </a:xfrm>
          <a:prstGeom prst="roundRect">
            <a:avLst>
              <a:gd name="adj" fmla="val 1960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rebuchet MS"/>
              </a:rPr>
              <a:t>Предоставление льгот по оплате жилья и коммунальных услуг многодетным семьям 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5" name="Скругленный прямоугольник 95"/>
          <p:cNvSpPr/>
          <p:nvPr/>
        </p:nvSpPr>
        <p:spPr bwMode="auto">
          <a:xfrm>
            <a:off x="2484360" y="2355120"/>
            <a:ext cx="4679280" cy="4003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700" b="0" u="none" strike="noStrike">
                <a:solidFill>
                  <a:schemeClr val="dk1"/>
                </a:solidFill>
                <a:latin typeface="Trebuchet MS"/>
              </a:rPr>
              <a:t>Указ Президента Российской Федерации от 23.01.2024 № 63 «О мерах социальной поддержки многодетных семей», Указ Главы Чувашской Республики от 11.03.2024 № 21 «О мерах социальной поддержки многодетных семей в Чувашской Республике»</a:t>
            </a:r>
            <a:endParaRPr lang="ru-RU" sz="7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6" name="Скругленный прямоугольник 96"/>
          <p:cNvSpPr/>
          <p:nvPr/>
        </p:nvSpPr>
        <p:spPr bwMode="auto">
          <a:xfrm>
            <a:off x="7225560" y="2845440"/>
            <a:ext cx="874080" cy="4050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tx1"/>
                </a:solidFill>
                <a:latin typeface="Trebuchet MS"/>
              </a:rPr>
              <a:t>9 731 </a:t>
            </a: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чел. 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7" name="Скругленный прямоугольник 97"/>
          <p:cNvSpPr/>
          <p:nvPr/>
        </p:nvSpPr>
        <p:spPr bwMode="auto">
          <a:xfrm>
            <a:off x="8172360" y="2838960"/>
            <a:ext cx="899280" cy="4003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rebuchet MS"/>
              </a:rPr>
              <a:t>138 952,3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731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8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7797FBED-5322-4B42-A682-5A039889BCB9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32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9" name="Заголовок 1"/>
          <p:cNvSpPr/>
          <p:nvPr/>
        </p:nvSpPr>
        <p:spPr bwMode="auto">
          <a:xfrm>
            <a:off x="259560" y="69840"/>
            <a:ext cx="7612920" cy="5353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2200" b="1" u="none" strike="noStrike">
                <a:solidFill>
                  <a:srgbClr val="000000"/>
                </a:solidFill>
                <a:latin typeface="Times New Roman"/>
              </a:rPr>
              <a:t>Общественно значимые проекты</a:t>
            </a:r>
            <a:endParaRPr lang="ru-RU" sz="22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10" name="Прямая соединительная линия 10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811" name="TextBox 11"/>
          <p:cNvSpPr/>
          <p:nvPr/>
        </p:nvSpPr>
        <p:spPr bwMode="auto">
          <a:xfrm>
            <a:off x="7873560" y="69840"/>
            <a:ext cx="122148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2" name="Заголовок 1"/>
          <p:cNvSpPr/>
          <p:nvPr/>
        </p:nvSpPr>
        <p:spPr bwMode="auto">
          <a:xfrm>
            <a:off x="312840" y="484560"/>
            <a:ext cx="8712360" cy="935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  <a:defRPr/>
            </a:pP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sng" strike="noStrike">
                <a:solidFill>
                  <a:srgbClr val="21306A"/>
                </a:solidFill>
                <a:latin typeface="Times New Roman"/>
              </a:rPr>
              <a:t>Строительство спортивно-оздоровительного комплекса с бассейном БУ «СШОР № 9 по плаванию» Минспорта Чувашии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algn="r" defTabSz="914400">
              <a:lnSpc>
                <a:spcPct val="100000"/>
              </a:lnSpc>
              <a:tabLst>
                <a:tab pos="0" algn="l"/>
              </a:tabLs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3" name="TextBox 13"/>
          <p:cNvSpPr/>
          <p:nvPr/>
        </p:nvSpPr>
        <p:spPr bwMode="auto">
          <a:xfrm>
            <a:off x="236520" y="1377000"/>
            <a:ext cx="5256000" cy="11124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500" b="0" i="1" u="none" strike="noStrike">
                <a:solidFill>
                  <a:srgbClr val="000000"/>
                </a:solidFill>
                <a:latin typeface="Times New Roman"/>
              </a:rPr>
              <a:t>Срок реализации объекта – 2024 -2027 годы</a:t>
            </a:r>
            <a:endParaRPr lang="ru-RU" sz="15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ru-RU" sz="1500" b="0" i="1" u="none" strike="noStrike">
                <a:solidFill>
                  <a:srgbClr val="000000"/>
                </a:solidFill>
                <a:latin typeface="Times New Roman"/>
              </a:rPr>
              <a:t>Общая площадь здания – более 15,0 тыс. кв. м.</a:t>
            </a:r>
            <a:endParaRPr lang="ru-RU" sz="15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ru-RU" sz="1500" b="0" i="1" u="none" strike="noStrike">
                <a:solidFill>
                  <a:srgbClr val="000000"/>
                </a:solidFill>
                <a:latin typeface="Times New Roman"/>
              </a:rPr>
              <a:t>Вместимость – 1 500 человек</a:t>
            </a:r>
            <a:endParaRPr lang="ru-RU" sz="15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4" name="TextBox 14"/>
          <p:cNvSpPr/>
          <p:nvPr/>
        </p:nvSpPr>
        <p:spPr bwMode="auto">
          <a:xfrm>
            <a:off x="5589720" y="3602160"/>
            <a:ext cx="3301920" cy="32634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chemeClr val="dk1"/>
                </a:solidFill>
                <a:latin typeface="Times New Roman"/>
              </a:rPr>
              <a:t>В двухэтажном здании спорткомплекса разместятся 50-метровый, 25-метровый и детский бассейны, трибуны для зрителей на 500 человек, зал «сухого плавания», тренажерный зал, зал хореографии, конференц-зал на 60 человек, пресс-центр, кафе на 90 мест, комнаты тренерского состава и судей, раздевалки, душевые и санузлы, детская игровая комната, медицинские, технические и административные помещения. Рядом с объектом расположится вместительная стоянка для автомобилей.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815" name="Таблиц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972499"/>
              </p:ext>
            </p:extLst>
          </p:nvPr>
        </p:nvGraphicFramePr>
        <p:xfrm>
          <a:off x="340200" y="2565000"/>
          <a:ext cx="5103360" cy="3927960"/>
        </p:xfrm>
        <a:graphic>
          <a:graphicData uri="http://schemas.openxmlformats.org/drawingml/2006/table">
            <a:tbl>
              <a:tblPr/>
              <a:tblGrid>
                <a:gridCol w="1391040"/>
                <a:gridCol w="1106640"/>
                <a:gridCol w="1191240"/>
                <a:gridCol w="1414440"/>
              </a:tblGrid>
              <a:tr h="367200">
                <a:tc gridSpan="4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300" b="1" u="none" strike="noStrike" dirty="0">
                          <a:solidFill>
                            <a:schemeClr val="dk1"/>
                          </a:solidFill>
                          <a:latin typeface="Times New Roman"/>
                        </a:rPr>
                        <a:t>Объемы финансирования строительства (млн. рублей)</a:t>
                      </a:r>
                      <a:endParaRPr lang="ru-RU" sz="13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86920"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Источники / годы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Всего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в том числе за счет средств: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86076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федерального бюджета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республиканского бюджета Чувашской Республики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505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u="none" strike="noStrike" dirty="0">
                          <a:solidFill>
                            <a:schemeClr val="dk1"/>
                          </a:solidFill>
                          <a:latin typeface="Times New Roman"/>
                        </a:rPr>
                        <a:t>2024 </a:t>
                      </a:r>
                      <a:r>
                        <a:rPr lang="ru-RU" sz="1200" b="0" u="none" strike="noStrike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год</a:t>
                      </a:r>
                      <a:endParaRPr lang="ru-RU" sz="1200" b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443,7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439,3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4,4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4730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2025 год (план)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551,3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304,6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246,7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4730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2026 год (план)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564,8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304,6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260,2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4730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2027 год (план)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989,9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700,0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289,9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4881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ВСЕГО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2 549,7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1 552,9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996,8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16" name="Picture 2" descr="\\cap-home.cap.ru\home\MINFIN\Обмен\Госдолг\Татьяна Иванова\СШОР 9.jpg"/>
          <p:cNvPicPr/>
          <p:nvPr/>
        </p:nvPicPr>
        <p:blipFill>
          <a:blip r:embed="rId2"/>
          <a:stretch/>
        </p:blipFill>
        <p:spPr bwMode="auto">
          <a:xfrm>
            <a:off x="5589720" y="1420560"/>
            <a:ext cx="3396600" cy="203724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27234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7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017A678A-8A89-471C-8AEE-92BD8E7DDDE9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33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8" name="Заголовок 1"/>
          <p:cNvSpPr/>
          <p:nvPr/>
        </p:nvSpPr>
        <p:spPr bwMode="auto">
          <a:xfrm>
            <a:off x="259560" y="69840"/>
            <a:ext cx="7612920" cy="5353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2200" b="1" u="none" strike="noStrike">
                <a:solidFill>
                  <a:srgbClr val="000000"/>
                </a:solidFill>
                <a:latin typeface="Times New Roman"/>
              </a:rPr>
              <a:t>Общественно значимые проекты</a:t>
            </a:r>
            <a:endParaRPr lang="ru-RU" sz="22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19" name="Прямая соединительная линия 10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820" name="TextBox 11"/>
          <p:cNvSpPr/>
          <p:nvPr/>
        </p:nvSpPr>
        <p:spPr bwMode="auto">
          <a:xfrm>
            <a:off x="7873560" y="69840"/>
            <a:ext cx="122148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1" name="Заголовок 1"/>
          <p:cNvSpPr/>
          <p:nvPr/>
        </p:nvSpPr>
        <p:spPr bwMode="auto">
          <a:xfrm>
            <a:off x="-30600" y="440640"/>
            <a:ext cx="9204480" cy="935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  <a:defRPr/>
            </a:pP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sng" strike="noStrike">
                <a:solidFill>
                  <a:srgbClr val="21306A"/>
                </a:solidFill>
                <a:latin typeface="Times New Roman"/>
              </a:rPr>
              <a:t>Средняя общеобразовательная школа на 1400 ученических мест поз. 2.35 в мкр-н № 2 жилого района "Новый город" г. Чебоксары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2" name="TextBox 14"/>
          <p:cNvSpPr/>
          <p:nvPr/>
        </p:nvSpPr>
        <p:spPr bwMode="auto">
          <a:xfrm>
            <a:off x="5589720" y="3602160"/>
            <a:ext cx="3301920" cy="883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defRPr/>
            </a:pP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823" name="Таблица 15"/>
          <p:cNvGraphicFramePr>
            <a:graphicFrameLocks/>
          </p:cNvGraphicFramePr>
          <p:nvPr/>
        </p:nvGraphicFramePr>
        <p:xfrm>
          <a:off x="340200" y="2565000"/>
          <a:ext cx="5103360" cy="3422160"/>
        </p:xfrm>
        <a:graphic>
          <a:graphicData uri="http://schemas.openxmlformats.org/drawingml/2006/table">
            <a:tbl>
              <a:tblPr/>
              <a:tblGrid>
                <a:gridCol w="1391040"/>
                <a:gridCol w="1106640"/>
                <a:gridCol w="1191240"/>
                <a:gridCol w="1414440"/>
              </a:tblGrid>
              <a:tr h="367200">
                <a:tc gridSpan="4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3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Объемы финансирования строительства (млн. рублей)</a:t>
                      </a:r>
                      <a:endParaRPr lang="ru-RU" sz="13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38160" algn="ctr">
                      <a:solidFill>
                        <a:srgbClr val="FFFFFF"/>
                      </a:solidFill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86920"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Источники / годы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3816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Всего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в том числе за счет средств: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86076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федерального бюджета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республиканского бюджета Чувашской Республики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4730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2025 год (план)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303 806,9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293 348,0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10 458,9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4730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2026 год (план)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714 693,1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701 910,1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12 783,0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4730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2027 год (план)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1 216 975,6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645 088,1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571 887,5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4881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ВСЕГО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2 235 475,6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1 640 346,2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  <a:defRPr/>
                      </a:pPr>
                      <a:r>
                        <a:rPr lang="ru-RU" sz="1200" b="1" u="none" strike="noStrike">
                          <a:solidFill>
                            <a:schemeClr val="dk1"/>
                          </a:solidFill>
                          <a:latin typeface="Times New Roman"/>
                        </a:rPr>
                        <a:t>595 129,4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 algn="ctr">
                      <a:solidFill>
                        <a:srgbClr val="FFFFFF"/>
                      </a:solidFill>
                    </a:lnL>
                    <a:lnR w="12240" algn="ctr">
                      <a:solidFill>
                        <a:srgbClr val="FFFFFF"/>
                      </a:solidFill>
                    </a:lnR>
                    <a:lnT w="12240" algn="ctr">
                      <a:solidFill>
                        <a:srgbClr val="FFFFFF"/>
                      </a:solidFill>
                    </a:lnT>
                    <a:lnB w="12240" algn="ctr">
                      <a:solidFill>
                        <a:srgbClr val="FFFFFF"/>
                      </a:solidFill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24" name="TextBox 16"/>
          <p:cNvSpPr/>
          <p:nvPr/>
        </p:nvSpPr>
        <p:spPr bwMode="auto">
          <a:xfrm>
            <a:off x="323640" y="1556640"/>
            <a:ext cx="5057640" cy="8596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500" b="0" i="1" u="none" strike="noStrike">
                <a:solidFill>
                  <a:srgbClr val="000000"/>
                </a:solidFill>
                <a:latin typeface="Times New Roman"/>
              </a:rPr>
              <a:t>Срок ввода объекта – 2027 года</a:t>
            </a:r>
            <a:endParaRPr lang="ru-RU" sz="15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500" b="0" i="1" u="none" strike="noStrike">
                <a:solidFill>
                  <a:srgbClr val="000000"/>
                </a:solidFill>
                <a:latin typeface="Times New Roman"/>
              </a:rPr>
              <a:t>Общая площадь здания – 30 720,9 кв. м. </a:t>
            </a:r>
            <a:r>
              <a:rPr sz="1500"/>
              <a:t/>
            </a:r>
            <a:br>
              <a:rPr sz="1500"/>
            </a:br>
            <a:r>
              <a:rPr lang="ru-RU" sz="1500" b="0" i="1" u="none" strike="noStrike">
                <a:solidFill>
                  <a:srgbClr val="000000"/>
                </a:solidFill>
                <a:latin typeface="Times New Roman"/>
              </a:rPr>
              <a:t>Вместимость – 1 400 учащихся</a:t>
            </a:r>
            <a:endParaRPr lang="ru-RU" sz="15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25" name="Picture 2" descr="C:\Users\u.nodykova\Desktop\IMG_3661.jpg"/>
          <p:cNvPicPr/>
          <p:nvPr/>
        </p:nvPicPr>
        <p:blipFill>
          <a:blip r:embed="rId3"/>
          <a:stretch/>
        </p:blipFill>
        <p:spPr bwMode="auto">
          <a:xfrm flipH="1">
            <a:off x="5546160" y="1351440"/>
            <a:ext cx="3430440" cy="19324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826" name="TextBox 17"/>
          <p:cNvSpPr/>
          <p:nvPr/>
        </p:nvSpPr>
        <p:spPr bwMode="auto">
          <a:xfrm>
            <a:off x="5545440" y="3398400"/>
            <a:ext cx="3395519" cy="24699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chemeClr val="dk1"/>
                </a:solidFill>
                <a:latin typeface="Times New Roman"/>
              </a:rPr>
              <a:t>Планируется 4</a:t>
            </a:r>
            <a:r>
              <a:rPr lang="en-US" sz="1300" b="0" u="none" strike="noStrike">
                <a:solidFill>
                  <a:schemeClr val="dk1"/>
                </a:solidFill>
                <a:latin typeface="Times New Roman"/>
              </a:rPr>
              <a:t>-5</a:t>
            </a:r>
            <a:r>
              <a:rPr lang="ru-RU" sz="1300" b="0" u="none" strike="noStrike">
                <a:solidFill>
                  <a:schemeClr val="dk1"/>
                </a:solidFill>
                <a:latin typeface="Times New Roman"/>
              </a:rPr>
              <a:t> этажное здание, 4 этажа для проведения образовательного процесса и один для технических нужд школы. Школа будет рассчитана на </a:t>
            </a:r>
            <a:r>
              <a:rPr lang="en-US" sz="1300" b="0" u="none" strike="noStrike">
                <a:solidFill>
                  <a:schemeClr val="dk1"/>
                </a:solidFill>
                <a:latin typeface="Times New Roman"/>
              </a:rPr>
              <a:t>51</a:t>
            </a:r>
            <a:r>
              <a:rPr lang="ru-RU" sz="1300" b="0" u="none" strike="noStrike">
                <a:solidFill>
                  <a:schemeClr val="dk1"/>
                </a:solidFill>
                <a:latin typeface="Times New Roman"/>
              </a:rPr>
              <a:t> классов. 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Times New Roman"/>
              </a:rPr>
              <a:t>Помимо учебных кабинетов в школе разместятся электронный тир, </a:t>
            </a:r>
            <a:r>
              <a:rPr lang="en-US" sz="1300" b="0" u="none" strike="noStrike">
                <a:solidFill>
                  <a:srgbClr val="000000"/>
                </a:solidFill>
                <a:latin typeface="Times New Roman"/>
              </a:rPr>
              <a:t>2 </a:t>
            </a:r>
            <a:r>
              <a:rPr lang="ru-RU" sz="1300" b="0" u="none" strike="noStrike">
                <a:solidFill>
                  <a:srgbClr val="000000"/>
                </a:solidFill>
                <a:latin typeface="Times New Roman"/>
              </a:rPr>
              <a:t>бассейна, кружковая робототехники, универсальные кружковые для занятий прикладным искусством, шахматных секций или секций по шашкам, кружков по скорочтению, гончарная мастерская, студия рисования и другое.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30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913878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54348692"/>
              </p:ext>
            </p:extLst>
          </p:nvPr>
        </p:nvGraphicFramePr>
        <p:xfrm>
          <a:off x="55264" y="2648069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6948264" y="2708920"/>
            <a:ext cx="2148376" cy="37667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Чувашской Республики 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16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84362304"/>
              </p:ext>
            </p:extLst>
          </p:nvPr>
        </p:nvGraphicFramePr>
        <p:xfrm>
          <a:off x="-324545" y="621228"/>
          <a:ext cx="7128792" cy="66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199203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1 612,6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32" y="-476672"/>
            <a:ext cx="742535" cy="32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4247" y="4077072"/>
            <a:ext cx="219427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образованиям Чувашской Республики предусмотрена на 2026 год в сумме 2 927,1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36512" y="154921"/>
            <a:ext cx="7837732" cy="3937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4082923" y="708964"/>
            <a:ext cx="93610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2 927,1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5019026" y="1916832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2 013,0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974137"/>
            <a:ext cx="2194273" cy="29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3"/>
          <p:cNvSpPr txBox="1"/>
          <p:nvPr/>
        </p:nvSpPr>
        <p:spPr>
          <a:xfrm>
            <a:off x="5868144" y="1909021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2 013,0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3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1237033"/>
            <a:ext cx="2880320" cy="47542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Чувашской Республики: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округов (городских округов) – приложение № 2 к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от 16 ноября 2021 г. № 81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    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мер по обеспечению сбалансированности муниципальных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округов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Кабинета Министров Чувашской Республики от 04.12.2021 № 614 «Об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Методики распределения дотаций на поддержку мер по обеспечению сбалансированности бюджетов муниципальных округов и городских округов и Правил их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предоставления».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                            Чувашской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888839"/>
              </p:ext>
            </p:extLst>
          </p:nvPr>
        </p:nvGraphicFramePr>
        <p:xfrm>
          <a:off x="179513" y="717378"/>
          <a:ext cx="5688632" cy="54479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  <a:gridCol w="1152128"/>
                <a:gridCol w="1800200"/>
                <a:gridCol w="1440160"/>
              </a:tblGrid>
              <a:tr h="216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0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выравнивание бюджетной обеспеченности муниципальных округов (городских округов)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поддержку мер по обеспечению сбалансированности муниципальных округов и городских 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Алатырский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154 488,7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149 558,7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4 930,0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Аликовский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146 700,7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146 700,7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Батыревский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153 141,6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128 141,6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Вурнарский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116 759,4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116 759,4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Ибресинский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105 455,8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105 455,8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Канашский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194 955,7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194 955,7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77 579,3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77 579,3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120 716,7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95 716,7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100 922,1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75 922,1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Красночетайский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148 915,7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123 915,7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Марпосадский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136 265,9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136 265,9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156 366,7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156 366,7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Порецкий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94 137,8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69 137,8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Урмарский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141 861,9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141 861,9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113 892,7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113 892,7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226 398,7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216 398,7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Шемуршинский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135 839,7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110 839,7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Шумерлинский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159 197,1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64 016,1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95 181,0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Ядринский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142 728,5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117 728,5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Яльчикский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113 572,9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88 572,9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Янтиковский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105 053,8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105 053,8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82 137,3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52 248,3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29 889,0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2 927 088,7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2 587 088,7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340 000,0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22116">
                <a:tc>
                  <a:txBody>
                    <a:bodyPr/>
                    <a:lstStyle/>
                    <a:p>
                      <a:pPr algn="l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55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661215446"/>
              </p:ext>
            </p:extLst>
          </p:nvPr>
        </p:nvGraphicFramePr>
        <p:xfrm>
          <a:off x="259730" y="1340768"/>
          <a:ext cx="8739253" cy="546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24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7302" y="2113318"/>
            <a:ext cx="232289" cy="4879878"/>
          </a:xfrm>
          <a:prstGeom prst="leftBrace">
            <a:avLst>
              <a:gd name="adj1" fmla="val 8333"/>
              <a:gd name="adj2" fmla="val 92988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819584"/>
              </p:ext>
            </p:extLst>
          </p:nvPr>
        </p:nvGraphicFramePr>
        <p:xfrm>
          <a:off x="4043507" y="4566090"/>
          <a:ext cx="4890163" cy="19997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331055"/>
                <a:gridCol w="559108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0,75%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0,89%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1,87%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0,18%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0,02%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Молодежь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0,18%</a:t>
                      </a: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0,05%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0,05%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0,57%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Содействие занятости населения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0,60%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туризма и индустрии гостеприимства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0,29%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 государственных органов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0,19%</a:t>
                      </a:r>
                      <a:endParaRPr lang="ru-RU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99,8%.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1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"/>
          <p:cNvSpPr/>
          <p:nvPr/>
        </p:nvSpPr>
        <p:spPr bwMode="auto">
          <a:xfrm>
            <a:off x="3271350" y="1988840"/>
            <a:ext cx="3553761" cy="46590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структурных элементов,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702715"/>
            <a:ext cx="6623050" cy="11421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88987" y="2436242"/>
            <a:ext cx="31835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620689"/>
            <a:ext cx="2148680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197469" y="6597352"/>
            <a:ext cx="100648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76256" y="1988842"/>
            <a:ext cx="648072" cy="4474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88426" y="1988843"/>
            <a:ext cx="636323" cy="44730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621023" y="1988842"/>
            <a:ext cx="644783" cy="449317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0955814"/>
              </p:ext>
            </p:extLst>
          </p:nvPr>
        </p:nvGraphicFramePr>
        <p:xfrm>
          <a:off x="30163" y="3008716"/>
          <a:ext cx="3173686" cy="308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Скругленный прямоугольник 19"/>
          <p:cNvSpPr/>
          <p:nvPr/>
        </p:nvSpPr>
        <p:spPr bwMode="auto">
          <a:xfrm>
            <a:off x="3278010" y="4716611"/>
            <a:ext cx="3532361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долгом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76258" y="3380152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7 111,2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76258" y="2531414"/>
            <a:ext cx="648070" cy="51901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98818" y="4710258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573,9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76679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4 492,3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76867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76679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932,7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632266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4 491,4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621024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632266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76258" y="3757993"/>
            <a:ext cx="670630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2 981,0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621024" y="3767656"/>
            <a:ext cx="670898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2 073,2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75532" y="3757993"/>
            <a:ext cx="671965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2 089,0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3272514" y="5157192"/>
            <a:ext cx="3575482" cy="5947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 развитие контрактной системы в сфере закупок товаров, работ, услуг для обеспечения государственных и муниципальных нужд и государственного регулирования цен (тарифов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6898818" y="5157193"/>
            <a:ext cx="648070" cy="59478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8399427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 bwMode="auto">
          <a:xfrm>
            <a:off x="7643584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112,6</a:t>
            </a: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3278011" y="3380152"/>
            <a:ext cx="3532361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управление бюджетным процессом и повышение его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 bwMode="auto">
          <a:xfrm>
            <a:off x="3275857" y="2531414"/>
            <a:ext cx="3549254" cy="51901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"Повышение финансовой грамотности населения Чувашской Республики" ("Новая финансовая культура")</a:t>
            </a: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3271350" y="3757992"/>
            <a:ext cx="3532361" cy="904495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финансовой поддержки муниципальных округов, городских округов Чувашской Республики с целью выравнивания их бюджетной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обеспеченности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обеспечения  сбалансированности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бюджетов, социально-экономического развития и исполнения делегированных полномочий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 bwMode="auto">
          <a:xfrm>
            <a:off x="3277407" y="5820139"/>
            <a:ext cx="3562922" cy="4507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развитие системы внешнего государственного (муниципального) финансового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 bwMode="auto">
          <a:xfrm>
            <a:off x="8388426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 bwMode="auto">
          <a:xfrm>
            <a:off x="7644013" y="5805264"/>
            <a:ext cx="648070" cy="34653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 bwMode="auto">
          <a:xfrm>
            <a:off x="3291298" y="6329919"/>
            <a:ext cx="3492464" cy="33628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 bwMode="auto">
          <a:xfrm>
            <a:off x="3293604" y="3068960"/>
            <a:ext cx="3510107" cy="288032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 bwMode="auto">
          <a:xfrm>
            <a:off x="6907924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7663932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 bwMode="auto">
          <a:xfrm>
            <a:off x="6904177" y="6307420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388,9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 bwMode="auto">
          <a:xfrm>
            <a:off x="8399427" y="6313773"/>
            <a:ext cx="648069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409,2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 bwMode="auto">
          <a:xfrm>
            <a:off x="7637624" y="6313773"/>
            <a:ext cx="674377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409,2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33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поступлений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кредиторской задолженности республиканского бюджета Чувашской Республики и местных бюджетов в расходах консолидированного бюджета Чувашской Республики,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6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100,6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100,7</a:t>
              </a: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100,8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Скругленный прямоугольник 43"/>
          <p:cNvSpPr/>
          <p:nvPr/>
        </p:nvSpPr>
        <p:spPr bwMode="auto">
          <a:xfrm>
            <a:off x="8155306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69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9" name="Скругленный прямоугольник 4"/>
          <p:cNvSpPr/>
          <p:nvPr/>
        </p:nvSpPr>
        <p:spPr bwMode="auto">
          <a:xfrm>
            <a:off x="133920" y="692640"/>
            <a:ext cx="6367680" cy="122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500" b="1" i="1" u="none" strike="noStrike" dirty="0">
                <a:solidFill>
                  <a:srgbClr val="000000"/>
                </a:solidFill>
                <a:latin typeface="Times New Roman"/>
              </a:rPr>
              <a:t>Цели программы:</a:t>
            </a:r>
            <a:r>
              <a:rPr lang="ru-RU" sz="1500" b="0" u="none" strike="noStrike" dirty="0">
                <a:solidFill>
                  <a:srgbClr val="000000"/>
                </a:solidFill>
                <a:latin typeface="Times New Roman"/>
              </a:rPr>
              <a:t> </a:t>
            </a:r>
            <a:endParaRPr lang="ru-RU" sz="1500" b="0" u="none" strike="noStrike" dirty="0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300" b="0" u="none" strike="noStrike" dirty="0">
                <a:solidFill>
                  <a:srgbClr val="000000"/>
                </a:solidFill>
                <a:latin typeface="Times New Roman"/>
              </a:rPr>
              <a:t>совершенствование системы государственного управления Чувашской Республики;</a:t>
            </a:r>
            <a:endParaRPr lang="ru-RU" sz="1300" b="0" u="none" strike="noStrike" dirty="0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300" b="0" u="none" strike="noStrike" dirty="0">
                <a:solidFill>
                  <a:srgbClr val="000000"/>
                </a:solidFill>
                <a:latin typeface="Times New Roman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  <a:endParaRPr lang="ru-RU" sz="13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0" name="TextBox 6"/>
          <p:cNvSpPr/>
          <p:nvPr/>
        </p:nvSpPr>
        <p:spPr bwMode="auto">
          <a:xfrm>
            <a:off x="34200" y="2637360"/>
            <a:ext cx="40316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Расходы республиканского бюджета,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1" name="Прямоугольник 3"/>
          <p:cNvSpPr/>
          <p:nvPr/>
        </p:nvSpPr>
        <p:spPr bwMode="auto">
          <a:xfrm>
            <a:off x="3936960" y="2020320"/>
            <a:ext cx="5102640" cy="47559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2" name="Полилиния 5"/>
          <p:cNvSpPr/>
          <p:nvPr/>
        </p:nvSpPr>
        <p:spPr bwMode="auto">
          <a:xfrm>
            <a:off x="3780000" y="2022120"/>
            <a:ext cx="5286960" cy="285840"/>
          </a:xfrm>
          <a:custGeom>
            <a:avLst/>
            <a:gdLst>
              <a:gd name="textAreaLeft" fmla="*/ 0 w 5286960"/>
              <a:gd name="textAreaRight" fmla="*/ 5287680 w 5286960"/>
              <a:gd name="textAreaTop" fmla="*/ 0 h 285840"/>
              <a:gd name="textAreaBottom" fmla="*/ 286560 h 285840"/>
            </a:gdLst>
            <a:ahLst/>
            <a:cxnLst/>
            <a:rect l="textAreaLeft" t="textAreaTop" r="textAreaRight" b="textAreaBottom"/>
            <a:pathLst>
              <a:path w="4563379" h="551556" extrusionOk="0">
                <a:moveTo>
                  <a:pt x="0" y="55156"/>
                </a:moveTo>
                <a:cubicBezTo>
                  <a:pt x="0" y="24694"/>
                  <a:pt x="24694" y="0"/>
                  <a:pt x="55156" y="0"/>
                </a:cubicBezTo>
                <a:lnTo>
                  <a:pt x="4508223" y="0"/>
                </a:lnTo>
                <a:cubicBezTo>
                  <a:pt x="4538685" y="0"/>
                  <a:pt x="4563379" y="24694"/>
                  <a:pt x="4563379" y="55156"/>
                </a:cubicBezTo>
                <a:lnTo>
                  <a:pt x="4563379" y="496400"/>
                </a:lnTo>
                <a:cubicBezTo>
                  <a:pt x="4563379" y="526862"/>
                  <a:pt x="4538685" y="551556"/>
                  <a:pt x="4508223" y="551556"/>
                </a:cubicBezTo>
                <a:lnTo>
                  <a:pt x="55156" y="551556"/>
                </a:lnTo>
                <a:cubicBezTo>
                  <a:pt x="24694" y="551556"/>
                  <a:pt x="0" y="526862"/>
                  <a:pt x="0" y="496400"/>
                </a:cubicBezTo>
                <a:lnTo>
                  <a:pt x="0" y="5515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3440" tIns="73440" rIns="73440" bIns="73440" numCol="1" spcCol="1440" anchor="ctr">
            <a:noAutofit/>
          </a:bodyPr>
          <a:lstStyle/>
          <a:p>
            <a:pPr algn="ctr" defTabSz="6667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i="1" u="none" strike="noStrike" dirty="0">
                <a:solidFill>
                  <a:srgbClr val="000000"/>
                </a:solidFill>
                <a:latin typeface="Times New Roman"/>
              </a:rPr>
              <a:t>Расходы в разрезе структурных элементов, млн. руб.</a:t>
            </a:r>
            <a:endParaRPr lang="ru-RU" sz="1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3" name="Полилиния 7"/>
          <p:cNvSpPr/>
          <p:nvPr/>
        </p:nvSpPr>
        <p:spPr bwMode="auto">
          <a:xfrm>
            <a:off x="3780000" y="2327760"/>
            <a:ext cx="3239640" cy="23544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235440"/>
              <a:gd name="textAreaBottom" fmla="*/ 236160 h 235440"/>
            </a:gdLst>
            <a:ahLst/>
            <a:cxnLst/>
            <a:rect l="textAreaLeft" t="textAreaTop" r="textAreaRight" b="textAreaBottom"/>
            <a:pathLst>
              <a:path w="2291211" h="341891" extrusionOk="0">
                <a:moveTo>
                  <a:pt x="0" y="34189"/>
                </a:moveTo>
                <a:cubicBezTo>
                  <a:pt x="0" y="15307"/>
                  <a:pt x="15307" y="0"/>
                  <a:pt x="34189" y="0"/>
                </a:cubicBezTo>
                <a:lnTo>
                  <a:pt x="2257022" y="0"/>
                </a:lnTo>
                <a:cubicBezTo>
                  <a:pt x="2275904" y="0"/>
                  <a:pt x="2291211" y="15307"/>
                  <a:pt x="2291211" y="34189"/>
                </a:cubicBezTo>
                <a:lnTo>
                  <a:pt x="2291211" y="307702"/>
                </a:lnTo>
                <a:cubicBezTo>
                  <a:pt x="2291211" y="326584"/>
                  <a:pt x="2275904" y="341891"/>
                  <a:pt x="2257022" y="341891"/>
                </a:cubicBezTo>
                <a:lnTo>
                  <a:pt x="34189" y="341891"/>
                </a:lnTo>
                <a:cubicBezTo>
                  <a:pt x="15307" y="341891"/>
                  <a:pt x="0" y="326584"/>
                  <a:pt x="0" y="307702"/>
                </a:cubicBezTo>
                <a:lnTo>
                  <a:pt x="0" y="3418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920" tIns="70920" rIns="70920" bIns="7092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rgbClr val="000000"/>
                </a:solidFill>
                <a:latin typeface="Times New Roman"/>
              </a:rPr>
              <a:t>Комплексы процессных мероприятий: 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4" name="Полилиния 13"/>
          <p:cNvSpPr/>
          <p:nvPr/>
        </p:nvSpPr>
        <p:spPr bwMode="auto">
          <a:xfrm>
            <a:off x="3780000" y="2599560"/>
            <a:ext cx="3239640" cy="41580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415800"/>
              <a:gd name="textAreaBottom" fmla="*/ 416520 h 41580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Обеспечение деятельности мировых судей Чувашской Республики в целях реализации прав, свобод и законных интересов граждан и юридических лиц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5" name="Полилиния 19"/>
          <p:cNvSpPr/>
          <p:nvPr/>
        </p:nvSpPr>
        <p:spPr bwMode="auto">
          <a:xfrm>
            <a:off x="7072560" y="2327760"/>
            <a:ext cx="627120" cy="235440"/>
          </a:xfrm>
          <a:custGeom>
            <a:avLst/>
            <a:gdLst>
              <a:gd name="textAreaLeft" fmla="*/ 0 w 627120"/>
              <a:gd name="textAreaRight" fmla="*/ 627840 w 627120"/>
              <a:gd name="textAreaTop" fmla="*/ 0 h 235440"/>
              <a:gd name="textAreaBottom" fmla="*/ 236160 h 235440"/>
            </a:gdLst>
            <a:ahLst/>
            <a:cxnLst/>
            <a:rect l="textAreaLeft" t="textAreaTop" r="textAreaRight" b="textAreaBottom"/>
            <a:pathLst>
              <a:path w="829017" h="308410" extrusionOk="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9840" tIns="69840" rIns="69840" bIns="6984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 dirty="0" smtClean="0">
                <a:solidFill>
                  <a:srgbClr val="000000"/>
                </a:solidFill>
                <a:latin typeface="Times New Roman"/>
              </a:rPr>
              <a:t>2026</a:t>
            </a:r>
            <a:endParaRPr lang="ru-RU" sz="13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6" name="Полилиния 20"/>
          <p:cNvSpPr/>
          <p:nvPr/>
        </p:nvSpPr>
        <p:spPr bwMode="auto">
          <a:xfrm>
            <a:off x="7072560" y="2621519"/>
            <a:ext cx="627120" cy="393840"/>
          </a:xfrm>
          <a:custGeom>
            <a:avLst/>
            <a:gdLst>
              <a:gd name="textAreaLeft" fmla="*/ 0 w 627120"/>
              <a:gd name="textAreaRight" fmla="*/ 627840 w 627120"/>
              <a:gd name="textAreaTop" fmla="*/ 0 h 393840"/>
              <a:gd name="textAreaBottom" fmla="*/ 394560 h 3938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</a:rPr>
              <a:t>366</a:t>
            </a: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,8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7" name="Полилиния 25"/>
          <p:cNvSpPr/>
          <p:nvPr/>
        </p:nvSpPr>
        <p:spPr bwMode="auto">
          <a:xfrm>
            <a:off x="8384039" y="2332800"/>
            <a:ext cx="682920" cy="284040"/>
          </a:xfrm>
          <a:custGeom>
            <a:avLst/>
            <a:gdLst>
              <a:gd name="textAreaLeft" fmla="*/ 0 w 682920"/>
              <a:gd name="textAreaRight" fmla="*/ 683640 w 682920"/>
              <a:gd name="textAreaTop" fmla="*/ 0 h 284040"/>
              <a:gd name="textAreaBottom" fmla="*/ 284760 h 284040"/>
            </a:gdLst>
            <a:ahLst/>
            <a:cxnLst/>
            <a:rect l="textAreaLeft" t="textAreaTop" r="textAreaRight" b="textAreaBottom"/>
            <a:pathLst>
              <a:path w="864641" h="308287" extrusionOk="0">
                <a:moveTo>
                  <a:pt x="0" y="30829"/>
                </a:moveTo>
                <a:cubicBezTo>
                  <a:pt x="0" y="13803"/>
                  <a:pt x="13803" y="0"/>
                  <a:pt x="30829" y="0"/>
                </a:cubicBezTo>
                <a:lnTo>
                  <a:pt x="833812" y="0"/>
                </a:lnTo>
                <a:cubicBezTo>
                  <a:pt x="850838" y="0"/>
                  <a:pt x="864641" y="13803"/>
                  <a:pt x="864641" y="30829"/>
                </a:cubicBezTo>
                <a:lnTo>
                  <a:pt x="864641" y="277458"/>
                </a:lnTo>
                <a:cubicBezTo>
                  <a:pt x="864641" y="294484"/>
                  <a:pt x="850838" y="308287"/>
                  <a:pt x="833812" y="308287"/>
                </a:cubicBezTo>
                <a:lnTo>
                  <a:pt x="30829" y="308287"/>
                </a:lnTo>
                <a:cubicBezTo>
                  <a:pt x="13803" y="308287"/>
                  <a:pt x="0" y="294484"/>
                  <a:pt x="0" y="277458"/>
                </a:cubicBezTo>
                <a:lnTo>
                  <a:pt x="0" y="3082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9840" tIns="69840" rIns="69840" bIns="6984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 dirty="0" smtClean="0">
                <a:solidFill>
                  <a:srgbClr val="000000"/>
                </a:solidFill>
                <a:latin typeface="Times New Roman"/>
              </a:rPr>
              <a:t>2028</a:t>
            </a:r>
            <a:endParaRPr lang="ru-RU" sz="1300" b="0" u="none" strike="noStrike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69" name="Рисунок 8"/>
          <p:cNvPicPr/>
          <p:nvPr/>
        </p:nvPicPr>
        <p:blipFill>
          <a:blip r:embed="rId2"/>
          <a:stretch/>
        </p:blipFill>
        <p:spPr bwMode="auto">
          <a:xfrm>
            <a:off x="6598800" y="720360"/>
            <a:ext cx="2365920" cy="11959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970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«Развитие потенциала государственного управления»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71" name="Прямая соединительная линия 11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972" name="TextBox 12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3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70920" y="6669360"/>
            <a:ext cx="982080" cy="168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134FD7B0-DA81-4035-B3AF-10DA6758041A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40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74" name="Полилиния 31"/>
          <p:cNvSpPr/>
          <p:nvPr/>
        </p:nvSpPr>
        <p:spPr bwMode="auto">
          <a:xfrm>
            <a:off x="7735320" y="2329200"/>
            <a:ext cx="611280" cy="254520"/>
          </a:xfrm>
          <a:custGeom>
            <a:avLst/>
            <a:gdLst>
              <a:gd name="textAreaLeft" fmla="*/ 0 w 611280"/>
              <a:gd name="textAreaRight" fmla="*/ 612000 w 611280"/>
              <a:gd name="textAreaTop" fmla="*/ 0 h 254520"/>
              <a:gd name="textAreaBottom" fmla="*/ 255240 h 254520"/>
            </a:gdLst>
            <a:ahLst/>
            <a:cxnLst/>
            <a:rect l="textAreaLeft" t="textAreaTop" r="textAreaRight" b="textAreaBottom"/>
            <a:pathLst>
              <a:path w="829017" h="308410" extrusionOk="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9840" tIns="69840" rIns="69840" bIns="6984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 dirty="0" smtClean="0">
                <a:solidFill>
                  <a:srgbClr val="000000"/>
                </a:solidFill>
                <a:latin typeface="Times New Roman"/>
              </a:rPr>
              <a:t>2027</a:t>
            </a:r>
            <a:endParaRPr lang="ru-RU" sz="13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5" name="Полилиния 37"/>
          <p:cNvSpPr/>
          <p:nvPr/>
        </p:nvSpPr>
        <p:spPr bwMode="auto">
          <a:xfrm>
            <a:off x="7756200" y="2623320"/>
            <a:ext cx="627120" cy="393840"/>
          </a:xfrm>
          <a:custGeom>
            <a:avLst/>
            <a:gdLst>
              <a:gd name="textAreaLeft" fmla="*/ 0 w 627120"/>
              <a:gd name="textAreaRight" fmla="*/ 627840 w 627120"/>
              <a:gd name="textAreaTop" fmla="*/ 0 h 393840"/>
              <a:gd name="textAreaBottom" fmla="*/ 394560 h 3938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</a:rPr>
              <a:t>358</a:t>
            </a: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,7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6" name="Полилиния 38"/>
          <p:cNvSpPr/>
          <p:nvPr/>
        </p:nvSpPr>
        <p:spPr bwMode="auto">
          <a:xfrm>
            <a:off x="8411760" y="2612160"/>
            <a:ext cx="627120" cy="393840"/>
          </a:xfrm>
          <a:custGeom>
            <a:avLst/>
            <a:gdLst>
              <a:gd name="textAreaLeft" fmla="*/ 0 w 627120"/>
              <a:gd name="textAreaRight" fmla="*/ 627840 w 627120"/>
              <a:gd name="textAreaTop" fmla="*/ 0 h 393840"/>
              <a:gd name="textAreaBottom" fmla="*/ 394560 h 3938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dirty="0" smtClean="0">
                <a:solidFill>
                  <a:srgbClr val="000000"/>
                </a:solidFill>
                <a:latin typeface="Times New Roman"/>
              </a:rPr>
              <a:t>358</a:t>
            </a: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,7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7" name="Полилиния 39"/>
          <p:cNvSpPr/>
          <p:nvPr/>
        </p:nvSpPr>
        <p:spPr bwMode="auto">
          <a:xfrm>
            <a:off x="3780000" y="3071160"/>
            <a:ext cx="3239640" cy="57312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573120"/>
              <a:gd name="textAreaBottom" fmla="*/ 573840 h 57312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Повышение качества и доступности государственных услуг в сфере государственной регистрации актов гражданского состояния, в том числе в электронном виде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8" name="Полилиния 40"/>
          <p:cNvSpPr/>
          <p:nvPr/>
        </p:nvSpPr>
        <p:spPr bwMode="auto">
          <a:xfrm>
            <a:off x="7072560" y="3160800"/>
            <a:ext cx="627120" cy="393840"/>
          </a:xfrm>
          <a:custGeom>
            <a:avLst/>
            <a:gdLst>
              <a:gd name="textAreaLeft" fmla="*/ 0 w 627120"/>
              <a:gd name="textAreaRight" fmla="*/ 627840 w 627120"/>
              <a:gd name="textAreaTop" fmla="*/ 0 h 393840"/>
              <a:gd name="textAreaBottom" fmla="*/ 394560 h 3938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110,6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9" name="Полилиния 41"/>
          <p:cNvSpPr/>
          <p:nvPr/>
        </p:nvSpPr>
        <p:spPr bwMode="auto">
          <a:xfrm>
            <a:off x="7756200" y="3160440"/>
            <a:ext cx="627120" cy="393840"/>
          </a:xfrm>
          <a:custGeom>
            <a:avLst/>
            <a:gdLst>
              <a:gd name="textAreaLeft" fmla="*/ 0 w 627120"/>
              <a:gd name="textAreaRight" fmla="*/ 627840 w 627120"/>
              <a:gd name="textAreaTop" fmla="*/ 0 h 393840"/>
              <a:gd name="textAreaBottom" fmla="*/ 394560 h 3938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115,0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0" name="Полилиния 42"/>
          <p:cNvSpPr/>
          <p:nvPr/>
        </p:nvSpPr>
        <p:spPr bwMode="auto">
          <a:xfrm>
            <a:off x="8411760" y="3160440"/>
            <a:ext cx="627120" cy="393840"/>
          </a:xfrm>
          <a:custGeom>
            <a:avLst/>
            <a:gdLst>
              <a:gd name="textAreaLeft" fmla="*/ 0 w 627120"/>
              <a:gd name="textAreaRight" fmla="*/ 627840 w 627120"/>
              <a:gd name="textAreaTop" fmla="*/ 0 h 393840"/>
              <a:gd name="textAreaBottom" fmla="*/ 394560 h 3938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120,0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1" name="Полилиния 43"/>
          <p:cNvSpPr/>
          <p:nvPr/>
        </p:nvSpPr>
        <p:spPr bwMode="auto">
          <a:xfrm>
            <a:off x="3780000" y="3685680"/>
            <a:ext cx="3239640" cy="31860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Обеспечение оказания бесплатной юридической помощи в Чувашской Республике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2" name="Полилиния 44"/>
          <p:cNvSpPr/>
          <p:nvPr/>
        </p:nvSpPr>
        <p:spPr bwMode="auto">
          <a:xfrm>
            <a:off x="7072560" y="368568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>
                <a:solidFill>
                  <a:srgbClr val="000000"/>
                </a:solidFill>
                <a:latin typeface="Times New Roman"/>
              </a:rPr>
              <a:t>1,9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3" name="Полилиния 45"/>
          <p:cNvSpPr/>
          <p:nvPr/>
        </p:nvSpPr>
        <p:spPr bwMode="auto">
          <a:xfrm>
            <a:off x="7756200" y="369612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1,9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4" name="Полилиния 46"/>
          <p:cNvSpPr/>
          <p:nvPr/>
        </p:nvSpPr>
        <p:spPr bwMode="auto">
          <a:xfrm>
            <a:off x="8411760" y="369288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>
                <a:solidFill>
                  <a:srgbClr val="000000"/>
                </a:solidFill>
                <a:latin typeface="Times New Roman"/>
              </a:rPr>
              <a:t>1,9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5" name="Полилиния 47"/>
          <p:cNvSpPr/>
          <p:nvPr/>
        </p:nvSpPr>
        <p:spPr bwMode="auto">
          <a:xfrm>
            <a:off x="3780000" y="4080960"/>
            <a:ext cx="3239640" cy="31860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Проведение регионального этапа Всероссийского конкурса "Лучшая муниципальная практика"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6" name="Полилиния 48"/>
          <p:cNvSpPr/>
          <p:nvPr/>
        </p:nvSpPr>
        <p:spPr bwMode="auto">
          <a:xfrm>
            <a:off x="7072560" y="40809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5,0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7" name="Полилиния 49"/>
          <p:cNvSpPr/>
          <p:nvPr/>
        </p:nvSpPr>
        <p:spPr bwMode="auto">
          <a:xfrm>
            <a:off x="7756200" y="40809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5,0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8" name="Полилиния 50"/>
          <p:cNvSpPr/>
          <p:nvPr/>
        </p:nvSpPr>
        <p:spPr bwMode="auto">
          <a:xfrm>
            <a:off x="8411760" y="40809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5,0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9" name="Полилиния 51"/>
          <p:cNvSpPr/>
          <p:nvPr/>
        </p:nvSpPr>
        <p:spPr bwMode="auto">
          <a:xfrm>
            <a:off x="3780000" y="4496400"/>
            <a:ext cx="3239640" cy="44424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444240"/>
              <a:gd name="textAreaBottom" fmla="*/ 444960 h 44424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Проведение мероприятий по вопросам совершенствования государственного управления в сфере юстиции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0" name="Полилиния 53"/>
          <p:cNvSpPr/>
          <p:nvPr/>
        </p:nvSpPr>
        <p:spPr bwMode="auto">
          <a:xfrm>
            <a:off x="7072560" y="4496400"/>
            <a:ext cx="627120" cy="381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81600"/>
              <a:gd name="textAreaBottom" fmla="*/ 382320 h 381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>
                <a:solidFill>
                  <a:srgbClr val="000000"/>
                </a:solidFill>
                <a:latin typeface="Times New Roman"/>
              </a:rPr>
              <a:t>0,3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1" name="Полилиния 54"/>
          <p:cNvSpPr/>
          <p:nvPr/>
        </p:nvSpPr>
        <p:spPr bwMode="auto">
          <a:xfrm>
            <a:off x="7756200" y="4496400"/>
            <a:ext cx="627120" cy="381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81600"/>
              <a:gd name="textAreaBottom" fmla="*/ 382320 h 381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0,3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2" name="Полилиния 55"/>
          <p:cNvSpPr/>
          <p:nvPr/>
        </p:nvSpPr>
        <p:spPr bwMode="auto">
          <a:xfrm>
            <a:off x="8411760" y="4496400"/>
            <a:ext cx="627120" cy="381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81600"/>
              <a:gd name="textAreaBottom" fmla="*/ 382320 h 381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0,3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3" name="Полилиния 56"/>
          <p:cNvSpPr/>
          <p:nvPr/>
        </p:nvSpPr>
        <p:spPr bwMode="auto">
          <a:xfrm>
            <a:off x="3780000" y="5013000"/>
            <a:ext cx="3239640" cy="31860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Развитие муниципальной службы в Чувашской Республике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4" name="Полилиния 57"/>
          <p:cNvSpPr/>
          <p:nvPr/>
        </p:nvSpPr>
        <p:spPr bwMode="auto">
          <a:xfrm>
            <a:off x="8411760" y="5017320"/>
            <a:ext cx="627120" cy="287640"/>
          </a:xfrm>
          <a:custGeom>
            <a:avLst/>
            <a:gdLst>
              <a:gd name="textAreaLeft" fmla="*/ 0 w 627120"/>
              <a:gd name="textAreaRight" fmla="*/ 627840 w 627120"/>
              <a:gd name="textAreaTop" fmla="*/ 0 h 287640"/>
              <a:gd name="textAreaBottom" fmla="*/ 288360 h 2876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0,2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5" name="Полилиния 58"/>
          <p:cNvSpPr/>
          <p:nvPr/>
        </p:nvSpPr>
        <p:spPr bwMode="auto">
          <a:xfrm>
            <a:off x="7756200" y="5017320"/>
            <a:ext cx="627120" cy="287640"/>
          </a:xfrm>
          <a:custGeom>
            <a:avLst/>
            <a:gdLst>
              <a:gd name="textAreaLeft" fmla="*/ 0 w 627120"/>
              <a:gd name="textAreaRight" fmla="*/ 627840 w 627120"/>
              <a:gd name="textAreaTop" fmla="*/ 0 h 287640"/>
              <a:gd name="textAreaBottom" fmla="*/ 288360 h 2876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0,2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6" name="Полилиния 59"/>
          <p:cNvSpPr/>
          <p:nvPr/>
        </p:nvSpPr>
        <p:spPr bwMode="auto">
          <a:xfrm>
            <a:off x="7072560" y="5013000"/>
            <a:ext cx="627120" cy="287640"/>
          </a:xfrm>
          <a:custGeom>
            <a:avLst/>
            <a:gdLst>
              <a:gd name="textAreaLeft" fmla="*/ 0 w 627120"/>
              <a:gd name="textAreaRight" fmla="*/ 627840 w 627120"/>
              <a:gd name="textAreaTop" fmla="*/ 0 h 287640"/>
              <a:gd name="textAreaBottom" fmla="*/ 288360 h 28764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0,2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7" name="Полилиния 60"/>
          <p:cNvSpPr/>
          <p:nvPr/>
        </p:nvSpPr>
        <p:spPr bwMode="auto">
          <a:xfrm>
            <a:off x="3780000" y="5373360"/>
            <a:ext cx="3239640" cy="31860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Организация антикоррупционной пропаганды и просвещения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8" name="Полилиния 61"/>
          <p:cNvSpPr/>
          <p:nvPr/>
        </p:nvSpPr>
        <p:spPr bwMode="auto">
          <a:xfrm>
            <a:off x="7072560" y="53625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>
                <a:solidFill>
                  <a:srgbClr val="000000"/>
                </a:solidFill>
                <a:latin typeface="Times New Roman"/>
              </a:rPr>
              <a:t>1,1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9" name="Полилиния 62"/>
          <p:cNvSpPr/>
          <p:nvPr/>
        </p:nvSpPr>
        <p:spPr bwMode="auto">
          <a:xfrm>
            <a:off x="7756200" y="53733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1,1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0" name="Полилиния 63"/>
          <p:cNvSpPr/>
          <p:nvPr/>
        </p:nvSpPr>
        <p:spPr bwMode="auto">
          <a:xfrm>
            <a:off x="8411760" y="53625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1,1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1" name="Полилиния 64"/>
          <p:cNvSpPr/>
          <p:nvPr/>
        </p:nvSpPr>
        <p:spPr bwMode="auto">
          <a:xfrm>
            <a:off x="3780000" y="5805360"/>
            <a:ext cx="3239640" cy="32076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320760"/>
              <a:gd name="textAreaBottom" fmla="*/ 321480 h 32076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Создание эффективной системы государственного и муниципального управления в Чувашской Республике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2" name="Полилиния 65"/>
          <p:cNvSpPr/>
          <p:nvPr/>
        </p:nvSpPr>
        <p:spPr bwMode="auto">
          <a:xfrm>
            <a:off x="7072560" y="58071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26,3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3" name="Полилиния 66"/>
          <p:cNvSpPr/>
          <p:nvPr/>
        </p:nvSpPr>
        <p:spPr bwMode="auto">
          <a:xfrm>
            <a:off x="7756200" y="58071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16,2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4" name="Полилиния 67"/>
          <p:cNvSpPr/>
          <p:nvPr/>
        </p:nvSpPr>
        <p:spPr bwMode="auto">
          <a:xfrm>
            <a:off x="8411760" y="5807160"/>
            <a:ext cx="627120" cy="318600"/>
          </a:xfrm>
          <a:custGeom>
            <a:avLst/>
            <a:gdLst>
              <a:gd name="textAreaLeft" fmla="*/ 0 w 627120"/>
              <a:gd name="textAreaRight" fmla="*/ 627840 w 627120"/>
              <a:gd name="textAreaTop" fmla="*/ 0 h 318600"/>
              <a:gd name="textAreaBottom" fmla="*/ 319320 h 3186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14,2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5" name="Полилиния 68"/>
          <p:cNvSpPr/>
          <p:nvPr/>
        </p:nvSpPr>
        <p:spPr bwMode="auto">
          <a:xfrm>
            <a:off x="3780000" y="6237720"/>
            <a:ext cx="3239640" cy="430920"/>
          </a:xfrm>
          <a:custGeom>
            <a:avLst/>
            <a:gdLst>
              <a:gd name="textAreaLeft" fmla="*/ 0 w 3239640"/>
              <a:gd name="textAreaRight" fmla="*/ 3240360 w 3239640"/>
              <a:gd name="textAreaTop" fmla="*/ 0 h 430920"/>
              <a:gd name="textAreaBottom" fmla="*/ 431640 h 430920"/>
            </a:gdLst>
            <a:ahLst/>
            <a:cxnLst/>
            <a:rect l="textAreaLeft" t="textAreaTop" r="textAreaRight" b="textAreaBottom"/>
            <a:pathLst>
              <a:path w="2291201" h="488061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rgbClr val="000000"/>
                </a:solidFill>
                <a:latin typeface="Times New Roman"/>
              </a:rPr>
              <a:t>Обеспечение управления государственной программой Чувашской Республики "Развитие потенциала государственного управления"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6" name="Полилиния 69"/>
          <p:cNvSpPr/>
          <p:nvPr/>
        </p:nvSpPr>
        <p:spPr bwMode="auto">
          <a:xfrm>
            <a:off x="7072560" y="6237720"/>
            <a:ext cx="627120" cy="430920"/>
          </a:xfrm>
          <a:custGeom>
            <a:avLst/>
            <a:gdLst>
              <a:gd name="textAreaLeft" fmla="*/ 0 w 627120"/>
              <a:gd name="textAreaRight" fmla="*/ 627840 w 627120"/>
              <a:gd name="textAreaTop" fmla="*/ 0 h 430920"/>
              <a:gd name="textAreaBottom" fmla="*/ 431640 h 43092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>
                <a:solidFill>
                  <a:srgbClr val="000000"/>
                </a:solidFill>
                <a:latin typeface="Times New Roman"/>
              </a:rPr>
              <a:t>1 </a:t>
            </a:r>
            <a:r>
              <a:rPr lang="ru-RU" sz="1100" dirty="0" smtClean="0">
                <a:solidFill>
                  <a:srgbClr val="000000"/>
                </a:solidFill>
                <a:latin typeface="Times New Roman"/>
              </a:rPr>
              <a:t>563</a:t>
            </a: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,8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7" name="Полилиния 70"/>
          <p:cNvSpPr/>
          <p:nvPr/>
        </p:nvSpPr>
        <p:spPr bwMode="auto">
          <a:xfrm>
            <a:off x="7756200" y="6222240"/>
            <a:ext cx="627120" cy="446400"/>
          </a:xfrm>
          <a:custGeom>
            <a:avLst/>
            <a:gdLst>
              <a:gd name="textAreaLeft" fmla="*/ 0 w 627120"/>
              <a:gd name="textAreaRight" fmla="*/ 627840 w 627120"/>
              <a:gd name="textAreaTop" fmla="*/ 0 h 446400"/>
              <a:gd name="textAreaBottom" fmla="*/ 447120 h 44640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>
                <a:solidFill>
                  <a:srgbClr val="000000"/>
                </a:solidFill>
                <a:latin typeface="Times New Roman"/>
              </a:rPr>
              <a:t>1 </a:t>
            </a: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137,6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8" name="Полилиния 71"/>
          <p:cNvSpPr/>
          <p:nvPr/>
        </p:nvSpPr>
        <p:spPr bwMode="auto">
          <a:xfrm>
            <a:off x="8411760" y="6221880"/>
            <a:ext cx="627120" cy="446760"/>
          </a:xfrm>
          <a:custGeom>
            <a:avLst/>
            <a:gdLst>
              <a:gd name="textAreaLeft" fmla="*/ 0 w 627120"/>
              <a:gd name="textAreaRight" fmla="*/ 627840 w 627120"/>
              <a:gd name="textAreaTop" fmla="*/ 0 h 446760"/>
              <a:gd name="textAreaBottom" fmla="*/ 447480 h 446760"/>
            </a:gdLst>
            <a:ahLst/>
            <a:cxnLst/>
            <a:rect l="textAreaLeft" t="textAreaTop" r="textAreaRight" b="textAreaBottom"/>
            <a:pathLst>
              <a:path w="829014" h="482721" extrusionOk="0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 dirty="0">
                <a:solidFill>
                  <a:srgbClr val="000000"/>
                </a:solidFill>
                <a:latin typeface="Times New Roman"/>
              </a:rPr>
              <a:t>1 </a:t>
            </a:r>
            <a:r>
              <a:rPr lang="ru-RU" sz="1100" b="0" u="none" strike="noStrike" dirty="0" smtClean="0">
                <a:solidFill>
                  <a:srgbClr val="000000"/>
                </a:solidFill>
                <a:latin typeface="Times New Roman"/>
              </a:rPr>
              <a:t>137,6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3" name="Диаграмма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6245853"/>
              </p:ext>
            </p:extLst>
          </p:nvPr>
        </p:nvGraphicFramePr>
        <p:xfrm>
          <a:off x="0" y="3212976"/>
          <a:ext cx="385192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783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9" name="Скругленный прямоугольник 4"/>
          <p:cNvSpPr/>
          <p:nvPr/>
        </p:nvSpPr>
        <p:spPr bwMode="auto">
          <a:xfrm>
            <a:off x="179640" y="2864160"/>
            <a:ext cx="4874039" cy="7801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правовая экспертиза которых проведена,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0" name="Скругленный прямоугольник 23"/>
          <p:cNvSpPr/>
          <p:nvPr/>
        </p:nvSpPr>
        <p:spPr bwMode="auto">
          <a:xfrm>
            <a:off x="179640" y="3753000"/>
            <a:ext cx="4858200" cy="82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Доля нормативных правовых актов Чувашской Республики, регулирующих вопросы противодействия коррупции, приведенных в соответствие с требованиями законодательства Российской Федерации,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1" name="Скругленный прямоугольник 32"/>
          <p:cNvSpPr/>
          <p:nvPr/>
        </p:nvSpPr>
        <p:spPr bwMode="auto">
          <a:xfrm>
            <a:off x="179640" y="4653360"/>
            <a:ext cx="4874039" cy="79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Доля проектов нормативных правовых актов Чувашской Республики, в отношении которых проведена антикоррупционная экспертиза,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2" name="Скругленный прямоугольник 34"/>
          <p:cNvSpPr/>
          <p:nvPr/>
        </p:nvSpPr>
        <p:spPr bwMode="auto">
          <a:xfrm>
            <a:off x="179640" y="5517360"/>
            <a:ext cx="4858200" cy="79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Уровень удовлетворенности населения качеством бесплатной юридической помощи,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3" name="Скругленный прямоугольник 10"/>
          <p:cNvSpPr/>
          <p:nvPr/>
        </p:nvSpPr>
        <p:spPr bwMode="auto">
          <a:xfrm>
            <a:off x="259560" y="1643400"/>
            <a:ext cx="235116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rgbClr val="21306A"/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4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D6B00474-7513-4271-80DA-40E1CF0BCD82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41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5" name="Полилиния 2"/>
          <p:cNvSpPr/>
          <p:nvPr/>
        </p:nvSpPr>
        <p:spPr bwMode="auto">
          <a:xfrm>
            <a:off x="5131800" y="1126800"/>
            <a:ext cx="3902400" cy="833400"/>
          </a:xfrm>
          <a:custGeom>
            <a:avLst/>
            <a:gdLst>
              <a:gd name="textAreaLeft" fmla="*/ 0 w 3902400"/>
              <a:gd name="textAreaRight" fmla="*/ 3903120 w 39024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3903032" h="834139" extrusionOk="0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7760" tIns="77760" rIns="77760" bIns="777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6" name="Полилиния 3"/>
          <p:cNvSpPr/>
          <p:nvPr/>
        </p:nvSpPr>
        <p:spPr bwMode="auto">
          <a:xfrm>
            <a:off x="5131800" y="19958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 dirty="0" smtClean="0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 u="none" strike="noStrike" dirty="0" smtClean="0">
                <a:solidFill>
                  <a:schemeClr val="dk1"/>
                </a:solidFill>
                <a:latin typeface="Times New Roman"/>
              </a:rPr>
              <a:t>4</a:t>
            </a:r>
            <a:r>
              <a:rPr lang="en-US" sz="1400" b="1" u="none" strike="noStrike" dirty="0" smtClean="0">
                <a:solidFill>
                  <a:schemeClr val="dk1"/>
                </a:solidFill>
                <a:latin typeface="Times New Roman"/>
              </a:rPr>
              <a:t> </a:t>
            </a:r>
            <a:r>
              <a:rPr lang="ru-RU" sz="1400" b="1" u="none" strike="noStrike" dirty="0">
                <a:solidFill>
                  <a:schemeClr val="dk1"/>
                </a:solidFill>
                <a:latin typeface="Times New Roman"/>
              </a:rPr>
              <a:t>факт</a:t>
            </a:r>
            <a:endParaRPr lang="ru-RU" sz="1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7" name="Полилиния 6"/>
          <p:cNvSpPr/>
          <p:nvPr/>
        </p:nvSpPr>
        <p:spPr bwMode="auto">
          <a:xfrm>
            <a:off x="5131800" y="28652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8" name="Полилиния 7"/>
          <p:cNvSpPr/>
          <p:nvPr/>
        </p:nvSpPr>
        <p:spPr bwMode="auto">
          <a:xfrm>
            <a:off x="5131800" y="37346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9" name="Полилиния 8"/>
          <p:cNvSpPr/>
          <p:nvPr/>
        </p:nvSpPr>
        <p:spPr bwMode="auto">
          <a:xfrm>
            <a:off x="5131800" y="46040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0" name="Полилиния 9"/>
          <p:cNvSpPr/>
          <p:nvPr/>
        </p:nvSpPr>
        <p:spPr bwMode="auto">
          <a:xfrm>
            <a:off x="5131800" y="54734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dirty="0" smtClean="0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1" name="Полилиния 11"/>
          <p:cNvSpPr/>
          <p:nvPr/>
        </p:nvSpPr>
        <p:spPr bwMode="auto">
          <a:xfrm>
            <a:off x="5924880" y="19958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 dirty="0" smtClean="0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 u="none" strike="noStrike" dirty="0" smtClean="0">
                <a:solidFill>
                  <a:schemeClr val="dk1"/>
                </a:solidFill>
                <a:latin typeface="Times New Roman"/>
              </a:rPr>
              <a:t>5</a:t>
            </a:r>
            <a:r>
              <a:rPr lang="en-US" sz="1400" b="1" u="none" strike="noStrike" dirty="0" smtClean="0">
                <a:solidFill>
                  <a:schemeClr val="dk1"/>
                </a:solidFill>
                <a:latin typeface="Times New Roman"/>
              </a:rPr>
              <a:t> </a:t>
            </a:r>
            <a:r>
              <a:rPr lang="ru-RU" sz="1400" b="1" u="none" strike="noStrike" dirty="0">
                <a:solidFill>
                  <a:schemeClr val="dk1"/>
                </a:solidFill>
                <a:latin typeface="Times New Roman"/>
              </a:rPr>
              <a:t>план</a:t>
            </a:r>
            <a:endParaRPr lang="ru-RU" sz="1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2" name="Полилиния 15"/>
          <p:cNvSpPr/>
          <p:nvPr/>
        </p:nvSpPr>
        <p:spPr bwMode="auto">
          <a:xfrm>
            <a:off x="5924880" y="28652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3" name="Полилиния 17"/>
          <p:cNvSpPr/>
          <p:nvPr/>
        </p:nvSpPr>
        <p:spPr bwMode="auto">
          <a:xfrm>
            <a:off x="5924880" y="37346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4" name="Полилиния 18"/>
          <p:cNvSpPr/>
          <p:nvPr/>
        </p:nvSpPr>
        <p:spPr bwMode="auto">
          <a:xfrm>
            <a:off x="5924880" y="46040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5" name="Полилиния 19"/>
          <p:cNvSpPr/>
          <p:nvPr/>
        </p:nvSpPr>
        <p:spPr bwMode="auto">
          <a:xfrm>
            <a:off x="5924880" y="54734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98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6" name="Полилиния 20"/>
          <p:cNvSpPr/>
          <p:nvPr/>
        </p:nvSpPr>
        <p:spPr bwMode="auto">
          <a:xfrm>
            <a:off x="6717600" y="19958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 dirty="0" smtClean="0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7" name="Полилиния 21"/>
          <p:cNvSpPr/>
          <p:nvPr/>
        </p:nvSpPr>
        <p:spPr bwMode="auto">
          <a:xfrm>
            <a:off x="6717600" y="28652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8" name="Полилиния 22"/>
          <p:cNvSpPr/>
          <p:nvPr/>
        </p:nvSpPr>
        <p:spPr bwMode="auto">
          <a:xfrm>
            <a:off x="6717600" y="37346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Полилиния 24"/>
          <p:cNvSpPr/>
          <p:nvPr/>
        </p:nvSpPr>
        <p:spPr bwMode="auto">
          <a:xfrm>
            <a:off x="6717600" y="46040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0" name="Полилиния 25"/>
          <p:cNvSpPr/>
          <p:nvPr/>
        </p:nvSpPr>
        <p:spPr bwMode="auto">
          <a:xfrm>
            <a:off x="6717600" y="54734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98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1" name="Полилиния 26"/>
          <p:cNvSpPr/>
          <p:nvPr/>
        </p:nvSpPr>
        <p:spPr bwMode="auto">
          <a:xfrm>
            <a:off x="7510680" y="19958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 dirty="0" smtClean="0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 u="none" strike="noStrike" dirty="0" smtClean="0">
                <a:solidFill>
                  <a:schemeClr val="dk1"/>
                </a:solidFill>
                <a:latin typeface="Times New Roman"/>
              </a:rPr>
              <a:t>7</a:t>
            </a:r>
            <a:endParaRPr lang="ru-RU" sz="1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2" name="Полилиния 27"/>
          <p:cNvSpPr/>
          <p:nvPr/>
        </p:nvSpPr>
        <p:spPr bwMode="auto">
          <a:xfrm>
            <a:off x="7510680" y="28652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3" name="Полилиния 28"/>
          <p:cNvSpPr/>
          <p:nvPr/>
        </p:nvSpPr>
        <p:spPr bwMode="auto">
          <a:xfrm>
            <a:off x="7510680" y="37346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4" name="Полилиния 29"/>
          <p:cNvSpPr/>
          <p:nvPr/>
        </p:nvSpPr>
        <p:spPr bwMode="auto">
          <a:xfrm>
            <a:off x="7510680" y="46040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5" name="Полилиния 30"/>
          <p:cNvSpPr/>
          <p:nvPr/>
        </p:nvSpPr>
        <p:spPr bwMode="auto">
          <a:xfrm>
            <a:off x="7510680" y="54734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98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6" name="Полилиния 31"/>
          <p:cNvSpPr/>
          <p:nvPr/>
        </p:nvSpPr>
        <p:spPr bwMode="auto">
          <a:xfrm>
            <a:off x="8303400" y="19958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 dirty="0" smtClean="0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 u="none" strike="noStrike" dirty="0" smtClean="0">
                <a:solidFill>
                  <a:schemeClr val="dk1"/>
                </a:solidFill>
                <a:latin typeface="Times New Roman"/>
              </a:rPr>
              <a:t>8</a:t>
            </a:r>
            <a:endParaRPr lang="ru-RU" sz="14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7" name="Полилиния 33"/>
          <p:cNvSpPr/>
          <p:nvPr/>
        </p:nvSpPr>
        <p:spPr bwMode="auto">
          <a:xfrm>
            <a:off x="8303400" y="28652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8" name="Полилиния 35"/>
          <p:cNvSpPr/>
          <p:nvPr/>
        </p:nvSpPr>
        <p:spPr bwMode="auto">
          <a:xfrm>
            <a:off x="8303400" y="37346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9" name="Полилиния 36"/>
          <p:cNvSpPr/>
          <p:nvPr/>
        </p:nvSpPr>
        <p:spPr bwMode="auto">
          <a:xfrm>
            <a:off x="8303400" y="46040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0" name="Полилиния 37"/>
          <p:cNvSpPr/>
          <p:nvPr/>
        </p:nvSpPr>
        <p:spPr bwMode="auto">
          <a:xfrm>
            <a:off x="8303400" y="5473440"/>
            <a:ext cx="730800" cy="833400"/>
          </a:xfrm>
          <a:custGeom>
            <a:avLst/>
            <a:gdLst>
              <a:gd name="textAreaLeft" fmla="*/ 0 w 730800"/>
              <a:gd name="textAreaRight" fmla="*/ 731520 w 730800"/>
              <a:gd name="textAreaTop" fmla="*/ 0 h 833400"/>
              <a:gd name="textAreaBottom" fmla="*/ 834120 h 833400"/>
            </a:gdLst>
            <a:ahLst/>
            <a:cxnLst/>
            <a:rect l="textAreaLeft" t="textAreaTop" r="textAreaRight" b="textAreaBottom"/>
            <a:pathLst>
              <a:path w="731452" h="834139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98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1" name="Picture 2" descr="T:\Сектор финансирования\sistema upravleniya kadrami1.jpg"/>
          <p:cNvPicPr/>
          <p:nvPr/>
        </p:nvPicPr>
        <p:blipFill>
          <a:blip r:embed="rId2"/>
          <a:stretch/>
        </p:blipFill>
        <p:spPr bwMode="auto">
          <a:xfrm>
            <a:off x="2595600" y="1304640"/>
            <a:ext cx="2499480" cy="118080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042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«Развитие потенциала государственного управления»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43" name="Прямая соединительная линия 13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044" name="TextBox 14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191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5" name="Полилиния 2"/>
          <p:cNvSpPr/>
          <p:nvPr/>
        </p:nvSpPr>
        <p:spPr bwMode="auto">
          <a:xfrm>
            <a:off x="3776400" y="1995480"/>
            <a:ext cx="5259600" cy="333000"/>
          </a:xfrm>
          <a:custGeom>
            <a:avLst/>
            <a:gdLst>
              <a:gd name="textAreaLeft" fmla="*/ 0 w 5259600"/>
              <a:gd name="textAreaRight" fmla="*/ 5260320 w 5259600"/>
              <a:gd name="textAreaTop" fmla="*/ 0 h 333000"/>
              <a:gd name="textAreaBottom" fmla="*/ 333720 h 333000"/>
            </a:gdLst>
            <a:ahLst/>
            <a:cxnLst/>
            <a:rect l="textAreaLeft" t="textAreaTop" r="textAreaRight" b="textAreaBottom"/>
            <a:pathLst>
              <a:path w="3853061" h="555336" extrusionOk="0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9480" tIns="69480" rIns="69480" bIns="694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1" u="none" strike="noStrike">
                <a:solidFill>
                  <a:schemeClr val="dk1"/>
                </a:solidFill>
                <a:latin typeface="Times New Roman"/>
              </a:rPr>
              <a:t>Расходы в разрезе структурных элементов,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6" name="Полилиния 3"/>
          <p:cNvSpPr/>
          <p:nvPr/>
        </p:nvSpPr>
        <p:spPr bwMode="auto">
          <a:xfrm>
            <a:off x="3781440" y="2354400"/>
            <a:ext cx="2983680" cy="323280"/>
          </a:xfrm>
          <a:custGeom>
            <a:avLst/>
            <a:gdLst>
              <a:gd name="textAreaLeft" fmla="*/ 0 w 2983680"/>
              <a:gd name="textAreaRight" fmla="*/ 2984400 w 2983680"/>
              <a:gd name="textAreaTop" fmla="*/ 0 h 323280"/>
              <a:gd name="textAreaBottom" fmla="*/ 324000 h 323280"/>
            </a:gdLst>
            <a:ahLst/>
            <a:cxnLst/>
            <a:rect l="textAreaLeft" t="textAreaTop" r="textAreaRight" b="textAreaBottom"/>
            <a:pathLst>
              <a:path w="1429934" h="366166" extrusionOk="0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4080" tIns="64080" rIns="64080" bIns="640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Наименование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7" name="Полилиния 9"/>
          <p:cNvSpPr/>
          <p:nvPr/>
        </p:nvSpPr>
        <p:spPr bwMode="auto">
          <a:xfrm>
            <a:off x="3780000" y="2743920"/>
            <a:ext cx="2998080" cy="611280"/>
          </a:xfrm>
          <a:custGeom>
            <a:avLst/>
            <a:gdLst>
              <a:gd name="textAreaLeft" fmla="*/ 0 w 2998080"/>
              <a:gd name="textAreaRight" fmla="*/ 2998800 w 299808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1429934" h="555336" extrusionOk="0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Региональные проекты: </a:t>
            </a: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«Все лучшее детям», «Педагоги и наставники», «Профессионалитет», «Модернизация школьных систем образования в Чувашской Республике» 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8" name="Полилиния 18"/>
          <p:cNvSpPr/>
          <p:nvPr/>
        </p:nvSpPr>
        <p:spPr bwMode="auto">
          <a:xfrm>
            <a:off x="3776400" y="3453840"/>
            <a:ext cx="3021480" cy="755280"/>
          </a:xfrm>
          <a:custGeom>
            <a:avLst/>
            <a:gdLst>
              <a:gd name="textAreaLeft" fmla="*/ 0 w 3021480"/>
              <a:gd name="textAreaRight" fmla="*/ 3022200 w 3021480"/>
              <a:gd name="textAreaTop" fmla="*/ 0 h 755280"/>
              <a:gd name="textAreaBottom" fmla="*/ 756000 h 755280"/>
            </a:gdLst>
            <a:ahLst/>
            <a:cxnLst/>
            <a:rect l="textAreaLeft" t="textAreaTop" r="textAreaRight" b="textAreaBottom"/>
            <a:pathLst>
              <a:path w="1429934" h="555336" extrusionOk="0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Ведомственные проекты: </a:t>
            </a: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«Реализация мер, направленных на развитие образовательных организаций», «Строительство (приобретение), реконструкция объектов капитального строительства образовательных организаций»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" name="Полилиния 20"/>
          <p:cNvSpPr/>
          <p:nvPr/>
        </p:nvSpPr>
        <p:spPr bwMode="auto">
          <a:xfrm>
            <a:off x="6885000" y="2354400"/>
            <a:ext cx="629280" cy="323280"/>
          </a:xfrm>
          <a:custGeom>
            <a:avLst/>
            <a:gdLst>
              <a:gd name="textAreaLeft" fmla="*/ 0 w 629280"/>
              <a:gd name="textAreaRight" fmla="*/ 630000 w 629280"/>
              <a:gd name="textAreaTop" fmla="*/ 0 h 323280"/>
              <a:gd name="textAreaBottom" fmla="*/ 324000 h 323280"/>
            </a:gdLst>
            <a:ahLst/>
            <a:cxnLst/>
            <a:rect l="textAreaLeft" t="textAreaTop" r="textAreaRight" b="textAreaBottom"/>
            <a:pathLst>
              <a:path w="560620" h="366166" extrusionOk="0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4080" tIns="64080" rIns="64080" bIns="640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0" name="Полилиния 21"/>
          <p:cNvSpPr/>
          <p:nvPr/>
        </p:nvSpPr>
        <p:spPr bwMode="auto">
          <a:xfrm>
            <a:off x="6889680" y="2750040"/>
            <a:ext cx="621720" cy="611280"/>
          </a:xfrm>
          <a:custGeom>
            <a:avLst/>
            <a:gdLst>
              <a:gd name="textAreaLeft" fmla="*/ 0 w 621720"/>
              <a:gd name="textAreaRight" fmla="*/ 622440 w 62172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559518" h="555336" extrusionOk="0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6 995,2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1" name="Полилиния 24"/>
          <p:cNvSpPr/>
          <p:nvPr/>
        </p:nvSpPr>
        <p:spPr bwMode="auto">
          <a:xfrm>
            <a:off x="6910200" y="3453840"/>
            <a:ext cx="629280" cy="755280"/>
          </a:xfrm>
          <a:custGeom>
            <a:avLst/>
            <a:gdLst>
              <a:gd name="textAreaLeft" fmla="*/ 0 w 629280"/>
              <a:gd name="textAreaRight" fmla="*/ 630000 w 629280"/>
              <a:gd name="textAreaTop" fmla="*/ 0 h 755280"/>
              <a:gd name="textAreaBottom" fmla="*/ 756000 h 755280"/>
            </a:gdLst>
            <a:ahLst/>
            <a:cxnLst/>
            <a:rect l="textAreaLeft" t="textAreaTop" r="textAreaRight" b="textAreaBottom"/>
            <a:pathLst>
              <a:path w="544425" h="555336" extrusionOk="0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2 592,9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2" name="Полилиния 26"/>
          <p:cNvSpPr/>
          <p:nvPr/>
        </p:nvSpPr>
        <p:spPr bwMode="auto">
          <a:xfrm>
            <a:off x="7612920" y="2354400"/>
            <a:ext cx="629280" cy="323280"/>
          </a:xfrm>
          <a:custGeom>
            <a:avLst/>
            <a:gdLst>
              <a:gd name="textAreaLeft" fmla="*/ 0 w 629280"/>
              <a:gd name="textAreaRight" fmla="*/ 630000 w 629280"/>
              <a:gd name="textAreaTop" fmla="*/ 0 h 323280"/>
              <a:gd name="textAreaBottom" fmla="*/ 324000 h 323280"/>
            </a:gdLst>
            <a:ahLst/>
            <a:cxnLst/>
            <a:rect l="textAreaLeft" t="textAreaTop" r="textAreaRight" b="textAreaBottom"/>
            <a:pathLst>
              <a:path w="559419" h="332880" extrusionOk="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000" tIns="63000" rIns="63000" bIns="630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3" name="Полилиния 27"/>
          <p:cNvSpPr/>
          <p:nvPr/>
        </p:nvSpPr>
        <p:spPr bwMode="auto">
          <a:xfrm>
            <a:off x="7617600" y="2750040"/>
            <a:ext cx="644760" cy="611280"/>
          </a:xfrm>
          <a:custGeom>
            <a:avLst/>
            <a:gdLst>
              <a:gd name="textAreaLeft" fmla="*/ 0 w 644760"/>
              <a:gd name="textAreaRight" fmla="*/ 645480 w 64476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556149" h="555336" extrusionOk="0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5 756,8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4" name="Полилиния 30"/>
          <p:cNvSpPr/>
          <p:nvPr/>
        </p:nvSpPr>
        <p:spPr bwMode="auto">
          <a:xfrm>
            <a:off x="7638120" y="3453840"/>
            <a:ext cx="629280" cy="755280"/>
          </a:xfrm>
          <a:custGeom>
            <a:avLst/>
            <a:gdLst>
              <a:gd name="textAreaLeft" fmla="*/ 0 w 629280"/>
              <a:gd name="textAreaRight" fmla="*/ 630000 w 629280"/>
              <a:gd name="textAreaTop" fmla="*/ 0 h 755280"/>
              <a:gd name="textAreaBottom" fmla="*/ 756000 h 755280"/>
            </a:gdLst>
            <a:ahLst/>
            <a:cxnLst/>
            <a:rect l="textAreaLeft" t="textAreaTop" r="textAreaRight" b="textAreaBottom"/>
            <a:pathLst>
              <a:path w="512328" h="555336" extrusionOk="0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888,6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5" name="Полилиния 32"/>
          <p:cNvSpPr/>
          <p:nvPr/>
        </p:nvSpPr>
        <p:spPr bwMode="auto">
          <a:xfrm>
            <a:off x="8344800" y="2354400"/>
            <a:ext cx="629280" cy="323280"/>
          </a:xfrm>
          <a:custGeom>
            <a:avLst/>
            <a:gdLst>
              <a:gd name="textAreaLeft" fmla="*/ 0 w 629280"/>
              <a:gd name="textAreaRight" fmla="*/ 630000 w 629280"/>
              <a:gd name="textAreaTop" fmla="*/ 0 h 323280"/>
              <a:gd name="textAreaBottom" fmla="*/ 324000 h 323280"/>
            </a:gdLst>
            <a:ahLst/>
            <a:cxnLst/>
            <a:rect l="textAreaLeft" t="textAreaTop" r="textAreaRight" b="textAreaBottom"/>
            <a:pathLst>
              <a:path w="561061" h="332880" extrusionOk="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000" tIns="63000" rIns="63000" bIns="630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6" name="Полилиния 33"/>
          <p:cNvSpPr/>
          <p:nvPr/>
        </p:nvSpPr>
        <p:spPr bwMode="auto">
          <a:xfrm>
            <a:off x="8349480" y="2750040"/>
            <a:ext cx="621720" cy="611280"/>
          </a:xfrm>
          <a:custGeom>
            <a:avLst/>
            <a:gdLst>
              <a:gd name="textAreaLeft" fmla="*/ 0 w 621720"/>
              <a:gd name="textAreaRight" fmla="*/ 622440 w 62172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559965" h="555336" extrusionOk="0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9480" tIns="69480" rIns="69480" bIns="694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1 159,3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7" name="Полилиния 36"/>
          <p:cNvSpPr/>
          <p:nvPr/>
        </p:nvSpPr>
        <p:spPr bwMode="auto">
          <a:xfrm>
            <a:off x="8370000" y="3453840"/>
            <a:ext cx="629280" cy="755280"/>
          </a:xfrm>
          <a:custGeom>
            <a:avLst/>
            <a:gdLst>
              <a:gd name="textAreaLeft" fmla="*/ 0 w 629280"/>
              <a:gd name="textAreaRight" fmla="*/ 630000 w 629280"/>
              <a:gd name="textAreaTop" fmla="*/ 0 h 755280"/>
              <a:gd name="textAreaBottom" fmla="*/ 756000 h 755280"/>
            </a:gdLst>
            <a:ahLst/>
            <a:cxnLst/>
            <a:rect l="textAreaLeft" t="textAreaTop" r="textAreaRight" b="textAreaBottom"/>
            <a:pathLst>
              <a:path w="544854" h="555336" extrusionOk="0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9120" tIns="69120" rIns="69120" bIns="691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564,6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8" name="Прямоугольник 7"/>
          <p:cNvSpPr/>
          <p:nvPr/>
        </p:nvSpPr>
        <p:spPr bwMode="auto">
          <a:xfrm>
            <a:off x="4680" y="4293000"/>
            <a:ext cx="1943640" cy="360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59" name="Прямоугольник 8"/>
          <p:cNvSpPr/>
          <p:nvPr/>
        </p:nvSpPr>
        <p:spPr bwMode="auto">
          <a:xfrm>
            <a:off x="30960" y="4662360"/>
            <a:ext cx="1511280" cy="50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1060" name="Прямоугольник 39"/>
          <p:cNvSpPr/>
          <p:nvPr/>
        </p:nvSpPr>
        <p:spPr bwMode="auto">
          <a:xfrm>
            <a:off x="107640" y="6247772"/>
            <a:ext cx="410364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1" name="Скругленный прямоугольник 4"/>
          <p:cNvSpPr/>
          <p:nvPr/>
        </p:nvSpPr>
        <p:spPr bwMode="auto">
          <a:xfrm>
            <a:off x="259560" y="620640"/>
            <a:ext cx="6044400" cy="12715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1" i="1" u="none" strike="noStrike">
                <a:solidFill>
                  <a:schemeClr val="dk1"/>
                </a:solidFill>
                <a:latin typeface="Times New Roman"/>
              </a:rPr>
              <a:t>Цели программы:</a:t>
            </a:r>
            <a:r>
              <a:rPr lang="ru-RU" sz="1400" b="0" u="none" strike="noStrike">
                <a:solidFill>
                  <a:schemeClr val="dk1"/>
                </a:solidFill>
                <a:latin typeface="Times New Roman"/>
              </a:rPr>
              <a:t>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2" name="TextBox 5"/>
          <p:cNvSpPr/>
          <p:nvPr/>
        </p:nvSpPr>
        <p:spPr bwMode="auto">
          <a:xfrm>
            <a:off x="35640" y="2120040"/>
            <a:ext cx="4101480" cy="2880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Расходы республиканского бюджета, млн. руб.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4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00360" y="64483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BC123EC7-DA0A-434D-9E97-F5CEA35B5F93}" type="slidenum">
              <a:rPr lang="ru-RU" sz="1200" b="1" u="none" strike="noStrike">
                <a:solidFill>
                  <a:schemeClr val="tx1"/>
                </a:solidFill>
              </a:rPr>
              <a:t>42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1065" name="Picture 2"/>
          <p:cNvPicPr/>
          <p:nvPr/>
        </p:nvPicPr>
        <p:blipFill>
          <a:blip r:embed="rId2"/>
          <a:stretch/>
        </p:blipFill>
        <p:spPr bwMode="auto">
          <a:xfrm>
            <a:off x="6698880" y="609120"/>
            <a:ext cx="2231640" cy="1283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6" name="Заголовок 1"/>
          <p:cNvSpPr/>
          <p:nvPr/>
        </p:nvSpPr>
        <p:spPr bwMode="auto">
          <a:xfrm>
            <a:off x="259560" y="0"/>
            <a:ext cx="7612920" cy="503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«Развитие образования»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67" name="Прямая соединительная линия 14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068" name="TextBox 15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9" name="Полилиния 38"/>
          <p:cNvSpPr/>
          <p:nvPr/>
        </p:nvSpPr>
        <p:spPr bwMode="auto">
          <a:xfrm>
            <a:off x="3794400" y="4329360"/>
            <a:ext cx="3021480" cy="2051280"/>
          </a:xfrm>
          <a:custGeom>
            <a:avLst/>
            <a:gdLst>
              <a:gd name="textAreaLeft" fmla="*/ 0 w 3021480"/>
              <a:gd name="textAreaRight" fmla="*/ 3022200 w 3021480"/>
              <a:gd name="textAreaTop" fmla="*/ 0 h 2051280"/>
              <a:gd name="textAreaBottom" fmla="*/ 2052000 h 2051280"/>
            </a:gdLst>
            <a:ahLst/>
            <a:cxnLst/>
            <a:rect l="textAreaLeft" t="textAreaTop" r="textAreaRight" b="textAreaBottom"/>
            <a:pathLst>
              <a:path w="1429934" h="555336" extrusionOk="0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Комплексы процессных мероприятий </a:t>
            </a: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«Обеспечение деятельности организаций в сфере образования», «Финансовое обеспечение получения дошкольного образования, начального общего, основного общего и среднего общего образования, среднего профессионального образования», «Реализация проектов и мероприятий по инновационному развитию системы образования», «Стипендии, гранты, премии и денежные поощрения», «Модернизация системы воспитания в Чувашской Республике», «Мероприятия в сфере поддержки детей-сирот и детей, оставшихся без попечения родителей, лиц из числа детей-сирот и детей, оставшихся без попечения родителей», «Меры социальной поддержки», «Обеспечение реализации государственной программы»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0" name="Полилиния 41"/>
          <p:cNvSpPr/>
          <p:nvPr/>
        </p:nvSpPr>
        <p:spPr bwMode="auto">
          <a:xfrm>
            <a:off x="6920280" y="4329360"/>
            <a:ext cx="629280" cy="2051280"/>
          </a:xfrm>
          <a:custGeom>
            <a:avLst/>
            <a:gdLst>
              <a:gd name="textAreaLeft" fmla="*/ 0 w 629280"/>
              <a:gd name="textAreaRight" fmla="*/ 630000 w 629280"/>
              <a:gd name="textAreaTop" fmla="*/ 0 h 2051280"/>
              <a:gd name="textAreaBottom" fmla="*/ 2052000 h 2051280"/>
            </a:gdLst>
            <a:ahLst/>
            <a:cxnLst/>
            <a:rect l="textAreaLeft" t="textAreaTop" r="textAreaRight" b="textAreaBottom"/>
            <a:pathLst>
              <a:path w="544425" h="555336" extrusionOk="0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chemeClr val="dk1"/>
                </a:solidFill>
                <a:latin typeface="Times New Roman"/>
              </a:rPr>
              <a:t>23 165,1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1" name="Полилиния 42"/>
          <p:cNvSpPr/>
          <p:nvPr/>
        </p:nvSpPr>
        <p:spPr bwMode="auto">
          <a:xfrm>
            <a:off x="7648200" y="4329360"/>
            <a:ext cx="629280" cy="2051280"/>
          </a:xfrm>
          <a:custGeom>
            <a:avLst/>
            <a:gdLst>
              <a:gd name="textAreaLeft" fmla="*/ 0 w 629280"/>
              <a:gd name="textAreaRight" fmla="*/ 630000 w 629280"/>
              <a:gd name="textAreaTop" fmla="*/ 0 h 2051280"/>
              <a:gd name="textAreaBottom" fmla="*/ 2052000 h 2051280"/>
            </a:gdLst>
            <a:ahLst/>
            <a:cxnLst/>
            <a:rect l="textAreaLeft" t="textAreaTop" r="textAreaRight" b="textAreaBottom"/>
            <a:pathLst>
              <a:path w="544425" h="555336" extrusionOk="0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chemeClr val="dk1"/>
                </a:solidFill>
                <a:latin typeface="Times New Roman"/>
              </a:rPr>
              <a:t>23 293,8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2" name="Полилиния 43"/>
          <p:cNvSpPr/>
          <p:nvPr/>
        </p:nvSpPr>
        <p:spPr bwMode="auto">
          <a:xfrm>
            <a:off x="8379720" y="4329360"/>
            <a:ext cx="629280" cy="2051280"/>
          </a:xfrm>
          <a:custGeom>
            <a:avLst/>
            <a:gdLst>
              <a:gd name="textAreaLeft" fmla="*/ 0 w 629280"/>
              <a:gd name="textAreaRight" fmla="*/ 630000 w 629280"/>
              <a:gd name="textAreaTop" fmla="*/ 0 h 2051280"/>
              <a:gd name="textAreaBottom" fmla="*/ 2052000 h 2051280"/>
            </a:gdLst>
            <a:ahLst/>
            <a:cxnLst/>
            <a:rect l="textAreaLeft" t="textAreaTop" r="textAreaRight" b="textAreaBottom"/>
            <a:pathLst>
              <a:path w="544425" h="555336" extrusionOk="0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0" u="none" strike="noStrike">
                <a:solidFill>
                  <a:schemeClr val="dk1"/>
                </a:solidFill>
                <a:latin typeface="Times New Roman"/>
              </a:rPr>
              <a:t>23 245,7</a:t>
            </a:r>
            <a:endParaRPr lang="ru-RU" sz="1050" b="0" u="none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2412875"/>
              </p:ext>
            </p:extLst>
          </p:nvPr>
        </p:nvGraphicFramePr>
        <p:xfrm>
          <a:off x="18894" y="2535537"/>
          <a:ext cx="3617002" cy="369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246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0328" y="1196752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6" name="Полилиния 6"/>
          <p:cNvSpPr/>
          <p:nvPr/>
        </p:nvSpPr>
        <p:spPr>
          <a:xfrm>
            <a:off x="5131800" y="1994040"/>
            <a:ext cx="730080" cy="577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440"/>
              <a:gd name="textAreaBottom" fmla="*/ 578880 h 577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</a:t>
            </a:r>
            <a:r>
              <a:rPr lang="en-US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24</a:t>
            </a: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 факт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Полилиния 7"/>
          <p:cNvSpPr/>
          <p:nvPr/>
        </p:nvSpPr>
        <p:spPr>
          <a:xfrm>
            <a:off x="5131800" y="2707560"/>
            <a:ext cx="730080" cy="568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68440"/>
              <a:gd name="textAreaBottom" fmla="*/ 569880 h 568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95,69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Полилиния 9"/>
          <p:cNvSpPr/>
          <p:nvPr/>
        </p:nvSpPr>
        <p:spPr>
          <a:xfrm>
            <a:off x="5131800" y="3570480"/>
            <a:ext cx="730080" cy="57708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080"/>
              <a:gd name="textAreaBottom" fmla="*/ 578520 h 5770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Полилиния 11"/>
          <p:cNvSpPr/>
          <p:nvPr/>
        </p:nvSpPr>
        <p:spPr>
          <a:xfrm>
            <a:off x="5131800" y="4366440"/>
            <a:ext cx="730080" cy="747720"/>
          </a:xfrm>
          <a:custGeom>
            <a:avLst/>
            <a:gdLst>
              <a:gd name="textAreaLeft" fmla="*/ 0 w 730080"/>
              <a:gd name="textAreaRight" fmla="*/ 731520 w 730080"/>
              <a:gd name="textAreaTop" fmla="*/ 0 h 747720"/>
              <a:gd name="textAreaBottom" fmla="*/ 749160 h 74772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75,86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Полилиния 15"/>
          <p:cNvSpPr/>
          <p:nvPr/>
        </p:nvSpPr>
        <p:spPr>
          <a:xfrm>
            <a:off x="5130360" y="5317560"/>
            <a:ext cx="730080" cy="391680"/>
          </a:xfrm>
          <a:custGeom>
            <a:avLst/>
            <a:gdLst>
              <a:gd name="textAreaLeft" fmla="*/ 0 w 730080"/>
              <a:gd name="textAreaRight" fmla="*/ 731520 w 730080"/>
              <a:gd name="textAreaTop" fmla="*/ 0 h 391680"/>
              <a:gd name="textAreaBottom" fmla="*/ 393120 h 3916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82,5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Полилиния 20"/>
          <p:cNvSpPr/>
          <p:nvPr/>
        </p:nvSpPr>
        <p:spPr>
          <a:xfrm>
            <a:off x="5924880" y="1994040"/>
            <a:ext cx="730080" cy="577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440"/>
              <a:gd name="textAreaBottom" fmla="*/ 578880 h 577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2025 план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Полилиния 21"/>
          <p:cNvSpPr/>
          <p:nvPr/>
        </p:nvSpPr>
        <p:spPr>
          <a:xfrm>
            <a:off x="5924880" y="2707560"/>
            <a:ext cx="730080" cy="568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68440"/>
              <a:gd name="textAreaBottom" fmla="*/ 569880 h 568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85,0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Полилиния 24"/>
          <p:cNvSpPr/>
          <p:nvPr/>
        </p:nvSpPr>
        <p:spPr>
          <a:xfrm>
            <a:off x="5986800" y="3570480"/>
            <a:ext cx="730080" cy="57708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080"/>
              <a:gd name="textAreaBottom" fmla="*/ 578520 h 5770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Полилиния 25"/>
          <p:cNvSpPr/>
          <p:nvPr/>
        </p:nvSpPr>
        <p:spPr>
          <a:xfrm>
            <a:off x="5924880" y="4366440"/>
            <a:ext cx="730080" cy="747720"/>
          </a:xfrm>
          <a:custGeom>
            <a:avLst/>
            <a:gdLst>
              <a:gd name="textAreaLeft" fmla="*/ 0 w 730080"/>
              <a:gd name="textAreaRight" fmla="*/ 731520 w 730080"/>
              <a:gd name="textAreaTop" fmla="*/ 0 h 747720"/>
              <a:gd name="textAreaBottom" fmla="*/ 749160 h 74772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62,8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Полилиния 26"/>
          <p:cNvSpPr/>
          <p:nvPr/>
        </p:nvSpPr>
        <p:spPr>
          <a:xfrm>
            <a:off x="5924880" y="5317560"/>
            <a:ext cx="730080" cy="391680"/>
          </a:xfrm>
          <a:custGeom>
            <a:avLst/>
            <a:gdLst>
              <a:gd name="textAreaLeft" fmla="*/ 0 w 730080"/>
              <a:gd name="textAreaRight" fmla="*/ 731520 w 730080"/>
              <a:gd name="textAreaTop" fmla="*/ 0 h 391680"/>
              <a:gd name="textAreaBottom" fmla="*/ 393120 h 3916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82,11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Полилиния 28"/>
          <p:cNvSpPr/>
          <p:nvPr/>
        </p:nvSpPr>
        <p:spPr>
          <a:xfrm>
            <a:off x="5924880" y="5841360"/>
            <a:ext cx="730080" cy="610560"/>
          </a:xfrm>
          <a:custGeom>
            <a:avLst/>
            <a:gdLst>
              <a:gd name="textAreaLeft" fmla="*/ 0 w 730080"/>
              <a:gd name="textAreaRight" fmla="*/ 731520 w 730080"/>
              <a:gd name="textAreaTop" fmla="*/ 0 h 610560"/>
              <a:gd name="textAreaBottom" fmla="*/ 612000 h 61056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Полилиния 29"/>
          <p:cNvSpPr/>
          <p:nvPr/>
        </p:nvSpPr>
        <p:spPr>
          <a:xfrm>
            <a:off x="6717600" y="1994040"/>
            <a:ext cx="730080" cy="577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440"/>
              <a:gd name="textAreaBottom" fmla="*/ 578880 h 577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Полилиния 30"/>
          <p:cNvSpPr/>
          <p:nvPr/>
        </p:nvSpPr>
        <p:spPr>
          <a:xfrm>
            <a:off x="6717600" y="2707560"/>
            <a:ext cx="730080" cy="568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68440"/>
              <a:gd name="textAreaBottom" fmla="*/ 569880 h 568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85,0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Полилиния 33"/>
          <p:cNvSpPr/>
          <p:nvPr/>
        </p:nvSpPr>
        <p:spPr>
          <a:xfrm>
            <a:off x="6717600" y="3570480"/>
            <a:ext cx="730080" cy="57708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080"/>
              <a:gd name="textAreaBottom" fmla="*/ 578520 h 5770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Полилиния 37"/>
          <p:cNvSpPr/>
          <p:nvPr/>
        </p:nvSpPr>
        <p:spPr>
          <a:xfrm>
            <a:off x="6717600" y="4366440"/>
            <a:ext cx="730080" cy="747720"/>
          </a:xfrm>
          <a:custGeom>
            <a:avLst/>
            <a:gdLst>
              <a:gd name="textAreaLeft" fmla="*/ 0 w 730080"/>
              <a:gd name="textAreaRight" fmla="*/ 731520 w 730080"/>
              <a:gd name="textAreaTop" fmla="*/ 0 h 747720"/>
              <a:gd name="textAreaBottom" fmla="*/ 749160 h 74772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62,9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Полилиния 38"/>
          <p:cNvSpPr/>
          <p:nvPr/>
        </p:nvSpPr>
        <p:spPr>
          <a:xfrm>
            <a:off x="6717600" y="5317560"/>
            <a:ext cx="730080" cy="391680"/>
          </a:xfrm>
          <a:custGeom>
            <a:avLst/>
            <a:gdLst>
              <a:gd name="textAreaLeft" fmla="*/ 0 w 730080"/>
              <a:gd name="textAreaRight" fmla="*/ 731520 w 730080"/>
              <a:gd name="textAreaTop" fmla="*/ 0 h 391680"/>
              <a:gd name="textAreaBottom" fmla="*/ 393120 h 3916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82,41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Полилиния 40"/>
          <p:cNvSpPr/>
          <p:nvPr/>
        </p:nvSpPr>
        <p:spPr>
          <a:xfrm>
            <a:off x="6717600" y="5841360"/>
            <a:ext cx="730080" cy="610560"/>
          </a:xfrm>
          <a:custGeom>
            <a:avLst/>
            <a:gdLst>
              <a:gd name="textAreaLeft" fmla="*/ 0 w 730080"/>
              <a:gd name="textAreaRight" fmla="*/ 731520 w 730080"/>
              <a:gd name="textAreaTop" fmla="*/ 0 h 610560"/>
              <a:gd name="textAreaBottom" fmla="*/ 612000 h 61056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Полилиния 41"/>
          <p:cNvSpPr/>
          <p:nvPr/>
        </p:nvSpPr>
        <p:spPr>
          <a:xfrm>
            <a:off x="7510680" y="1994040"/>
            <a:ext cx="730080" cy="577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440"/>
              <a:gd name="textAreaBottom" fmla="*/ 578880 h 577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Полилиния 42"/>
          <p:cNvSpPr/>
          <p:nvPr/>
        </p:nvSpPr>
        <p:spPr>
          <a:xfrm>
            <a:off x="7510680" y="2707560"/>
            <a:ext cx="730080" cy="568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68440"/>
              <a:gd name="textAreaBottom" fmla="*/ 569880 h 568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85,0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Полилиния 44"/>
          <p:cNvSpPr/>
          <p:nvPr/>
        </p:nvSpPr>
        <p:spPr>
          <a:xfrm>
            <a:off x="7510680" y="3570480"/>
            <a:ext cx="730080" cy="57708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080"/>
              <a:gd name="textAreaBottom" fmla="*/ 578520 h 5770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Полилиния 45"/>
          <p:cNvSpPr/>
          <p:nvPr/>
        </p:nvSpPr>
        <p:spPr>
          <a:xfrm>
            <a:off x="7510680" y="4366440"/>
            <a:ext cx="730080" cy="747720"/>
          </a:xfrm>
          <a:custGeom>
            <a:avLst/>
            <a:gdLst>
              <a:gd name="textAreaLeft" fmla="*/ 0 w 730080"/>
              <a:gd name="textAreaRight" fmla="*/ 731520 w 730080"/>
              <a:gd name="textAreaTop" fmla="*/ 0 h 747720"/>
              <a:gd name="textAreaBottom" fmla="*/ 749160 h 74772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63,0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Полилиния 46"/>
          <p:cNvSpPr/>
          <p:nvPr/>
        </p:nvSpPr>
        <p:spPr>
          <a:xfrm>
            <a:off x="7510680" y="5317560"/>
            <a:ext cx="730080" cy="391680"/>
          </a:xfrm>
          <a:custGeom>
            <a:avLst/>
            <a:gdLst>
              <a:gd name="textAreaLeft" fmla="*/ 0 w 730080"/>
              <a:gd name="textAreaRight" fmla="*/ 731520 w 730080"/>
              <a:gd name="textAreaTop" fmla="*/ 0 h 391680"/>
              <a:gd name="textAreaBottom" fmla="*/ 393120 h 3916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82,71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Полилиния 48"/>
          <p:cNvSpPr/>
          <p:nvPr/>
        </p:nvSpPr>
        <p:spPr>
          <a:xfrm>
            <a:off x="7510680" y="5841360"/>
            <a:ext cx="730080" cy="610560"/>
          </a:xfrm>
          <a:custGeom>
            <a:avLst/>
            <a:gdLst>
              <a:gd name="textAreaLeft" fmla="*/ 0 w 730080"/>
              <a:gd name="textAreaRight" fmla="*/ 731520 w 730080"/>
              <a:gd name="textAreaTop" fmla="*/ 0 h 610560"/>
              <a:gd name="textAreaBottom" fmla="*/ 612000 h 61056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640" tIns="62640" rIns="62640" bIns="626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Полилиния 49"/>
          <p:cNvSpPr/>
          <p:nvPr/>
        </p:nvSpPr>
        <p:spPr>
          <a:xfrm>
            <a:off x="8303400" y="1994040"/>
            <a:ext cx="730080" cy="577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440"/>
              <a:gd name="textAreaBottom" fmla="*/ 578880 h 577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Полилиния 50"/>
          <p:cNvSpPr/>
          <p:nvPr/>
        </p:nvSpPr>
        <p:spPr>
          <a:xfrm>
            <a:off x="8303400" y="2707560"/>
            <a:ext cx="730080" cy="568440"/>
          </a:xfrm>
          <a:custGeom>
            <a:avLst/>
            <a:gdLst>
              <a:gd name="textAreaLeft" fmla="*/ 0 w 730080"/>
              <a:gd name="textAreaRight" fmla="*/ 731520 w 730080"/>
              <a:gd name="textAreaTop" fmla="*/ 0 h 568440"/>
              <a:gd name="textAreaBottom" fmla="*/ 569880 h 56844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85,0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Полилиния 52"/>
          <p:cNvSpPr/>
          <p:nvPr/>
        </p:nvSpPr>
        <p:spPr>
          <a:xfrm>
            <a:off x="8303400" y="3570480"/>
            <a:ext cx="730080" cy="577080"/>
          </a:xfrm>
          <a:custGeom>
            <a:avLst/>
            <a:gdLst>
              <a:gd name="textAreaLeft" fmla="*/ 0 w 730080"/>
              <a:gd name="textAreaRight" fmla="*/ 731520 w 730080"/>
              <a:gd name="textAreaTop" fmla="*/ 0 h 577080"/>
              <a:gd name="textAreaBottom" fmla="*/ 578520 h 5770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Полилиния 53"/>
          <p:cNvSpPr/>
          <p:nvPr/>
        </p:nvSpPr>
        <p:spPr>
          <a:xfrm>
            <a:off x="8303400" y="4366440"/>
            <a:ext cx="730080" cy="747720"/>
          </a:xfrm>
          <a:custGeom>
            <a:avLst/>
            <a:gdLst>
              <a:gd name="textAreaLeft" fmla="*/ 0 w 730080"/>
              <a:gd name="textAreaRight" fmla="*/ 731520 w 730080"/>
              <a:gd name="textAreaTop" fmla="*/ 0 h 747720"/>
              <a:gd name="textAreaBottom" fmla="*/ 749160 h 74772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-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Полилиния 54"/>
          <p:cNvSpPr/>
          <p:nvPr/>
        </p:nvSpPr>
        <p:spPr>
          <a:xfrm>
            <a:off x="8303400" y="5317560"/>
            <a:ext cx="730080" cy="391680"/>
          </a:xfrm>
          <a:custGeom>
            <a:avLst/>
            <a:gdLst>
              <a:gd name="textAreaLeft" fmla="*/ 0 w 730080"/>
              <a:gd name="textAreaRight" fmla="*/ 731520 w 730080"/>
              <a:gd name="textAreaTop" fmla="*/ 0 h 391680"/>
              <a:gd name="textAreaBottom" fmla="*/ 393120 h 39168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-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Полилиния 56"/>
          <p:cNvSpPr/>
          <p:nvPr/>
        </p:nvSpPr>
        <p:spPr>
          <a:xfrm>
            <a:off x="8303400" y="5841360"/>
            <a:ext cx="730080" cy="610560"/>
          </a:xfrm>
          <a:custGeom>
            <a:avLst/>
            <a:gdLst>
              <a:gd name="textAreaLeft" fmla="*/ 0 w 730080"/>
              <a:gd name="textAreaRight" fmla="*/ 731520 w 730080"/>
              <a:gd name="textAreaTop" fmla="*/ 0 h 610560"/>
              <a:gd name="textAreaBottom" fmla="*/ 612000 h 61056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640" tIns="62640" rIns="62640" bIns="626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Скругленный прямоугольник 4"/>
          <p:cNvSpPr/>
          <p:nvPr/>
        </p:nvSpPr>
        <p:spPr>
          <a:xfrm>
            <a:off x="85680" y="2709360"/>
            <a:ext cx="4938480" cy="5684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Удовлетворенность населения качеством начального общего, основного общего и среднего общего образования, профессионального образования, %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Скругленный прямоугольник 32"/>
          <p:cNvSpPr/>
          <p:nvPr/>
        </p:nvSpPr>
        <p:spPr>
          <a:xfrm>
            <a:off x="85680" y="3570480"/>
            <a:ext cx="4938480" cy="5911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организаций, %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Скругленный прямоугольник 34"/>
          <p:cNvSpPr/>
          <p:nvPr/>
        </p:nvSpPr>
        <p:spPr>
          <a:xfrm>
            <a:off x="85680" y="4366440"/>
            <a:ext cx="4938480" cy="7477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Доля выпускников образовательных организаций, реализующих программы среднего профессионального образования, занятых по виду деятельности и полученным компетенциям, %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Скругленный прямоугольник 35"/>
          <p:cNvSpPr/>
          <p:nvPr/>
        </p:nvSpPr>
        <p:spPr>
          <a:xfrm>
            <a:off x="85680" y="5342040"/>
            <a:ext cx="4938480" cy="3916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Доля детей в возрасте от 5 до 18 лет, охваченных дополнительным образованием, %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Скругленный прямоугольник 10"/>
          <p:cNvSpPr/>
          <p:nvPr/>
        </p:nvSpPr>
        <p:spPr>
          <a:xfrm>
            <a:off x="85680" y="2056320"/>
            <a:ext cx="2590920" cy="50256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Скругленный прямоугольник 12"/>
          <p:cNvSpPr/>
          <p:nvPr/>
        </p:nvSpPr>
        <p:spPr>
          <a:xfrm>
            <a:off x="85680" y="5841360"/>
            <a:ext cx="4938480" cy="610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Доступность дошкольного образования для детей в возрасте от 1,5 до 3 лет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Полилиния 57"/>
          <p:cNvSpPr/>
          <p:nvPr/>
        </p:nvSpPr>
        <p:spPr>
          <a:xfrm>
            <a:off x="5131800" y="5841360"/>
            <a:ext cx="730080" cy="610560"/>
          </a:xfrm>
          <a:custGeom>
            <a:avLst/>
            <a:gdLst>
              <a:gd name="textAreaLeft" fmla="*/ 0 w 730080"/>
              <a:gd name="textAreaRight" fmla="*/ 731520 w 730080"/>
              <a:gd name="textAreaTop" fmla="*/ 0 h 610560"/>
              <a:gd name="textAreaBottom" fmla="*/ 612000 h 610560"/>
            </a:gdLst>
            <a:ahLst/>
            <a:cxnLst/>
            <a:rect l="textAreaLeft" t="textAreaTop" r="textAreaRight" b="textAreaBottom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270000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040" tIns="59040" rIns="59040" bIns="590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209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1" name="Полилиния 71"/>
          <p:cNvSpPr/>
          <p:nvPr/>
        </p:nvSpPr>
        <p:spPr bwMode="auto">
          <a:xfrm>
            <a:off x="8520480" y="4298760"/>
            <a:ext cx="575280" cy="2303280"/>
          </a:xfrm>
          <a:custGeom>
            <a:avLst/>
            <a:gdLst>
              <a:gd name="textAreaLeft" fmla="*/ 0 w 575280"/>
              <a:gd name="textAreaRight" fmla="*/ 576000 w 575280"/>
              <a:gd name="textAreaTop" fmla="*/ 0 h 2303280"/>
              <a:gd name="textAreaBottom" fmla="*/ 2304000 h 2303280"/>
            </a:gdLst>
            <a:ahLst/>
            <a:cxnLst/>
            <a:rect l="textAreaLeft" t="textAreaTop" r="textAreaRight" b="textAreaBottom"/>
            <a:pathLst>
              <a:path w="72035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16 166,3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2" name="Полилиния 70"/>
          <p:cNvSpPr/>
          <p:nvPr/>
        </p:nvSpPr>
        <p:spPr bwMode="auto">
          <a:xfrm>
            <a:off x="7873200" y="4298760"/>
            <a:ext cx="575280" cy="2303280"/>
          </a:xfrm>
          <a:custGeom>
            <a:avLst/>
            <a:gdLst>
              <a:gd name="textAreaLeft" fmla="*/ 0 w 575280"/>
              <a:gd name="textAreaRight" fmla="*/ 576000 w 575280"/>
              <a:gd name="textAreaTop" fmla="*/ 0 h 2303280"/>
              <a:gd name="textAreaBottom" fmla="*/ 2304000 h 2303280"/>
            </a:gdLst>
            <a:ahLst/>
            <a:cxnLst/>
            <a:rect l="textAreaLeft" t="textAreaTop" r="textAreaRight" b="textAreaBottom"/>
            <a:pathLst>
              <a:path w="72035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15 406,0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3" name="Прямоугольник 7"/>
          <p:cNvSpPr/>
          <p:nvPr/>
        </p:nvSpPr>
        <p:spPr bwMode="auto">
          <a:xfrm>
            <a:off x="4680" y="4293000"/>
            <a:ext cx="1943640" cy="360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4" name="Прямоугольник 8"/>
          <p:cNvSpPr/>
          <p:nvPr/>
        </p:nvSpPr>
        <p:spPr bwMode="auto">
          <a:xfrm>
            <a:off x="30960" y="4662360"/>
            <a:ext cx="1511280" cy="50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5" name="Скругленный прямоугольник 4"/>
          <p:cNvSpPr/>
          <p:nvPr/>
        </p:nvSpPr>
        <p:spPr bwMode="auto">
          <a:xfrm>
            <a:off x="106200" y="767879"/>
            <a:ext cx="3745080" cy="19404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000000"/>
                </a:solidFill>
                <a:latin typeface="Times New Roman"/>
              </a:rPr>
              <a:t>Цели программы:</a:t>
            </a:r>
            <a:r>
              <a:rPr lang="ru-RU" sz="1300" b="0" u="none" strike="noStrike">
                <a:solidFill>
                  <a:srgbClr val="000000"/>
                </a:solidFill>
                <a:latin typeface="Times New Roman"/>
              </a:rPr>
              <a:t> 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Times New Roman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науки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6" name="TextBox 5"/>
          <p:cNvSpPr/>
          <p:nvPr/>
        </p:nvSpPr>
        <p:spPr bwMode="auto">
          <a:xfrm>
            <a:off x="130680" y="2925000"/>
            <a:ext cx="3626640" cy="2880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Расходы республиканского бюджета, млн. руб.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127" name="Диаграмма 11"/>
          <p:cNvGraphicFramePr>
            <a:graphicFrameLocks/>
          </p:cNvGraphicFramePr>
          <p:nvPr/>
        </p:nvGraphicFramePr>
        <p:xfrm>
          <a:off x="37440" y="3182400"/>
          <a:ext cx="3743280" cy="348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8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B6C03C28-2ED2-44E7-B3F5-6F7500C0F189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44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29" name="Полилиния 3"/>
          <p:cNvSpPr/>
          <p:nvPr/>
        </p:nvSpPr>
        <p:spPr bwMode="auto">
          <a:xfrm>
            <a:off x="3924000" y="2072880"/>
            <a:ext cx="3218400" cy="287280"/>
          </a:xfrm>
          <a:custGeom>
            <a:avLst/>
            <a:gdLst>
              <a:gd name="textAreaLeft" fmla="*/ 0 w 3218400"/>
              <a:gd name="textAreaRight" fmla="*/ 3219120 w 321840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3933156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Наименование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0" name="Полилиния 9"/>
          <p:cNvSpPr/>
          <p:nvPr/>
        </p:nvSpPr>
        <p:spPr bwMode="auto">
          <a:xfrm>
            <a:off x="3927600" y="2421000"/>
            <a:ext cx="3214800" cy="1079280"/>
          </a:xfrm>
          <a:custGeom>
            <a:avLst/>
            <a:gdLst>
              <a:gd name="textAreaLeft" fmla="*/ 0 w 3214800"/>
              <a:gd name="textAreaRight" fmla="*/ 3215520 w 3214800"/>
              <a:gd name="textAreaTop" fmla="*/ 0 h 1079280"/>
              <a:gd name="textAreaBottom" fmla="*/ 1080000 h 1079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1" u="none" strike="noStrike">
                <a:solidFill>
                  <a:schemeClr val="dk1"/>
                </a:solidFill>
                <a:latin typeface="Times New Roman"/>
              </a:rPr>
              <a:t>Региональные проекты: </a:t>
            </a:r>
            <a:r>
              <a:rPr lang="ru-RU" sz="850" b="0" u="none" strike="noStrike">
                <a:solidFill>
                  <a:schemeClr val="dk1"/>
                </a:solidFill>
                <a:latin typeface="Times New Roman"/>
              </a:rPr>
              <a:t>«Модернизация первичного звена здравоохранения», «Борьба с сердечно-сосудистыми заболеваниями», «Борьба с онкологическими заболеваниями», «Борьба с сахарным диабетом», «Борьба с гепатитом С и минимизация рисков распространения данного заболевания», «Совершенствование экстренной медицинской помощи», «Оптимальная для восстановления здоровья медицинская реабилитация», «Здоровье для каждого», «Охрана материнства и детства», «Обеспечение расширенного неонатального скрининга»</a:t>
            </a:r>
            <a:endParaRPr lang="ru-RU" sz="85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1" name="Picture 3" descr="C:\Users\o.kudryavceva\Desktop\для слайдов_медицина фото\IMG_3723.JPG"/>
          <p:cNvPicPr/>
          <p:nvPr/>
        </p:nvPicPr>
        <p:blipFill>
          <a:blip r:embed="rId3"/>
          <a:stretch/>
        </p:blipFill>
        <p:spPr bwMode="auto">
          <a:xfrm>
            <a:off x="5868000" y="588240"/>
            <a:ext cx="2281320" cy="11836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132" name="Полилиния 40"/>
          <p:cNvSpPr/>
          <p:nvPr/>
        </p:nvSpPr>
        <p:spPr bwMode="auto">
          <a:xfrm>
            <a:off x="7911360" y="2077560"/>
            <a:ext cx="532080" cy="287280"/>
          </a:xfrm>
          <a:custGeom>
            <a:avLst/>
            <a:gdLst>
              <a:gd name="textAreaLeft" fmla="*/ 0 w 532080"/>
              <a:gd name="textAreaRight" fmla="*/ 532800 w 5320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3" name="Полилиния 41"/>
          <p:cNvSpPr/>
          <p:nvPr/>
        </p:nvSpPr>
        <p:spPr bwMode="auto">
          <a:xfrm>
            <a:off x="8520480" y="2078280"/>
            <a:ext cx="575280" cy="287280"/>
          </a:xfrm>
          <a:custGeom>
            <a:avLst/>
            <a:gdLst>
              <a:gd name="textAreaLeft" fmla="*/ 0 w 575280"/>
              <a:gd name="textAreaRight" fmla="*/ 576000 w 575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4" name="Полилиния 42"/>
          <p:cNvSpPr/>
          <p:nvPr/>
        </p:nvSpPr>
        <p:spPr bwMode="auto">
          <a:xfrm>
            <a:off x="3927600" y="1738440"/>
            <a:ext cx="5168520" cy="323280"/>
          </a:xfrm>
          <a:custGeom>
            <a:avLst/>
            <a:gdLst>
              <a:gd name="textAreaLeft" fmla="*/ 0 w 5168520"/>
              <a:gd name="textAreaRight" fmla="*/ 5169240 w 5168520"/>
              <a:gd name="textAreaTop" fmla="*/ 0 h 323280"/>
              <a:gd name="textAreaBottom" fmla="*/ 324000 h 323280"/>
            </a:gdLst>
            <a:ahLst/>
            <a:cxnLst/>
            <a:rect l="textAreaLeft" t="textAreaTop" r="textAreaRight" b="textAreaBottom"/>
            <a:pathLst>
              <a:path w="3933156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1" u="none" strike="noStrike">
                <a:solidFill>
                  <a:srgbClr val="000000"/>
                </a:solidFill>
                <a:latin typeface="Times New Roman"/>
              </a:rPr>
              <a:t>Расходы в разрезе структурных элементов,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5" name="Заголовок 1"/>
          <p:cNvSpPr/>
          <p:nvPr/>
        </p:nvSpPr>
        <p:spPr bwMode="auto">
          <a:xfrm>
            <a:off x="259560" y="0"/>
            <a:ext cx="7612920" cy="503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«Развитие здравоохранения»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36" name="Прямая соединительная линия 54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137" name="TextBox 55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8" name="Полилиния 56"/>
          <p:cNvSpPr/>
          <p:nvPr/>
        </p:nvSpPr>
        <p:spPr bwMode="auto">
          <a:xfrm>
            <a:off x="7235640" y="2421000"/>
            <a:ext cx="575280" cy="935280"/>
          </a:xfrm>
          <a:custGeom>
            <a:avLst/>
            <a:gdLst>
              <a:gd name="textAreaLeft" fmla="*/ 0 w 575280"/>
              <a:gd name="textAreaRight" fmla="*/ 576000 w 575280"/>
              <a:gd name="textAreaTop" fmla="*/ 0 h 935280"/>
              <a:gd name="textAreaBottom" fmla="*/ 936000 h 935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1 197,4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9" name="Полилиния 67"/>
          <p:cNvSpPr/>
          <p:nvPr/>
        </p:nvSpPr>
        <p:spPr bwMode="auto">
          <a:xfrm>
            <a:off x="7215120" y="2077200"/>
            <a:ext cx="610560" cy="287280"/>
          </a:xfrm>
          <a:custGeom>
            <a:avLst/>
            <a:gdLst>
              <a:gd name="textAreaLeft" fmla="*/ 0 w 610560"/>
              <a:gd name="textAreaRight" fmla="*/ 611280 w 61056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0" name="Полилиния 68"/>
          <p:cNvSpPr/>
          <p:nvPr/>
        </p:nvSpPr>
        <p:spPr bwMode="auto">
          <a:xfrm>
            <a:off x="3927960" y="4291560"/>
            <a:ext cx="3236400" cy="2303280"/>
          </a:xfrm>
          <a:custGeom>
            <a:avLst/>
            <a:gdLst>
              <a:gd name="textAreaLeft" fmla="*/ 0 w 3236400"/>
              <a:gd name="textAreaRight" fmla="*/ 3237120 w 3236400"/>
              <a:gd name="textAreaTop" fmla="*/ 0 h 2303280"/>
              <a:gd name="textAreaBottom" fmla="*/ 2304000 h 2303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4446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1" u="none" strike="noStrike">
                <a:solidFill>
                  <a:srgbClr val="000000"/>
                </a:solidFill>
                <a:latin typeface="Times New Roman"/>
              </a:rPr>
              <a:t>Комплексы процессных мероприятий:  </a:t>
            </a:r>
            <a:r>
              <a:rPr lang="ru-RU" sz="850" b="0" u="none" strike="noStrike">
                <a:solidFill>
                  <a:srgbClr val="000000"/>
                </a:solidFill>
                <a:latin typeface="Times New Roman"/>
              </a:rPr>
              <a:t>«Обеспечение населения ЧР, в том числе отдельных категорий граждан, лекарственными препаратами и медицинскими изделиями», «Развитие службы крови», «Совершенствование высокотехнологичной медицинской помощи, развитие новых эффективных методов лечения», «Предупреждение и борьба с социально значимыми инфекционными заболеваниями», «Развитие системы оказания паллиативной медицинской помощи», «Организация оказания медицинской помощи медицинскими организациями, подведомственными Минздраву Чувашии», «Организация санаторно-курортного лечения», «Управление кадровыми ресурсами», «Информационно-технологическая и эксплуатационная поддержка», «Оценка удовлетворенности населения качеством оказываемой медицинской помощи», «Обеспечение реализации государственной программы Чувашской Республики «Развитие здравоохранения», «Финансовое обеспечение территориальных программ обязательного медицинского страхования»</a:t>
            </a:r>
            <a:endParaRPr lang="ru-RU" sz="8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1" name="Полилиния 69"/>
          <p:cNvSpPr/>
          <p:nvPr/>
        </p:nvSpPr>
        <p:spPr bwMode="auto">
          <a:xfrm>
            <a:off x="7232760" y="4293000"/>
            <a:ext cx="575280" cy="2303280"/>
          </a:xfrm>
          <a:custGeom>
            <a:avLst/>
            <a:gdLst>
              <a:gd name="textAreaLeft" fmla="*/ 0 w 575280"/>
              <a:gd name="textAreaRight" fmla="*/ 576000 w 575280"/>
              <a:gd name="textAreaTop" fmla="*/ 0 h 2303280"/>
              <a:gd name="textAreaBottom" fmla="*/ 2304000 h 2303280"/>
            </a:gdLst>
            <a:ahLst/>
            <a:cxnLst/>
            <a:rect l="textAreaLeft" t="textAreaTop" r="textAreaRight" b="textAreaBottom"/>
            <a:pathLst>
              <a:path w="72035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14 389,4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2" name="Полилиния 49"/>
          <p:cNvSpPr/>
          <p:nvPr/>
        </p:nvSpPr>
        <p:spPr bwMode="auto">
          <a:xfrm>
            <a:off x="3905640" y="3611160"/>
            <a:ext cx="3236400" cy="629640"/>
          </a:xfrm>
          <a:custGeom>
            <a:avLst/>
            <a:gdLst>
              <a:gd name="textAreaLeft" fmla="*/ 0 w 3236400"/>
              <a:gd name="textAreaRight" fmla="*/ 3237120 w 3236400"/>
              <a:gd name="textAreaTop" fmla="*/ 0 h 629640"/>
              <a:gd name="textAreaBottom" fmla="*/ 630360 h 62964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446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1" u="none" strike="noStrike">
                <a:solidFill>
                  <a:srgbClr val="000000"/>
                </a:solidFill>
                <a:latin typeface="Times New Roman"/>
              </a:rPr>
              <a:t>Ведомственный проект </a:t>
            </a: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«Обеспечение развития и укрепления материально-технической базы государственных учреждений, подведомственных Министерству здравоохранения Чувашской Республики»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3" name="Полилиния 52"/>
          <p:cNvSpPr/>
          <p:nvPr/>
        </p:nvSpPr>
        <p:spPr bwMode="auto">
          <a:xfrm>
            <a:off x="7232760" y="3613320"/>
            <a:ext cx="575280" cy="627480"/>
          </a:xfrm>
          <a:custGeom>
            <a:avLst/>
            <a:gdLst>
              <a:gd name="textAreaLeft" fmla="*/ 0 w 575280"/>
              <a:gd name="textAreaRight" fmla="*/ 576000 w 575280"/>
              <a:gd name="textAreaTop" fmla="*/ 0 h 627480"/>
              <a:gd name="textAreaBottom" fmla="*/ 628200 h 627480"/>
            </a:gdLst>
            <a:ahLst/>
            <a:cxnLst/>
            <a:rect l="textAreaLeft" t="textAreaTop" r="textAreaRight" b="textAreaBottom"/>
            <a:pathLst>
              <a:path w="720352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936,1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4" name="Полилиния 65"/>
          <p:cNvSpPr/>
          <p:nvPr/>
        </p:nvSpPr>
        <p:spPr bwMode="auto">
          <a:xfrm>
            <a:off x="7881480" y="3607920"/>
            <a:ext cx="575280" cy="632879"/>
          </a:xfrm>
          <a:custGeom>
            <a:avLst/>
            <a:gdLst>
              <a:gd name="textAreaLeft" fmla="*/ 0 w 575280"/>
              <a:gd name="textAreaRight" fmla="*/ 576000 w 575280"/>
              <a:gd name="textAreaTop" fmla="*/ 0 h 632880"/>
              <a:gd name="textAreaBottom" fmla="*/ 633600 h 632880"/>
            </a:gdLst>
            <a:ahLst/>
            <a:cxnLst/>
            <a:rect l="textAreaLeft" t="textAreaTop" r="textAreaRight" b="textAreaBottom"/>
            <a:pathLst>
              <a:path w="720352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505,0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5" name="Полилиния 66"/>
          <p:cNvSpPr/>
          <p:nvPr/>
        </p:nvSpPr>
        <p:spPr bwMode="auto">
          <a:xfrm>
            <a:off x="8532000" y="3611160"/>
            <a:ext cx="575280" cy="629640"/>
          </a:xfrm>
          <a:custGeom>
            <a:avLst/>
            <a:gdLst>
              <a:gd name="textAreaLeft" fmla="*/ 0 w 575280"/>
              <a:gd name="textAreaRight" fmla="*/ 576000 w 575280"/>
              <a:gd name="textAreaTop" fmla="*/ 0 h 629640"/>
              <a:gd name="textAreaBottom" fmla="*/ 630360 h 629640"/>
            </a:gdLst>
            <a:ahLst/>
            <a:cxnLst/>
            <a:rect l="textAreaLeft" t="textAreaTop" r="textAreaRight" b="textAreaBottom"/>
            <a:pathLst>
              <a:path w="720352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1 848,7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6" name="Полилиния 72"/>
          <p:cNvSpPr/>
          <p:nvPr/>
        </p:nvSpPr>
        <p:spPr bwMode="auto">
          <a:xfrm>
            <a:off x="7892640" y="2421000"/>
            <a:ext cx="575280" cy="935280"/>
          </a:xfrm>
          <a:custGeom>
            <a:avLst/>
            <a:gdLst>
              <a:gd name="textAreaLeft" fmla="*/ 0 w 575280"/>
              <a:gd name="textAreaRight" fmla="*/ 576000 w 575280"/>
              <a:gd name="textAreaTop" fmla="*/ 0 h 935280"/>
              <a:gd name="textAreaBottom" fmla="*/ 936000 h 935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906,0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7" name="Полилиния 73"/>
          <p:cNvSpPr/>
          <p:nvPr/>
        </p:nvSpPr>
        <p:spPr bwMode="auto">
          <a:xfrm>
            <a:off x="8527320" y="2421000"/>
            <a:ext cx="575280" cy="935280"/>
          </a:xfrm>
          <a:custGeom>
            <a:avLst/>
            <a:gdLst>
              <a:gd name="textAreaLeft" fmla="*/ 0 w 575280"/>
              <a:gd name="textAreaRight" fmla="*/ 576000 w 575280"/>
              <a:gd name="textAreaTop" fmla="*/ 0 h 935280"/>
              <a:gd name="textAreaBottom" fmla="*/ 936000 h 935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2 008,8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056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8" name="Полилиния 3"/>
          <p:cNvSpPr/>
          <p:nvPr/>
        </p:nvSpPr>
        <p:spPr bwMode="auto">
          <a:xfrm>
            <a:off x="5131800" y="809640"/>
            <a:ext cx="3902400" cy="570240"/>
          </a:xfrm>
          <a:custGeom>
            <a:avLst/>
            <a:gdLst>
              <a:gd name="textAreaLeft" fmla="*/ 0 w 3902400"/>
              <a:gd name="textAreaRight" fmla="*/ 3903120 w 3902400"/>
              <a:gd name="textAreaTop" fmla="*/ 0 h 570240"/>
              <a:gd name="textAreaBottom" fmla="*/ 570960 h 570240"/>
            </a:gdLst>
            <a:ahLst/>
            <a:cxnLst/>
            <a:rect l="textAreaLeft" t="textAreaTop" r="textAreaRight" b="textAreaBottom"/>
            <a:pathLst>
              <a:path w="390303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9" name="Полилиния 6"/>
          <p:cNvSpPr/>
          <p:nvPr/>
        </p:nvSpPr>
        <p:spPr bwMode="auto">
          <a:xfrm>
            <a:off x="5139360" y="1737720"/>
            <a:ext cx="730800" cy="682560"/>
          </a:xfrm>
          <a:custGeom>
            <a:avLst/>
            <a:gdLst>
              <a:gd name="textAreaLeft" fmla="*/ 0 w 730800"/>
              <a:gd name="textAreaRight" fmla="*/ 731520 w 730800"/>
              <a:gd name="textAreaTop" fmla="*/ 0 h 682560"/>
              <a:gd name="textAreaBottom" fmla="*/ 683280 h 68256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0" name="Полилиния 7"/>
          <p:cNvSpPr/>
          <p:nvPr/>
        </p:nvSpPr>
        <p:spPr bwMode="auto">
          <a:xfrm>
            <a:off x="5159520" y="2709000"/>
            <a:ext cx="730800" cy="661320"/>
          </a:xfrm>
          <a:custGeom>
            <a:avLst/>
            <a:gdLst>
              <a:gd name="textAreaLeft" fmla="*/ 0 w 730800"/>
              <a:gd name="textAreaRight" fmla="*/ 731520 w 730800"/>
              <a:gd name="textAreaTop" fmla="*/ 0 h 661320"/>
              <a:gd name="textAreaBottom" fmla="*/ 662040 h 661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13,1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1" name="Полилиния 8"/>
          <p:cNvSpPr/>
          <p:nvPr/>
        </p:nvSpPr>
        <p:spPr bwMode="auto">
          <a:xfrm>
            <a:off x="5166360" y="3573000"/>
            <a:ext cx="730800" cy="680040"/>
          </a:xfrm>
          <a:custGeom>
            <a:avLst/>
            <a:gdLst>
              <a:gd name="textAreaLeft" fmla="*/ 0 w 730800"/>
              <a:gd name="textAreaRight" fmla="*/ 731520 w 730800"/>
              <a:gd name="textAreaTop" fmla="*/ 0 h 680040"/>
              <a:gd name="textAreaBottom" fmla="*/ 680760 h 68004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2,9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2" name="Полилиния 11"/>
          <p:cNvSpPr/>
          <p:nvPr/>
        </p:nvSpPr>
        <p:spPr bwMode="auto">
          <a:xfrm>
            <a:off x="5149080" y="4430520"/>
            <a:ext cx="730800" cy="693720"/>
          </a:xfrm>
          <a:custGeom>
            <a:avLst/>
            <a:gdLst>
              <a:gd name="textAreaLeft" fmla="*/ 0 w 730800"/>
              <a:gd name="textAreaRight" fmla="*/ 731520 w 730800"/>
              <a:gd name="textAreaTop" fmla="*/ 0 h 693720"/>
              <a:gd name="textAreaBottom" fmla="*/ 694440 h 6937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73,21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3" name="Полилиния 18"/>
          <p:cNvSpPr/>
          <p:nvPr/>
        </p:nvSpPr>
        <p:spPr bwMode="auto">
          <a:xfrm>
            <a:off x="5166360" y="5301360"/>
            <a:ext cx="730800" cy="709920"/>
          </a:xfrm>
          <a:custGeom>
            <a:avLst/>
            <a:gdLst>
              <a:gd name="textAreaLeft" fmla="*/ 0 w 730800"/>
              <a:gd name="textAreaRight" fmla="*/ 731520 w 730800"/>
              <a:gd name="textAreaTop" fmla="*/ 0 h 709920"/>
              <a:gd name="textAreaBottom" fmla="*/ 710640 h 7099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4" name="Полилиния 28"/>
          <p:cNvSpPr/>
          <p:nvPr/>
        </p:nvSpPr>
        <p:spPr bwMode="auto">
          <a:xfrm>
            <a:off x="5953320" y="1737720"/>
            <a:ext cx="730800" cy="682560"/>
          </a:xfrm>
          <a:custGeom>
            <a:avLst/>
            <a:gdLst>
              <a:gd name="textAreaLeft" fmla="*/ 0 w 730800"/>
              <a:gd name="textAreaRight" fmla="*/ 731520 w 730800"/>
              <a:gd name="textAreaTop" fmla="*/ 0 h 682560"/>
              <a:gd name="textAreaBottom" fmla="*/ 683280 h 68256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5" name="Полилиния 29"/>
          <p:cNvSpPr/>
          <p:nvPr/>
        </p:nvSpPr>
        <p:spPr bwMode="auto">
          <a:xfrm>
            <a:off x="5958360" y="2709000"/>
            <a:ext cx="730800" cy="661320"/>
          </a:xfrm>
          <a:custGeom>
            <a:avLst/>
            <a:gdLst>
              <a:gd name="textAreaLeft" fmla="*/ 0 w 730800"/>
              <a:gd name="textAreaRight" fmla="*/ 731520 w 730800"/>
              <a:gd name="textAreaTop" fmla="*/ 0 h 661320"/>
              <a:gd name="textAreaBottom" fmla="*/ 662040 h 661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13,1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6" name="Полилиния 30"/>
          <p:cNvSpPr/>
          <p:nvPr/>
        </p:nvSpPr>
        <p:spPr bwMode="auto">
          <a:xfrm>
            <a:off x="5952240" y="3573000"/>
            <a:ext cx="730800" cy="680040"/>
          </a:xfrm>
          <a:custGeom>
            <a:avLst/>
            <a:gdLst>
              <a:gd name="textAreaLeft" fmla="*/ 0 w 730800"/>
              <a:gd name="textAreaRight" fmla="*/ 731520 w 730800"/>
              <a:gd name="textAreaTop" fmla="*/ 0 h 680040"/>
              <a:gd name="textAreaBottom" fmla="*/ 680760 h 68004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2,8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7" name="Полилиния 38"/>
          <p:cNvSpPr/>
          <p:nvPr/>
        </p:nvSpPr>
        <p:spPr bwMode="auto">
          <a:xfrm>
            <a:off x="5952240" y="4430520"/>
            <a:ext cx="730800" cy="693720"/>
          </a:xfrm>
          <a:custGeom>
            <a:avLst/>
            <a:gdLst>
              <a:gd name="textAreaLeft" fmla="*/ 0 w 730800"/>
              <a:gd name="textAreaRight" fmla="*/ 731520 w 730800"/>
              <a:gd name="textAreaTop" fmla="*/ 0 h 693720"/>
              <a:gd name="textAreaBottom" fmla="*/ 694440 h 6937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73,83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8" name="Полилиния 40"/>
          <p:cNvSpPr/>
          <p:nvPr/>
        </p:nvSpPr>
        <p:spPr bwMode="auto">
          <a:xfrm>
            <a:off x="5958360" y="5301360"/>
            <a:ext cx="730800" cy="709920"/>
          </a:xfrm>
          <a:custGeom>
            <a:avLst/>
            <a:gdLst>
              <a:gd name="textAreaLeft" fmla="*/ 0 w 730800"/>
              <a:gd name="textAreaRight" fmla="*/ 731520 w 730800"/>
              <a:gd name="textAreaTop" fmla="*/ 0 h 709920"/>
              <a:gd name="textAreaBottom" fmla="*/ 710640 h 7099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74,5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9" name="Полилиния 41"/>
          <p:cNvSpPr/>
          <p:nvPr/>
        </p:nvSpPr>
        <p:spPr bwMode="auto">
          <a:xfrm>
            <a:off x="6761880" y="1734480"/>
            <a:ext cx="730800" cy="685800"/>
          </a:xfrm>
          <a:custGeom>
            <a:avLst/>
            <a:gdLst>
              <a:gd name="textAreaLeft" fmla="*/ 0 w 730800"/>
              <a:gd name="textAreaRight" fmla="*/ 731520 w 730800"/>
              <a:gd name="textAreaTop" fmla="*/ 0 h 685800"/>
              <a:gd name="textAreaBottom" fmla="*/ 686520 h 68580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0" name="Полилиния 42"/>
          <p:cNvSpPr/>
          <p:nvPr/>
        </p:nvSpPr>
        <p:spPr bwMode="auto">
          <a:xfrm>
            <a:off x="6763320" y="2709000"/>
            <a:ext cx="730800" cy="661320"/>
          </a:xfrm>
          <a:custGeom>
            <a:avLst/>
            <a:gdLst>
              <a:gd name="textAreaLeft" fmla="*/ 0 w 730800"/>
              <a:gd name="textAreaRight" fmla="*/ 731520 w 730800"/>
              <a:gd name="textAreaTop" fmla="*/ 0 h 661320"/>
              <a:gd name="textAreaBottom" fmla="*/ 662040 h 661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13,1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1" name="Полилиния 43"/>
          <p:cNvSpPr/>
          <p:nvPr/>
        </p:nvSpPr>
        <p:spPr bwMode="auto">
          <a:xfrm>
            <a:off x="6752880" y="3573000"/>
            <a:ext cx="730800" cy="680040"/>
          </a:xfrm>
          <a:custGeom>
            <a:avLst/>
            <a:gdLst>
              <a:gd name="textAreaLeft" fmla="*/ 0 w 730800"/>
              <a:gd name="textAreaRight" fmla="*/ 731520 w 730800"/>
              <a:gd name="textAreaTop" fmla="*/ 0 h 680040"/>
              <a:gd name="textAreaBottom" fmla="*/ 680760 h 68004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2,8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2" name="Полилиния 46"/>
          <p:cNvSpPr/>
          <p:nvPr/>
        </p:nvSpPr>
        <p:spPr bwMode="auto">
          <a:xfrm>
            <a:off x="6755039" y="4417560"/>
            <a:ext cx="730800" cy="706320"/>
          </a:xfrm>
          <a:custGeom>
            <a:avLst/>
            <a:gdLst>
              <a:gd name="textAreaLeft" fmla="*/ 0 w 730800"/>
              <a:gd name="textAreaRight" fmla="*/ 731520 w 730800"/>
              <a:gd name="textAreaTop" fmla="*/ 0 h 706320"/>
              <a:gd name="textAreaBottom" fmla="*/ 707040 h 706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74,59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3" name="Полилиния 48"/>
          <p:cNvSpPr/>
          <p:nvPr/>
        </p:nvSpPr>
        <p:spPr bwMode="auto">
          <a:xfrm>
            <a:off x="6770520" y="5301360"/>
            <a:ext cx="730800" cy="691920"/>
          </a:xfrm>
          <a:custGeom>
            <a:avLst/>
            <a:gdLst>
              <a:gd name="textAreaLeft" fmla="*/ 0 w 730800"/>
              <a:gd name="textAreaRight" fmla="*/ 731520 w 730800"/>
              <a:gd name="textAreaTop" fmla="*/ 0 h 691920"/>
              <a:gd name="textAreaBottom" fmla="*/ 692640 h 6919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74,5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4" name="Полилиния 49"/>
          <p:cNvSpPr/>
          <p:nvPr/>
        </p:nvSpPr>
        <p:spPr bwMode="auto">
          <a:xfrm>
            <a:off x="7552080" y="1737720"/>
            <a:ext cx="730800" cy="682560"/>
          </a:xfrm>
          <a:custGeom>
            <a:avLst/>
            <a:gdLst>
              <a:gd name="textAreaLeft" fmla="*/ 0 w 730800"/>
              <a:gd name="textAreaRight" fmla="*/ 731520 w 730800"/>
              <a:gd name="textAreaTop" fmla="*/ 0 h 682560"/>
              <a:gd name="textAreaBottom" fmla="*/ 683280 h 68256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5" name="Полилиния 50"/>
          <p:cNvSpPr/>
          <p:nvPr/>
        </p:nvSpPr>
        <p:spPr bwMode="auto">
          <a:xfrm>
            <a:off x="7552080" y="2709000"/>
            <a:ext cx="730800" cy="661320"/>
          </a:xfrm>
          <a:custGeom>
            <a:avLst/>
            <a:gdLst>
              <a:gd name="textAreaLeft" fmla="*/ 0 w 730800"/>
              <a:gd name="textAreaRight" fmla="*/ 731520 w 730800"/>
              <a:gd name="textAreaTop" fmla="*/ 0 h 661320"/>
              <a:gd name="textAreaBottom" fmla="*/ 662040 h 661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12,8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6" name="Полилиния 51"/>
          <p:cNvSpPr/>
          <p:nvPr/>
        </p:nvSpPr>
        <p:spPr bwMode="auto">
          <a:xfrm>
            <a:off x="7552080" y="3573000"/>
            <a:ext cx="730800" cy="680040"/>
          </a:xfrm>
          <a:custGeom>
            <a:avLst/>
            <a:gdLst>
              <a:gd name="textAreaLeft" fmla="*/ 0 w 730800"/>
              <a:gd name="textAreaRight" fmla="*/ 731520 w 730800"/>
              <a:gd name="textAreaTop" fmla="*/ 0 h 680040"/>
              <a:gd name="textAreaBottom" fmla="*/ 680760 h 68004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2,8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7" name="Полилиния 54"/>
          <p:cNvSpPr/>
          <p:nvPr/>
        </p:nvSpPr>
        <p:spPr bwMode="auto">
          <a:xfrm>
            <a:off x="7552080" y="4417560"/>
            <a:ext cx="730800" cy="706320"/>
          </a:xfrm>
          <a:custGeom>
            <a:avLst/>
            <a:gdLst>
              <a:gd name="textAreaLeft" fmla="*/ 0 w 730800"/>
              <a:gd name="textAreaRight" fmla="*/ 731520 w 730800"/>
              <a:gd name="textAreaTop" fmla="*/ 0 h 706320"/>
              <a:gd name="textAreaBottom" fmla="*/ 707040 h 706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74,42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8" name="Полилиния 56"/>
          <p:cNvSpPr/>
          <p:nvPr/>
        </p:nvSpPr>
        <p:spPr bwMode="auto">
          <a:xfrm>
            <a:off x="7552080" y="5301360"/>
            <a:ext cx="730800" cy="676800"/>
          </a:xfrm>
          <a:custGeom>
            <a:avLst/>
            <a:gdLst>
              <a:gd name="textAreaLeft" fmla="*/ 0 w 730800"/>
              <a:gd name="textAreaRight" fmla="*/ 731520 w 730800"/>
              <a:gd name="textAreaTop" fmla="*/ 0 h 676800"/>
              <a:gd name="textAreaBottom" fmla="*/ 677520 h 67680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74,5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9" name="Скругленный прямоугольник 4"/>
          <p:cNvSpPr/>
          <p:nvPr/>
        </p:nvSpPr>
        <p:spPr bwMode="auto">
          <a:xfrm>
            <a:off x="110520" y="2709000"/>
            <a:ext cx="4959720" cy="6613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Смертность от всех причин (случаев на 1 тыс. населения)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0" name="Скругленный прямоугольник 23"/>
          <p:cNvSpPr/>
          <p:nvPr/>
        </p:nvSpPr>
        <p:spPr bwMode="auto">
          <a:xfrm>
            <a:off x="88560" y="3573000"/>
            <a:ext cx="4999680" cy="6800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Младенческая смертность (случаев на 1 тыс. родившихся живыми)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1" name="Скругленный прямоугольник 34"/>
          <p:cNvSpPr/>
          <p:nvPr/>
        </p:nvSpPr>
        <p:spPr bwMode="auto">
          <a:xfrm>
            <a:off x="79560" y="4417560"/>
            <a:ext cx="4990680" cy="7063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Ожидаемая продолжительность жизни при рождении (лет)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2" name="Скругленный прямоугольник 10"/>
          <p:cNvSpPr/>
          <p:nvPr/>
        </p:nvSpPr>
        <p:spPr bwMode="auto">
          <a:xfrm>
            <a:off x="74880" y="1485720"/>
            <a:ext cx="259164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3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3EF68769-B50C-46EA-8A2C-8BFD2BC8AA6C}" type="slidenum">
              <a:rPr lang="ru-RU" sz="1200" b="1" u="none" strike="noStrike">
                <a:solidFill>
                  <a:schemeClr val="tx1"/>
                </a:solidFill>
              </a:rPr>
              <a:t>45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174" name="Скругленный прямоугольник 12"/>
          <p:cNvSpPr/>
          <p:nvPr/>
        </p:nvSpPr>
        <p:spPr bwMode="auto">
          <a:xfrm>
            <a:off x="49320" y="5301360"/>
            <a:ext cx="5020560" cy="6796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Охват населения профилактическими осмотрами на туберкулез (процентов)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5" name="Picture 2" descr="C:\Users\o.kudryavceva\Desktop\для слайдов_медицина фото\IMG_3698.JPG"/>
          <p:cNvPicPr/>
          <p:nvPr/>
        </p:nvPicPr>
        <p:blipFill>
          <a:blip r:embed="rId2"/>
          <a:stretch/>
        </p:blipFill>
        <p:spPr bwMode="auto">
          <a:xfrm>
            <a:off x="2788920" y="764640"/>
            <a:ext cx="2299320" cy="1224360"/>
          </a:xfrm>
          <a:prstGeom prst="rect">
            <a:avLst/>
          </a:prstGeom>
          <a:noFill/>
          <a:ln w="0">
            <a:noFill/>
          </a:ln>
          <a:effectLst>
            <a:softEdge rad="127080"/>
          </a:effectLst>
        </p:spPr>
      </p:pic>
      <p:sp>
        <p:nvSpPr>
          <p:cNvPr id="1176" name="Заголовок 1"/>
          <p:cNvSpPr/>
          <p:nvPr/>
        </p:nvSpPr>
        <p:spPr bwMode="auto">
          <a:xfrm>
            <a:off x="259560" y="0"/>
            <a:ext cx="690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«Развитие здравоохранения»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177" name="Прямая соединительная линия 16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178" name="TextBox 17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9" name="Полилиния 44"/>
          <p:cNvSpPr/>
          <p:nvPr/>
        </p:nvSpPr>
        <p:spPr bwMode="auto">
          <a:xfrm>
            <a:off x="8349480" y="1734480"/>
            <a:ext cx="683280" cy="685800"/>
          </a:xfrm>
          <a:custGeom>
            <a:avLst/>
            <a:gdLst>
              <a:gd name="textAreaLeft" fmla="*/ 0 w 683280"/>
              <a:gd name="textAreaRight" fmla="*/ 684000 w 683280"/>
              <a:gd name="textAreaTop" fmla="*/ 0 h 685800"/>
              <a:gd name="textAreaBottom" fmla="*/ 686520 h 68580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200" tIns="70200" rIns="70200" bIns="70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0" name="Полилиния 45"/>
          <p:cNvSpPr/>
          <p:nvPr/>
        </p:nvSpPr>
        <p:spPr bwMode="auto">
          <a:xfrm>
            <a:off x="8343000" y="2709000"/>
            <a:ext cx="683280" cy="661320"/>
          </a:xfrm>
          <a:custGeom>
            <a:avLst/>
            <a:gdLst>
              <a:gd name="textAreaLeft" fmla="*/ 0 w 683280"/>
              <a:gd name="textAreaRight" fmla="*/ 684000 w 683280"/>
              <a:gd name="textAreaTop" fmla="*/ 0 h 661320"/>
              <a:gd name="textAreaBottom" fmla="*/ 662040 h 661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1" name="Полилиния 52"/>
          <p:cNvSpPr/>
          <p:nvPr/>
        </p:nvSpPr>
        <p:spPr bwMode="auto">
          <a:xfrm>
            <a:off x="8350920" y="4417560"/>
            <a:ext cx="683280" cy="706320"/>
          </a:xfrm>
          <a:custGeom>
            <a:avLst/>
            <a:gdLst>
              <a:gd name="textAreaLeft" fmla="*/ 0 w 683280"/>
              <a:gd name="textAreaRight" fmla="*/ 684000 w 683280"/>
              <a:gd name="textAreaTop" fmla="*/ 0 h 706320"/>
              <a:gd name="textAreaBottom" fmla="*/ 707040 h 70632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2" name="Полилиния 57"/>
          <p:cNvSpPr/>
          <p:nvPr/>
        </p:nvSpPr>
        <p:spPr bwMode="auto">
          <a:xfrm>
            <a:off x="8350920" y="5301360"/>
            <a:ext cx="683280" cy="653400"/>
          </a:xfrm>
          <a:custGeom>
            <a:avLst/>
            <a:gdLst>
              <a:gd name="textAreaLeft" fmla="*/ 0 w 683280"/>
              <a:gd name="textAreaRight" fmla="*/ 684000 w 683280"/>
              <a:gd name="textAreaTop" fmla="*/ 0 h 653400"/>
              <a:gd name="textAreaBottom" fmla="*/ 654120 h 65340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3" name="Полилиния 58"/>
          <p:cNvSpPr/>
          <p:nvPr/>
        </p:nvSpPr>
        <p:spPr bwMode="auto">
          <a:xfrm>
            <a:off x="8349480" y="3573000"/>
            <a:ext cx="683280" cy="680040"/>
          </a:xfrm>
          <a:custGeom>
            <a:avLst/>
            <a:gdLst>
              <a:gd name="textAreaLeft" fmla="*/ 0 w 683280"/>
              <a:gd name="textAreaRight" fmla="*/ 684000 w 683280"/>
              <a:gd name="textAreaTop" fmla="*/ 0 h 680040"/>
              <a:gd name="textAreaBottom" fmla="*/ 680760 h 680040"/>
            </a:gdLst>
            <a:ahLst/>
            <a:cxnLst/>
            <a:rect l="textAreaLeft" t="textAreaTop" r="textAreaRight" b="textAreaBottom"/>
            <a:pathLst>
              <a:path w="731452" h="571106" extrusionOk="0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679" tIns="58679" rIns="58679" bIns="58679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040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4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363852A8-E070-4B5B-AD80-01E49729043D}" type="slidenum">
              <a:rPr lang="ru-RU" sz="1200" b="1" u="none" strike="noStrike">
                <a:solidFill>
                  <a:schemeClr val="tx1"/>
                </a:solidFill>
              </a:rPr>
              <a:t>46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185" name="Скругленный прямоугольник 4"/>
          <p:cNvSpPr/>
          <p:nvPr/>
        </p:nvSpPr>
        <p:spPr bwMode="auto">
          <a:xfrm>
            <a:off x="147960" y="836640"/>
            <a:ext cx="5719680" cy="1079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600" b="1" i="1" u="none" strike="noStrike">
                <a:solidFill>
                  <a:schemeClr val="dk1"/>
                </a:solidFill>
                <a:latin typeface="Times New Roman"/>
              </a:rPr>
              <a:t>Цели программы:</a:t>
            </a:r>
            <a:r>
              <a:rPr lang="ru-RU" sz="1600" b="0" u="none" strike="noStrike">
                <a:solidFill>
                  <a:schemeClr val="dk1"/>
                </a:solidFill>
                <a:latin typeface="Times New Roman"/>
              </a:rPr>
              <a:t> 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400" b="0" u="none" strike="noStrike">
                <a:solidFill>
                  <a:schemeClr val="dk1"/>
                </a:solidFill>
                <a:latin typeface="Times New Roman"/>
              </a:rPr>
              <a:t>создание условий для роста благосостояния граждан – получателей мер социальной поддержки;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400" b="0" u="none" strike="noStrike">
                <a:solidFill>
                  <a:schemeClr val="dk1"/>
                </a:solidFill>
                <a:latin typeface="Times New Roman"/>
              </a:rPr>
              <a:t>повышение доступности социального обслуживания.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18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9242402"/>
              </p:ext>
            </p:extLst>
          </p:nvPr>
        </p:nvGraphicFramePr>
        <p:xfrm>
          <a:off x="146160" y="2946240"/>
          <a:ext cx="3704760" cy="3310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87" name="TextBox 6"/>
          <p:cNvSpPr/>
          <p:nvPr/>
        </p:nvSpPr>
        <p:spPr bwMode="auto">
          <a:xfrm>
            <a:off x="107640" y="2401200"/>
            <a:ext cx="403164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Расходы республиканского бюджета,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88" name="Рисунок 7" descr="http://www.pfrf.ru/files/branches/rostov/invaliddd.jpg"/>
          <p:cNvPicPr/>
          <p:nvPr/>
        </p:nvPicPr>
        <p:blipFill>
          <a:blip r:embed="rId3"/>
          <a:stretch/>
        </p:blipFill>
        <p:spPr bwMode="auto">
          <a:xfrm>
            <a:off x="6350400" y="674640"/>
            <a:ext cx="2231640" cy="14032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189" name="Полилиния 3"/>
          <p:cNvSpPr/>
          <p:nvPr/>
        </p:nvSpPr>
        <p:spPr bwMode="auto">
          <a:xfrm>
            <a:off x="3984840" y="2200320"/>
            <a:ext cx="5086440" cy="354240"/>
          </a:xfrm>
          <a:custGeom>
            <a:avLst/>
            <a:gdLst>
              <a:gd name="textAreaLeft" fmla="*/ 0 w 5147280"/>
              <a:gd name="textAreaRight" fmla="*/ 5148000 w 5147280"/>
              <a:gd name="textAreaTop" fmla="*/ 0 h 354240"/>
              <a:gd name="textAreaBottom" fmla="*/ 354960 h 354240"/>
            </a:gdLst>
            <a:ahLst/>
            <a:cxnLst/>
            <a:rect l="textAreaLeft" t="textAreaTop" r="textAreaRight" b="textAreaBottom"/>
            <a:pathLst>
              <a:path w="4681654" h="251615" extrusionOk="0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880" tIns="56880" rIns="56880" bIns="5688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1" u="none" strike="noStrike">
                <a:solidFill>
                  <a:srgbClr val="000000"/>
                </a:solidFill>
                <a:latin typeface="Times New Roman"/>
              </a:rPr>
              <a:t>Расходы в разрезе структурных элементов, 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0" name="Полилиния 9"/>
          <p:cNvSpPr/>
          <p:nvPr/>
        </p:nvSpPr>
        <p:spPr bwMode="auto">
          <a:xfrm>
            <a:off x="3984840" y="2663280"/>
            <a:ext cx="2948040" cy="286200"/>
          </a:xfrm>
          <a:custGeom>
            <a:avLst/>
            <a:gdLst>
              <a:gd name="textAreaLeft" fmla="*/ 0 w 2948040"/>
              <a:gd name="textAreaRight" fmla="*/ 2948760 w 2948040"/>
              <a:gd name="textAreaTop" fmla="*/ 0 h 286200"/>
              <a:gd name="textAreaBottom" fmla="*/ 286920 h 286200"/>
            </a:gdLst>
            <a:ahLst/>
            <a:cxnLst/>
            <a:rect l="textAreaLeft" t="textAreaTop" r="textAreaRight" b="textAreaBottom"/>
            <a:pathLst>
              <a:path w="2518794" h="286843" extrusionOk="0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000" tIns="54000" rIns="54000" bIns="540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Наименование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1" name="Полилиния 11"/>
          <p:cNvSpPr/>
          <p:nvPr/>
        </p:nvSpPr>
        <p:spPr bwMode="auto">
          <a:xfrm>
            <a:off x="3984840" y="3031560"/>
            <a:ext cx="2948040" cy="280800"/>
          </a:xfrm>
          <a:custGeom>
            <a:avLst/>
            <a:gdLst>
              <a:gd name="textAreaLeft" fmla="*/ 0 w 2948040"/>
              <a:gd name="textAreaRight" fmla="*/ 2948760 w 2948040"/>
              <a:gd name="textAreaTop" fmla="*/ 0 h 280800"/>
              <a:gd name="textAreaBottom" fmla="*/ 281520 h 280800"/>
            </a:gdLst>
            <a:ahLst/>
            <a:cxnLst/>
            <a:rect l="textAreaLeft" t="textAreaTop" r="textAreaRight" b="textAreaBottom"/>
            <a:pathLst>
              <a:path w="2518794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1" u="none" strike="noStrike">
                <a:solidFill>
                  <a:schemeClr val="dk1"/>
                </a:solidFill>
                <a:latin typeface="Times New Roman"/>
              </a:rPr>
              <a:t>Региональный проект </a:t>
            </a: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«Многодетная семья»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2" name="Полилиния 25"/>
          <p:cNvSpPr/>
          <p:nvPr/>
        </p:nvSpPr>
        <p:spPr bwMode="auto">
          <a:xfrm>
            <a:off x="3984840" y="3645000"/>
            <a:ext cx="2948040" cy="2879640"/>
          </a:xfrm>
          <a:custGeom>
            <a:avLst/>
            <a:gdLst>
              <a:gd name="textAreaLeft" fmla="*/ 0 w 2948040"/>
              <a:gd name="textAreaRight" fmla="*/ 2948760 w 2948040"/>
              <a:gd name="textAreaTop" fmla="*/ 0 h 2879640"/>
              <a:gd name="textAreaBottom" fmla="*/ 2880360 h 2879640"/>
            </a:gdLst>
            <a:ahLst/>
            <a:cxnLst/>
            <a:rect l="textAreaLeft" t="textAreaTop" r="textAreaRight" b="textAreaBottom"/>
            <a:pathLst>
              <a:path w="2518794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5800" tIns="55800" rIns="55800" bIns="558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1" u="none" strike="noStrike">
                <a:solidFill>
                  <a:srgbClr val="000000"/>
                </a:solidFill>
                <a:latin typeface="Times New Roman"/>
              </a:rPr>
              <a:t>Комплексы процессных мероприятий: </a:t>
            </a:r>
            <a:r>
              <a:rPr lang="ru-RU" sz="850" b="0" u="none" strike="noStrike">
                <a:solidFill>
                  <a:schemeClr val="dk1"/>
                </a:solidFill>
                <a:latin typeface="Times New Roman"/>
              </a:rPr>
              <a:t>«Предоставление мер социальной поддержки отдельным категориям граждан», «Модернизация и развитие сектора предоставления государственных услуг, государственного социального заказа и иных мер поддержки населению», «Обеспечение доступности социальных услуг высокого качества для всех нуждающихся граждан пожилого возраста и инвалидов, включая детей-инвалидов, путем дальнейшего развития сети организаций различных организационно-правовых форм и форм собственности, предоставляющих социальные услуги», «Создание благоприятных условий жизнедеятельности ветеранам, гражданам пожилого возраста, инвалидам», «Организация предоставления денежных выплат и пособий гражданам, имеющим детей», «Реализация мероприятий по проведению оздоровительной кампании детей, в том числе детей, находящихся в трудной жизненной ситуации», «Совершенствование социального обслуживания семьи и детей», «Оказание содействия добровольному переселению в Чувашскую Республику соотечественников, проживающих за рубежом», «Поддержка социально ориентированных некоммерческих организаций в Чувашской Республике», «Обеспечение реализации государственной программы Чувашской Республики "Социальная поддержка граждан»</a:t>
            </a:r>
            <a:endParaRPr lang="ru-RU" sz="8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3" name="Полилиния 27"/>
          <p:cNvSpPr/>
          <p:nvPr/>
        </p:nvSpPr>
        <p:spPr bwMode="auto">
          <a:xfrm>
            <a:off x="7747920" y="2663280"/>
            <a:ext cx="647280" cy="286200"/>
          </a:xfrm>
          <a:custGeom>
            <a:avLst/>
            <a:gdLst>
              <a:gd name="textAreaLeft" fmla="*/ 0 w 647280"/>
              <a:gd name="textAreaRight" fmla="*/ 648000 w 647280"/>
              <a:gd name="textAreaTop" fmla="*/ 0 h 286200"/>
              <a:gd name="textAreaBottom" fmla="*/ 286920 h 286200"/>
            </a:gdLst>
            <a:ahLst/>
            <a:cxnLst/>
            <a:rect l="textAreaLeft" t="textAreaTop" r="textAreaRight" b="textAreaBottom"/>
            <a:pathLst>
              <a:path w="836567" h="286843" extrusionOk="0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000" tIns="54000" rIns="54000" bIns="540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4" name="Полилиния 28"/>
          <p:cNvSpPr/>
          <p:nvPr/>
        </p:nvSpPr>
        <p:spPr bwMode="auto">
          <a:xfrm>
            <a:off x="7747920" y="3037680"/>
            <a:ext cx="647280" cy="262080"/>
          </a:xfrm>
          <a:custGeom>
            <a:avLst/>
            <a:gdLst>
              <a:gd name="textAreaLeft" fmla="*/ 0 w 647280"/>
              <a:gd name="textAreaRight" fmla="*/ 648000 w 647280"/>
              <a:gd name="textAreaTop" fmla="*/ 0 h 262080"/>
              <a:gd name="textAreaBottom" fmla="*/ 262800 h 262080"/>
            </a:gdLst>
            <a:ahLst/>
            <a:cxnLst/>
            <a:rect l="textAreaLeft" t="textAreaTop" r="textAreaRight" b="textAreaBottom"/>
            <a:pathLst>
              <a:path w="833304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1 413,5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5" name="Полилиния 32"/>
          <p:cNvSpPr/>
          <p:nvPr/>
        </p:nvSpPr>
        <p:spPr bwMode="auto">
          <a:xfrm>
            <a:off x="7738920" y="3645000"/>
            <a:ext cx="647280" cy="2879640"/>
          </a:xfrm>
          <a:custGeom>
            <a:avLst/>
            <a:gdLst>
              <a:gd name="textAreaLeft" fmla="*/ 0 w 647280"/>
              <a:gd name="textAreaRight" fmla="*/ 648000 w 647280"/>
              <a:gd name="textAreaTop" fmla="*/ 0 h 2879640"/>
              <a:gd name="textAreaBottom" fmla="*/ 2880360 h 2879640"/>
            </a:gdLst>
            <a:ahLst/>
            <a:cxnLst/>
            <a:rect l="textAreaLeft" t="textAreaTop" r="textAreaRight" b="textAreaBottom"/>
            <a:pathLst>
              <a:path w="741113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7 892,6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6" name="Полилиния 34"/>
          <p:cNvSpPr/>
          <p:nvPr/>
        </p:nvSpPr>
        <p:spPr bwMode="auto">
          <a:xfrm>
            <a:off x="8461080" y="2663280"/>
            <a:ext cx="622440" cy="286200"/>
          </a:xfrm>
          <a:custGeom>
            <a:avLst/>
            <a:gdLst>
              <a:gd name="textAreaLeft" fmla="*/ 0 w 622440"/>
              <a:gd name="textAreaRight" fmla="*/ 623160 w 622440"/>
              <a:gd name="textAreaTop" fmla="*/ 0 h 286200"/>
              <a:gd name="textAreaBottom" fmla="*/ 286920 h 286200"/>
            </a:gdLst>
            <a:ahLst/>
            <a:cxnLst/>
            <a:rect l="textAreaLeft" t="textAreaTop" r="textAreaRight" b="textAreaBottom"/>
            <a:pathLst>
              <a:path w="893995" h="286843" extrusionOk="0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000" tIns="54000" rIns="54000" bIns="540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7" name="Полилиния 35"/>
          <p:cNvSpPr/>
          <p:nvPr/>
        </p:nvSpPr>
        <p:spPr bwMode="auto">
          <a:xfrm>
            <a:off x="8448480" y="3031560"/>
            <a:ext cx="647280" cy="267840"/>
          </a:xfrm>
          <a:custGeom>
            <a:avLst/>
            <a:gdLst>
              <a:gd name="textAreaLeft" fmla="*/ 0 w 647280"/>
              <a:gd name="textAreaRight" fmla="*/ 648000 w 647280"/>
              <a:gd name="textAreaTop" fmla="*/ 0 h 267840"/>
              <a:gd name="textAreaBottom" fmla="*/ 268560 h 267840"/>
            </a:gdLst>
            <a:ahLst/>
            <a:cxnLst/>
            <a:rect l="textAreaLeft" t="textAreaTop" r="textAreaRight" b="textAreaBottom"/>
            <a:pathLst>
              <a:path w="890508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1 398,3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8" name="Полилиния 39"/>
          <p:cNvSpPr/>
          <p:nvPr/>
        </p:nvSpPr>
        <p:spPr bwMode="auto">
          <a:xfrm>
            <a:off x="8448480" y="3645000"/>
            <a:ext cx="647280" cy="2879640"/>
          </a:xfrm>
          <a:custGeom>
            <a:avLst/>
            <a:gdLst>
              <a:gd name="textAreaLeft" fmla="*/ 0 w 647280"/>
              <a:gd name="textAreaRight" fmla="*/ 648000 w 647280"/>
              <a:gd name="textAreaTop" fmla="*/ 0 h 2879640"/>
              <a:gd name="textAreaBottom" fmla="*/ 2880360 h 2879640"/>
            </a:gdLst>
            <a:ahLst/>
            <a:cxnLst/>
            <a:rect l="textAreaLeft" t="textAreaTop" r="textAreaRight" b="textAreaBottom"/>
            <a:pathLst>
              <a:path w="791989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7 898,5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9" name="Заголовок 1"/>
          <p:cNvSpPr/>
          <p:nvPr/>
        </p:nvSpPr>
        <p:spPr bwMode="auto">
          <a:xfrm>
            <a:off x="259560" y="0"/>
            <a:ext cx="7612920" cy="503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«Социальная поддержка граждан»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00" name="Прямая соединительная линия 22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201" name="TextBox 23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2" name="Полилиния 41"/>
          <p:cNvSpPr/>
          <p:nvPr/>
        </p:nvSpPr>
        <p:spPr bwMode="auto">
          <a:xfrm>
            <a:off x="7035480" y="2663280"/>
            <a:ext cx="647280" cy="308880"/>
          </a:xfrm>
          <a:custGeom>
            <a:avLst/>
            <a:gdLst>
              <a:gd name="textAreaLeft" fmla="*/ 0 w 647280"/>
              <a:gd name="textAreaRight" fmla="*/ 648000 w 647280"/>
              <a:gd name="textAreaTop" fmla="*/ 0 h 308880"/>
              <a:gd name="textAreaBottom" fmla="*/ 309600 h 308880"/>
            </a:gdLst>
            <a:ahLst/>
            <a:cxnLst/>
            <a:rect l="textAreaLeft" t="textAreaTop" r="textAreaRight" b="textAreaBottom"/>
            <a:pathLst>
              <a:path w="836567" h="286843" extrusionOk="0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000" tIns="54000" rIns="54000" bIns="540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3" name="Полилиния 42"/>
          <p:cNvSpPr/>
          <p:nvPr/>
        </p:nvSpPr>
        <p:spPr bwMode="auto">
          <a:xfrm>
            <a:off x="7035480" y="3341160"/>
            <a:ext cx="647280" cy="254880"/>
          </a:xfrm>
          <a:custGeom>
            <a:avLst/>
            <a:gdLst>
              <a:gd name="textAreaLeft" fmla="*/ 0 w 647280"/>
              <a:gd name="textAreaRight" fmla="*/ 648000 w 647280"/>
              <a:gd name="textAreaTop" fmla="*/ 0 h 254880"/>
              <a:gd name="textAreaBottom" fmla="*/ 255600 h 254880"/>
            </a:gdLst>
            <a:ahLst/>
            <a:cxnLst/>
            <a:rect l="textAreaLeft" t="textAreaTop" r="textAreaRight" b="textAreaBottom"/>
            <a:pathLst>
              <a:path w="833304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145,8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4" name="Полилиния 46"/>
          <p:cNvSpPr/>
          <p:nvPr/>
        </p:nvSpPr>
        <p:spPr bwMode="auto">
          <a:xfrm>
            <a:off x="7035480" y="3645000"/>
            <a:ext cx="647280" cy="2879640"/>
          </a:xfrm>
          <a:custGeom>
            <a:avLst/>
            <a:gdLst>
              <a:gd name="textAreaLeft" fmla="*/ 0 w 647280"/>
              <a:gd name="textAreaRight" fmla="*/ 648000 w 647280"/>
              <a:gd name="textAreaTop" fmla="*/ 0 h 2879640"/>
              <a:gd name="textAreaBottom" fmla="*/ 2880360 h 2879640"/>
            </a:gdLst>
            <a:ahLst/>
            <a:cxnLst/>
            <a:rect l="textAreaLeft" t="textAreaTop" r="textAreaRight" b="textAreaBottom"/>
            <a:pathLst>
              <a:path w="741113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7 907,4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5" name="Полилиния 24"/>
          <p:cNvSpPr/>
          <p:nvPr/>
        </p:nvSpPr>
        <p:spPr bwMode="auto">
          <a:xfrm>
            <a:off x="3984840" y="3341160"/>
            <a:ext cx="2948040" cy="280800"/>
          </a:xfrm>
          <a:custGeom>
            <a:avLst/>
            <a:gdLst>
              <a:gd name="textAreaLeft" fmla="*/ 0 w 2948040"/>
              <a:gd name="textAreaRight" fmla="*/ 2948760 w 2948040"/>
              <a:gd name="textAreaTop" fmla="*/ 0 h 280800"/>
              <a:gd name="textAreaBottom" fmla="*/ 281520 h 280800"/>
            </a:gdLst>
            <a:ahLst/>
            <a:cxnLst/>
            <a:rect l="textAreaLeft" t="textAreaTop" r="textAreaRight" b="textAreaBottom"/>
            <a:pathLst>
              <a:path w="2518794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1" u="none" strike="noStrike">
                <a:solidFill>
                  <a:schemeClr val="dk1"/>
                </a:solidFill>
                <a:latin typeface="Times New Roman"/>
              </a:rPr>
              <a:t>Региональный проект </a:t>
            </a: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«Старшее поколение»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6" name="Полилиния 26"/>
          <p:cNvSpPr/>
          <p:nvPr/>
        </p:nvSpPr>
        <p:spPr bwMode="auto">
          <a:xfrm>
            <a:off x="7022520" y="3044519"/>
            <a:ext cx="647280" cy="254880"/>
          </a:xfrm>
          <a:custGeom>
            <a:avLst/>
            <a:gdLst>
              <a:gd name="textAreaLeft" fmla="*/ 0 w 647280"/>
              <a:gd name="textAreaRight" fmla="*/ 648000 w 647280"/>
              <a:gd name="textAreaTop" fmla="*/ 0 h 254880"/>
              <a:gd name="textAreaBottom" fmla="*/ 255600 h 254880"/>
            </a:gdLst>
            <a:ahLst/>
            <a:cxnLst/>
            <a:rect l="textAreaLeft" t="textAreaTop" r="textAreaRight" b="textAreaBottom"/>
            <a:pathLst>
              <a:path w="833304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1 355,4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7" name="Полилиния 29"/>
          <p:cNvSpPr/>
          <p:nvPr/>
        </p:nvSpPr>
        <p:spPr bwMode="auto">
          <a:xfrm>
            <a:off x="7745039" y="3341160"/>
            <a:ext cx="647280" cy="302760"/>
          </a:xfrm>
          <a:custGeom>
            <a:avLst/>
            <a:gdLst>
              <a:gd name="textAreaLeft" fmla="*/ 0 w 647280"/>
              <a:gd name="textAreaRight" fmla="*/ 648000 w 647280"/>
              <a:gd name="textAreaTop" fmla="*/ 0 h 302760"/>
              <a:gd name="textAreaBottom" fmla="*/ 303480 h 302760"/>
            </a:gdLst>
            <a:ahLst/>
            <a:cxnLst/>
            <a:rect l="textAreaLeft" t="textAreaTop" r="textAreaRight" b="textAreaBottom"/>
            <a:pathLst>
              <a:path w="833304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161,4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8" name="Полилиния 30"/>
          <p:cNvSpPr/>
          <p:nvPr/>
        </p:nvSpPr>
        <p:spPr bwMode="auto">
          <a:xfrm>
            <a:off x="8448480" y="3341160"/>
            <a:ext cx="647280" cy="267840"/>
          </a:xfrm>
          <a:custGeom>
            <a:avLst/>
            <a:gdLst>
              <a:gd name="textAreaLeft" fmla="*/ 0 w 647280"/>
              <a:gd name="textAreaRight" fmla="*/ 648000 w 647280"/>
              <a:gd name="textAreaTop" fmla="*/ 0 h 267840"/>
              <a:gd name="textAreaBottom" fmla="*/ 268560 h 267840"/>
            </a:gdLst>
            <a:ahLst/>
            <a:cxnLst/>
            <a:rect l="textAreaLeft" t="textAreaTop" r="textAreaRight" b="textAreaBottom"/>
            <a:pathLst>
              <a:path w="890508" h="469388" extrusionOk="0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693,4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839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9" name="Скругленный прямоугольник 4"/>
          <p:cNvSpPr/>
          <p:nvPr/>
        </p:nvSpPr>
        <p:spPr bwMode="auto">
          <a:xfrm>
            <a:off x="63000" y="2421000"/>
            <a:ext cx="4931280" cy="43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Доля населения с доходами ниже величины прожиточного минимума,%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0" name="Скругленный прямоугольник 23"/>
          <p:cNvSpPr/>
          <p:nvPr/>
        </p:nvSpPr>
        <p:spPr bwMode="auto">
          <a:xfrm>
            <a:off x="84960" y="2925000"/>
            <a:ext cx="4931280" cy="86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Доля средств республиканского бюджета Чувашской Республики,                     выделяемых социально ориентированным некоммерческим организациям на предоставление социальных услуг на дому, в общем объеме средств                 республиканского бюджета Чувашской Республики, выделяемых на предоставление этих услуг в сфере социального обслуживания, %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1" name="Скругленный прямоугольник 32"/>
          <p:cNvSpPr/>
          <p:nvPr/>
        </p:nvSpPr>
        <p:spPr bwMode="auto">
          <a:xfrm>
            <a:off x="84960" y="3861000"/>
            <a:ext cx="4931280" cy="4950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Доля граждан, получивших социальные услуги в организациях социального обслуживания, в общем числе граждан, обратившихся за получением                   социальных услуг в организации социального обслуживания, %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2" name="Скругленный прямоугольник 34"/>
          <p:cNvSpPr/>
          <p:nvPr/>
        </p:nvSpPr>
        <p:spPr bwMode="auto">
          <a:xfrm>
            <a:off x="84960" y="4447800"/>
            <a:ext cx="4931280" cy="719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Удельный вес несовершеннолетних, находящихся в трудной жизненной ситуации, охваченных организованным отдыхом и оздоровлением, в общей численности несовершеннолетних, обратившихся за их получением в организации социального обслуживания, %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3" name="Скругленный прямоугольник 35"/>
          <p:cNvSpPr/>
          <p:nvPr/>
        </p:nvSpPr>
        <p:spPr bwMode="auto">
          <a:xfrm>
            <a:off x="84960" y="5229360"/>
            <a:ext cx="4931280" cy="593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Удельный вес детей-инвалидов, получивших социальные услуги в организациях социального обслуживания для детей-инвалидов, в общей численности детей-инвалидов, </a:t>
            </a:r>
            <a:r>
              <a:rPr lang="en-US" sz="1100" b="0" u="none" strike="noStrike">
                <a:solidFill>
                  <a:schemeClr val="dk1"/>
                </a:solidFill>
                <a:latin typeface="Times New Roman"/>
              </a:rPr>
              <a:t>%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4" name="Скругленный прямоугольник 36"/>
          <p:cNvSpPr/>
          <p:nvPr/>
        </p:nvSpPr>
        <p:spPr bwMode="auto">
          <a:xfrm>
            <a:off x="84960" y="5877360"/>
            <a:ext cx="4931280" cy="8881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Численность участников Государственной программы по оказанию содействия добровольному переселению в РФ соотечественников, проживающих за рубежом, и членов их семей, прибывших в Чувашскую Республику и поставленных на учет в МВД по Чувашской Республике, человек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5" name="Скругленный прямоугольник 10"/>
          <p:cNvSpPr/>
          <p:nvPr/>
        </p:nvSpPr>
        <p:spPr bwMode="auto">
          <a:xfrm>
            <a:off x="244080" y="1688040"/>
            <a:ext cx="343620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6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50E86CC9-8BE9-4A71-8E3D-7D08F133382A}" type="slidenum">
              <a:rPr lang="ru-RU" sz="1200" b="1" u="none" strike="noStrike">
                <a:solidFill>
                  <a:schemeClr val="tx1"/>
                </a:solidFill>
              </a:rPr>
              <a:t>47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1217" name="Рисунок 48" descr="http://upravafilipark.ru/wp-content/uploads/2015/06/sobranie-2.jpg"/>
          <p:cNvPicPr/>
          <p:nvPr/>
        </p:nvPicPr>
        <p:blipFill>
          <a:blip r:embed="rId2"/>
          <a:stretch/>
        </p:blipFill>
        <p:spPr bwMode="auto">
          <a:xfrm>
            <a:off x="1377000" y="824040"/>
            <a:ext cx="1079280" cy="7912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1218" name="Рисунок 49" descr="http://blog.yarcenter.ru/media/5/0.2/0506.jpg"/>
          <p:cNvPicPr/>
          <p:nvPr/>
        </p:nvPicPr>
        <p:blipFill>
          <a:blip r:embed="rId3"/>
          <a:stretch/>
        </p:blipFill>
        <p:spPr bwMode="auto">
          <a:xfrm>
            <a:off x="244080" y="824040"/>
            <a:ext cx="1060200" cy="812879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1219" name="Рисунок 50" descr="http://www.prav-net.ru/img/zolotoslov/5064-1.jpg"/>
          <p:cNvPicPr/>
          <p:nvPr/>
        </p:nvPicPr>
        <p:blipFill>
          <a:blip r:embed="rId4"/>
          <a:stretch/>
        </p:blipFill>
        <p:spPr bwMode="auto">
          <a:xfrm>
            <a:off x="2529000" y="824040"/>
            <a:ext cx="1151640" cy="7912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1220" name="Рисунок 51" descr="http://zaoblakami.ru/uploads/content/small/200_123423423435_dostupnaya-sreda.jpg"/>
          <p:cNvPicPr/>
          <p:nvPr/>
        </p:nvPicPr>
        <p:blipFill>
          <a:blip r:embed="rId5"/>
          <a:stretch/>
        </p:blipFill>
        <p:spPr bwMode="auto">
          <a:xfrm>
            <a:off x="3897360" y="1688040"/>
            <a:ext cx="1007280" cy="5032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1" name="Рисунок 52" descr="http://riarealty.ru/images/39662/77/396627757.jpg"/>
          <p:cNvPicPr/>
          <p:nvPr/>
        </p:nvPicPr>
        <p:blipFill>
          <a:blip r:embed="rId6"/>
          <a:stretch/>
        </p:blipFill>
        <p:spPr bwMode="auto">
          <a:xfrm>
            <a:off x="3756240" y="815760"/>
            <a:ext cx="1148400" cy="79956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222" name="Полилиния 2"/>
          <p:cNvSpPr/>
          <p:nvPr/>
        </p:nvSpPr>
        <p:spPr bwMode="auto">
          <a:xfrm>
            <a:off x="5131800" y="907560"/>
            <a:ext cx="3902400" cy="623879"/>
          </a:xfrm>
          <a:custGeom>
            <a:avLst/>
            <a:gdLst>
              <a:gd name="textAreaLeft" fmla="*/ 0 w 3902400"/>
              <a:gd name="textAreaRight" fmla="*/ 3903120 w 39024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390303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1640" tIns="71640" rIns="71640" bIns="716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3" name="Полилиния 3"/>
          <p:cNvSpPr/>
          <p:nvPr/>
        </p:nvSpPr>
        <p:spPr bwMode="auto">
          <a:xfrm>
            <a:off x="5131800" y="170064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640" tIns="71640" rIns="71640" bIns="716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4" name="Полилиния 6"/>
          <p:cNvSpPr/>
          <p:nvPr/>
        </p:nvSpPr>
        <p:spPr bwMode="auto">
          <a:xfrm>
            <a:off x="5131800" y="2421000"/>
            <a:ext cx="730800" cy="43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431280"/>
              <a:gd name="textAreaBottom" fmla="*/ 432000 h 431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13,0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5" name="Полилиния 7"/>
          <p:cNvSpPr/>
          <p:nvPr/>
        </p:nvSpPr>
        <p:spPr bwMode="auto">
          <a:xfrm>
            <a:off x="5131800" y="302040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6" name="Полилиния 8"/>
          <p:cNvSpPr/>
          <p:nvPr/>
        </p:nvSpPr>
        <p:spPr bwMode="auto">
          <a:xfrm>
            <a:off x="5131800" y="3861000"/>
            <a:ext cx="730800" cy="50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99,9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7" name="Полилиния 9"/>
          <p:cNvSpPr/>
          <p:nvPr/>
        </p:nvSpPr>
        <p:spPr bwMode="auto">
          <a:xfrm>
            <a:off x="5131800" y="4473000"/>
            <a:ext cx="730800" cy="68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83280"/>
              <a:gd name="textAreaBottom" fmla="*/ 684000 h 68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99,9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8" name="Полилиния 11"/>
          <p:cNvSpPr/>
          <p:nvPr/>
        </p:nvSpPr>
        <p:spPr bwMode="auto">
          <a:xfrm>
            <a:off x="5131800" y="5229360"/>
            <a:ext cx="730800" cy="577080"/>
          </a:xfrm>
          <a:custGeom>
            <a:avLst/>
            <a:gdLst>
              <a:gd name="textAreaLeft" fmla="*/ 0 w 730800"/>
              <a:gd name="textAreaRight" fmla="*/ 731520 w 730800"/>
              <a:gd name="textAreaTop" fmla="*/ 0 h 577080"/>
              <a:gd name="textAreaBottom" fmla="*/ 577800 h 5770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89,4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9" name="Полилиния 12"/>
          <p:cNvSpPr/>
          <p:nvPr/>
        </p:nvSpPr>
        <p:spPr bwMode="auto">
          <a:xfrm>
            <a:off x="5131800" y="6009120"/>
            <a:ext cx="730800" cy="575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35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0" name="Полилиния 13"/>
          <p:cNvSpPr/>
          <p:nvPr/>
        </p:nvSpPr>
        <p:spPr bwMode="auto">
          <a:xfrm>
            <a:off x="5924880" y="170064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640" tIns="71640" rIns="71640" bIns="716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1" name="Полилиния 14"/>
          <p:cNvSpPr/>
          <p:nvPr/>
        </p:nvSpPr>
        <p:spPr bwMode="auto">
          <a:xfrm>
            <a:off x="5924880" y="2421000"/>
            <a:ext cx="730800" cy="43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431280"/>
              <a:gd name="textAreaBottom" fmla="*/ 432000 h 431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12,6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2" name="Полилиния 15"/>
          <p:cNvSpPr/>
          <p:nvPr/>
        </p:nvSpPr>
        <p:spPr bwMode="auto">
          <a:xfrm>
            <a:off x="5924880" y="302040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3" name="Полилиния 16"/>
          <p:cNvSpPr/>
          <p:nvPr/>
        </p:nvSpPr>
        <p:spPr bwMode="auto">
          <a:xfrm>
            <a:off x="5924880" y="3861000"/>
            <a:ext cx="730800" cy="50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99,9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4" name="Полилиния 17"/>
          <p:cNvSpPr/>
          <p:nvPr/>
        </p:nvSpPr>
        <p:spPr bwMode="auto">
          <a:xfrm>
            <a:off x="5924880" y="4473000"/>
            <a:ext cx="730800" cy="68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83280"/>
              <a:gd name="textAreaBottom" fmla="*/ 684000 h 68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99,9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5" name="Полилиния 21"/>
          <p:cNvSpPr/>
          <p:nvPr/>
        </p:nvSpPr>
        <p:spPr bwMode="auto">
          <a:xfrm>
            <a:off x="5924880" y="5239440"/>
            <a:ext cx="730800" cy="556560"/>
          </a:xfrm>
          <a:custGeom>
            <a:avLst/>
            <a:gdLst>
              <a:gd name="textAreaLeft" fmla="*/ 0 w 730800"/>
              <a:gd name="textAreaRight" fmla="*/ 731520 w 730800"/>
              <a:gd name="textAreaTop" fmla="*/ 0 h 556560"/>
              <a:gd name="textAreaBottom" fmla="*/ 557280 h 55656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90,91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6" name="Полилиния 22"/>
          <p:cNvSpPr/>
          <p:nvPr/>
        </p:nvSpPr>
        <p:spPr bwMode="auto">
          <a:xfrm>
            <a:off x="5924880" y="6009120"/>
            <a:ext cx="730800" cy="575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20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7" name="Полилиния 24"/>
          <p:cNvSpPr/>
          <p:nvPr/>
        </p:nvSpPr>
        <p:spPr bwMode="auto">
          <a:xfrm>
            <a:off x="6717600" y="170064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640" tIns="71640" rIns="71640" bIns="716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8" name="Полилиния 25"/>
          <p:cNvSpPr/>
          <p:nvPr/>
        </p:nvSpPr>
        <p:spPr bwMode="auto">
          <a:xfrm>
            <a:off x="6717600" y="2421000"/>
            <a:ext cx="730800" cy="43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431280"/>
              <a:gd name="textAreaBottom" fmla="*/ 432000 h 431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11,9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9" name="Полилиния 26"/>
          <p:cNvSpPr/>
          <p:nvPr/>
        </p:nvSpPr>
        <p:spPr bwMode="auto">
          <a:xfrm>
            <a:off x="6717600" y="302040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0" name="Полилиния 27"/>
          <p:cNvSpPr/>
          <p:nvPr/>
        </p:nvSpPr>
        <p:spPr bwMode="auto">
          <a:xfrm>
            <a:off x="6717600" y="3861000"/>
            <a:ext cx="730800" cy="50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1" name="Полилиния 28"/>
          <p:cNvSpPr/>
          <p:nvPr/>
        </p:nvSpPr>
        <p:spPr bwMode="auto">
          <a:xfrm>
            <a:off x="6717600" y="4473000"/>
            <a:ext cx="730800" cy="68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83280"/>
              <a:gd name="textAreaBottom" fmla="*/ 684000 h 68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99,9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2" name="Полилиния 29"/>
          <p:cNvSpPr/>
          <p:nvPr/>
        </p:nvSpPr>
        <p:spPr bwMode="auto">
          <a:xfrm>
            <a:off x="6717600" y="5247360"/>
            <a:ext cx="730800" cy="558720"/>
          </a:xfrm>
          <a:custGeom>
            <a:avLst/>
            <a:gdLst>
              <a:gd name="textAreaLeft" fmla="*/ 0 w 730800"/>
              <a:gd name="textAreaRight" fmla="*/ 731520 w 730800"/>
              <a:gd name="textAreaTop" fmla="*/ 0 h 558720"/>
              <a:gd name="textAreaBottom" fmla="*/ 559440 h 55872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96,99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3" name="Полилиния 30"/>
          <p:cNvSpPr/>
          <p:nvPr/>
        </p:nvSpPr>
        <p:spPr bwMode="auto">
          <a:xfrm>
            <a:off x="6717600" y="6009120"/>
            <a:ext cx="730800" cy="575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20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4" name="Полилиния 31"/>
          <p:cNvSpPr/>
          <p:nvPr/>
        </p:nvSpPr>
        <p:spPr bwMode="auto">
          <a:xfrm>
            <a:off x="7510680" y="170064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640" tIns="71640" rIns="71640" bIns="716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5" name="Полилиния 33"/>
          <p:cNvSpPr/>
          <p:nvPr/>
        </p:nvSpPr>
        <p:spPr bwMode="auto">
          <a:xfrm>
            <a:off x="7510680" y="2421000"/>
            <a:ext cx="730800" cy="43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431280"/>
              <a:gd name="textAreaBottom" fmla="*/ 432000 h 431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9,2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6" name="Полилиния 37"/>
          <p:cNvSpPr/>
          <p:nvPr/>
        </p:nvSpPr>
        <p:spPr bwMode="auto">
          <a:xfrm>
            <a:off x="7510680" y="302040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7" name="Полилиния 38"/>
          <p:cNvSpPr/>
          <p:nvPr/>
        </p:nvSpPr>
        <p:spPr bwMode="auto">
          <a:xfrm>
            <a:off x="7510680" y="3861000"/>
            <a:ext cx="730800" cy="50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8" name="Полилиния 39"/>
          <p:cNvSpPr/>
          <p:nvPr/>
        </p:nvSpPr>
        <p:spPr bwMode="auto">
          <a:xfrm>
            <a:off x="7510680" y="4473000"/>
            <a:ext cx="730800" cy="68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83280"/>
              <a:gd name="textAreaBottom" fmla="*/ 684000 h 68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99,9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9" name="Полилиния 40"/>
          <p:cNvSpPr/>
          <p:nvPr/>
        </p:nvSpPr>
        <p:spPr bwMode="auto">
          <a:xfrm>
            <a:off x="7529760" y="5236920"/>
            <a:ext cx="730800" cy="559080"/>
          </a:xfrm>
          <a:custGeom>
            <a:avLst/>
            <a:gdLst>
              <a:gd name="textAreaLeft" fmla="*/ 0 w 730800"/>
              <a:gd name="textAreaRight" fmla="*/ 731520 w 730800"/>
              <a:gd name="textAreaTop" fmla="*/ 0 h 559080"/>
              <a:gd name="textAreaBottom" fmla="*/ 559800 h 5590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99,0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0" name="Полилиния 41"/>
          <p:cNvSpPr/>
          <p:nvPr/>
        </p:nvSpPr>
        <p:spPr bwMode="auto">
          <a:xfrm>
            <a:off x="7524360" y="6009120"/>
            <a:ext cx="717120" cy="575280"/>
          </a:xfrm>
          <a:custGeom>
            <a:avLst/>
            <a:gdLst>
              <a:gd name="textAreaLeft" fmla="*/ 0 w 717120"/>
              <a:gd name="textAreaRight" fmla="*/ 717840 w 71712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20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1" name="Полилиния 42"/>
          <p:cNvSpPr/>
          <p:nvPr/>
        </p:nvSpPr>
        <p:spPr bwMode="auto">
          <a:xfrm>
            <a:off x="8303400" y="170064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640" tIns="71640" rIns="71640" bIns="716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2" name="Полилиния 43"/>
          <p:cNvSpPr/>
          <p:nvPr/>
        </p:nvSpPr>
        <p:spPr bwMode="auto">
          <a:xfrm>
            <a:off x="8303400" y="2421000"/>
            <a:ext cx="730800" cy="43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431280"/>
              <a:gd name="textAreaBottom" fmla="*/ 432000 h 431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3" name="Полилиния 44"/>
          <p:cNvSpPr/>
          <p:nvPr/>
        </p:nvSpPr>
        <p:spPr bwMode="auto">
          <a:xfrm>
            <a:off x="8303400" y="3020400"/>
            <a:ext cx="730800" cy="623879"/>
          </a:xfrm>
          <a:custGeom>
            <a:avLst/>
            <a:gdLst>
              <a:gd name="textAreaLeft" fmla="*/ 0 w 730800"/>
              <a:gd name="textAreaRight" fmla="*/ 731520 w 73080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4" name="Полилиния 45"/>
          <p:cNvSpPr/>
          <p:nvPr/>
        </p:nvSpPr>
        <p:spPr bwMode="auto">
          <a:xfrm>
            <a:off x="8303400" y="3861000"/>
            <a:ext cx="730800" cy="50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5" name="Полилиния 46"/>
          <p:cNvSpPr/>
          <p:nvPr/>
        </p:nvSpPr>
        <p:spPr bwMode="auto">
          <a:xfrm>
            <a:off x="8303400" y="4473000"/>
            <a:ext cx="730800" cy="683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83280"/>
              <a:gd name="textAreaBottom" fmla="*/ 684000 h 683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6" name="Полилиния 47"/>
          <p:cNvSpPr/>
          <p:nvPr/>
        </p:nvSpPr>
        <p:spPr bwMode="auto">
          <a:xfrm>
            <a:off x="8303400" y="5243760"/>
            <a:ext cx="730800" cy="558720"/>
          </a:xfrm>
          <a:custGeom>
            <a:avLst/>
            <a:gdLst>
              <a:gd name="textAreaLeft" fmla="*/ 0 w 730800"/>
              <a:gd name="textAreaRight" fmla="*/ 731520 w 730800"/>
              <a:gd name="textAreaTop" fmla="*/ 0 h 558720"/>
              <a:gd name="textAreaBottom" fmla="*/ 559440 h 55872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7" name="Полилиния 54"/>
          <p:cNvSpPr/>
          <p:nvPr/>
        </p:nvSpPr>
        <p:spPr bwMode="auto">
          <a:xfrm>
            <a:off x="8310240" y="6009120"/>
            <a:ext cx="730800" cy="575280"/>
          </a:xfrm>
          <a:custGeom>
            <a:avLst/>
            <a:gdLst>
              <a:gd name="textAreaLeft" fmla="*/ 0 w 730800"/>
              <a:gd name="textAreaRight" fmla="*/ 731520 w 73080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145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8" name="Заголовок 1"/>
          <p:cNvSpPr/>
          <p:nvPr/>
        </p:nvSpPr>
        <p:spPr bwMode="auto">
          <a:xfrm>
            <a:off x="259560" y="0"/>
            <a:ext cx="726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«Социальная поддержка граждан»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59" name="Прямая соединительная линия 19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260" name="TextBox 20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110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1" name="Прямоугольник 7"/>
          <p:cNvSpPr/>
          <p:nvPr/>
        </p:nvSpPr>
        <p:spPr bwMode="auto">
          <a:xfrm>
            <a:off x="4680" y="4293000"/>
            <a:ext cx="1943640" cy="360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2" name="Прямоугольник 8"/>
          <p:cNvSpPr/>
          <p:nvPr/>
        </p:nvSpPr>
        <p:spPr bwMode="auto">
          <a:xfrm>
            <a:off x="30960" y="4662360"/>
            <a:ext cx="1511280" cy="50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3" name="Прямоугольник 39"/>
          <p:cNvSpPr/>
          <p:nvPr/>
        </p:nvSpPr>
        <p:spPr bwMode="auto">
          <a:xfrm>
            <a:off x="107640" y="6269400"/>
            <a:ext cx="410364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4" name="Скругленный прямоугольник 4"/>
          <p:cNvSpPr/>
          <p:nvPr/>
        </p:nvSpPr>
        <p:spPr bwMode="auto">
          <a:xfrm>
            <a:off x="153719" y="692640"/>
            <a:ext cx="5647680" cy="10364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600" b="1" i="1" u="none" strike="noStrike">
                <a:solidFill>
                  <a:srgbClr val="000000"/>
                </a:solidFill>
                <a:latin typeface="Times New Roman"/>
              </a:rPr>
              <a:t>Цель программы:</a:t>
            </a:r>
            <a:r>
              <a:rPr lang="ru-RU" sz="1600" b="0" u="none" strike="noStrike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обеспечение 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5" name="TextBox 5"/>
          <p:cNvSpPr/>
          <p:nvPr/>
        </p:nvSpPr>
        <p:spPr bwMode="auto">
          <a:xfrm>
            <a:off x="124920" y="2288880"/>
            <a:ext cx="39139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Расходы республиканского бюджета,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266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796331"/>
              </p:ext>
            </p:extLst>
          </p:nvPr>
        </p:nvGraphicFramePr>
        <p:xfrm>
          <a:off x="77760" y="2865240"/>
          <a:ext cx="3917519" cy="340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67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BF97F15E-6D3E-44C4-B122-66AB2020F861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48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8" name="Полилиния 13"/>
          <p:cNvSpPr/>
          <p:nvPr/>
        </p:nvSpPr>
        <p:spPr bwMode="auto">
          <a:xfrm>
            <a:off x="4212000" y="2349000"/>
            <a:ext cx="4757039" cy="545760"/>
          </a:xfrm>
          <a:custGeom>
            <a:avLst/>
            <a:gdLst>
              <a:gd name="textAreaLeft" fmla="*/ 0 w 4757040"/>
              <a:gd name="textAreaRight" fmla="*/ 4757760 w 4757040"/>
              <a:gd name="textAreaTop" fmla="*/ 0 h 545760"/>
              <a:gd name="textAreaBottom" fmla="*/ 546480 h 545760"/>
            </a:gdLst>
            <a:ahLst/>
            <a:cxnLst/>
            <a:rect l="textAreaLeft" t="textAreaTop" r="textAreaRight" b="textAreaBottom"/>
            <a:pathLst>
              <a:path w="3933156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1" u="none" strike="noStrike">
                <a:solidFill>
                  <a:srgbClr val="000000"/>
                </a:solidFill>
                <a:latin typeface="Times New Roman"/>
              </a:rPr>
              <a:t>Расходы в разрезе в разрезе структурных элементов, млн. руб.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9" name="Полилиния 14"/>
          <p:cNvSpPr/>
          <p:nvPr/>
        </p:nvSpPr>
        <p:spPr bwMode="auto">
          <a:xfrm>
            <a:off x="4212000" y="2956680"/>
            <a:ext cx="2574360" cy="287280"/>
          </a:xfrm>
          <a:custGeom>
            <a:avLst/>
            <a:gdLst>
              <a:gd name="textAreaLeft" fmla="*/ 0 w 2574360"/>
              <a:gd name="textAreaRight" fmla="*/ 2575080 w 257436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Наименование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0" name="Полилиния 15"/>
          <p:cNvSpPr/>
          <p:nvPr/>
        </p:nvSpPr>
        <p:spPr bwMode="auto">
          <a:xfrm>
            <a:off x="4212000" y="3431880"/>
            <a:ext cx="2574360" cy="1221480"/>
          </a:xfrm>
          <a:custGeom>
            <a:avLst/>
            <a:gdLst>
              <a:gd name="textAreaLeft" fmla="*/ 0 w 2574360"/>
              <a:gd name="textAreaRight" fmla="*/ 2575080 w 2574360"/>
              <a:gd name="textAreaTop" fmla="*/ 0 h 1221480"/>
              <a:gd name="textAreaBottom" fmla="*/ 1222200 h 12214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1" u="none" strike="noStrike">
                <a:solidFill>
                  <a:srgbClr val="000000"/>
                </a:solidFill>
                <a:latin typeface="Times New Roman"/>
              </a:rPr>
              <a:t>Региональный проект </a:t>
            </a: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«Формирование системы  комплексной реабилитации и абилитации инвалидов, в том числе детей-инвалидов, а также ранней помощи, сопровождаемого проживания инвалидов в Чувашской Республике»  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1" name="Полилиния 17"/>
          <p:cNvSpPr/>
          <p:nvPr/>
        </p:nvSpPr>
        <p:spPr bwMode="auto">
          <a:xfrm>
            <a:off x="4212000" y="4725000"/>
            <a:ext cx="2574360" cy="1049760"/>
          </a:xfrm>
          <a:custGeom>
            <a:avLst/>
            <a:gdLst>
              <a:gd name="textAreaLeft" fmla="*/ 0 w 2574360"/>
              <a:gd name="textAreaRight" fmla="*/ 2575080 w 2574360"/>
              <a:gd name="textAreaTop" fmla="*/ 0 h 1049760"/>
              <a:gd name="textAreaBottom" fmla="*/ 1050480 h 1049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1" u="none" strike="noStrike">
                <a:solidFill>
                  <a:srgbClr val="000000"/>
                </a:solidFill>
                <a:latin typeface="Times New Roman"/>
              </a:rPr>
              <a:t>Комплекс процессных мероприятий </a:t>
            </a: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«Адаптация приоритетных объектов и услуг в приоритетных сферах жизнедеятельности инвалидов и других маломобильных групп населения»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2" name="Полилиния 19"/>
          <p:cNvSpPr/>
          <p:nvPr/>
        </p:nvSpPr>
        <p:spPr bwMode="auto">
          <a:xfrm>
            <a:off x="7596360" y="2960280"/>
            <a:ext cx="647280" cy="287280"/>
          </a:xfrm>
          <a:custGeom>
            <a:avLst/>
            <a:gdLst>
              <a:gd name="textAreaLeft" fmla="*/ 0 w 647280"/>
              <a:gd name="textAreaRight" fmla="*/ 648000 w 647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3" name="Полилиния 20"/>
          <p:cNvSpPr/>
          <p:nvPr/>
        </p:nvSpPr>
        <p:spPr bwMode="auto">
          <a:xfrm>
            <a:off x="8321760" y="3431880"/>
            <a:ext cx="647280" cy="1221480"/>
          </a:xfrm>
          <a:custGeom>
            <a:avLst/>
            <a:gdLst>
              <a:gd name="textAreaLeft" fmla="*/ 0 w 647280"/>
              <a:gd name="textAreaRight" fmla="*/ 648000 w 647280"/>
              <a:gd name="textAreaTop" fmla="*/ 0 h 1221480"/>
              <a:gd name="textAreaBottom" fmla="*/ 1222200 h 12214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11,4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4" name="Полилиния 21"/>
          <p:cNvSpPr/>
          <p:nvPr/>
        </p:nvSpPr>
        <p:spPr bwMode="auto">
          <a:xfrm>
            <a:off x="8321760" y="4725000"/>
            <a:ext cx="647280" cy="1049760"/>
          </a:xfrm>
          <a:custGeom>
            <a:avLst/>
            <a:gdLst>
              <a:gd name="textAreaLeft" fmla="*/ 0 w 647280"/>
              <a:gd name="textAreaRight" fmla="*/ 648000 w 647280"/>
              <a:gd name="textAreaTop" fmla="*/ 0 h 1049760"/>
              <a:gd name="textAreaBottom" fmla="*/ 1050480 h 104976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12,0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5" name="Полилиния 23"/>
          <p:cNvSpPr/>
          <p:nvPr/>
        </p:nvSpPr>
        <p:spPr bwMode="auto">
          <a:xfrm>
            <a:off x="8321760" y="2956680"/>
            <a:ext cx="647280" cy="287280"/>
          </a:xfrm>
          <a:custGeom>
            <a:avLst/>
            <a:gdLst>
              <a:gd name="textAreaLeft" fmla="*/ 0 w 647280"/>
              <a:gd name="textAreaRight" fmla="*/ 648000 w 647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6" name="Полилиния 24"/>
          <p:cNvSpPr/>
          <p:nvPr/>
        </p:nvSpPr>
        <p:spPr bwMode="auto">
          <a:xfrm>
            <a:off x="7596360" y="3435480"/>
            <a:ext cx="647280" cy="1217880"/>
          </a:xfrm>
          <a:custGeom>
            <a:avLst/>
            <a:gdLst>
              <a:gd name="textAreaLeft" fmla="*/ 0 w 647280"/>
              <a:gd name="textAreaRight" fmla="*/ 648000 w 647280"/>
              <a:gd name="textAreaTop" fmla="*/ 0 h 1217880"/>
              <a:gd name="textAreaBottom" fmla="*/ 1218600 h 12178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14,5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7" name="Полилиния 25"/>
          <p:cNvSpPr/>
          <p:nvPr/>
        </p:nvSpPr>
        <p:spPr bwMode="auto">
          <a:xfrm>
            <a:off x="7596360" y="4725000"/>
            <a:ext cx="647280" cy="1049760"/>
          </a:xfrm>
          <a:custGeom>
            <a:avLst/>
            <a:gdLst>
              <a:gd name="textAreaLeft" fmla="*/ 0 w 647280"/>
              <a:gd name="textAreaRight" fmla="*/ 648000 w 647280"/>
              <a:gd name="textAreaTop" fmla="*/ 0 h 1049760"/>
              <a:gd name="textAreaBottom" fmla="*/ 1050480 h 104976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12,0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8" name="Заголовок 1"/>
          <p:cNvSpPr/>
          <p:nvPr/>
        </p:nvSpPr>
        <p:spPr bwMode="auto">
          <a:xfrm>
            <a:off x="259560" y="0"/>
            <a:ext cx="690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«Доступная среда» 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279" name="Прямая соединительная линия 31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280" name="TextBox 32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1" name="Полилиния 33"/>
          <p:cNvSpPr/>
          <p:nvPr/>
        </p:nvSpPr>
        <p:spPr bwMode="auto">
          <a:xfrm>
            <a:off x="6845400" y="2956680"/>
            <a:ext cx="647280" cy="287280"/>
          </a:xfrm>
          <a:custGeom>
            <a:avLst/>
            <a:gdLst>
              <a:gd name="textAreaLeft" fmla="*/ 0 w 647280"/>
              <a:gd name="textAreaRight" fmla="*/ 648000 w 647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2" name="Полилиния 34"/>
          <p:cNvSpPr/>
          <p:nvPr/>
        </p:nvSpPr>
        <p:spPr bwMode="auto">
          <a:xfrm>
            <a:off x="6845400" y="3431880"/>
            <a:ext cx="647280" cy="1221480"/>
          </a:xfrm>
          <a:custGeom>
            <a:avLst/>
            <a:gdLst>
              <a:gd name="textAreaLeft" fmla="*/ 0 w 647280"/>
              <a:gd name="textAreaRight" fmla="*/ 648000 w 647280"/>
              <a:gd name="textAreaTop" fmla="*/ 0 h 1221480"/>
              <a:gd name="textAreaBottom" fmla="*/ 1222200 h 12214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14,3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3" name="Полилиния 35"/>
          <p:cNvSpPr/>
          <p:nvPr/>
        </p:nvSpPr>
        <p:spPr bwMode="auto">
          <a:xfrm>
            <a:off x="6845400" y="4725000"/>
            <a:ext cx="647280" cy="1049760"/>
          </a:xfrm>
          <a:custGeom>
            <a:avLst/>
            <a:gdLst>
              <a:gd name="textAreaLeft" fmla="*/ 0 w 647280"/>
              <a:gd name="textAreaRight" fmla="*/ 648000 w 647280"/>
              <a:gd name="textAreaTop" fmla="*/ 0 h 1049760"/>
              <a:gd name="textAreaBottom" fmla="*/ 1050480 h 104976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11,9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4" name="Прямоугольник 1"/>
          <p:cNvSpPr/>
          <p:nvPr/>
        </p:nvSpPr>
        <p:spPr bwMode="auto">
          <a:xfrm>
            <a:off x="191880" y="1775160"/>
            <a:ext cx="3935160" cy="37209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u="none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285" name="Рисунок 43" descr="http://www.prav-net.ru/img/zolotoslov/5064-1.jpg"/>
          <p:cNvPicPr/>
          <p:nvPr/>
        </p:nvPicPr>
        <p:blipFill>
          <a:blip r:embed="rId3"/>
          <a:stretch/>
        </p:blipFill>
        <p:spPr bwMode="auto">
          <a:xfrm>
            <a:off x="5868000" y="824040"/>
            <a:ext cx="1609200" cy="13802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1286" name="Рисунок 44" descr="http://blog.yarcenter.ru/media/5/0.2/0506.jpg"/>
          <p:cNvPicPr/>
          <p:nvPr/>
        </p:nvPicPr>
        <p:blipFill>
          <a:blip r:embed="rId4"/>
          <a:stretch/>
        </p:blipFill>
        <p:spPr bwMode="auto">
          <a:xfrm>
            <a:off x="7480800" y="851040"/>
            <a:ext cx="1463759" cy="13528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</p:spTree>
    <p:extLst>
      <p:ext uri="{BB962C8B-B14F-4D97-AF65-F5344CB8AC3E}">
        <p14:creationId xmlns:p14="http://schemas.microsoft.com/office/powerpoint/2010/main" val="406061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7" name="Полилиния 18"/>
          <p:cNvSpPr/>
          <p:nvPr/>
        </p:nvSpPr>
        <p:spPr bwMode="auto">
          <a:xfrm>
            <a:off x="6876360" y="1869120"/>
            <a:ext cx="675720" cy="550800"/>
          </a:xfrm>
          <a:custGeom>
            <a:avLst/>
            <a:gdLst>
              <a:gd name="textAreaLeft" fmla="*/ 0 w 675720"/>
              <a:gd name="textAreaRight" fmla="*/ 676440 w 675720"/>
              <a:gd name="textAreaTop" fmla="*/ 0 h 550800"/>
              <a:gd name="textAreaBottom" fmla="*/ 551520 h 55080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8" name="Полилиния 19"/>
          <p:cNvSpPr/>
          <p:nvPr/>
        </p:nvSpPr>
        <p:spPr bwMode="auto">
          <a:xfrm>
            <a:off x="6872760" y="2709000"/>
            <a:ext cx="675720" cy="791280"/>
          </a:xfrm>
          <a:custGeom>
            <a:avLst/>
            <a:gdLst>
              <a:gd name="textAreaLeft" fmla="*/ 0 w 675720"/>
              <a:gd name="textAreaRight" fmla="*/ 676440 w 6757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9" name="Полилиния 20"/>
          <p:cNvSpPr/>
          <p:nvPr/>
        </p:nvSpPr>
        <p:spPr bwMode="auto">
          <a:xfrm>
            <a:off x="6108840" y="3645000"/>
            <a:ext cx="675720" cy="791280"/>
          </a:xfrm>
          <a:custGeom>
            <a:avLst/>
            <a:gdLst>
              <a:gd name="textAreaLeft" fmla="*/ 0 w 675720"/>
              <a:gd name="textAreaRight" fmla="*/ 676440 w 6757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98,0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0" name="Полилиния 21"/>
          <p:cNvSpPr/>
          <p:nvPr/>
        </p:nvSpPr>
        <p:spPr bwMode="auto">
          <a:xfrm>
            <a:off x="6108840" y="4523760"/>
            <a:ext cx="675720" cy="791280"/>
          </a:xfrm>
          <a:custGeom>
            <a:avLst/>
            <a:gdLst>
              <a:gd name="textAreaLeft" fmla="*/ 0 w 675720"/>
              <a:gd name="textAreaRight" fmla="*/ 676440 w 6757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23,2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1" name="Полилиния 22"/>
          <p:cNvSpPr/>
          <p:nvPr/>
        </p:nvSpPr>
        <p:spPr bwMode="auto">
          <a:xfrm>
            <a:off x="7635960" y="1869120"/>
            <a:ext cx="665280" cy="550800"/>
          </a:xfrm>
          <a:custGeom>
            <a:avLst/>
            <a:gdLst>
              <a:gd name="textAreaLeft" fmla="*/ 0 w 665280"/>
              <a:gd name="textAreaRight" fmla="*/ 666000 w 665280"/>
              <a:gd name="textAreaTop" fmla="*/ 0 h 550800"/>
              <a:gd name="textAreaBottom" fmla="*/ 551520 h 55080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2" name="Полилиния 24"/>
          <p:cNvSpPr/>
          <p:nvPr/>
        </p:nvSpPr>
        <p:spPr bwMode="auto">
          <a:xfrm>
            <a:off x="7632360" y="2709000"/>
            <a:ext cx="686520" cy="791280"/>
          </a:xfrm>
          <a:custGeom>
            <a:avLst/>
            <a:gdLst>
              <a:gd name="textAreaLeft" fmla="*/ 0 w 686520"/>
              <a:gd name="textAreaRight" fmla="*/ 687240 w 6865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3" name="Полилиния 25"/>
          <p:cNvSpPr/>
          <p:nvPr/>
        </p:nvSpPr>
        <p:spPr bwMode="auto">
          <a:xfrm>
            <a:off x="7652160" y="3645000"/>
            <a:ext cx="670320" cy="791280"/>
          </a:xfrm>
          <a:custGeom>
            <a:avLst/>
            <a:gdLst>
              <a:gd name="textAreaLeft" fmla="*/ 0 w 670320"/>
              <a:gd name="textAreaRight" fmla="*/ 671040 w 6703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4" name="Полилиния 26"/>
          <p:cNvSpPr/>
          <p:nvPr/>
        </p:nvSpPr>
        <p:spPr bwMode="auto">
          <a:xfrm>
            <a:off x="6108840" y="5387400"/>
            <a:ext cx="675720" cy="1115280"/>
          </a:xfrm>
          <a:custGeom>
            <a:avLst/>
            <a:gdLst>
              <a:gd name="textAreaLeft" fmla="*/ 0 w 675720"/>
              <a:gd name="textAreaRight" fmla="*/ 676440 w 675720"/>
              <a:gd name="textAreaTop" fmla="*/ 0 h 1115280"/>
              <a:gd name="textAreaBottom" fmla="*/ 1116000 h 1115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71,5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5" name="Полилиния 27"/>
          <p:cNvSpPr/>
          <p:nvPr/>
        </p:nvSpPr>
        <p:spPr bwMode="auto">
          <a:xfrm>
            <a:off x="8388360" y="1869120"/>
            <a:ext cx="645840" cy="550800"/>
          </a:xfrm>
          <a:custGeom>
            <a:avLst/>
            <a:gdLst>
              <a:gd name="textAreaLeft" fmla="*/ 0 w 645840"/>
              <a:gd name="textAreaRight" fmla="*/ 646560 w 645840"/>
              <a:gd name="textAreaTop" fmla="*/ 0 h 550800"/>
              <a:gd name="textAreaBottom" fmla="*/ 551520 h 55080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6" name="Полилиния 28"/>
          <p:cNvSpPr/>
          <p:nvPr/>
        </p:nvSpPr>
        <p:spPr bwMode="auto">
          <a:xfrm>
            <a:off x="8388360" y="3645000"/>
            <a:ext cx="645840" cy="791280"/>
          </a:xfrm>
          <a:custGeom>
            <a:avLst/>
            <a:gdLst>
              <a:gd name="textAreaLeft" fmla="*/ 0 w 645840"/>
              <a:gd name="textAreaRight" fmla="*/ 646560 w 64584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7" name="Полилиния 29"/>
          <p:cNvSpPr/>
          <p:nvPr/>
        </p:nvSpPr>
        <p:spPr bwMode="auto">
          <a:xfrm>
            <a:off x="8384760" y="2709000"/>
            <a:ext cx="645840" cy="791280"/>
          </a:xfrm>
          <a:custGeom>
            <a:avLst/>
            <a:gdLst>
              <a:gd name="textAreaLeft" fmla="*/ 0 w 645840"/>
              <a:gd name="textAreaRight" fmla="*/ 646560 w 64584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8" name="Полилиния 30"/>
          <p:cNvSpPr/>
          <p:nvPr/>
        </p:nvSpPr>
        <p:spPr bwMode="auto">
          <a:xfrm>
            <a:off x="7652160" y="4510440"/>
            <a:ext cx="649080" cy="791280"/>
          </a:xfrm>
          <a:custGeom>
            <a:avLst/>
            <a:gdLst>
              <a:gd name="textAreaLeft" fmla="*/ 0 w 649080"/>
              <a:gd name="textAreaRight" fmla="*/ 649800 w 64908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25,5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9" name="Скругленный прямоугольник 4"/>
          <p:cNvSpPr/>
          <p:nvPr/>
        </p:nvSpPr>
        <p:spPr bwMode="auto">
          <a:xfrm>
            <a:off x="107640" y="2565000"/>
            <a:ext cx="4953240" cy="100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Республике, %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0" name="Скругленный прямоугольник 23"/>
          <p:cNvSpPr/>
          <p:nvPr/>
        </p:nvSpPr>
        <p:spPr bwMode="auto">
          <a:xfrm>
            <a:off x="107640" y="3645000"/>
            <a:ext cx="4953240" cy="79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Доля семей в Чувашской Республике, включенных в программы ранней помощи, удовлетворенных качеством услуг ранней помощи,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1" name="Скругленный прямоугольник 32"/>
          <p:cNvSpPr/>
          <p:nvPr/>
        </p:nvSpPr>
        <p:spPr bwMode="auto">
          <a:xfrm>
            <a:off x="107640" y="4509000"/>
            <a:ext cx="4953240" cy="791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Доля образовательных организаций, в которых созданы условия для получения детьми-инвалидами, инвалидами качественного образования, в общем количестве образовательных организаций в Чувашской Республике,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2" name="Скругленный прямоугольник 10"/>
          <p:cNvSpPr/>
          <p:nvPr/>
        </p:nvSpPr>
        <p:spPr bwMode="auto">
          <a:xfrm>
            <a:off x="124200" y="1551600"/>
            <a:ext cx="259164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3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205E2FDC-34BB-420A-9C0C-88D0810A778E}" type="slidenum">
              <a:rPr lang="ru-RU" sz="1200" b="1" u="none" strike="noStrike">
                <a:solidFill>
                  <a:schemeClr val="tx1"/>
                </a:solidFill>
              </a:rPr>
              <a:t>49</a:t>
            </a:fld>
            <a:endParaRPr lang="ru-RU" sz="1200" b="0" u="none" strike="noStrike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304" name="Заголовок 1"/>
          <p:cNvSpPr/>
          <p:nvPr/>
        </p:nvSpPr>
        <p:spPr bwMode="auto">
          <a:xfrm>
            <a:off x="259560" y="0"/>
            <a:ext cx="690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«Доступная среда»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05" name="Прямая соединительная линия 12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306" name="TextBox 13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7" name="Скругленный прямоугольник 31"/>
          <p:cNvSpPr/>
          <p:nvPr/>
        </p:nvSpPr>
        <p:spPr bwMode="auto">
          <a:xfrm>
            <a:off x="131400" y="5373360"/>
            <a:ext cx="4929120" cy="1115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08" name="Рисунок 34" descr="http://riarealty.ru/images/39662/77/396627757.jpg"/>
          <p:cNvPicPr/>
          <p:nvPr/>
        </p:nvPicPr>
        <p:blipFill>
          <a:blip r:embed="rId2"/>
          <a:stretch/>
        </p:blipFill>
        <p:spPr bwMode="auto">
          <a:xfrm>
            <a:off x="2843640" y="871560"/>
            <a:ext cx="2191320" cy="135936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309" name="Полилиния 36"/>
          <p:cNvSpPr/>
          <p:nvPr/>
        </p:nvSpPr>
        <p:spPr bwMode="auto">
          <a:xfrm>
            <a:off x="8388360" y="4509000"/>
            <a:ext cx="645840" cy="791280"/>
          </a:xfrm>
          <a:custGeom>
            <a:avLst/>
            <a:gdLst>
              <a:gd name="textAreaLeft" fmla="*/ 0 w 645840"/>
              <a:gd name="textAreaRight" fmla="*/ 646560 w 64584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26,0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0" name="Полилиния 37"/>
          <p:cNvSpPr/>
          <p:nvPr/>
        </p:nvSpPr>
        <p:spPr bwMode="auto">
          <a:xfrm>
            <a:off x="6881760" y="5387400"/>
            <a:ext cx="670320" cy="1115280"/>
          </a:xfrm>
          <a:custGeom>
            <a:avLst/>
            <a:gdLst>
              <a:gd name="textAreaLeft" fmla="*/ 0 w 670320"/>
              <a:gd name="textAreaRight" fmla="*/ 671040 w 670320"/>
              <a:gd name="textAreaTop" fmla="*/ 0 h 1115280"/>
              <a:gd name="textAreaBottom" fmla="*/ 1116000 h 1115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72,5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1" name="Полилиния 38"/>
          <p:cNvSpPr/>
          <p:nvPr/>
        </p:nvSpPr>
        <p:spPr bwMode="auto">
          <a:xfrm>
            <a:off x="8388360" y="5387400"/>
            <a:ext cx="647280" cy="1115280"/>
          </a:xfrm>
          <a:custGeom>
            <a:avLst/>
            <a:gdLst>
              <a:gd name="textAreaLeft" fmla="*/ 0 w 647280"/>
              <a:gd name="textAreaRight" fmla="*/ 648000 w 647280"/>
              <a:gd name="textAreaTop" fmla="*/ 0 h 1115280"/>
              <a:gd name="textAreaBottom" fmla="*/ 1116000 h 1115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73,5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2" name="Полилиния 39"/>
          <p:cNvSpPr/>
          <p:nvPr/>
        </p:nvSpPr>
        <p:spPr bwMode="auto">
          <a:xfrm>
            <a:off x="5220000" y="907560"/>
            <a:ext cx="3815640" cy="623879"/>
          </a:xfrm>
          <a:custGeom>
            <a:avLst/>
            <a:gdLst>
              <a:gd name="textAreaLeft" fmla="*/ 0 w 3815640"/>
              <a:gd name="textAreaRight" fmla="*/ 3816360 w 3815640"/>
              <a:gd name="textAreaTop" fmla="*/ 0 h 623880"/>
              <a:gd name="textAreaBottom" fmla="*/ 624600 h 623880"/>
            </a:gdLst>
            <a:ahLst/>
            <a:cxnLst/>
            <a:rect l="textAreaLeft" t="textAreaTop" r="textAreaRight" b="textAreaBottom"/>
            <a:pathLst>
              <a:path w="3903032" h="624655" extrusionOk="0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1640" tIns="71640" rIns="71640" bIns="716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3" name="Полилиния 33"/>
          <p:cNvSpPr/>
          <p:nvPr/>
        </p:nvSpPr>
        <p:spPr bwMode="auto">
          <a:xfrm>
            <a:off x="6084000" y="1869120"/>
            <a:ext cx="725040" cy="550800"/>
          </a:xfrm>
          <a:custGeom>
            <a:avLst/>
            <a:gdLst>
              <a:gd name="textAreaLeft" fmla="*/ 0 w 725040"/>
              <a:gd name="textAreaRight" fmla="*/ 725760 w 725040"/>
              <a:gd name="textAreaTop" fmla="*/ 0 h 550800"/>
              <a:gd name="textAreaBottom" fmla="*/ 551520 h 55080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4" name="Полилиния 35"/>
          <p:cNvSpPr/>
          <p:nvPr/>
        </p:nvSpPr>
        <p:spPr bwMode="auto">
          <a:xfrm>
            <a:off x="5220000" y="2709000"/>
            <a:ext cx="787680" cy="791280"/>
          </a:xfrm>
          <a:custGeom>
            <a:avLst/>
            <a:gdLst>
              <a:gd name="textAreaLeft" fmla="*/ 0 w 787680"/>
              <a:gd name="textAreaRight" fmla="*/ 788400 w 78768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10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97,7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5" name="Полилиния 40"/>
          <p:cNvSpPr/>
          <p:nvPr/>
        </p:nvSpPr>
        <p:spPr bwMode="auto">
          <a:xfrm>
            <a:off x="5223600" y="3645000"/>
            <a:ext cx="787680" cy="791280"/>
          </a:xfrm>
          <a:custGeom>
            <a:avLst/>
            <a:gdLst>
              <a:gd name="textAreaLeft" fmla="*/ 0 w 787680"/>
              <a:gd name="textAreaRight" fmla="*/ 788400 w 78768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10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98,0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6" name="Полилиния 41"/>
          <p:cNvSpPr/>
          <p:nvPr/>
        </p:nvSpPr>
        <p:spPr bwMode="auto">
          <a:xfrm>
            <a:off x="5223600" y="4509000"/>
            <a:ext cx="787680" cy="791280"/>
          </a:xfrm>
          <a:custGeom>
            <a:avLst/>
            <a:gdLst>
              <a:gd name="textAreaLeft" fmla="*/ 0 w 787680"/>
              <a:gd name="textAreaRight" fmla="*/ 788400 w 78768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10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22,5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7" name="Полилиния 42"/>
          <p:cNvSpPr/>
          <p:nvPr/>
        </p:nvSpPr>
        <p:spPr bwMode="auto">
          <a:xfrm>
            <a:off x="5223600" y="5387400"/>
            <a:ext cx="787680" cy="1115280"/>
          </a:xfrm>
          <a:custGeom>
            <a:avLst/>
            <a:gdLst>
              <a:gd name="textAreaLeft" fmla="*/ 0 w 787680"/>
              <a:gd name="textAreaRight" fmla="*/ 788400 w 787680"/>
              <a:gd name="textAreaTop" fmla="*/ 0 h 1115280"/>
              <a:gd name="textAreaBottom" fmla="*/ 1116000 h 1115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10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71,0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8" name="Полилиния 43"/>
          <p:cNvSpPr/>
          <p:nvPr/>
        </p:nvSpPr>
        <p:spPr bwMode="auto">
          <a:xfrm>
            <a:off x="5220000" y="1869120"/>
            <a:ext cx="791280" cy="550800"/>
          </a:xfrm>
          <a:custGeom>
            <a:avLst/>
            <a:gdLst>
              <a:gd name="textAreaLeft" fmla="*/ 0 w 791280"/>
              <a:gd name="textAreaRight" fmla="*/ 792000 w 791280"/>
              <a:gd name="textAreaTop" fmla="*/ 0 h 550800"/>
              <a:gd name="textAreaBottom" fmla="*/ 551520 h 55080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10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9" name="Полилиния 44"/>
          <p:cNvSpPr/>
          <p:nvPr/>
        </p:nvSpPr>
        <p:spPr bwMode="auto">
          <a:xfrm>
            <a:off x="6105240" y="2709000"/>
            <a:ext cx="675720" cy="791280"/>
          </a:xfrm>
          <a:custGeom>
            <a:avLst/>
            <a:gdLst>
              <a:gd name="textAreaLeft" fmla="*/ 0 w 675720"/>
              <a:gd name="textAreaRight" fmla="*/ 676440 w 6757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0" name="Полилиния 45"/>
          <p:cNvSpPr/>
          <p:nvPr/>
        </p:nvSpPr>
        <p:spPr bwMode="auto">
          <a:xfrm>
            <a:off x="6881760" y="3645000"/>
            <a:ext cx="670320" cy="791280"/>
          </a:xfrm>
          <a:custGeom>
            <a:avLst/>
            <a:gdLst>
              <a:gd name="textAreaLeft" fmla="*/ 0 w 670320"/>
              <a:gd name="textAreaRight" fmla="*/ 671040 w 6703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1" name="Полилиния 46"/>
          <p:cNvSpPr/>
          <p:nvPr/>
        </p:nvSpPr>
        <p:spPr bwMode="auto">
          <a:xfrm>
            <a:off x="6881760" y="4523760"/>
            <a:ext cx="670320" cy="791280"/>
          </a:xfrm>
          <a:custGeom>
            <a:avLst/>
            <a:gdLst>
              <a:gd name="textAreaLeft" fmla="*/ 0 w 670320"/>
              <a:gd name="textAreaRight" fmla="*/ 671040 w 67032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25,0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2" name="Полилиния 47"/>
          <p:cNvSpPr/>
          <p:nvPr/>
        </p:nvSpPr>
        <p:spPr bwMode="auto">
          <a:xfrm>
            <a:off x="7652160" y="5387039"/>
            <a:ext cx="649080" cy="1115280"/>
          </a:xfrm>
          <a:custGeom>
            <a:avLst/>
            <a:gdLst>
              <a:gd name="textAreaLeft" fmla="*/ 0 w 649080"/>
              <a:gd name="textAreaRight" fmla="*/ 649800 w 649080"/>
              <a:gd name="textAreaTop" fmla="*/ 0 h 1115280"/>
              <a:gd name="textAreaBottom" fmla="*/ 1116000 h 111528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73,0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856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" name="Прямоугольник 7"/>
          <p:cNvSpPr/>
          <p:nvPr/>
        </p:nvSpPr>
        <p:spPr bwMode="auto">
          <a:xfrm>
            <a:off x="4680" y="4293000"/>
            <a:ext cx="1943640" cy="360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4" name="Прямоугольник 8"/>
          <p:cNvSpPr/>
          <p:nvPr/>
        </p:nvSpPr>
        <p:spPr bwMode="auto">
          <a:xfrm>
            <a:off x="30960" y="4662360"/>
            <a:ext cx="1511280" cy="50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5" name="Скругленный прямоугольник 4"/>
          <p:cNvSpPr/>
          <p:nvPr/>
        </p:nvSpPr>
        <p:spPr bwMode="auto">
          <a:xfrm>
            <a:off x="147960" y="851040"/>
            <a:ext cx="5647680" cy="1159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600" b="1" i="1" u="none" strike="noStrike">
                <a:solidFill>
                  <a:srgbClr val="000000"/>
                </a:solidFill>
                <a:latin typeface="Times New Roman"/>
              </a:rPr>
              <a:t>Цель программы:</a:t>
            </a:r>
            <a:r>
              <a:rPr lang="ru-RU" sz="1600" b="0" u="none" strike="noStrike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обеспечение продуктивной занятости экономически активного населения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6" name="TextBox 5"/>
          <p:cNvSpPr/>
          <p:nvPr/>
        </p:nvSpPr>
        <p:spPr bwMode="auto">
          <a:xfrm>
            <a:off x="184680" y="2386440"/>
            <a:ext cx="39139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Расходы республиканского бюджета,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27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732606"/>
              </p:ext>
            </p:extLst>
          </p:nvPr>
        </p:nvGraphicFramePr>
        <p:xfrm>
          <a:off x="183240" y="2820960"/>
          <a:ext cx="3884040" cy="340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28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291BB8B9-EF31-43ED-BE6B-7D6935E59F90}" type="slidenum">
              <a:rPr lang="ru-RU" sz="1200" b="1" u="none" strike="noStrike">
                <a:solidFill>
                  <a:srgbClr val="000000"/>
                </a:solidFill>
                <a:latin typeface="Arial"/>
              </a:rPr>
              <a:t>50</a:t>
            </a:fld>
            <a:endParaRPr lang="ru-RU" sz="1200" b="0" u="none" strike="noStrike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4" name="Diagram4"/>
          <p:cNvGraphicFramePr>
            <a:graphicFrameLocks/>
          </p:cNvGraphicFramePr>
          <p:nvPr/>
        </p:nvGraphicFramePr>
        <p:xfrm>
          <a:off x="4859640" y="2011320"/>
          <a:ext cx="3935160" cy="3720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29" name="Picture 2"/>
          <p:cNvPicPr/>
          <p:nvPr/>
        </p:nvPicPr>
        <p:blipFill>
          <a:blip r:embed="rId8"/>
          <a:stretch/>
        </p:blipFill>
        <p:spPr bwMode="auto">
          <a:xfrm>
            <a:off x="6012000" y="717480"/>
            <a:ext cx="2850840" cy="15548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330" name="Полилиния 13"/>
          <p:cNvSpPr/>
          <p:nvPr/>
        </p:nvSpPr>
        <p:spPr bwMode="auto">
          <a:xfrm>
            <a:off x="4284000" y="2547720"/>
            <a:ext cx="4660560" cy="545760"/>
          </a:xfrm>
          <a:custGeom>
            <a:avLst/>
            <a:gdLst>
              <a:gd name="textAreaLeft" fmla="*/ 0 w 4660560"/>
              <a:gd name="textAreaRight" fmla="*/ 4661280 w 4660560"/>
              <a:gd name="textAreaTop" fmla="*/ 0 h 545760"/>
              <a:gd name="textAreaBottom" fmla="*/ 546480 h 545760"/>
            </a:gdLst>
            <a:ahLst/>
            <a:cxnLst/>
            <a:rect l="textAreaLeft" t="textAreaTop" r="textAreaRight" b="textAreaBottom"/>
            <a:pathLst>
              <a:path w="3933156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1" u="none" strike="noStrike">
                <a:solidFill>
                  <a:srgbClr val="000000"/>
                </a:solidFill>
                <a:latin typeface="Times New Roman"/>
              </a:rPr>
              <a:t>Расходы в разрезе структурных элементов,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57780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1" u="none" strike="noStrike">
                <a:solidFill>
                  <a:srgbClr val="000000"/>
                </a:solidFill>
                <a:latin typeface="Times New Roman"/>
              </a:rPr>
              <a:t>млн. руб.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1" name="Полилиния 14"/>
          <p:cNvSpPr/>
          <p:nvPr/>
        </p:nvSpPr>
        <p:spPr bwMode="auto">
          <a:xfrm>
            <a:off x="4281840" y="3202200"/>
            <a:ext cx="2495160" cy="514080"/>
          </a:xfrm>
          <a:custGeom>
            <a:avLst/>
            <a:gdLst>
              <a:gd name="textAreaLeft" fmla="*/ 0 w 2495160"/>
              <a:gd name="textAreaRight" fmla="*/ 2495880 w 2495160"/>
              <a:gd name="textAreaTop" fmla="*/ 0 h 514080"/>
              <a:gd name="textAreaBottom" fmla="*/ 514800 h 5140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Наименование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2" name="Полилиния 15"/>
          <p:cNvSpPr/>
          <p:nvPr/>
        </p:nvSpPr>
        <p:spPr bwMode="auto">
          <a:xfrm>
            <a:off x="4284000" y="3789000"/>
            <a:ext cx="2474280" cy="503280"/>
          </a:xfrm>
          <a:custGeom>
            <a:avLst/>
            <a:gdLst>
              <a:gd name="textAreaLeft" fmla="*/ 0 w 2474280"/>
              <a:gd name="textAreaRight" fmla="*/ 2475000 w 247428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1" u="none" strike="noStrike">
                <a:solidFill>
                  <a:srgbClr val="000000"/>
                </a:solidFill>
                <a:latin typeface="Times New Roman"/>
              </a:rPr>
              <a:t>Региональный проект </a:t>
            </a: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«Образование для рынка труда»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3" name="Полилиния 19"/>
          <p:cNvSpPr/>
          <p:nvPr/>
        </p:nvSpPr>
        <p:spPr bwMode="auto">
          <a:xfrm>
            <a:off x="7563960" y="3205800"/>
            <a:ext cx="647280" cy="510480"/>
          </a:xfrm>
          <a:custGeom>
            <a:avLst/>
            <a:gdLst>
              <a:gd name="textAreaLeft" fmla="*/ 0 w 647280"/>
              <a:gd name="textAreaRight" fmla="*/ 648000 w 647280"/>
              <a:gd name="textAreaTop" fmla="*/ 0 h 510480"/>
              <a:gd name="textAreaBottom" fmla="*/ 511200 h 5104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4" name="Полилиния 20"/>
          <p:cNvSpPr/>
          <p:nvPr/>
        </p:nvSpPr>
        <p:spPr bwMode="auto">
          <a:xfrm>
            <a:off x="8297280" y="3789000"/>
            <a:ext cx="641160" cy="503280"/>
          </a:xfrm>
          <a:custGeom>
            <a:avLst/>
            <a:gdLst>
              <a:gd name="textAreaLeft" fmla="*/ 0 w 641160"/>
              <a:gd name="textAreaRight" fmla="*/ 641880 w 64116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7,1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5" name="Полилиния 23"/>
          <p:cNvSpPr/>
          <p:nvPr/>
        </p:nvSpPr>
        <p:spPr bwMode="auto">
          <a:xfrm>
            <a:off x="8297280" y="3202200"/>
            <a:ext cx="647280" cy="514080"/>
          </a:xfrm>
          <a:custGeom>
            <a:avLst/>
            <a:gdLst>
              <a:gd name="textAreaLeft" fmla="*/ 0 w 647280"/>
              <a:gd name="textAreaRight" fmla="*/ 648000 w 647280"/>
              <a:gd name="textAreaTop" fmla="*/ 0 h 514080"/>
              <a:gd name="textAreaBottom" fmla="*/ 514800 h 5140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6" name="Полилиния 24"/>
          <p:cNvSpPr/>
          <p:nvPr/>
        </p:nvSpPr>
        <p:spPr bwMode="auto">
          <a:xfrm>
            <a:off x="7563960" y="3789000"/>
            <a:ext cx="647280" cy="503280"/>
          </a:xfrm>
          <a:custGeom>
            <a:avLst/>
            <a:gdLst>
              <a:gd name="textAreaLeft" fmla="*/ 0 w 647280"/>
              <a:gd name="textAreaRight" fmla="*/ 648000 w 64728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7,1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7" name="Полилиния 27"/>
          <p:cNvSpPr/>
          <p:nvPr/>
        </p:nvSpPr>
        <p:spPr bwMode="auto">
          <a:xfrm>
            <a:off x="4292280" y="4914360"/>
            <a:ext cx="2466000" cy="1258920"/>
          </a:xfrm>
          <a:custGeom>
            <a:avLst/>
            <a:gdLst>
              <a:gd name="textAreaLeft" fmla="*/ 0 w 2466000"/>
              <a:gd name="textAreaRight" fmla="*/ 2466720 w 2466000"/>
              <a:gd name="textAreaTop" fmla="*/ 0 h 1258920"/>
              <a:gd name="textAreaBottom" fmla="*/ 1259640 h 125892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1" u="none" strike="noStrike">
                <a:solidFill>
                  <a:srgbClr val="000000"/>
                </a:solidFill>
                <a:latin typeface="Times New Roman"/>
              </a:rPr>
              <a:t>Комплексы процессных мероприятий: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«Активная политика занятости и социальная поддержка безработных граждан»; «Безопасный труд»; «Обеспечение реализации государственной программы Чувашской Республики «Содействие занятости населения»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8" name="Полилиния 28"/>
          <p:cNvSpPr/>
          <p:nvPr/>
        </p:nvSpPr>
        <p:spPr bwMode="auto">
          <a:xfrm>
            <a:off x="8290800" y="4914360"/>
            <a:ext cx="647280" cy="1258920"/>
          </a:xfrm>
          <a:custGeom>
            <a:avLst/>
            <a:gdLst>
              <a:gd name="textAreaLeft" fmla="*/ 0 w 647280"/>
              <a:gd name="textAreaRight" fmla="*/ 648000 w 647280"/>
              <a:gd name="textAreaTop" fmla="*/ 0 h 1258920"/>
              <a:gd name="textAreaBottom" fmla="*/ 1259640 h 125892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solidFill>
              <a:srgbClr val="FFFFFF">
                <a:alpha val="0"/>
              </a:srgbClr>
            </a:solidFill>
            <a:round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719,3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9" name="Полилиния 29"/>
          <p:cNvSpPr/>
          <p:nvPr/>
        </p:nvSpPr>
        <p:spPr bwMode="auto">
          <a:xfrm>
            <a:off x="7563960" y="4914360"/>
            <a:ext cx="647280" cy="1258920"/>
          </a:xfrm>
          <a:custGeom>
            <a:avLst/>
            <a:gdLst>
              <a:gd name="textAreaLeft" fmla="*/ 0 w 647280"/>
              <a:gd name="textAreaRight" fmla="*/ 648000 w 647280"/>
              <a:gd name="textAreaTop" fmla="*/ 0 h 1258920"/>
              <a:gd name="textAreaBottom" fmla="*/ 1259640 h 125892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solidFill>
              <a:srgbClr val="FFFFFF">
                <a:alpha val="0"/>
              </a:srgbClr>
            </a:solidFill>
            <a:round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745,5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0" name="Заголовок 1"/>
          <p:cNvSpPr/>
          <p:nvPr/>
        </p:nvSpPr>
        <p:spPr bwMode="auto">
          <a:xfrm>
            <a:off x="259560" y="0"/>
            <a:ext cx="690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«Содействие занятости населения»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41" name="Прямая соединительная линия 31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342" name="TextBox 32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3" name="Полилиния 33"/>
          <p:cNvSpPr/>
          <p:nvPr/>
        </p:nvSpPr>
        <p:spPr bwMode="auto">
          <a:xfrm>
            <a:off x="6830280" y="3202200"/>
            <a:ext cx="647280" cy="514080"/>
          </a:xfrm>
          <a:custGeom>
            <a:avLst/>
            <a:gdLst>
              <a:gd name="textAreaLeft" fmla="*/ 0 w 647280"/>
              <a:gd name="textAreaRight" fmla="*/ 648000 w 647280"/>
              <a:gd name="textAreaTop" fmla="*/ 0 h 514080"/>
              <a:gd name="textAreaBottom" fmla="*/ 514800 h 5140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4" name="Полилиния 34"/>
          <p:cNvSpPr/>
          <p:nvPr/>
        </p:nvSpPr>
        <p:spPr bwMode="auto">
          <a:xfrm>
            <a:off x="6840360" y="3789000"/>
            <a:ext cx="647280" cy="503280"/>
          </a:xfrm>
          <a:custGeom>
            <a:avLst/>
            <a:gdLst>
              <a:gd name="textAreaLeft" fmla="*/ 0 w 647280"/>
              <a:gd name="textAreaRight" fmla="*/ 648000 w 64728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6,0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5" name="Полилиния 37"/>
          <p:cNvSpPr/>
          <p:nvPr/>
        </p:nvSpPr>
        <p:spPr bwMode="auto">
          <a:xfrm>
            <a:off x="6840360" y="4914360"/>
            <a:ext cx="647280" cy="1258920"/>
          </a:xfrm>
          <a:custGeom>
            <a:avLst/>
            <a:gdLst>
              <a:gd name="textAreaLeft" fmla="*/ 0 w 647280"/>
              <a:gd name="textAreaRight" fmla="*/ 648000 w 647280"/>
              <a:gd name="textAreaTop" fmla="*/ 0 h 1258920"/>
              <a:gd name="textAreaBottom" fmla="*/ 1259640 h 125892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solidFill>
              <a:srgbClr val="FFFFFF">
                <a:alpha val="0"/>
              </a:srgbClr>
            </a:solidFill>
            <a:round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718,0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6" name="Полилиния 25"/>
          <p:cNvSpPr/>
          <p:nvPr/>
        </p:nvSpPr>
        <p:spPr bwMode="auto">
          <a:xfrm>
            <a:off x="4292280" y="4365000"/>
            <a:ext cx="2474280" cy="503280"/>
          </a:xfrm>
          <a:custGeom>
            <a:avLst/>
            <a:gdLst>
              <a:gd name="textAreaLeft" fmla="*/ 0 w 2474280"/>
              <a:gd name="textAreaRight" fmla="*/ 2475000 w 247428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  <a:defRPr/>
            </a:pPr>
            <a:r>
              <a:rPr lang="ru-RU" sz="1050" b="1" u="none" strike="noStrike">
                <a:solidFill>
                  <a:srgbClr val="000000"/>
                </a:solidFill>
                <a:latin typeface="Times New Roman"/>
              </a:rPr>
              <a:t>Региональный проект </a:t>
            </a: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«Человек труда»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7" name="Полилиния 26"/>
          <p:cNvSpPr/>
          <p:nvPr/>
        </p:nvSpPr>
        <p:spPr bwMode="auto">
          <a:xfrm>
            <a:off x="6840360" y="4365000"/>
            <a:ext cx="647280" cy="503280"/>
          </a:xfrm>
          <a:custGeom>
            <a:avLst/>
            <a:gdLst>
              <a:gd name="textAreaLeft" fmla="*/ 0 w 647280"/>
              <a:gd name="textAreaRight" fmla="*/ 648000 w 64728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47,1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8" name="Полилиния 35"/>
          <p:cNvSpPr/>
          <p:nvPr/>
        </p:nvSpPr>
        <p:spPr bwMode="auto">
          <a:xfrm>
            <a:off x="7566840" y="4365000"/>
            <a:ext cx="647280" cy="503280"/>
          </a:xfrm>
          <a:custGeom>
            <a:avLst/>
            <a:gdLst>
              <a:gd name="textAreaLeft" fmla="*/ 0 w 647280"/>
              <a:gd name="textAreaRight" fmla="*/ 648000 w 64728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47,1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9" name="Полилиния 36"/>
          <p:cNvSpPr/>
          <p:nvPr/>
        </p:nvSpPr>
        <p:spPr bwMode="auto">
          <a:xfrm>
            <a:off x="8311680" y="4365000"/>
            <a:ext cx="647280" cy="511200"/>
          </a:xfrm>
          <a:custGeom>
            <a:avLst/>
            <a:gdLst>
              <a:gd name="textAreaLeft" fmla="*/ 0 w 647280"/>
              <a:gd name="textAreaRight" fmla="*/ 648000 w 647280"/>
              <a:gd name="textAreaTop" fmla="*/ 0 h 511200"/>
              <a:gd name="textAreaBottom" fmla="*/ 511920 h 511200"/>
            </a:gdLst>
            <a:ahLst/>
            <a:cxnLst/>
            <a:rect l="textAreaLeft" t="textAreaTop" r="textAreaRight" b="textAreaBottom"/>
            <a:pathLst>
              <a:path w="72037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0" u="none" strike="noStrike">
                <a:solidFill>
                  <a:srgbClr val="000000"/>
                </a:solidFill>
                <a:latin typeface="Times New Roman"/>
              </a:rPr>
              <a:t>47,1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444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0" name="Полилиния 3"/>
          <p:cNvSpPr/>
          <p:nvPr/>
        </p:nvSpPr>
        <p:spPr bwMode="auto">
          <a:xfrm>
            <a:off x="5160960" y="1059480"/>
            <a:ext cx="3902400" cy="743400"/>
          </a:xfrm>
          <a:custGeom>
            <a:avLst/>
            <a:gdLst>
              <a:gd name="textAreaLeft" fmla="*/ 0 w 3902400"/>
              <a:gd name="textAreaRight" fmla="*/ 3903120 w 3902400"/>
              <a:gd name="textAreaTop" fmla="*/ 0 h 743400"/>
              <a:gd name="textAreaBottom" fmla="*/ 744120 h 743400"/>
            </a:gdLst>
            <a:ahLst/>
            <a:cxnLst/>
            <a:rect l="textAreaLeft" t="textAreaTop" r="textAreaRight" b="textAreaBottom"/>
            <a:pathLst>
              <a:path w="3903032" h="1031634" extrusionOk="0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83520" tIns="83520" rIns="83520" bIns="835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1" name="Полилиния 6"/>
          <p:cNvSpPr/>
          <p:nvPr/>
        </p:nvSpPr>
        <p:spPr bwMode="auto">
          <a:xfrm>
            <a:off x="5131800" y="2055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10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2" name="Полилиния 7"/>
          <p:cNvSpPr/>
          <p:nvPr/>
        </p:nvSpPr>
        <p:spPr bwMode="auto">
          <a:xfrm>
            <a:off x="5131800" y="312912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0,4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3" name="Полилиния 8"/>
          <p:cNvSpPr/>
          <p:nvPr/>
        </p:nvSpPr>
        <p:spPr bwMode="auto">
          <a:xfrm>
            <a:off x="5131800" y="420336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2,2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4" name="Полилиния 9"/>
          <p:cNvSpPr/>
          <p:nvPr/>
        </p:nvSpPr>
        <p:spPr bwMode="auto">
          <a:xfrm>
            <a:off x="5131800" y="5277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81,9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5" name="Полилиния 14"/>
          <p:cNvSpPr/>
          <p:nvPr/>
        </p:nvSpPr>
        <p:spPr bwMode="auto">
          <a:xfrm>
            <a:off x="5924880" y="2055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6" name="Полилиния 15"/>
          <p:cNvSpPr/>
          <p:nvPr/>
        </p:nvSpPr>
        <p:spPr bwMode="auto">
          <a:xfrm>
            <a:off x="5924880" y="312912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0,8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7" name="Полилиния 16"/>
          <p:cNvSpPr/>
          <p:nvPr/>
        </p:nvSpPr>
        <p:spPr bwMode="auto">
          <a:xfrm>
            <a:off x="5924880" y="420336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4,1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8" name="Полилиния 17"/>
          <p:cNvSpPr/>
          <p:nvPr/>
        </p:nvSpPr>
        <p:spPr bwMode="auto">
          <a:xfrm>
            <a:off x="5924880" y="5277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56,0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9" name="Полилиния 18"/>
          <p:cNvSpPr/>
          <p:nvPr/>
        </p:nvSpPr>
        <p:spPr bwMode="auto">
          <a:xfrm>
            <a:off x="6717600" y="2055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0" name="Полилиния 19"/>
          <p:cNvSpPr/>
          <p:nvPr/>
        </p:nvSpPr>
        <p:spPr bwMode="auto">
          <a:xfrm>
            <a:off x="6717600" y="312912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0,7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1" name="Полилиния 20"/>
          <p:cNvSpPr/>
          <p:nvPr/>
        </p:nvSpPr>
        <p:spPr bwMode="auto">
          <a:xfrm>
            <a:off x="6717600" y="420336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4,1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2" name="Полилиния 21"/>
          <p:cNvSpPr/>
          <p:nvPr/>
        </p:nvSpPr>
        <p:spPr bwMode="auto">
          <a:xfrm>
            <a:off x="6717600" y="5277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57,0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3" name="Полилиния 22"/>
          <p:cNvSpPr/>
          <p:nvPr/>
        </p:nvSpPr>
        <p:spPr bwMode="auto">
          <a:xfrm>
            <a:off x="7510680" y="2055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4" name="Полилиния 24"/>
          <p:cNvSpPr/>
          <p:nvPr/>
        </p:nvSpPr>
        <p:spPr bwMode="auto">
          <a:xfrm>
            <a:off x="7510680" y="312912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0,7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5" name="Полилиния 25"/>
          <p:cNvSpPr/>
          <p:nvPr/>
        </p:nvSpPr>
        <p:spPr bwMode="auto">
          <a:xfrm>
            <a:off x="7510680" y="420336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4,1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6" name="Полилиния 26"/>
          <p:cNvSpPr/>
          <p:nvPr/>
        </p:nvSpPr>
        <p:spPr bwMode="auto">
          <a:xfrm>
            <a:off x="7510680" y="5277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57,0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7" name="Полилиния 27"/>
          <p:cNvSpPr/>
          <p:nvPr/>
        </p:nvSpPr>
        <p:spPr bwMode="auto">
          <a:xfrm>
            <a:off x="8303400" y="2055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8" name="Полилиния 28"/>
          <p:cNvSpPr/>
          <p:nvPr/>
        </p:nvSpPr>
        <p:spPr bwMode="auto">
          <a:xfrm>
            <a:off x="8303400" y="312912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9" name="Полилиния 29"/>
          <p:cNvSpPr/>
          <p:nvPr/>
        </p:nvSpPr>
        <p:spPr bwMode="auto">
          <a:xfrm>
            <a:off x="8303400" y="420336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0" name="Полилиния 30"/>
          <p:cNvSpPr/>
          <p:nvPr/>
        </p:nvSpPr>
        <p:spPr bwMode="auto">
          <a:xfrm>
            <a:off x="8303400" y="5277240"/>
            <a:ext cx="730800" cy="1031040"/>
          </a:xfrm>
          <a:custGeom>
            <a:avLst/>
            <a:gdLst>
              <a:gd name="textAreaLeft" fmla="*/ 0 w 730800"/>
              <a:gd name="textAreaRight" fmla="*/ 731520 w 730800"/>
              <a:gd name="textAreaTop" fmla="*/ 0 h 1031040"/>
              <a:gd name="textAreaBottom" fmla="*/ 1031760 h 1031040"/>
            </a:gdLst>
            <a:ahLst/>
            <a:cxnLst/>
            <a:rect l="textAreaLeft" t="textAreaTop" r="textAreaRight" b="textAreaBottom"/>
            <a:pathLst>
              <a:path w="731452" h="1031634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х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1" name="Скругленный прямоугольник 4"/>
          <p:cNvSpPr/>
          <p:nvPr/>
        </p:nvSpPr>
        <p:spPr bwMode="auto">
          <a:xfrm>
            <a:off x="107640" y="3141000"/>
            <a:ext cx="4953240" cy="100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Уровень регистрируемой безработицы в  среднем за год, %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2" name="Скругленный прямоугольник 23"/>
          <p:cNvSpPr/>
          <p:nvPr/>
        </p:nvSpPr>
        <p:spPr bwMode="auto">
          <a:xfrm>
            <a:off x="107640" y="4243320"/>
            <a:ext cx="4953240" cy="9100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Численность безработных граждан, зарегистрированных в органах службы занятости (на конец года), тыс. человек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3" name="Скругленный прямоугольник 32"/>
          <p:cNvSpPr/>
          <p:nvPr/>
        </p:nvSpPr>
        <p:spPr bwMode="auto">
          <a:xfrm>
            <a:off x="107640" y="5301360"/>
            <a:ext cx="4953240" cy="100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Доля трудоустроенных граждан в общей численности граждан, обратившихся за содействием в поиске подходящей работы,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4" name="Скругленный прямоугольник 10"/>
          <p:cNvSpPr/>
          <p:nvPr/>
        </p:nvSpPr>
        <p:spPr bwMode="auto">
          <a:xfrm>
            <a:off x="131400" y="1803600"/>
            <a:ext cx="259164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5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8DA0B1D5-0120-479E-9601-8F20E8FC3CD4}" type="slidenum">
              <a:rPr lang="ru-RU" sz="1200" b="1" u="none" strike="noStrike">
                <a:solidFill>
                  <a:schemeClr val="tx1"/>
                </a:solidFill>
              </a:rPr>
              <a:t>51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376" name="Заголовок 1"/>
          <p:cNvSpPr/>
          <p:nvPr/>
        </p:nvSpPr>
        <p:spPr bwMode="auto">
          <a:xfrm>
            <a:off x="259560" y="0"/>
            <a:ext cx="690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«Содействие занятости населения»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77" name="Прямая соединительная линия 12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378" name="TextBox 13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79" name="Picture 2"/>
          <p:cNvPicPr/>
          <p:nvPr/>
        </p:nvPicPr>
        <p:blipFill>
          <a:blip r:embed="rId2"/>
          <a:stretch/>
        </p:blipFill>
        <p:spPr bwMode="auto">
          <a:xfrm>
            <a:off x="2807280" y="908640"/>
            <a:ext cx="2253600" cy="20260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</p:spTree>
    <p:extLst>
      <p:ext uri="{BB962C8B-B14F-4D97-AF65-F5344CB8AC3E}">
        <p14:creationId xmlns:p14="http://schemas.microsoft.com/office/powerpoint/2010/main" val="374341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Полилиния 44"/>
          <p:cNvSpPr/>
          <p:nvPr/>
        </p:nvSpPr>
        <p:spPr>
          <a:xfrm>
            <a:off x="3891960" y="1773360"/>
            <a:ext cx="5147640" cy="332280"/>
          </a:xfrm>
          <a:custGeom>
            <a:avLst/>
            <a:gdLst>
              <a:gd name="textAreaLeft" fmla="*/ 0 w 5147640"/>
              <a:gd name="textAreaRight" fmla="*/ 5149080 w 5147640"/>
              <a:gd name="textAreaTop" fmla="*/ 0 h 332280"/>
              <a:gd name="textAreaBottom" fmla="*/ 333720 h 332280"/>
            </a:gdLst>
            <a:ahLst/>
            <a:cxnLst/>
            <a:rect l="textAreaLeft" t="textAreaTop" r="textAreaRight" b="textAreaBottom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9480" tIns="69480" rIns="69480" bIns="694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56"/>
              </a:spcAft>
            </a:pPr>
            <a:r>
              <a:rPr lang="ru-RU" sz="1300" b="1" i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Расходы в разрезе структурных элементов, млн. руб.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8" name="Полилиния 45"/>
          <p:cNvSpPr/>
          <p:nvPr/>
        </p:nvSpPr>
        <p:spPr>
          <a:xfrm>
            <a:off x="3891960" y="2182320"/>
            <a:ext cx="3315600" cy="374040"/>
          </a:xfrm>
          <a:custGeom>
            <a:avLst/>
            <a:gdLst>
              <a:gd name="textAreaLeft" fmla="*/ 0 w 3315600"/>
              <a:gd name="textAreaRight" fmla="*/ 3317040 w 3315600"/>
              <a:gd name="textAreaTop" fmla="*/ 0 h 374040"/>
              <a:gd name="textAreaBottom" fmla="*/ 375480 h 374040"/>
            </a:gdLst>
            <a:ahLst/>
            <a:cxnLst/>
            <a:rect l="textAreaLeft" t="textAreaTop" r="textAreaRight" b="textAreaBottom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4080" tIns="64080" rIns="64080" bIns="640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Наименование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9" name="Полилиния 46"/>
          <p:cNvSpPr/>
          <p:nvPr/>
        </p:nvSpPr>
        <p:spPr>
          <a:xfrm>
            <a:off x="3899880" y="2637000"/>
            <a:ext cx="3271320" cy="619200"/>
          </a:xfrm>
          <a:custGeom>
            <a:avLst/>
            <a:gdLst>
              <a:gd name="textAreaLeft" fmla="*/ 0 w 3271320"/>
              <a:gd name="textAreaRight" fmla="*/ 3272760 w 3271320"/>
              <a:gd name="textAreaTop" fmla="*/ 0 h 619200"/>
              <a:gd name="textAreaBottom" fmla="*/ 620640 h 619200"/>
            </a:gdLst>
            <a:ahLst/>
            <a:cxnLst/>
            <a:rect l="textAreaLeft" t="textAreaTop" r="textAreaRight" b="textAreaBottom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Региональные проекты: </a:t>
            </a:r>
            <a:r>
              <a:rPr lang="ru-RU" sz="9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«Семейные ценности и инфраструктура культуры», «Сохранение культурного и исторического наследия», «Развитие искусства и творчества»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0" name="Полилиния 47"/>
          <p:cNvSpPr/>
          <p:nvPr/>
        </p:nvSpPr>
        <p:spPr>
          <a:xfrm>
            <a:off x="3895200" y="3307680"/>
            <a:ext cx="3297960" cy="911880"/>
          </a:xfrm>
          <a:custGeom>
            <a:avLst/>
            <a:gdLst>
              <a:gd name="textAreaLeft" fmla="*/ 0 w 3297960"/>
              <a:gd name="textAreaRight" fmla="*/ 3299400 w 3297960"/>
              <a:gd name="textAreaTop" fmla="*/ 0 h 911880"/>
              <a:gd name="textAreaBottom" fmla="*/ 913320 h 911880"/>
            </a:gdLst>
            <a:ahLst/>
            <a:cxnLst/>
            <a:rect l="textAreaLeft" t="textAreaTop" r="textAreaRight" b="textAreaBottom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Ведомственные проекты: </a:t>
            </a:r>
            <a:r>
              <a:rPr lang="ru-RU" sz="9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"Строительство (реконструкция) и модернизация государственных и муниципальных учреждений  в сфере культуры, искусства и архивного дела"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1" name="Полилиния 48"/>
          <p:cNvSpPr/>
          <p:nvPr/>
        </p:nvSpPr>
        <p:spPr>
          <a:xfrm>
            <a:off x="7254360" y="2184480"/>
            <a:ext cx="518760" cy="374040"/>
          </a:xfrm>
          <a:custGeom>
            <a:avLst/>
            <a:gdLst>
              <a:gd name="textAreaLeft" fmla="*/ 0 w 518760"/>
              <a:gd name="textAreaRight" fmla="*/ 520200 w 518760"/>
              <a:gd name="textAreaTop" fmla="*/ 0 h 374040"/>
              <a:gd name="textAreaBottom" fmla="*/ 375480 h 374040"/>
            </a:gdLst>
            <a:ahLst/>
            <a:cxnLst/>
            <a:rect l="textAreaLeft" t="textAreaTop" r="textAreaRight" b="textAreaBottom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4080" tIns="64080" rIns="64080" bIns="640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</a:t>
            </a:r>
            <a:r>
              <a:rPr lang="en-US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2" name="Полилиния 49"/>
          <p:cNvSpPr/>
          <p:nvPr/>
        </p:nvSpPr>
        <p:spPr>
          <a:xfrm>
            <a:off x="7251120" y="2637000"/>
            <a:ext cx="538560" cy="619200"/>
          </a:xfrm>
          <a:custGeom>
            <a:avLst/>
            <a:gdLst>
              <a:gd name="textAreaLeft" fmla="*/ 0 w 538560"/>
              <a:gd name="textAreaRight" fmla="*/ 540000 w 538560"/>
              <a:gd name="textAreaTop" fmla="*/ 0 h 619200"/>
              <a:gd name="textAreaBottom" fmla="*/ 620640 h 619200"/>
            </a:gdLst>
            <a:ahLst/>
            <a:cxnLst/>
            <a:rect l="textAreaLeft" t="textAreaTop" r="textAreaRight" b="textAreaBottom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289,3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3" name="Полилиния 50"/>
          <p:cNvSpPr/>
          <p:nvPr/>
        </p:nvSpPr>
        <p:spPr>
          <a:xfrm>
            <a:off x="7243200" y="3306600"/>
            <a:ext cx="538200" cy="903960"/>
          </a:xfrm>
          <a:custGeom>
            <a:avLst/>
            <a:gdLst>
              <a:gd name="textAreaLeft" fmla="*/ 0 w 538200"/>
              <a:gd name="textAreaRight" fmla="*/ 539640 w 538200"/>
              <a:gd name="textAreaTop" fmla="*/ 0 h 903960"/>
              <a:gd name="textAreaBottom" fmla="*/ 905400 h 903960"/>
            </a:gdLst>
            <a:ahLst/>
            <a:cxnLst/>
            <a:rect l="textAreaLeft" t="textAreaTop" r="textAreaRight" b="textAreaBottom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585,7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4" name="Полилиния 51"/>
          <p:cNvSpPr/>
          <p:nvPr/>
        </p:nvSpPr>
        <p:spPr>
          <a:xfrm>
            <a:off x="7862760" y="2189520"/>
            <a:ext cx="541800" cy="374040"/>
          </a:xfrm>
          <a:custGeom>
            <a:avLst/>
            <a:gdLst>
              <a:gd name="textAreaLeft" fmla="*/ 0 w 541800"/>
              <a:gd name="textAreaRight" fmla="*/ 543240 w 541800"/>
              <a:gd name="textAreaTop" fmla="*/ 0 h 374040"/>
              <a:gd name="textAreaBottom" fmla="*/ 375480 h 374040"/>
            </a:gdLst>
            <a:ahLst/>
            <a:cxnLst/>
            <a:rect l="textAreaLeft" t="textAreaTop" r="textAreaRight" b="textAreaBottom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000" tIns="63000" rIns="63000" bIns="630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</a:t>
            </a:r>
            <a:r>
              <a:rPr lang="en-US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7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5" name="Полилиния 52"/>
          <p:cNvSpPr/>
          <p:nvPr/>
        </p:nvSpPr>
        <p:spPr>
          <a:xfrm>
            <a:off x="7873200" y="2635560"/>
            <a:ext cx="554760" cy="620280"/>
          </a:xfrm>
          <a:custGeom>
            <a:avLst/>
            <a:gdLst>
              <a:gd name="textAreaLeft" fmla="*/ 0 w 554760"/>
              <a:gd name="textAreaRight" fmla="*/ 556200 w 554760"/>
              <a:gd name="textAreaTop" fmla="*/ 0 h 620280"/>
              <a:gd name="textAreaBottom" fmla="*/ 621720 h 620280"/>
            </a:gdLst>
            <a:ahLst/>
            <a:cxnLst/>
            <a:rect l="textAreaLeft" t="textAreaTop" r="textAreaRight" b="textAreaBottom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154,9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6" name="Полилиния 53"/>
          <p:cNvSpPr/>
          <p:nvPr/>
        </p:nvSpPr>
        <p:spPr>
          <a:xfrm>
            <a:off x="7866000" y="3306240"/>
            <a:ext cx="538200" cy="899280"/>
          </a:xfrm>
          <a:custGeom>
            <a:avLst/>
            <a:gdLst>
              <a:gd name="textAreaLeft" fmla="*/ 0 w 538200"/>
              <a:gd name="textAreaRight" fmla="*/ 539640 w 538200"/>
              <a:gd name="textAreaTop" fmla="*/ 0 h 899280"/>
              <a:gd name="textAreaBottom" fmla="*/ 900720 h 899280"/>
            </a:gdLst>
            <a:ahLst/>
            <a:cxnLst/>
            <a:rect l="textAreaLeft" t="textAreaTop" r="textAreaRight" b="textAreaBottom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666,6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7" name="Полилиния 54"/>
          <p:cNvSpPr/>
          <p:nvPr/>
        </p:nvSpPr>
        <p:spPr>
          <a:xfrm>
            <a:off x="8500680" y="2184480"/>
            <a:ext cx="504000" cy="374040"/>
          </a:xfrm>
          <a:custGeom>
            <a:avLst/>
            <a:gdLst>
              <a:gd name="textAreaLeft" fmla="*/ 0 w 504000"/>
              <a:gd name="textAreaRight" fmla="*/ 505440 w 504000"/>
              <a:gd name="textAreaTop" fmla="*/ 0 h 374040"/>
              <a:gd name="textAreaBottom" fmla="*/ 375480 h 374040"/>
            </a:gdLst>
            <a:ahLst/>
            <a:cxnLst/>
            <a:rect l="textAreaLeft" t="textAreaTop" r="textAreaRight" b="textAreaBottom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000" tIns="63000" rIns="63000" bIns="630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</a:t>
            </a:r>
            <a:r>
              <a:rPr lang="en-US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8" name="Полилиния 55"/>
          <p:cNvSpPr/>
          <p:nvPr/>
        </p:nvSpPr>
        <p:spPr>
          <a:xfrm>
            <a:off x="8485560" y="2633760"/>
            <a:ext cx="519120" cy="614520"/>
          </a:xfrm>
          <a:custGeom>
            <a:avLst/>
            <a:gdLst>
              <a:gd name="textAreaLeft" fmla="*/ 0 w 519120"/>
              <a:gd name="textAreaRight" fmla="*/ 520560 w 519120"/>
              <a:gd name="textAreaTop" fmla="*/ 0 h 614520"/>
              <a:gd name="textAreaBottom" fmla="*/ 615960 h 614520"/>
            </a:gdLst>
            <a:ahLst/>
            <a:cxnLst/>
            <a:rect l="textAreaLeft" t="textAreaTop" r="textAreaRight" b="textAreaBottom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9480" tIns="69480" rIns="69480" bIns="694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247,8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9" name="Полилиния 56"/>
          <p:cNvSpPr/>
          <p:nvPr/>
        </p:nvSpPr>
        <p:spPr>
          <a:xfrm>
            <a:off x="8481600" y="3307320"/>
            <a:ext cx="510120" cy="907560"/>
          </a:xfrm>
          <a:custGeom>
            <a:avLst/>
            <a:gdLst>
              <a:gd name="textAreaLeft" fmla="*/ 0 w 510120"/>
              <a:gd name="textAreaRight" fmla="*/ 511560 w 510120"/>
              <a:gd name="textAreaTop" fmla="*/ 0 h 907560"/>
              <a:gd name="textAreaBottom" fmla="*/ 909000 h 907560"/>
            </a:gdLst>
            <a:ahLst/>
            <a:cxnLst/>
            <a:rect l="textAreaLeft" t="textAreaTop" r="textAreaRight" b="textAreaBottom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9120" tIns="69120" rIns="69120" bIns="691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223,8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0" name="Полилиния 57"/>
          <p:cNvSpPr/>
          <p:nvPr/>
        </p:nvSpPr>
        <p:spPr>
          <a:xfrm>
            <a:off x="3894120" y="4293000"/>
            <a:ext cx="3304440" cy="2236320"/>
          </a:xfrm>
          <a:custGeom>
            <a:avLst/>
            <a:gdLst>
              <a:gd name="textAreaLeft" fmla="*/ 0 w 3304440"/>
              <a:gd name="textAreaRight" fmla="*/ 3305880 w 3304440"/>
              <a:gd name="textAreaTop" fmla="*/ 0 h 2236320"/>
              <a:gd name="textAreaBottom" fmla="*/ 2237760 h 2236320"/>
            </a:gdLst>
            <a:ahLst/>
            <a:cxnLst/>
            <a:rect l="textAreaLeft" t="textAreaTop" r="textAreaRight" b="textAreaBottom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Комплексы процессных мероприятий: </a:t>
            </a:r>
            <a:r>
              <a:rPr lang="ru-RU" sz="900" b="0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"Образование", "Искусство", "Наследие", "Сохранение и развитие искусства и творчества", "Создание условий для развития искусства и творчества", "Поддержка и развитие чтения в Чувашской Республике", "Обеспечение реализации государственной программы Чувашской Республики "Развитие культуры", "Проведение мероприятий в сфере культуры, искусства, детского и юношеского творчества и архивного дела", "Сохранение, использование, популяризация и государственная охрана объектов культурного наследия", "Совершенствование государственно-общественного партнерства в сфере государственной национальной политики и в отношении российского казачества, во взаимодействии со СМИ и экспертным сообществом", "Укрепление единства российской нации, формирование общероссийской гражданской идентичности и этнокультурное развитие народов России", "Сохранение, изучение и развитие чувашского языка"</a:t>
            </a:r>
            <a:endParaRPr lang="ru-RU" sz="9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1" name="Полилиния 58"/>
          <p:cNvSpPr/>
          <p:nvPr/>
        </p:nvSpPr>
        <p:spPr>
          <a:xfrm>
            <a:off x="7254360" y="4313160"/>
            <a:ext cx="538200" cy="2226960"/>
          </a:xfrm>
          <a:custGeom>
            <a:avLst/>
            <a:gdLst>
              <a:gd name="textAreaLeft" fmla="*/ 0 w 538200"/>
              <a:gd name="textAreaRight" fmla="*/ 539640 w 538200"/>
              <a:gd name="textAreaTop" fmla="*/ 0 h 2226960"/>
              <a:gd name="textAreaBottom" fmla="*/ 2228400 h 2226960"/>
            </a:gdLst>
            <a:ahLst/>
            <a:cxnLst/>
            <a:rect l="textAreaLeft" t="textAreaTop" r="textAreaRight" b="textAreaBottom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2 684,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2" name="Полилиния 59"/>
          <p:cNvSpPr/>
          <p:nvPr/>
        </p:nvSpPr>
        <p:spPr>
          <a:xfrm>
            <a:off x="7869600" y="4306320"/>
            <a:ext cx="538200" cy="2226960"/>
          </a:xfrm>
          <a:custGeom>
            <a:avLst/>
            <a:gdLst>
              <a:gd name="textAreaLeft" fmla="*/ 0 w 538200"/>
              <a:gd name="textAreaRight" fmla="*/ 539640 w 538200"/>
              <a:gd name="textAreaTop" fmla="*/ 0 h 2226960"/>
              <a:gd name="textAreaBottom" fmla="*/ 2228400 h 2226960"/>
            </a:gdLst>
            <a:ahLst/>
            <a:cxnLst/>
            <a:rect l="textAreaLeft" t="textAreaTop" r="textAreaRight" b="textAreaBottom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2 104,9</a:t>
            </a:r>
          </a:p>
        </p:txBody>
      </p:sp>
      <p:sp>
        <p:nvSpPr>
          <p:cNvPr id="1293" name="Полилиния 60"/>
          <p:cNvSpPr/>
          <p:nvPr/>
        </p:nvSpPr>
        <p:spPr>
          <a:xfrm>
            <a:off x="8463960" y="4298040"/>
            <a:ext cx="540720" cy="2242080"/>
          </a:xfrm>
          <a:custGeom>
            <a:avLst/>
            <a:gdLst>
              <a:gd name="textAreaLeft" fmla="*/ 0 w 540720"/>
              <a:gd name="textAreaRight" fmla="*/ 542160 w 540720"/>
              <a:gd name="textAreaTop" fmla="*/ 0 h 2242080"/>
              <a:gd name="textAreaBottom" fmla="*/ 2243520 h 2242080"/>
            </a:gdLst>
            <a:ahLst/>
            <a:cxnLst/>
            <a:rect l="textAreaLeft" t="textAreaTop" r="textAreaRight" b="textAreaBottom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5520" tIns="65520" rIns="65520" bIns="65520" numCol="1" spcCol="1440" anchor="ctr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2 076,7</a:t>
            </a:r>
          </a:p>
        </p:txBody>
      </p:sp>
      <p:sp>
        <p:nvSpPr>
          <p:cNvPr id="1294" name="Прямоугольник 7"/>
          <p:cNvSpPr/>
          <p:nvPr/>
        </p:nvSpPr>
        <p:spPr>
          <a:xfrm>
            <a:off x="4680" y="4293000"/>
            <a:ext cx="1942920" cy="35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u="none" strike="noStrike">
              <a:solidFill>
                <a:schemeClr val="dk1"/>
              </a:solidFill>
              <a:effectLst/>
              <a:uFillTx/>
              <a:latin typeface="Times New Roman"/>
              <a:ea typeface="Arial"/>
            </a:endParaRPr>
          </a:p>
        </p:txBody>
      </p:sp>
      <p:sp>
        <p:nvSpPr>
          <p:cNvPr id="1295" name="Прямоугольник 8"/>
          <p:cNvSpPr/>
          <p:nvPr/>
        </p:nvSpPr>
        <p:spPr>
          <a:xfrm>
            <a:off x="30960" y="4662360"/>
            <a:ext cx="1510560" cy="502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chemeClr val="dk1"/>
              </a:solidFill>
              <a:effectLst/>
              <a:uFillTx/>
              <a:latin typeface="Times New Roman"/>
              <a:ea typeface="Arial"/>
            </a:endParaRPr>
          </a:p>
        </p:txBody>
      </p:sp>
      <p:sp>
        <p:nvSpPr>
          <p:cNvPr id="1296" name="Прямоугольник 39"/>
          <p:cNvSpPr/>
          <p:nvPr/>
        </p:nvSpPr>
        <p:spPr>
          <a:xfrm>
            <a:off x="107640" y="6230520"/>
            <a:ext cx="4102920" cy="39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7" name="Скругленный прямоугольник 4"/>
          <p:cNvSpPr/>
          <p:nvPr/>
        </p:nvSpPr>
        <p:spPr>
          <a:xfrm>
            <a:off x="147600" y="659160"/>
            <a:ext cx="3630600" cy="2372760"/>
          </a:xfrm>
          <a:prstGeom prst="roundRect">
            <a:avLst>
              <a:gd name="adj" fmla="val 8265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i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Цели программы:</a:t>
            </a: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 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активизация культурного потенциала Чувашской Республики;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повышение роли институтов гражданского общества как субъектов культурной политики;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содействие  формированию гармонично развитой личности, способной к активному участию в реализации государственной культурной политики;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сохранение культурного наследия и создание условий для развития культуры.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создание условий для сохранения, изучения и развития чувашского языка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8" name="TextBox 5"/>
          <p:cNvSpPr/>
          <p:nvPr/>
        </p:nvSpPr>
        <p:spPr>
          <a:xfrm>
            <a:off x="130680" y="3208680"/>
            <a:ext cx="3625920" cy="28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Расходы республиканского бюджета, млн. руб.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0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698B0017-F696-4623-AEC9-6D0672215A06}" type="slidenum">
              <a:rPr lang="ru-RU" sz="1200" b="1" u="none" strike="noStrike">
                <a:solidFill>
                  <a:schemeClr val="tx1"/>
                </a:solidFill>
                <a:effectLst/>
                <a:uFillTx/>
              </a:rPr>
              <a:t>52</a:t>
            </a:fld>
            <a:endParaRPr lang="ru-RU" sz="1200" b="0" u="none" strike="noStrike" dirty="0">
              <a:solidFill>
                <a:schemeClr val="tx1"/>
              </a:solidFill>
              <a:effectLst/>
              <a:uFillTx/>
              <a:latin typeface="Times New Roman"/>
            </a:endParaRPr>
          </a:p>
        </p:txBody>
      </p:sp>
      <p:sp>
        <p:nvSpPr>
          <p:cNvPr id="1301" name="Заголовок 1"/>
          <p:cNvSpPr/>
          <p:nvPr/>
        </p:nvSpPr>
        <p:spPr>
          <a:xfrm>
            <a:off x="259560" y="0"/>
            <a:ext cx="72630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«Развитие культуры»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02" name="Прямая соединительная линия 15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303" name="TextBox 16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04" name="Picture 6" descr="C:\Users\e.babaeva\Desktop\img_0097.jpg"/>
          <p:cNvPicPr/>
          <p:nvPr/>
        </p:nvPicPr>
        <p:blipFill>
          <a:blip r:embed="rId2"/>
          <a:stretch/>
        </p:blipFill>
        <p:spPr>
          <a:xfrm>
            <a:off x="5643360" y="595800"/>
            <a:ext cx="1868040" cy="117576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902079"/>
              </p:ext>
            </p:extLst>
          </p:nvPr>
        </p:nvGraphicFramePr>
        <p:xfrm>
          <a:off x="147780" y="3467820"/>
          <a:ext cx="3632132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0717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Скругленный прямоугольник 10"/>
          <p:cNvSpPr/>
          <p:nvPr/>
        </p:nvSpPr>
        <p:spPr>
          <a:xfrm>
            <a:off x="212760" y="1574280"/>
            <a:ext cx="1312200" cy="91980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06" name="Picture 7" descr="C:\Users\e.babaeva\Desktop\img_0644.jpg"/>
          <p:cNvPicPr/>
          <p:nvPr/>
        </p:nvPicPr>
        <p:blipFill>
          <a:blip r:embed="rId2"/>
          <a:stretch/>
        </p:blipFill>
        <p:spPr>
          <a:xfrm>
            <a:off x="1524960" y="1013400"/>
            <a:ext cx="3534480" cy="22381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307" name="PlaceHolder 1"/>
          <p:cNvSpPr>
            <a:spLocks noGrp="1"/>
          </p:cNvSpPr>
          <p:nvPr>
            <p:ph type="sldNum" idx="4294967295"/>
          </p:nvPr>
        </p:nvSpPr>
        <p:spPr>
          <a:xfrm>
            <a:off x="8316360" y="6597360"/>
            <a:ext cx="691920" cy="15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DAB604B3-B9BF-4C28-BD8D-874B469CD2B3}" type="slidenum">
              <a:rPr lang="ru-RU" sz="1200" b="1" u="none" strike="noStrike">
                <a:solidFill>
                  <a:schemeClr val="tx1"/>
                </a:solidFill>
                <a:effectLst/>
                <a:uFillTx/>
              </a:rPr>
              <a:t>53</a:t>
            </a:fld>
            <a:endParaRPr lang="ru-RU" sz="1200" b="0" u="none" strike="noStrike" dirty="0">
              <a:solidFill>
                <a:schemeClr val="tx1"/>
              </a:solidFill>
              <a:effectLst/>
              <a:uFillTx/>
              <a:latin typeface="Times New Roman"/>
            </a:endParaRPr>
          </a:p>
        </p:txBody>
      </p:sp>
      <p:sp>
        <p:nvSpPr>
          <p:cNvPr id="1308" name="Полилиния 2"/>
          <p:cNvSpPr/>
          <p:nvPr/>
        </p:nvSpPr>
        <p:spPr>
          <a:xfrm>
            <a:off x="5148720" y="1574280"/>
            <a:ext cx="3901680" cy="920160"/>
          </a:xfrm>
          <a:custGeom>
            <a:avLst/>
            <a:gdLst>
              <a:gd name="textAreaLeft" fmla="*/ 0 w 3901680"/>
              <a:gd name="textAreaRight" fmla="*/ 3903120 w 3901680"/>
              <a:gd name="textAreaTop" fmla="*/ 0 h 920160"/>
              <a:gd name="textAreaBottom" fmla="*/ 921600 h 920160"/>
            </a:gdLst>
            <a:ahLst/>
            <a:cxnLst/>
            <a:rect l="textAreaLeft" t="textAreaTop" r="textAreaRight" b="textAreaBottom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86400" tIns="86400" rIns="86400" bIns="864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9" name="Скругленный прямоугольник 23"/>
          <p:cNvSpPr/>
          <p:nvPr/>
        </p:nvSpPr>
        <p:spPr>
          <a:xfrm>
            <a:off x="133920" y="3645720"/>
            <a:ext cx="4925160" cy="7336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Доля зданий учреждений культуры, находящихся в удовлетворительном состоянии, в общем количестве зданий данных учреждений, %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0" name="Заголовок 1"/>
          <p:cNvSpPr/>
          <p:nvPr/>
        </p:nvSpPr>
        <p:spPr>
          <a:xfrm>
            <a:off x="259560" y="0"/>
            <a:ext cx="72630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«Развитие культуры»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311" name="Прямая соединительная линия 12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312" name="TextBox 15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3" name="Скругленный прямоугольник 34"/>
          <p:cNvSpPr/>
          <p:nvPr/>
        </p:nvSpPr>
        <p:spPr>
          <a:xfrm>
            <a:off x="153000" y="4651920"/>
            <a:ext cx="4917240" cy="746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Число посещений культурных мероприятий, тыс. единиц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4" name="Скругленный прямоугольник 45"/>
          <p:cNvSpPr/>
          <p:nvPr/>
        </p:nvSpPr>
        <p:spPr>
          <a:xfrm>
            <a:off x="153000" y="5661720"/>
            <a:ext cx="4917240" cy="746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обращений к цифровым ресурсам, тыс. единиц </a:t>
            </a:r>
          </a:p>
        </p:txBody>
      </p:sp>
      <p:sp>
        <p:nvSpPr>
          <p:cNvPr id="1315" name="Полилиния 26"/>
          <p:cNvSpPr/>
          <p:nvPr/>
        </p:nvSpPr>
        <p:spPr>
          <a:xfrm>
            <a:off x="6734520" y="269676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</a:t>
            </a:r>
            <a:r>
              <a:rPr lang="en-US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6" name="Полилиния 31"/>
          <p:cNvSpPr/>
          <p:nvPr/>
        </p:nvSpPr>
        <p:spPr>
          <a:xfrm>
            <a:off x="7527240" y="269676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</a:t>
            </a:r>
            <a:r>
              <a:rPr lang="en-US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7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7" name="Полилиния 27"/>
          <p:cNvSpPr/>
          <p:nvPr/>
        </p:nvSpPr>
        <p:spPr>
          <a:xfrm>
            <a:off x="6734520" y="364572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92,0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8" name="Полилиния 33"/>
          <p:cNvSpPr/>
          <p:nvPr/>
        </p:nvSpPr>
        <p:spPr>
          <a:xfrm>
            <a:off x="7527240" y="364572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92,3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9" name="Полилиния 41"/>
          <p:cNvSpPr/>
          <p:nvPr/>
        </p:nvSpPr>
        <p:spPr>
          <a:xfrm>
            <a:off x="6756480" y="465192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0" name="Полилиния 42"/>
          <p:cNvSpPr/>
          <p:nvPr/>
        </p:nvSpPr>
        <p:spPr>
          <a:xfrm>
            <a:off x="7538400" y="465552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29 089,0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1" name="Полилиния 43"/>
          <p:cNvSpPr/>
          <p:nvPr/>
        </p:nvSpPr>
        <p:spPr>
          <a:xfrm>
            <a:off x="6735240" y="566172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4 000,0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2" name="Полилиния 44"/>
          <p:cNvSpPr/>
          <p:nvPr/>
        </p:nvSpPr>
        <p:spPr>
          <a:xfrm>
            <a:off x="7527960" y="566172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16 000,0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3" name="Полилиния 36"/>
          <p:cNvSpPr/>
          <p:nvPr/>
        </p:nvSpPr>
        <p:spPr>
          <a:xfrm>
            <a:off x="8327520" y="269856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</a:t>
            </a:r>
            <a:r>
              <a:rPr lang="en-US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4" name="Полилиния 37"/>
          <p:cNvSpPr/>
          <p:nvPr/>
        </p:nvSpPr>
        <p:spPr>
          <a:xfrm>
            <a:off x="8327520" y="364716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93,4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5" name="Полилиния 38"/>
          <p:cNvSpPr/>
          <p:nvPr/>
        </p:nvSpPr>
        <p:spPr>
          <a:xfrm>
            <a:off x="8338320" y="465696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44 408,0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6" name="Полилиния 39"/>
          <p:cNvSpPr/>
          <p:nvPr/>
        </p:nvSpPr>
        <p:spPr>
          <a:xfrm>
            <a:off x="8328240" y="566352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20 000,0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7" name="Полилиния 32"/>
          <p:cNvSpPr/>
          <p:nvPr/>
        </p:nvSpPr>
        <p:spPr>
          <a:xfrm>
            <a:off x="5172120" y="270900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факт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8" name="Полилиния 35"/>
          <p:cNvSpPr/>
          <p:nvPr/>
        </p:nvSpPr>
        <p:spPr>
          <a:xfrm>
            <a:off x="5159520" y="364500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9" name="Полилиния 40"/>
          <p:cNvSpPr/>
          <p:nvPr/>
        </p:nvSpPr>
        <p:spPr>
          <a:xfrm>
            <a:off x="5170680" y="465300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26 241,8</a:t>
            </a:r>
          </a:p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0" name="Полилиния 46"/>
          <p:cNvSpPr/>
          <p:nvPr/>
        </p:nvSpPr>
        <p:spPr>
          <a:xfrm>
            <a:off x="5174640" y="566136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4 982,3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1" name="Полилиния 49"/>
          <p:cNvSpPr/>
          <p:nvPr/>
        </p:nvSpPr>
        <p:spPr>
          <a:xfrm>
            <a:off x="5964840" y="270900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</a:pP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</a:t>
            </a:r>
            <a:r>
              <a:rPr lang="en-US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</a:t>
            </a:r>
            <a:r>
              <a:rPr lang="ru-RU" sz="14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 </a:t>
            </a:r>
            <a:r>
              <a:rPr lang="ru-RU" sz="1400" b="1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план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2" name="Полилиния 50"/>
          <p:cNvSpPr/>
          <p:nvPr/>
        </p:nvSpPr>
        <p:spPr>
          <a:xfrm>
            <a:off x="5952600" y="364500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3" name="Полилиния 51"/>
          <p:cNvSpPr/>
          <p:nvPr/>
        </p:nvSpPr>
        <p:spPr>
          <a:xfrm>
            <a:off x="5963760" y="465300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24 041,0</a:t>
            </a:r>
          </a:p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4" name="Полилиния 52"/>
          <p:cNvSpPr/>
          <p:nvPr/>
        </p:nvSpPr>
        <p:spPr>
          <a:xfrm>
            <a:off x="5967360" y="5661360"/>
            <a:ext cx="730080" cy="746280"/>
          </a:xfrm>
          <a:custGeom>
            <a:avLst/>
            <a:gdLst>
              <a:gd name="textAreaLeft" fmla="*/ 0 w 730080"/>
              <a:gd name="textAreaRight" fmla="*/ 731520 w 730080"/>
              <a:gd name="textAreaTop" fmla="*/ 0 h 746280"/>
              <a:gd name="textAreaBottom" fmla="*/ 747720 h 746280"/>
            </a:gdLst>
            <a:ahLst/>
            <a:cxnLst/>
            <a:rect l="textAreaLeft" t="textAreaTop" r="textAreaRight" b="textAreaBottom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4 000,0</a:t>
            </a:r>
          </a:p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148586" y="157410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Arial"/>
              </a:rPr>
              <a:t>Достижение значений показателей (индикаторов) </a:t>
            </a:r>
          </a:p>
        </p:txBody>
      </p:sp>
    </p:spTree>
    <p:extLst>
      <p:ext uri="{BB962C8B-B14F-4D97-AF65-F5344CB8AC3E}">
        <p14:creationId xmlns:p14="http://schemas.microsoft.com/office/powerpoint/2010/main" val="393241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000" i="1">
              <a:latin typeface="Times New Roman"/>
              <a:cs typeface="Times New Roman"/>
            </a:endParaRPr>
          </a:p>
          <a:p>
            <a:pPr>
              <a:defRPr/>
            </a:pPr>
            <a:endParaRPr lang="ru-RU" sz="1000" i="1">
              <a:latin typeface="Times New Roman"/>
              <a:cs typeface="Times New Roman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04972" y="764704"/>
            <a:ext cx="6152413" cy="1653034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600" b="1" i="1">
                <a:solidFill>
                  <a:schemeClr val="tx1"/>
                </a:solidFill>
                <a:latin typeface="Times New Roman"/>
                <a:cs typeface="Times New Roman"/>
              </a:rPr>
              <a:t>Цели программы:</a:t>
            </a:r>
            <a:r>
              <a:rPr lang="ru-RU" sz="160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285750" indent="-285750" algn="just">
              <a:buFont typeface="Wingdings"/>
              <a:buChar char="v"/>
              <a:defRPr/>
            </a:pPr>
            <a:r>
              <a:rPr lang="ru-RU" sz="1350">
                <a:solidFill>
                  <a:schemeClr val="tx1"/>
                </a:solidFill>
                <a:latin typeface="Times New Roman"/>
                <a:cs typeface="Times New Roman"/>
              </a:rPr>
              <a:t>увеличение объектов инженерной и туристической инфраструктуры;</a:t>
            </a:r>
            <a:endParaRPr/>
          </a:p>
          <a:p>
            <a:pPr marL="285750" indent="-285750" algn="just">
              <a:buFont typeface="Wingdings"/>
              <a:buChar char="v"/>
              <a:defRPr/>
            </a:pPr>
            <a:r>
              <a:rPr lang="ru-RU" sz="1350">
                <a:solidFill>
                  <a:schemeClr val="tx1"/>
                </a:solidFill>
                <a:latin typeface="Times New Roman"/>
                <a:cs typeface="Times New Roman"/>
              </a:rPr>
              <a:t>повышение конкурентоспособности туристско-рекреационных территорий Чувашской Республики на мировом и внутреннем туристических рынках;</a:t>
            </a:r>
          </a:p>
          <a:p>
            <a:pPr marL="285750" indent="-285750" algn="just">
              <a:buFont typeface="Wingdings"/>
              <a:buChar char="v"/>
              <a:defRPr/>
            </a:pPr>
            <a:r>
              <a:rPr lang="ru-RU" sz="1350">
                <a:solidFill>
                  <a:schemeClr val="tx1"/>
                </a:solidFill>
                <a:latin typeface="Times New Roman"/>
                <a:cs typeface="Times New Roman"/>
              </a:rPr>
              <a:t>усиление социальной роли туризма, в том числе приоритетных направлений развития туризма;</a:t>
            </a:r>
          </a:p>
          <a:p>
            <a:pPr marL="285750" indent="-285750" algn="just">
              <a:buFont typeface="Wingdings"/>
              <a:buChar char="v"/>
              <a:defRPr/>
            </a:pPr>
            <a:r>
              <a:rPr lang="ru-RU" sz="1350">
                <a:solidFill>
                  <a:schemeClr val="tx1"/>
                </a:solidFill>
                <a:latin typeface="Times New Roman"/>
                <a:cs typeface="Times New Roman"/>
              </a:rPr>
              <a:t>продвижение туристского продукта Чувашской Республики на мировом и внутреннем туристском рынке.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135659" y="2427940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500" b="1">
                <a:latin typeface="Times New Roman"/>
                <a:cs typeface="Times New Roman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864566"/>
              </p:ext>
            </p:extLst>
          </p:nvPr>
        </p:nvGraphicFramePr>
        <p:xfrm>
          <a:off x="157730" y="3001627"/>
          <a:ext cx="4209356" cy="3617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олилиния 2"/>
          <p:cNvSpPr/>
          <p:nvPr/>
        </p:nvSpPr>
        <p:spPr bwMode="auto">
          <a:xfrm>
            <a:off x="4578738" y="2708920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 extrusionOk="0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>
                <a:solidFill>
                  <a:schemeClr val="tx1"/>
                </a:solidFill>
                <a:latin typeface="Times New Roman"/>
                <a:cs typeface="Times New Roman"/>
              </a:rPr>
              <a:t>Расходы в разрезе структурных элементов, млн. руб.</a:t>
            </a:r>
            <a:endParaRPr/>
          </a:p>
        </p:txBody>
      </p:sp>
      <p:sp>
        <p:nvSpPr>
          <p:cNvPr id="4" name="Полилиния 3"/>
          <p:cNvSpPr/>
          <p:nvPr/>
        </p:nvSpPr>
        <p:spPr bwMode="auto">
          <a:xfrm>
            <a:off x="4572000" y="3208301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 extrusionOk="0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>
                <a:solidFill>
                  <a:schemeClr val="tx1"/>
                </a:solidFill>
                <a:latin typeface="Times New Roman"/>
                <a:cs typeface="Times New Roman"/>
              </a:rPr>
              <a:t>Наименование</a:t>
            </a:r>
          </a:p>
        </p:txBody>
      </p:sp>
      <p:sp>
        <p:nvSpPr>
          <p:cNvPr id="10" name="Полилиния 9"/>
          <p:cNvSpPr/>
          <p:nvPr/>
        </p:nvSpPr>
        <p:spPr bwMode="auto">
          <a:xfrm>
            <a:off x="4590393" y="3639641"/>
            <a:ext cx="2448000" cy="729838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 extrusionOk="0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Региональный проект «Создание номерного фонда, инфраструктурных  и новых точек притяжения»</a:t>
            </a:r>
          </a:p>
        </p:txBody>
      </p:sp>
      <p:sp>
        <p:nvSpPr>
          <p:cNvPr id="11" name="Полилиния 10"/>
          <p:cNvSpPr/>
          <p:nvPr/>
        </p:nvSpPr>
        <p:spPr bwMode="auto">
          <a:xfrm>
            <a:off x="4578738" y="4504445"/>
            <a:ext cx="2448000" cy="756207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 extrusionOk="0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Комплекс процессных мероприятий «Доступность туристического продукта»</a:t>
            </a:r>
          </a:p>
        </p:txBody>
      </p:sp>
      <p:sp>
        <p:nvSpPr>
          <p:cNvPr id="20" name="Полилиния 19"/>
          <p:cNvSpPr/>
          <p:nvPr/>
        </p:nvSpPr>
        <p:spPr bwMode="auto">
          <a:xfrm>
            <a:off x="7092280" y="3208301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 extrusionOk="0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>
                <a:solidFill>
                  <a:schemeClr val="tx1"/>
                </a:solidFill>
                <a:latin typeface="Times New Roman"/>
                <a:cs typeface="Times New Roman"/>
              </a:rPr>
              <a:t>2026</a:t>
            </a:r>
          </a:p>
        </p:txBody>
      </p:sp>
      <p:sp>
        <p:nvSpPr>
          <p:cNvPr id="21" name="Полилиния 20"/>
          <p:cNvSpPr/>
          <p:nvPr/>
        </p:nvSpPr>
        <p:spPr bwMode="auto">
          <a:xfrm>
            <a:off x="7100037" y="3654035"/>
            <a:ext cx="612000" cy="713646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 extrusionOk="0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280,9</a:t>
            </a:r>
          </a:p>
        </p:txBody>
      </p:sp>
      <p:sp>
        <p:nvSpPr>
          <p:cNvPr id="22" name="Полилиния 21"/>
          <p:cNvSpPr/>
          <p:nvPr/>
        </p:nvSpPr>
        <p:spPr bwMode="auto">
          <a:xfrm>
            <a:off x="7100239" y="4488496"/>
            <a:ext cx="612000" cy="756209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 extrusionOk="0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r>
              <a:rPr lang="en-US" sz="130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r>
              <a:rPr lang="ru-RU" sz="130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en-US" sz="1300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 lang="ru-RU" sz="13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5" name="Полилиния 24"/>
          <p:cNvSpPr/>
          <p:nvPr/>
        </p:nvSpPr>
        <p:spPr bwMode="auto">
          <a:xfrm>
            <a:off x="8424496" y="3208301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 extrusionOk="0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>
                <a:solidFill>
                  <a:schemeClr val="tx1"/>
                </a:solidFill>
                <a:latin typeface="Times New Roman"/>
                <a:cs typeface="Times New Roman"/>
              </a:rPr>
              <a:t>2028</a:t>
            </a:r>
          </a:p>
        </p:txBody>
      </p:sp>
      <p:sp>
        <p:nvSpPr>
          <p:cNvPr id="26" name="Полилиния 25"/>
          <p:cNvSpPr/>
          <p:nvPr/>
        </p:nvSpPr>
        <p:spPr bwMode="auto">
          <a:xfrm>
            <a:off x="8442889" y="3664829"/>
            <a:ext cx="612000" cy="631845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 extrusionOk="0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0,0</a:t>
            </a:r>
          </a:p>
        </p:txBody>
      </p:sp>
      <p:sp>
        <p:nvSpPr>
          <p:cNvPr id="27" name="Полилиния 26"/>
          <p:cNvSpPr/>
          <p:nvPr/>
        </p:nvSpPr>
        <p:spPr bwMode="auto">
          <a:xfrm>
            <a:off x="8442889" y="4479952"/>
            <a:ext cx="612000" cy="756207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 extrusionOk="0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>
                <a:solidFill>
                  <a:schemeClr val="tx1"/>
                </a:solidFill>
                <a:latin typeface="Times New Roman"/>
                <a:cs typeface="Times New Roman"/>
              </a:rPr>
              <a:t>0,0</a:t>
            </a:r>
          </a:p>
        </p:txBody>
      </p:sp>
      <p:sp>
        <p:nvSpPr>
          <p:cNvPr id="15" name="Заголовок 1"/>
          <p:cNvSpPr txBox="1"/>
          <p:nvPr/>
        </p:nvSpPr>
        <p:spPr bwMode="auto"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/>
              <a:buChar char="*"/>
              <a:defRPr sz="46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spcAft>
                <a:spcPts val="0"/>
              </a:spcAft>
              <a:buNone/>
              <a:defRPr/>
            </a:pPr>
            <a:r>
              <a:rPr lang="ru-RU" sz="1800">
                <a:solidFill>
                  <a:schemeClr val="tx1"/>
                </a:solidFill>
                <a:latin typeface="Times New Roman"/>
                <a:cs typeface="Times New Roman"/>
              </a:rPr>
              <a:t>Государственная программа Чувашской Республики</a:t>
            </a:r>
            <a:endParaRPr/>
          </a:p>
          <a:p>
            <a:pPr marL="0" indent="0" algn="l">
              <a:spcAft>
                <a:spcPts val="0"/>
              </a:spcAft>
              <a:buNone/>
              <a:defRPr/>
            </a:pPr>
            <a:r>
              <a:rPr lang="ru-RU" sz="1800">
                <a:solidFill>
                  <a:schemeClr val="tx1"/>
                </a:solidFill>
                <a:latin typeface="Times New Roman"/>
                <a:cs typeface="Times New Roman"/>
              </a:rPr>
              <a:t>«Развитие туризма и индустрии гостеприимства»</a:t>
            </a:r>
          </a:p>
        </p:txBody>
      </p:sp>
      <p:cxnSp>
        <p:nvCxnSpPr>
          <p:cNvPr id="16" name="Прямая соединительная линия 15"/>
          <p:cNvCxnSpPr>
            <a:cxnSpLocks/>
          </p:cNvCxnSpPr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Бюджет</a:t>
            </a:r>
            <a:endParaRPr/>
          </a:p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для граждан</a:t>
            </a:r>
          </a:p>
        </p:txBody>
      </p:sp>
      <p:sp>
        <p:nvSpPr>
          <p:cNvPr id="31" name="Полилиния 30"/>
          <p:cNvSpPr/>
          <p:nvPr/>
        </p:nvSpPr>
        <p:spPr bwMode="auto">
          <a:xfrm>
            <a:off x="7776424" y="3208300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 extrusionOk="0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>
                <a:solidFill>
                  <a:schemeClr val="tx1"/>
                </a:solidFill>
                <a:latin typeface="Times New Roman"/>
                <a:cs typeface="Times New Roman"/>
              </a:rPr>
              <a:t>2027</a:t>
            </a:r>
          </a:p>
        </p:txBody>
      </p:sp>
      <p:sp>
        <p:nvSpPr>
          <p:cNvPr id="32" name="Полилиния 31"/>
          <p:cNvSpPr/>
          <p:nvPr/>
        </p:nvSpPr>
        <p:spPr bwMode="auto">
          <a:xfrm>
            <a:off x="7778368" y="3654035"/>
            <a:ext cx="612000" cy="63184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 extrusionOk="0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216,4</a:t>
            </a:r>
          </a:p>
        </p:txBody>
      </p:sp>
      <p:sp>
        <p:nvSpPr>
          <p:cNvPr id="33" name="Полилиния 32"/>
          <p:cNvSpPr/>
          <p:nvPr/>
        </p:nvSpPr>
        <p:spPr bwMode="auto">
          <a:xfrm>
            <a:off x="7760052" y="4479952"/>
            <a:ext cx="612000" cy="756207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 extrusionOk="0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>
                <a:solidFill>
                  <a:schemeClr val="tx1"/>
                </a:solidFill>
                <a:latin typeface="Times New Roman"/>
                <a:cs typeface="Times New Roman"/>
              </a:rPr>
              <a:t>0,0</a:t>
            </a:r>
          </a:p>
        </p:txBody>
      </p:sp>
      <p:pic>
        <p:nvPicPr>
          <p:cNvPr id="28" name="Рисунок 27" descr="\\cap-home.cap.ru\home\MINFIN\Обмен\обпвоэ\cheboksarskiy-zaliv.jpg"/>
          <p:cNvPicPr/>
          <p:nvPr/>
        </p:nvPicPr>
        <p:blipFill>
          <a:blip r:embed="rId3"/>
          <a:stretch/>
        </p:blipFill>
        <p:spPr bwMode="auto">
          <a:xfrm>
            <a:off x="6372200" y="620688"/>
            <a:ext cx="2599690" cy="179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Полилиния 29"/>
          <p:cNvSpPr/>
          <p:nvPr/>
        </p:nvSpPr>
        <p:spPr bwMode="auto">
          <a:xfrm>
            <a:off x="4581605" y="5368542"/>
            <a:ext cx="2448000" cy="1069932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 extrusionOk="0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Комплекс процессных мероприятий «Реализация мероприятий, направленных на формирование и продвижение туристского продукта Чувашской Республики»</a:t>
            </a:r>
          </a:p>
        </p:txBody>
      </p:sp>
      <p:sp>
        <p:nvSpPr>
          <p:cNvPr id="37" name="Полилиния 36"/>
          <p:cNvSpPr/>
          <p:nvPr/>
        </p:nvSpPr>
        <p:spPr bwMode="auto">
          <a:xfrm>
            <a:off x="7110673" y="5362315"/>
            <a:ext cx="612000" cy="1069932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 extrusionOk="0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19,6</a:t>
            </a:r>
          </a:p>
        </p:txBody>
      </p:sp>
      <p:sp>
        <p:nvSpPr>
          <p:cNvPr id="38" name="Полилиния 37"/>
          <p:cNvSpPr/>
          <p:nvPr/>
        </p:nvSpPr>
        <p:spPr bwMode="auto">
          <a:xfrm>
            <a:off x="7778368" y="5362315"/>
            <a:ext cx="612000" cy="1069932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 extrusionOk="0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15,2</a:t>
            </a:r>
          </a:p>
        </p:txBody>
      </p:sp>
      <p:sp>
        <p:nvSpPr>
          <p:cNvPr id="39" name="Полилиния 38"/>
          <p:cNvSpPr/>
          <p:nvPr/>
        </p:nvSpPr>
        <p:spPr bwMode="auto">
          <a:xfrm>
            <a:off x="8442889" y="5368542"/>
            <a:ext cx="612000" cy="1053102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 extrusionOk="0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15,2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67CCBFA-BFB9-4E9F-B6F6-694D72409F22}" type="slidenum">
              <a:rPr lang="ru-RU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22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1" name="Скругленный прямоугольник 23"/>
          <p:cNvSpPr/>
          <p:nvPr/>
        </p:nvSpPr>
        <p:spPr bwMode="auto">
          <a:xfrm>
            <a:off x="177480" y="3530160"/>
            <a:ext cx="4925880" cy="7344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Количество школьников, направленных в туристические поездки по Чувашии и регионам России, человек</a:t>
            </a:r>
            <a:r>
              <a:rPr sz="1200"/>
              <a:t/>
            </a:r>
            <a:br>
              <a:rPr sz="1200"/>
            </a:b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2" name="Скругленный прямоугольник 32"/>
          <p:cNvSpPr/>
          <p:nvPr/>
        </p:nvSpPr>
        <p:spPr bwMode="auto">
          <a:xfrm>
            <a:off x="176040" y="4465800"/>
            <a:ext cx="4917960" cy="7189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Численность лиц, размещенных в коллективных средствах размещения, тыс. человек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3" name="Скругленный прямоугольник 34"/>
          <p:cNvSpPr/>
          <p:nvPr/>
        </p:nvSpPr>
        <p:spPr bwMode="auto">
          <a:xfrm>
            <a:off x="192600" y="5329080"/>
            <a:ext cx="4917960" cy="7844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Количество объектов, услуг и сервисов туристической инфраструктуры Чувашской Республики, представленных на региональном туристическом портале, единиц</a:t>
            </a:r>
            <a:r>
              <a:rPr sz="1200"/>
              <a:t/>
            </a:r>
            <a:br>
              <a:rPr sz="1200"/>
            </a:b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4" name="Скругленный прямоугольник 10"/>
          <p:cNvSpPr/>
          <p:nvPr/>
        </p:nvSpPr>
        <p:spPr bwMode="auto">
          <a:xfrm>
            <a:off x="192600" y="2057400"/>
            <a:ext cx="1579320" cy="920879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5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C4F7A245-2EAF-4EBD-BB5E-1A08513FAA1A}" type="slidenum">
              <a:rPr lang="ru-RU" sz="1200" b="1" u="none" strike="noStrike">
                <a:solidFill>
                  <a:schemeClr val="tx1"/>
                </a:solidFill>
              </a:rPr>
              <a:t>55</a:t>
            </a:fld>
            <a:endParaRPr lang="ru-RU" sz="1200" b="0" u="none" strike="noStrike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476" name="Полилиния 2"/>
          <p:cNvSpPr/>
          <p:nvPr/>
        </p:nvSpPr>
        <p:spPr bwMode="auto">
          <a:xfrm>
            <a:off x="5191920" y="1564920"/>
            <a:ext cx="3902400" cy="920879"/>
          </a:xfrm>
          <a:custGeom>
            <a:avLst/>
            <a:gdLst>
              <a:gd name="textAreaLeft" fmla="*/ 0 w 3902400"/>
              <a:gd name="textAreaRight" fmla="*/ 3903120 w 3902400"/>
              <a:gd name="textAreaTop" fmla="*/ 0 h 920880"/>
              <a:gd name="textAreaBottom" fmla="*/ 921600 h 920880"/>
            </a:gdLst>
            <a:ahLst/>
            <a:cxnLst/>
            <a:rect l="textAreaLeft" t="textAreaTop" r="textAreaRight" b="textAreaBottom"/>
            <a:pathLst>
              <a:path w="3903032" h="1133420" extrusionOk="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86400" tIns="86400" rIns="86400" bIns="864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7" name="Полилиния 9"/>
          <p:cNvSpPr/>
          <p:nvPr/>
        </p:nvSpPr>
        <p:spPr bwMode="auto">
          <a:xfrm>
            <a:off x="5253480" y="260496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8" name="Полилиния 16"/>
          <p:cNvSpPr/>
          <p:nvPr/>
        </p:nvSpPr>
        <p:spPr bwMode="auto">
          <a:xfrm>
            <a:off x="5253480" y="35182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2692,5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9" name="Полилиния 17"/>
          <p:cNvSpPr/>
          <p:nvPr/>
        </p:nvSpPr>
        <p:spPr bwMode="auto">
          <a:xfrm>
            <a:off x="5253480" y="442404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sz="1100" b="1">
                <a:latin typeface="Times New Roman"/>
                <a:ea typeface="Times New Roman"/>
                <a:cs typeface="Times New Roman"/>
              </a:rPr>
              <a:t>457,0</a:t>
            </a:r>
            <a:endParaRPr sz="1200" b="1" u="none" strike="noStrike">
              <a:solidFill>
                <a:srgbClr val="000000"/>
              </a:solidFill>
              <a:latin typeface="Arial"/>
            </a:endParaRPr>
          </a:p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0" name="Полилиния 18"/>
          <p:cNvSpPr/>
          <p:nvPr/>
        </p:nvSpPr>
        <p:spPr bwMode="auto">
          <a:xfrm>
            <a:off x="5253480" y="53452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210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1" name="Полилиния 20"/>
          <p:cNvSpPr/>
          <p:nvPr/>
        </p:nvSpPr>
        <p:spPr bwMode="auto">
          <a:xfrm>
            <a:off x="6807600" y="260496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2" name="Полилиния 22"/>
          <p:cNvSpPr/>
          <p:nvPr/>
        </p:nvSpPr>
        <p:spPr bwMode="auto">
          <a:xfrm>
            <a:off x="6815520" y="442404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410,0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3" name="Полилиния 24"/>
          <p:cNvSpPr/>
          <p:nvPr/>
        </p:nvSpPr>
        <p:spPr bwMode="auto">
          <a:xfrm>
            <a:off x="6815520" y="53452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129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4" name="Полилиния 26"/>
          <p:cNvSpPr/>
          <p:nvPr/>
        </p:nvSpPr>
        <p:spPr bwMode="auto">
          <a:xfrm>
            <a:off x="7584480" y="260496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5" name="Полилиния 27"/>
          <p:cNvSpPr/>
          <p:nvPr/>
        </p:nvSpPr>
        <p:spPr bwMode="auto">
          <a:xfrm>
            <a:off x="7596720" y="35164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8 500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6" name="Полилиния 28"/>
          <p:cNvSpPr/>
          <p:nvPr/>
        </p:nvSpPr>
        <p:spPr bwMode="auto">
          <a:xfrm>
            <a:off x="7596720" y="442404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530,0</a:t>
            </a:r>
            <a:endParaRPr sz="1100" b="1" u="none" strike="noStrike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487" name="Полилиния 29"/>
          <p:cNvSpPr/>
          <p:nvPr/>
        </p:nvSpPr>
        <p:spPr bwMode="auto">
          <a:xfrm>
            <a:off x="7596720" y="53452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133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8" name="Полилиния 31"/>
          <p:cNvSpPr/>
          <p:nvPr/>
        </p:nvSpPr>
        <p:spPr bwMode="auto">
          <a:xfrm>
            <a:off x="8377560" y="260496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9" name="Полилиния 33"/>
          <p:cNvSpPr/>
          <p:nvPr/>
        </p:nvSpPr>
        <p:spPr bwMode="auto">
          <a:xfrm>
            <a:off x="8377560" y="35164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8 500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0" name="Полилиния 35"/>
          <p:cNvSpPr/>
          <p:nvPr/>
        </p:nvSpPr>
        <p:spPr bwMode="auto">
          <a:xfrm>
            <a:off x="8377560" y="442404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680,0</a:t>
            </a:r>
            <a:endParaRPr sz="1100" b="1" u="none" strike="noStrike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491" name="Полилиния 36"/>
          <p:cNvSpPr/>
          <p:nvPr/>
        </p:nvSpPr>
        <p:spPr bwMode="auto">
          <a:xfrm>
            <a:off x="8377560" y="53452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138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2" name="Заголовок 1"/>
          <p:cNvSpPr/>
          <p:nvPr/>
        </p:nvSpPr>
        <p:spPr bwMode="auto">
          <a:xfrm>
            <a:off x="259560" y="0"/>
            <a:ext cx="726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«Развитие туризма и индустрии гостеприимства»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93" name="Прямая соединительная линия 12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494" name="TextBox 15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95" name="Рисунок 30" descr="https://avatars.dzeninfra.ru/get-zen_doc/1877958/pub_5dc250d004af1f00aebf466f_5dc28762c0519800ae2f8483/scale_2400"/>
          <p:cNvPicPr/>
          <p:nvPr/>
        </p:nvPicPr>
        <p:blipFill>
          <a:blip r:embed="rId2"/>
          <a:stretch/>
        </p:blipFill>
        <p:spPr bwMode="auto">
          <a:xfrm>
            <a:off x="1907640" y="1020240"/>
            <a:ext cx="3186000" cy="21596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496" name="Полилиния 37"/>
          <p:cNvSpPr/>
          <p:nvPr/>
        </p:nvSpPr>
        <p:spPr bwMode="auto">
          <a:xfrm>
            <a:off x="6030360" y="260496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7" name="Полилиния 39"/>
          <p:cNvSpPr/>
          <p:nvPr/>
        </p:nvSpPr>
        <p:spPr bwMode="auto">
          <a:xfrm>
            <a:off x="6034680" y="442404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380,0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8" name="Полилиния 40"/>
          <p:cNvSpPr/>
          <p:nvPr/>
        </p:nvSpPr>
        <p:spPr bwMode="auto">
          <a:xfrm>
            <a:off x="6034680" y="53452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128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9" name="Полилиния 43"/>
          <p:cNvSpPr/>
          <p:nvPr/>
        </p:nvSpPr>
        <p:spPr bwMode="auto">
          <a:xfrm>
            <a:off x="5253480" y="35164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sz="11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9 922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0" name="Полилиния 44"/>
          <p:cNvSpPr/>
          <p:nvPr/>
        </p:nvSpPr>
        <p:spPr bwMode="auto">
          <a:xfrm>
            <a:off x="6815520" y="35164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6 500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1" name="Полилиния 45"/>
          <p:cNvSpPr/>
          <p:nvPr/>
        </p:nvSpPr>
        <p:spPr bwMode="auto">
          <a:xfrm>
            <a:off x="6034680" y="3516480"/>
            <a:ext cx="730080" cy="74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748080"/>
              <a:gd name="textAreaBottom" fmla="*/ 748800 h 748080"/>
            </a:gdLst>
            <a:ahLst/>
            <a:cxnLst/>
            <a:rect l="textAreaLeft" t="textAreaTop" r="textAreaRight" b="textAreaBottom"/>
            <a:pathLst>
              <a:path w="731452" h="747816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6 000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319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83" y="2776212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401008"/>
              </p:ext>
            </p:extLst>
          </p:nvPr>
        </p:nvGraphicFramePr>
        <p:xfrm>
          <a:off x="35317" y="3140873"/>
          <a:ext cx="3816603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3940198" y="2776212"/>
            <a:ext cx="5123635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940199" y="3320823"/>
            <a:ext cx="2745890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40199" y="3707982"/>
            <a:ext cx="2745890" cy="873146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95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«Бизнес-спринт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 выбираю спорт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массового спорта, системы подготовки спортивного 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резерва»;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спорта высших достижений»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3940199" y="4654100"/>
            <a:ext cx="2745890" cy="1776593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t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проведение официальных физкультурных мероприятий, курсов повышения квалификации и профессиональной переподготовки для специалистов, работающих в сфере 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мероприятий и подготовка спортивного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Республики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ru-RU" sz="9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31708" y="3320823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44082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1 146,1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44082" y="4654100"/>
            <a:ext cx="720000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1 328,9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16417" y="3320823"/>
            <a:ext cx="719999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16417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643,8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16416" y="4654100"/>
            <a:ext cx="719999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1 439,0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692696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4328" y="3320823"/>
            <a:ext cx="679344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328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1 600,3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9430" y="4662186"/>
            <a:ext cx="720000" cy="1776592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1 468,6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0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Полилиния 5"/>
          <p:cNvSpPr/>
          <p:nvPr/>
        </p:nvSpPr>
        <p:spPr>
          <a:xfrm>
            <a:off x="5151600" y="956880"/>
            <a:ext cx="3884040" cy="680400"/>
          </a:xfrm>
          <a:custGeom>
            <a:avLst/>
            <a:gdLst>
              <a:gd name="textAreaLeft" fmla="*/ 0 w 3884040"/>
              <a:gd name="textAreaRight" fmla="*/ 3885480 w 3884040"/>
              <a:gd name="textAreaTop" fmla="*/ 0 h 680400"/>
              <a:gd name="textAreaBottom" fmla="*/ 681840 h 680400"/>
            </a:gdLst>
            <a:ahLst/>
            <a:cxnLst/>
            <a:rect l="textAreaLeft" t="textAreaTop" r="textAreaRight" b="textAreaBottom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3440" tIns="73440" rIns="73440" bIns="734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4" name="Полилиния 7"/>
          <p:cNvSpPr/>
          <p:nvPr/>
        </p:nvSpPr>
        <p:spPr>
          <a:xfrm>
            <a:off x="5148000" y="1846080"/>
            <a:ext cx="725400" cy="818640"/>
          </a:xfrm>
          <a:custGeom>
            <a:avLst/>
            <a:gdLst>
              <a:gd name="textAreaLeft" fmla="*/ 0 w 725400"/>
              <a:gd name="textAreaRight" fmla="*/ 726840 w 725400"/>
              <a:gd name="textAreaTop" fmla="*/ 0 h 818640"/>
              <a:gd name="textAreaBottom" fmla="*/ 820080 h 81864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520" tIns="74520" rIns="74520" bIns="745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en-US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2024</a:t>
            </a: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 факт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5" name="Полилиния 9"/>
          <p:cNvSpPr/>
          <p:nvPr/>
        </p:nvSpPr>
        <p:spPr>
          <a:xfrm>
            <a:off x="5156640" y="2788560"/>
            <a:ext cx="716760" cy="934560"/>
          </a:xfrm>
          <a:custGeom>
            <a:avLst/>
            <a:gdLst>
              <a:gd name="textAreaLeft" fmla="*/ 0 w 716760"/>
              <a:gd name="textAreaRight" fmla="*/ 718200 w 71676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000" tIns="63000" rIns="63000" bIns="630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55,0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6" name="Полилиния 11"/>
          <p:cNvSpPr/>
          <p:nvPr/>
        </p:nvSpPr>
        <p:spPr>
          <a:xfrm>
            <a:off x="5156640" y="3933000"/>
            <a:ext cx="716760" cy="934560"/>
          </a:xfrm>
          <a:custGeom>
            <a:avLst/>
            <a:gdLst>
              <a:gd name="textAreaLeft" fmla="*/ 0 w 716760"/>
              <a:gd name="textAreaRight" fmla="*/ 718200 w 71676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000" tIns="63000" rIns="63000" bIns="630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84,9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7" name="Полилиния 15"/>
          <p:cNvSpPr/>
          <p:nvPr/>
        </p:nvSpPr>
        <p:spPr>
          <a:xfrm>
            <a:off x="5156640" y="5157360"/>
            <a:ext cx="716760" cy="930960"/>
          </a:xfrm>
          <a:custGeom>
            <a:avLst/>
            <a:gdLst>
              <a:gd name="textAreaLeft" fmla="*/ 0 w 716760"/>
              <a:gd name="textAreaRight" fmla="*/ 718200 w 716760"/>
              <a:gd name="textAreaTop" fmla="*/ 0 h 930960"/>
              <a:gd name="textAreaBottom" fmla="*/ 932400 h 930960"/>
            </a:gdLst>
            <a:ahLst/>
            <a:cxnLst/>
            <a:rect l="textAreaLeft" t="textAreaTop" r="textAreaRight" b="textAreaBottom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000" tIns="63000" rIns="63000" bIns="630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12</a:t>
            </a: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,</a:t>
            </a: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8" name="Полилиния 16"/>
          <p:cNvSpPr/>
          <p:nvPr/>
        </p:nvSpPr>
        <p:spPr>
          <a:xfrm>
            <a:off x="5929560" y="1846080"/>
            <a:ext cx="725400" cy="818640"/>
          </a:xfrm>
          <a:custGeom>
            <a:avLst/>
            <a:gdLst>
              <a:gd name="textAreaLeft" fmla="*/ 0 w 725400"/>
              <a:gd name="textAreaRight" fmla="*/ 726840 w 725400"/>
              <a:gd name="textAreaTop" fmla="*/ 0 h 818640"/>
              <a:gd name="textAreaBottom" fmla="*/ 820080 h 81864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520" tIns="74520" rIns="74520" bIns="745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en-US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2025 </a:t>
            </a: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план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9" name="Полилиния 18"/>
          <p:cNvSpPr/>
          <p:nvPr/>
        </p:nvSpPr>
        <p:spPr>
          <a:xfrm>
            <a:off x="5929560" y="2781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57,9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0" name="Полилиния 19"/>
          <p:cNvSpPr/>
          <p:nvPr/>
        </p:nvSpPr>
        <p:spPr>
          <a:xfrm>
            <a:off x="5929560" y="3933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85,2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1" name="Полилиния 20"/>
          <p:cNvSpPr/>
          <p:nvPr/>
        </p:nvSpPr>
        <p:spPr>
          <a:xfrm>
            <a:off x="5929560" y="5157360"/>
            <a:ext cx="725400" cy="9309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0960"/>
              <a:gd name="textAreaBottom" fmla="*/ 932400 h 9309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12,</a:t>
            </a: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2" name="Полилиния 21"/>
          <p:cNvSpPr/>
          <p:nvPr/>
        </p:nvSpPr>
        <p:spPr>
          <a:xfrm>
            <a:off x="6706440" y="1846080"/>
            <a:ext cx="725400" cy="818640"/>
          </a:xfrm>
          <a:custGeom>
            <a:avLst/>
            <a:gdLst>
              <a:gd name="textAreaLeft" fmla="*/ 0 w 725400"/>
              <a:gd name="textAreaRight" fmla="*/ 726840 w 725400"/>
              <a:gd name="textAreaTop" fmla="*/ 0 h 818640"/>
              <a:gd name="textAreaBottom" fmla="*/ 820080 h 81864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520" tIns="74520" rIns="74520" bIns="745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en-US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3" name="Полилиния 24"/>
          <p:cNvSpPr/>
          <p:nvPr/>
        </p:nvSpPr>
        <p:spPr>
          <a:xfrm>
            <a:off x="6706440" y="2781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60,8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4" name="Полилиния 25"/>
          <p:cNvSpPr/>
          <p:nvPr/>
        </p:nvSpPr>
        <p:spPr>
          <a:xfrm>
            <a:off x="6706440" y="3933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85,5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5" name="Полилиния 26"/>
          <p:cNvSpPr/>
          <p:nvPr/>
        </p:nvSpPr>
        <p:spPr>
          <a:xfrm>
            <a:off x="6706440" y="5157360"/>
            <a:ext cx="725400" cy="9309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0960"/>
              <a:gd name="textAreaBottom" fmla="*/ 932400 h 9309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13</a:t>
            </a: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,</a:t>
            </a: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6" name="Полилиния 27"/>
          <p:cNvSpPr/>
          <p:nvPr/>
        </p:nvSpPr>
        <p:spPr>
          <a:xfrm>
            <a:off x="7504920" y="1846080"/>
            <a:ext cx="725400" cy="818640"/>
          </a:xfrm>
          <a:custGeom>
            <a:avLst/>
            <a:gdLst>
              <a:gd name="textAreaLeft" fmla="*/ 0 w 725400"/>
              <a:gd name="textAreaRight" fmla="*/ 726840 w 725400"/>
              <a:gd name="textAreaTop" fmla="*/ 0 h 818640"/>
              <a:gd name="textAreaBottom" fmla="*/ 820080 h 81864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520" tIns="74520" rIns="74520" bIns="745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7" name="Полилиния 29"/>
          <p:cNvSpPr/>
          <p:nvPr/>
        </p:nvSpPr>
        <p:spPr>
          <a:xfrm>
            <a:off x="7504920" y="2781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62,64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8" name="Полилиния 30"/>
          <p:cNvSpPr/>
          <p:nvPr/>
        </p:nvSpPr>
        <p:spPr>
          <a:xfrm>
            <a:off x="7504920" y="3933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9" name="Полилиния 31"/>
          <p:cNvSpPr/>
          <p:nvPr/>
        </p:nvSpPr>
        <p:spPr>
          <a:xfrm>
            <a:off x="7504920" y="5157360"/>
            <a:ext cx="725400" cy="9309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0960"/>
              <a:gd name="textAreaBottom" fmla="*/ 932400 h 9309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13,</a:t>
            </a: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0" name="Полилиния 33"/>
          <p:cNvSpPr/>
          <p:nvPr/>
        </p:nvSpPr>
        <p:spPr>
          <a:xfrm>
            <a:off x="8292600" y="1846080"/>
            <a:ext cx="725400" cy="818640"/>
          </a:xfrm>
          <a:custGeom>
            <a:avLst/>
            <a:gdLst>
              <a:gd name="textAreaLeft" fmla="*/ 0 w 725400"/>
              <a:gd name="textAreaRight" fmla="*/ 726840 w 725400"/>
              <a:gd name="textAreaTop" fmla="*/ 0 h 818640"/>
              <a:gd name="textAreaBottom" fmla="*/ 820080 h 81864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520" tIns="74520" rIns="74520" bIns="745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1" name="Полилиния 36"/>
          <p:cNvSpPr/>
          <p:nvPr/>
        </p:nvSpPr>
        <p:spPr>
          <a:xfrm>
            <a:off x="8292600" y="2781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64</a:t>
            </a: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,</a:t>
            </a: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49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2" name="Полилиния 37"/>
          <p:cNvSpPr/>
          <p:nvPr/>
        </p:nvSpPr>
        <p:spPr>
          <a:xfrm>
            <a:off x="8292600" y="3933000"/>
            <a:ext cx="725400" cy="934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34560"/>
              <a:gd name="textAreaBottom" fmla="*/ 936000 h 934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</a:t>
            </a: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</a:t>
            </a: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,</a:t>
            </a: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3" name="Полилиния 38"/>
          <p:cNvSpPr/>
          <p:nvPr/>
        </p:nvSpPr>
        <p:spPr>
          <a:xfrm>
            <a:off x="8292600" y="5157360"/>
            <a:ext cx="725400" cy="916560"/>
          </a:xfrm>
          <a:custGeom>
            <a:avLst/>
            <a:gdLst>
              <a:gd name="textAreaLeft" fmla="*/ 0 w 725400"/>
              <a:gd name="textAreaRight" fmla="*/ 726840 w 725400"/>
              <a:gd name="textAreaTop" fmla="*/ 0 h 916560"/>
              <a:gd name="textAreaBottom" fmla="*/ 918000 h 916560"/>
            </a:gdLst>
            <a:ahLst/>
            <a:cxnLst/>
            <a:rect l="textAreaLeft" t="textAreaTop" r="textAreaRight" b="textAreaBottom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13</a:t>
            </a:r>
            <a:r>
              <a:rPr lang="ru-RU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,</a:t>
            </a:r>
            <a:r>
              <a:rPr lang="en-US" sz="11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4" name="Скругленный прямоугольник 23"/>
          <p:cNvSpPr/>
          <p:nvPr/>
        </p:nvSpPr>
        <p:spPr>
          <a:xfrm>
            <a:off x="151920" y="2781000"/>
            <a:ext cx="4913280" cy="862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Доля граждан, систематически занимающихся физической культурой и спортом, %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5" name="Скругленный прямоугольник 32"/>
          <p:cNvSpPr/>
          <p:nvPr/>
        </p:nvSpPr>
        <p:spPr>
          <a:xfrm>
            <a:off x="181080" y="3933000"/>
            <a:ext cx="4905360" cy="862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Уровень обеспеченности спортивными сооружениями исходя из единовременной пропускной способности объектов спорта, %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6" name="Скругленный прямоугольник 34"/>
          <p:cNvSpPr/>
          <p:nvPr/>
        </p:nvSpPr>
        <p:spPr>
          <a:xfrm>
            <a:off x="169200" y="5157360"/>
            <a:ext cx="4905360" cy="862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Доля спортсменов Чувашской Республики, принявших участие во всероссийских и международных соревнованиях, в общей численности занимающихся в спортивных учреждениях, %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7" name="Скругленный прямоугольник 10"/>
          <p:cNvSpPr/>
          <p:nvPr/>
        </p:nvSpPr>
        <p:spPr>
          <a:xfrm>
            <a:off x="126360" y="1784520"/>
            <a:ext cx="2590920" cy="50256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48" name="Picture 2" descr="C:\Users\e.babaeva\Desktop\картинки\IMG_3126.JPG"/>
          <p:cNvPicPr/>
          <p:nvPr/>
        </p:nvPicPr>
        <p:blipFill>
          <a:blip r:embed="rId2"/>
          <a:stretch/>
        </p:blipFill>
        <p:spPr>
          <a:xfrm>
            <a:off x="2838960" y="692640"/>
            <a:ext cx="2282760" cy="18943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449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10D7ACDC-1D73-4E5D-986B-003E8999F7D4}" type="slidenum">
              <a:rPr lang="ru-RU" sz="1200" b="1" u="none" strike="noStrike">
                <a:solidFill>
                  <a:schemeClr val="tx1"/>
                </a:solidFill>
                <a:effectLst/>
                <a:uFillTx/>
              </a:rPr>
              <a:t>57</a:t>
            </a:fld>
            <a:endParaRPr lang="ru-RU" sz="1200" b="0" u="none" strike="noStrike" dirty="0">
              <a:solidFill>
                <a:schemeClr val="tx1"/>
              </a:solidFill>
              <a:effectLst/>
              <a:uFillTx/>
              <a:latin typeface="Times New Roman"/>
            </a:endParaRPr>
          </a:p>
        </p:txBody>
      </p:sp>
      <p:sp>
        <p:nvSpPr>
          <p:cNvPr id="1450" name="Заголовок 1"/>
          <p:cNvSpPr/>
          <p:nvPr/>
        </p:nvSpPr>
        <p:spPr>
          <a:xfrm>
            <a:off x="259560" y="0"/>
            <a:ext cx="72630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«Развитие физической культуры и спорта»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451" name="Прямая соединительная линия 13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452" name="TextBox 14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05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6" name="Скругленный прямоугольник 4"/>
          <p:cNvSpPr/>
          <p:nvPr/>
        </p:nvSpPr>
        <p:spPr bwMode="auto">
          <a:xfrm>
            <a:off x="79560" y="678960"/>
            <a:ext cx="4275720" cy="26773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100" b="1" i="1" u="none" strike="noStrike">
                <a:solidFill>
                  <a:schemeClr val="dk1"/>
                </a:solidFill>
                <a:latin typeface="Times New Roman"/>
              </a:rPr>
              <a:t>Цели программы:</a:t>
            </a: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 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marL="171360" indent="-17136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marL="171360" indent="-17136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предупреждение возникновения и развития чрезвычайных ситуаций природного и техногенного характера;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marL="171360" indent="-17136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marL="171360" indent="-17136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8" name="TextBox 6"/>
          <p:cNvSpPr/>
          <p:nvPr/>
        </p:nvSpPr>
        <p:spPr bwMode="auto">
          <a:xfrm>
            <a:off x="82440" y="3481200"/>
            <a:ext cx="403164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Расходы республиканского бюджета,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9" name="Полилиния 23"/>
          <p:cNvSpPr/>
          <p:nvPr/>
        </p:nvSpPr>
        <p:spPr bwMode="auto">
          <a:xfrm>
            <a:off x="4384080" y="2421000"/>
            <a:ext cx="4625640" cy="431280"/>
          </a:xfrm>
          <a:custGeom>
            <a:avLst/>
            <a:gdLst>
              <a:gd name="textAreaLeft" fmla="*/ 0 w 4625640"/>
              <a:gd name="textAreaRight" fmla="*/ 4626360 w 4625640"/>
              <a:gd name="textAreaTop" fmla="*/ 0 h 431280"/>
              <a:gd name="textAreaBottom" fmla="*/ 432000 h 431280"/>
            </a:gdLst>
            <a:ahLst/>
            <a:cxnLst/>
            <a:rect l="textAreaLeft" t="textAreaTop" r="textAreaRight" b="textAreaBottom"/>
            <a:pathLst>
              <a:path w="3933156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1" u="none" strike="noStrike">
                <a:solidFill>
                  <a:schemeClr val="dk1"/>
                </a:solidFill>
                <a:latin typeface="Times New Roman"/>
              </a:rPr>
              <a:t>Расходы в разрезе структурных элементов, млн. руб.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0" name="Полилиния 24"/>
          <p:cNvSpPr/>
          <p:nvPr/>
        </p:nvSpPr>
        <p:spPr bwMode="auto">
          <a:xfrm>
            <a:off x="4384080" y="3339000"/>
            <a:ext cx="2635560" cy="575280"/>
          </a:xfrm>
          <a:custGeom>
            <a:avLst/>
            <a:gdLst>
              <a:gd name="textAreaLeft" fmla="*/ 0 w 2635560"/>
              <a:gd name="textAreaRight" fmla="*/ 2636280 w 263556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Ведомственный проект "Построение (развитие) аппаратно-программного комплекса "Безопасный город" на территории Чувашской Республики"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1" name="Полилиния 26"/>
          <p:cNvSpPr/>
          <p:nvPr/>
        </p:nvSpPr>
        <p:spPr bwMode="auto">
          <a:xfrm>
            <a:off x="4402800" y="4005000"/>
            <a:ext cx="2612880" cy="513720"/>
          </a:xfrm>
          <a:custGeom>
            <a:avLst/>
            <a:gdLst>
              <a:gd name="textAreaLeft" fmla="*/ 0 w 2612880"/>
              <a:gd name="textAreaRight" fmla="*/ 2613600 w 2612880"/>
              <a:gd name="textAreaTop" fmla="*/ 0 h 513720"/>
              <a:gd name="textAreaBottom" fmla="*/ 514440 h 51372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Ведомственный проект "Развитие государственных учреждений, обеспечивающих безопасность жизнедеятельности населения и территорий Чувашской Республики"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2" name="Полилиния 27"/>
          <p:cNvSpPr/>
          <p:nvPr/>
        </p:nvSpPr>
        <p:spPr bwMode="auto">
          <a:xfrm>
            <a:off x="4402800" y="4653000"/>
            <a:ext cx="2612880" cy="863280"/>
          </a:xfrm>
          <a:custGeom>
            <a:avLst/>
            <a:gdLst>
              <a:gd name="textAreaLeft" fmla="*/ 0 w 2612880"/>
              <a:gd name="textAreaRight" fmla="*/ 2613600 w 2612880"/>
              <a:gd name="textAreaTop" fmla="*/ 0 h 863280"/>
              <a:gd name="textAreaBottom" fmla="*/ 864000 h 863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Ведомственный проект "Совершенствование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ситуаций, систем оповещения и информирования населения"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3" name="Полилиния 28"/>
          <p:cNvSpPr/>
          <p:nvPr/>
        </p:nvSpPr>
        <p:spPr bwMode="auto">
          <a:xfrm>
            <a:off x="8407080" y="3339000"/>
            <a:ext cx="567000" cy="575280"/>
          </a:xfrm>
          <a:custGeom>
            <a:avLst/>
            <a:gdLst>
              <a:gd name="textAreaLeft" fmla="*/ 0 w 567000"/>
              <a:gd name="textAreaRight" fmla="*/ 567720 w 56700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20,7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4" name="Полилиния 30"/>
          <p:cNvSpPr/>
          <p:nvPr/>
        </p:nvSpPr>
        <p:spPr bwMode="auto">
          <a:xfrm>
            <a:off x="7774200" y="4005000"/>
            <a:ext cx="575280" cy="525960"/>
          </a:xfrm>
          <a:custGeom>
            <a:avLst/>
            <a:gdLst>
              <a:gd name="textAreaLeft" fmla="*/ 0 w 575280"/>
              <a:gd name="textAreaRight" fmla="*/ 576000 w 575280"/>
              <a:gd name="textAreaTop" fmla="*/ 0 h 525960"/>
              <a:gd name="textAreaBottom" fmla="*/ 526680 h 52596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26,2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5" name="Полилиния 31"/>
          <p:cNvSpPr/>
          <p:nvPr/>
        </p:nvSpPr>
        <p:spPr bwMode="auto">
          <a:xfrm>
            <a:off x="7765560" y="5589360"/>
            <a:ext cx="575280" cy="1079280"/>
          </a:xfrm>
          <a:custGeom>
            <a:avLst/>
            <a:gdLst>
              <a:gd name="textAreaLeft" fmla="*/ 0 w 575280"/>
              <a:gd name="textAreaRight" fmla="*/ 576000 w 575280"/>
              <a:gd name="textAreaTop" fmla="*/ 0 h 1079280"/>
              <a:gd name="textAreaBottom" fmla="*/ 1080000 h 107928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529,1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6" name="Полилиния 32"/>
          <p:cNvSpPr/>
          <p:nvPr/>
        </p:nvSpPr>
        <p:spPr bwMode="auto">
          <a:xfrm>
            <a:off x="7774200" y="3339000"/>
            <a:ext cx="575280" cy="575280"/>
          </a:xfrm>
          <a:custGeom>
            <a:avLst/>
            <a:gdLst>
              <a:gd name="textAreaLeft" fmla="*/ 0 w 575280"/>
              <a:gd name="textAreaRight" fmla="*/ 576000 w 57528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20,7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7" name="Полилиния 35"/>
          <p:cNvSpPr/>
          <p:nvPr/>
        </p:nvSpPr>
        <p:spPr bwMode="auto">
          <a:xfrm>
            <a:off x="8414280" y="5589360"/>
            <a:ext cx="575280" cy="1079280"/>
          </a:xfrm>
          <a:custGeom>
            <a:avLst/>
            <a:gdLst>
              <a:gd name="textAreaLeft" fmla="*/ 0 w 575280"/>
              <a:gd name="textAreaRight" fmla="*/ 576000 w 575280"/>
              <a:gd name="textAreaTop" fmla="*/ 0 h 1079280"/>
              <a:gd name="textAreaBottom" fmla="*/ 1080000 h 107928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528,7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8" name="Полилиния 36"/>
          <p:cNvSpPr/>
          <p:nvPr/>
        </p:nvSpPr>
        <p:spPr bwMode="auto">
          <a:xfrm>
            <a:off x="8407080" y="4005000"/>
            <a:ext cx="575280" cy="525960"/>
          </a:xfrm>
          <a:custGeom>
            <a:avLst/>
            <a:gdLst>
              <a:gd name="textAreaLeft" fmla="*/ 0 w 575280"/>
              <a:gd name="textAreaRight" fmla="*/ 576000 w 575280"/>
              <a:gd name="textAreaTop" fmla="*/ 0 h 525960"/>
              <a:gd name="textAreaBottom" fmla="*/ 526680 h 52596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11,3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9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6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70" name="Прямая соединительная линия 34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571" name="TextBox 38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2" name="Скругленный прямоугольник 46"/>
          <p:cNvSpPr/>
          <p:nvPr/>
        </p:nvSpPr>
        <p:spPr bwMode="auto">
          <a:xfrm>
            <a:off x="4384080" y="2912400"/>
            <a:ext cx="2628360" cy="3232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Наименование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3" name="Скругленный прямоугольник 44"/>
          <p:cNvSpPr/>
          <p:nvPr/>
        </p:nvSpPr>
        <p:spPr bwMode="auto">
          <a:xfrm>
            <a:off x="7774200" y="2912400"/>
            <a:ext cx="558000" cy="3232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 dirty="0">
                <a:solidFill>
                  <a:schemeClr val="dk1"/>
                </a:solidFill>
                <a:latin typeface="Times New Roman"/>
              </a:rPr>
              <a:t>2027</a:t>
            </a:r>
            <a:endParaRPr lang="ru-RU" sz="1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4" name="Скругленный прямоугольник 42"/>
          <p:cNvSpPr/>
          <p:nvPr/>
        </p:nvSpPr>
        <p:spPr bwMode="auto">
          <a:xfrm>
            <a:off x="8414280" y="2912400"/>
            <a:ext cx="559440" cy="3232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 dirty="0">
                <a:solidFill>
                  <a:schemeClr val="dk1"/>
                </a:solidFill>
                <a:latin typeface="Times New Roman"/>
              </a:rPr>
              <a:t>2028</a:t>
            </a:r>
            <a:endParaRPr lang="ru-RU" sz="1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5" name="Полилиния 49"/>
          <p:cNvSpPr/>
          <p:nvPr/>
        </p:nvSpPr>
        <p:spPr bwMode="auto">
          <a:xfrm>
            <a:off x="7130880" y="4005000"/>
            <a:ext cx="575280" cy="513720"/>
          </a:xfrm>
          <a:custGeom>
            <a:avLst/>
            <a:gdLst>
              <a:gd name="textAreaLeft" fmla="*/ 0 w 575280"/>
              <a:gd name="textAreaRight" fmla="*/ 576000 w 575280"/>
              <a:gd name="textAreaTop" fmla="*/ 0 h 513720"/>
              <a:gd name="textAreaBottom" fmla="*/ 514440 h 51372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104,7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6" name="Полилиния 50"/>
          <p:cNvSpPr/>
          <p:nvPr/>
        </p:nvSpPr>
        <p:spPr bwMode="auto">
          <a:xfrm>
            <a:off x="7113240" y="5589360"/>
            <a:ext cx="575280" cy="1079280"/>
          </a:xfrm>
          <a:custGeom>
            <a:avLst/>
            <a:gdLst>
              <a:gd name="textAreaLeft" fmla="*/ 0 w 575280"/>
              <a:gd name="textAreaRight" fmla="*/ 576000 w 575280"/>
              <a:gd name="textAreaTop" fmla="*/ 0 h 1079280"/>
              <a:gd name="textAreaBottom" fmla="*/ 1080000 h 107928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511,2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7" name="Полилиния 51"/>
          <p:cNvSpPr/>
          <p:nvPr/>
        </p:nvSpPr>
        <p:spPr bwMode="auto">
          <a:xfrm>
            <a:off x="7130880" y="3339000"/>
            <a:ext cx="633960" cy="575280"/>
          </a:xfrm>
          <a:custGeom>
            <a:avLst/>
            <a:gdLst>
              <a:gd name="textAreaLeft" fmla="*/ 0 w 633960"/>
              <a:gd name="textAreaRight" fmla="*/ 634680 w 633960"/>
              <a:gd name="textAreaTop" fmla="*/ 0 h 575280"/>
              <a:gd name="textAreaBottom" fmla="*/ 576000 h 575280"/>
            </a:gdLst>
            <a:ahLst/>
            <a:cxnLst/>
            <a:rect l="textAreaLeft" t="textAreaTop" r="textAreaRight" b="textAreaBottom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185,1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8" name="Скругленный прямоугольник 53"/>
          <p:cNvSpPr/>
          <p:nvPr/>
        </p:nvSpPr>
        <p:spPr bwMode="auto">
          <a:xfrm>
            <a:off x="7130880" y="2912400"/>
            <a:ext cx="575280" cy="3232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 dirty="0">
                <a:solidFill>
                  <a:schemeClr val="dk1"/>
                </a:solidFill>
                <a:latin typeface="Times New Roman"/>
              </a:rPr>
              <a:t>2026</a:t>
            </a:r>
            <a:endParaRPr lang="ru-RU" sz="1200" b="0" u="none" strike="noStrike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79" name="Рисунок 43"/>
          <p:cNvPicPr/>
          <p:nvPr/>
        </p:nvPicPr>
        <p:blipFill>
          <a:blip r:embed="rId2"/>
          <a:stretch/>
        </p:blipFill>
        <p:spPr bwMode="auto">
          <a:xfrm>
            <a:off x="6067440" y="815040"/>
            <a:ext cx="1528200" cy="1461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80" name="Полилиния 47"/>
          <p:cNvSpPr/>
          <p:nvPr/>
        </p:nvSpPr>
        <p:spPr bwMode="auto">
          <a:xfrm>
            <a:off x="4419720" y="5589360"/>
            <a:ext cx="2592720" cy="1079280"/>
          </a:xfrm>
          <a:custGeom>
            <a:avLst/>
            <a:gdLst>
              <a:gd name="textAreaLeft" fmla="*/ 0 w 2592720"/>
              <a:gd name="textAreaRight" fmla="*/ 2593440 w 2592720"/>
              <a:gd name="textAreaTop" fmla="*/ 0 h 1079280"/>
              <a:gd name="textAreaBottom" fmla="*/ 1080000 h 1079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281"/>
              </a:spcAft>
              <a:defRPr/>
            </a:pPr>
            <a:r>
              <a:rPr lang="ru-RU" sz="800" b="0" u="none" strike="noStrike">
                <a:solidFill>
                  <a:schemeClr val="dk1"/>
                </a:solidFill>
                <a:latin typeface="Times New Roman"/>
              </a:rPr>
              <a:t>Комплексы процессных мероприятий:  "Защита населения и территории от чрезвычайных ситуаций, обеспечение пожарной безопасности и безопасности людей на водных объектах", "Профилактика терроризма и экстремистской деятельности в Чувашской Республике", "Обеспечение реализации государственной программы Чувашской Республики "Повышение безопасности жизнедеятельности населения и территорий Чувашской Республики" 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1" name="Полилиния 52"/>
          <p:cNvSpPr/>
          <p:nvPr/>
        </p:nvSpPr>
        <p:spPr bwMode="auto">
          <a:xfrm>
            <a:off x="7774200" y="4653000"/>
            <a:ext cx="575280" cy="863280"/>
          </a:xfrm>
          <a:custGeom>
            <a:avLst/>
            <a:gdLst>
              <a:gd name="textAreaLeft" fmla="*/ 0 w 575280"/>
              <a:gd name="textAreaRight" fmla="*/ 576000 w 575280"/>
              <a:gd name="textAreaTop" fmla="*/ 0 h 863280"/>
              <a:gd name="textAreaBottom" fmla="*/ 864000 h 86328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2" name="Полилиния 54"/>
          <p:cNvSpPr/>
          <p:nvPr/>
        </p:nvSpPr>
        <p:spPr bwMode="auto">
          <a:xfrm>
            <a:off x="8407080" y="4653000"/>
            <a:ext cx="575280" cy="863280"/>
          </a:xfrm>
          <a:custGeom>
            <a:avLst/>
            <a:gdLst>
              <a:gd name="textAreaLeft" fmla="*/ 0 w 575280"/>
              <a:gd name="textAreaRight" fmla="*/ 576000 w 575280"/>
              <a:gd name="textAreaTop" fmla="*/ 0 h 863280"/>
              <a:gd name="textAreaBottom" fmla="*/ 864000 h 86328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3" name="Полилиния 55"/>
          <p:cNvSpPr/>
          <p:nvPr/>
        </p:nvSpPr>
        <p:spPr bwMode="auto">
          <a:xfrm>
            <a:off x="7130880" y="4653000"/>
            <a:ext cx="575280" cy="863280"/>
          </a:xfrm>
          <a:custGeom>
            <a:avLst/>
            <a:gdLst>
              <a:gd name="textAreaLeft" fmla="*/ 0 w 575280"/>
              <a:gd name="textAreaRight" fmla="*/ 576000 w 575280"/>
              <a:gd name="textAreaTop" fmla="*/ 0 h 863280"/>
              <a:gd name="textAreaBottom" fmla="*/ 864000 h 863280"/>
            </a:gdLst>
            <a:ahLst/>
            <a:cxnLst/>
            <a:rect l="textAreaLeft" t="textAreaTop" r="textAreaRight" b="textAreaBottom"/>
            <a:pathLst>
              <a:path w="720364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26,4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4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7514AB70-671D-4BF1-871D-087DC3709BBB}" type="slidenum">
              <a:rPr lang="ru-RU" sz="1200" b="1" u="none" strike="noStrike">
                <a:solidFill>
                  <a:schemeClr val="tx1"/>
                </a:solidFill>
              </a:rPr>
              <a:t>58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1585" name="Picture 4"/>
          <p:cNvPicPr/>
          <p:nvPr/>
        </p:nvPicPr>
        <p:blipFill>
          <a:blip r:embed="rId3"/>
          <a:stretch/>
        </p:blipFill>
        <p:spPr bwMode="auto">
          <a:xfrm>
            <a:off x="4428000" y="815040"/>
            <a:ext cx="1638720" cy="145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6" name="Picture 6"/>
          <p:cNvPicPr/>
          <p:nvPr/>
        </p:nvPicPr>
        <p:blipFill>
          <a:blip r:embed="rId4"/>
          <a:stretch/>
        </p:blipFill>
        <p:spPr bwMode="auto">
          <a:xfrm>
            <a:off x="7596360" y="799560"/>
            <a:ext cx="1405080" cy="14742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4482710"/>
              </p:ext>
            </p:extLst>
          </p:nvPr>
        </p:nvGraphicFramePr>
        <p:xfrm>
          <a:off x="82554" y="3789040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938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7" name="Скругленный прямоугольник 23"/>
          <p:cNvSpPr/>
          <p:nvPr/>
        </p:nvSpPr>
        <p:spPr bwMode="auto">
          <a:xfrm>
            <a:off x="119520" y="3900240"/>
            <a:ext cx="4949280" cy="5410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8" name="Скругленный прямоугольник 32"/>
          <p:cNvSpPr/>
          <p:nvPr/>
        </p:nvSpPr>
        <p:spPr bwMode="auto">
          <a:xfrm>
            <a:off x="129240" y="4725000"/>
            <a:ext cx="4949280" cy="5972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Снижение количества населения, погибшего при ЧС природного и техногенного характера, пожарах, происшествиях на водных объектах, человек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9" name="Скругленный прямоугольник 35"/>
          <p:cNvSpPr/>
          <p:nvPr/>
        </p:nvSpPr>
        <p:spPr bwMode="auto">
          <a:xfrm>
            <a:off x="119520" y="5593680"/>
            <a:ext cx="4949280" cy="7149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0" name="Скругленный прямоугольник 10"/>
          <p:cNvSpPr/>
          <p:nvPr/>
        </p:nvSpPr>
        <p:spPr bwMode="auto">
          <a:xfrm>
            <a:off x="89640" y="1961280"/>
            <a:ext cx="217728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1" name="Скругленный прямоугольник 16"/>
          <p:cNvSpPr/>
          <p:nvPr/>
        </p:nvSpPr>
        <p:spPr bwMode="auto">
          <a:xfrm>
            <a:off x="129240" y="2812320"/>
            <a:ext cx="4949280" cy="7599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Готовность систем оповещения населения об опасностях, возникающих при чрезвычайных ситуаций,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2" name="Полилиния 2"/>
          <p:cNvSpPr/>
          <p:nvPr/>
        </p:nvSpPr>
        <p:spPr bwMode="auto">
          <a:xfrm>
            <a:off x="5135400" y="1240920"/>
            <a:ext cx="3902400" cy="592200"/>
          </a:xfrm>
          <a:custGeom>
            <a:avLst/>
            <a:gdLst>
              <a:gd name="textAreaLeft" fmla="*/ 0 w 3902400"/>
              <a:gd name="textAreaRight" fmla="*/ 3903120 w 39024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390303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3" name="Полилиния 12"/>
          <p:cNvSpPr/>
          <p:nvPr/>
        </p:nvSpPr>
        <p:spPr bwMode="auto">
          <a:xfrm>
            <a:off x="5940000" y="204588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5</a:t>
            </a:r>
            <a:r>
              <a:rPr lang="en-US" sz="1400" b="1" u="none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4" name="Полилиния 13"/>
          <p:cNvSpPr/>
          <p:nvPr/>
        </p:nvSpPr>
        <p:spPr bwMode="auto">
          <a:xfrm>
            <a:off x="5940000" y="2837519"/>
            <a:ext cx="730800" cy="759960"/>
          </a:xfrm>
          <a:custGeom>
            <a:avLst/>
            <a:gdLst>
              <a:gd name="textAreaLeft" fmla="*/ 0 w 730800"/>
              <a:gd name="textAreaRight" fmla="*/ 731520 w 730800"/>
              <a:gd name="textAreaTop" fmla="*/ 0 h 759960"/>
              <a:gd name="textAreaBottom" fmla="*/ 760680 h 75996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75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5" name="Полилиния 14"/>
          <p:cNvSpPr/>
          <p:nvPr/>
        </p:nvSpPr>
        <p:spPr bwMode="auto">
          <a:xfrm>
            <a:off x="5920560" y="388404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2 900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6" name="Полилиния 15"/>
          <p:cNvSpPr/>
          <p:nvPr/>
        </p:nvSpPr>
        <p:spPr bwMode="auto">
          <a:xfrm>
            <a:off x="5138640" y="4713120"/>
            <a:ext cx="730800" cy="61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94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7" name="Полилиния 19"/>
          <p:cNvSpPr/>
          <p:nvPr/>
        </p:nvSpPr>
        <p:spPr bwMode="auto">
          <a:xfrm>
            <a:off x="5953680" y="5637960"/>
            <a:ext cx="730800" cy="664200"/>
          </a:xfrm>
          <a:custGeom>
            <a:avLst/>
            <a:gdLst>
              <a:gd name="textAreaLeft" fmla="*/ 0 w 730800"/>
              <a:gd name="textAreaRight" fmla="*/ 731520 w 730800"/>
              <a:gd name="textAreaTop" fmla="*/ 0 h 664200"/>
              <a:gd name="textAreaBottom" fmla="*/ 664920 h 664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8" name="Полилиния 21"/>
          <p:cNvSpPr/>
          <p:nvPr/>
        </p:nvSpPr>
        <p:spPr bwMode="auto">
          <a:xfrm>
            <a:off x="6721200" y="204588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9" name="Полилиния 22"/>
          <p:cNvSpPr/>
          <p:nvPr/>
        </p:nvSpPr>
        <p:spPr bwMode="auto">
          <a:xfrm>
            <a:off x="6721200" y="2837519"/>
            <a:ext cx="730800" cy="759960"/>
          </a:xfrm>
          <a:custGeom>
            <a:avLst/>
            <a:gdLst>
              <a:gd name="textAreaLeft" fmla="*/ 0 w 730800"/>
              <a:gd name="textAreaRight" fmla="*/ 731520 w 730800"/>
              <a:gd name="textAreaTop" fmla="*/ 0 h 759960"/>
              <a:gd name="textAreaBottom" fmla="*/ 760680 h 75996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0" name="Полилиния 48"/>
          <p:cNvSpPr/>
          <p:nvPr/>
        </p:nvSpPr>
        <p:spPr bwMode="auto">
          <a:xfrm>
            <a:off x="6721200" y="388404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2 890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1" name="Полилиния 49"/>
          <p:cNvSpPr/>
          <p:nvPr/>
        </p:nvSpPr>
        <p:spPr bwMode="auto">
          <a:xfrm>
            <a:off x="6723000" y="4713120"/>
            <a:ext cx="730800" cy="61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132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2" name="Полилиния 51"/>
          <p:cNvSpPr/>
          <p:nvPr/>
        </p:nvSpPr>
        <p:spPr bwMode="auto">
          <a:xfrm>
            <a:off x="6739560" y="5637960"/>
            <a:ext cx="730800" cy="664200"/>
          </a:xfrm>
          <a:custGeom>
            <a:avLst/>
            <a:gdLst>
              <a:gd name="textAreaLeft" fmla="*/ 0 w 730800"/>
              <a:gd name="textAreaRight" fmla="*/ 731520 w 730800"/>
              <a:gd name="textAreaTop" fmla="*/ 0 h 664200"/>
              <a:gd name="textAreaBottom" fmla="*/ 664920 h 664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3" name="Полилиния 53"/>
          <p:cNvSpPr/>
          <p:nvPr/>
        </p:nvSpPr>
        <p:spPr bwMode="auto">
          <a:xfrm>
            <a:off x="7507440" y="204588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4" name="Полилиния 54"/>
          <p:cNvSpPr/>
          <p:nvPr/>
        </p:nvSpPr>
        <p:spPr bwMode="auto">
          <a:xfrm>
            <a:off x="7507440" y="2837519"/>
            <a:ext cx="730800" cy="759960"/>
          </a:xfrm>
          <a:custGeom>
            <a:avLst/>
            <a:gdLst>
              <a:gd name="textAreaLeft" fmla="*/ 0 w 730800"/>
              <a:gd name="textAreaRight" fmla="*/ 731520 w 730800"/>
              <a:gd name="textAreaTop" fmla="*/ 0 h 759960"/>
              <a:gd name="textAreaBottom" fmla="*/ 760680 h 75996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5" name="Полилиния 55"/>
          <p:cNvSpPr/>
          <p:nvPr/>
        </p:nvSpPr>
        <p:spPr bwMode="auto">
          <a:xfrm>
            <a:off x="7507440" y="388404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2 880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6" name="Полилиния 56"/>
          <p:cNvSpPr/>
          <p:nvPr/>
        </p:nvSpPr>
        <p:spPr bwMode="auto">
          <a:xfrm>
            <a:off x="7515000" y="4713120"/>
            <a:ext cx="730800" cy="61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130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7" name="Полилиния 58"/>
          <p:cNvSpPr/>
          <p:nvPr/>
        </p:nvSpPr>
        <p:spPr bwMode="auto">
          <a:xfrm>
            <a:off x="7507440" y="5637960"/>
            <a:ext cx="730800" cy="664200"/>
          </a:xfrm>
          <a:custGeom>
            <a:avLst/>
            <a:gdLst>
              <a:gd name="textAreaLeft" fmla="*/ 0 w 730800"/>
              <a:gd name="textAreaRight" fmla="*/ 731520 w 730800"/>
              <a:gd name="textAreaTop" fmla="*/ 0 h 664200"/>
              <a:gd name="textAreaBottom" fmla="*/ 664920 h 664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8" name="Полилиния 60"/>
          <p:cNvSpPr/>
          <p:nvPr/>
        </p:nvSpPr>
        <p:spPr bwMode="auto">
          <a:xfrm>
            <a:off x="8307000" y="204588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</a:t>
            </a:r>
            <a:r>
              <a:rPr lang="ru-RU" sz="1400" b="1">
                <a:solidFill>
                  <a:schemeClr val="dk1"/>
                </a:solidFill>
                <a:latin typeface="Times New Roman"/>
              </a:rPr>
              <a:t>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9" name="Полилиния 61"/>
          <p:cNvSpPr/>
          <p:nvPr/>
        </p:nvSpPr>
        <p:spPr bwMode="auto">
          <a:xfrm>
            <a:off x="8307000" y="2837519"/>
            <a:ext cx="730800" cy="759960"/>
          </a:xfrm>
          <a:custGeom>
            <a:avLst/>
            <a:gdLst>
              <a:gd name="textAreaLeft" fmla="*/ 0 w 730800"/>
              <a:gd name="textAreaRight" fmla="*/ 731520 w 730800"/>
              <a:gd name="textAreaTop" fmla="*/ 0 h 759960"/>
              <a:gd name="textAreaBottom" fmla="*/ 760680 h 75996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0" name="Полилиния 62"/>
          <p:cNvSpPr/>
          <p:nvPr/>
        </p:nvSpPr>
        <p:spPr bwMode="auto">
          <a:xfrm>
            <a:off x="8307000" y="388404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2 870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1" name="Полилиния 63"/>
          <p:cNvSpPr/>
          <p:nvPr/>
        </p:nvSpPr>
        <p:spPr bwMode="auto">
          <a:xfrm>
            <a:off x="8307000" y="4713120"/>
            <a:ext cx="730800" cy="61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127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2" name="Полилиния 65"/>
          <p:cNvSpPr/>
          <p:nvPr/>
        </p:nvSpPr>
        <p:spPr bwMode="auto">
          <a:xfrm>
            <a:off x="8307000" y="5637960"/>
            <a:ext cx="730800" cy="664200"/>
          </a:xfrm>
          <a:custGeom>
            <a:avLst/>
            <a:gdLst>
              <a:gd name="textAreaLeft" fmla="*/ 0 w 730800"/>
              <a:gd name="textAreaRight" fmla="*/ 731520 w 730800"/>
              <a:gd name="textAreaTop" fmla="*/ 0 h 664200"/>
              <a:gd name="textAreaBottom" fmla="*/ 664920 h 664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3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6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14" name="Прямая соединительная линия 46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615" name="TextBox 47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16" name="Рисунок 1"/>
          <p:cNvPicPr/>
          <p:nvPr/>
        </p:nvPicPr>
        <p:blipFill>
          <a:blip r:embed="rId2"/>
          <a:stretch/>
        </p:blipFill>
        <p:spPr bwMode="auto">
          <a:xfrm>
            <a:off x="2411640" y="945360"/>
            <a:ext cx="2576160" cy="16909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617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1DE5415F-19F0-4F45-9B28-0E922AAD3C42}" type="slidenum">
              <a:rPr lang="ru-RU" sz="1200" b="1" u="none" strike="noStrike">
                <a:solidFill>
                  <a:schemeClr val="tx1"/>
                </a:solidFill>
              </a:rPr>
              <a:t>59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618" name="Полилиния 33"/>
          <p:cNvSpPr/>
          <p:nvPr/>
        </p:nvSpPr>
        <p:spPr bwMode="auto">
          <a:xfrm>
            <a:off x="5135400" y="204588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en-US" sz="1400" b="1" u="none" strike="noStrike">
                <a:solidFill>
                  <a:schemeClr val="dk1"/>
                </a:solidFill>
                <a:latin typeface="Times New Roman"/>
              </a:rPr>
              <a:t>20</a:t>
            </a: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</a:t>
            </a:r>
            <a:r>
              <a:rPr lang="ru-RU" sz="1400" b="1">
                <a:solidFill>
                  <a:schemeClr val="dk1"/>
                </a:solidFill>
                <a:latin typeface="Times New Roman"/>
              </a:rPr>
              <a:t>4</a:t>
            </a:r>
            <a:r>
              <a:rPr lang="en-US" sz="1400" b="1" u="none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9" name="Полилиния 34"/>
          <p:cNvSpPr/>
          <p:nvPr/>
        </p:nvSpPr>
        <p:spPr bwMode="auto">
          <a:xfrm>
            <a:off x="5138640" y="2837519"/>
            <a:ext cx="730800" cy="759960"/>
          </a:xfrm>
          <a:custGeom>
            <a:avLst/>
            <a:gdLst>
              <a:gd name="textAreaLeft" fmla="*/ 0 w 730800"/>
              <a:gd name="textAreaRight" fmla="*/ 731520 w 730800"/>
              <a:gd name="textAreaTop" fmla="*/ 0 h 759960"/>
              <a:gd name="textAreaBottom" fmla="*/ 760680 h 75996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65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0" name="Полилиния 36"/>
          <p:cNvSpPr/>
          <p:nvPr/>
        </p:nvSpPr>
        <p:spPr bwMode="auto">
          <a:xfrm>
            <a:off x="5138640" y="3884040"/>
            <a:ext cx="730800" cy="592200"/>
          </a:xfrm>
          <a:custGeom>
            <a:avLst/>
            <a:gdLst>
              <a:gd name="textAreaLeft" fmla="*/ 0 w 730800"/>
              <a:gd name="textAreaRight" fmla="*/ 731520 w 730800"/>
              <a:gd name="textAreaTop" fmla="*/ 0 h 592200"/>
              <a:gd name="textAreaBottom" fmla="*/ 592920 h 592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1 457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1" name="Полилиния 37"/>
          <p:cNvSpPr/>
          <p:nvPr/>
        </p:nvSpPr>
        <p:spPr bwMode="auto">
          <a:xfrm>
            <a:off x="5930640" y="4713120"/>
            <a:ext cx="730800" cy="611280"/>
          </a:xfrm>
          <a:custGeom>
            <a:avLst/>
            <a:gdLst>
              <a:gd name="textAreaLeft" fmla="*/ 0 w 730800"/>
              <a:gd name="textAreaRight" fmla="*/ 731520 w 730800"/>
              <a:gd name="textAreaTop" fmla="*/ 0 h 611280"/>
              <a:gd name="textAreaBottom" fmla="*/ 612000 h 61128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134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2" name="Полилиния 38"/>
          <p:cNvSpPr/>
          <p:nvPr/>
        </p:nvSpPr>
        <p:spPr bwMode="auto">
          <a:xfrm>
            <a:off x="5138640" y="5637960"/>
            <a:ext cx="730800" cy="664200"/>
          </a:xfrm>
          <a:custGeom>
            <a:avLst/>
            <a:gdLst>
              <a:gd name="textAreaLeft" fmla="*/ 0 w 730800"/>
              <a:gd name="textAreaRight" fmla="*/ 731520 w 730800"/>
              <a:gd name="textAreaTop" fmla="*/ 0 h 664200"/>
              <a:gd name="textAreaBottom" fmla="*/ 664920 h 664200"/>
            </a:gdLst>
            <a:ahLst/>
            <a:cxnLst/>
            <a:rect l="textAreaLeft" t="textAreaTop" r="textAreaRight" b="textAreaBottom"/>
            <a:pathLst>
              <a:path w="731452" h="592866" extrusionOk="0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chemeClr val="dk1"/>
                </a:solidFill>
                <a:latin typeface="Times New Roman"/>
              </a:rPr>
              <a:t>100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874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3" name="Прямоугольник 7"/>
          <p:cNvSpPr/>
          <p:nvPr/>
        </p:nvSpPr>
        <p:spPr bwMode="auto">
          <a:xfrm>
            <a:off x="4680" y="4293000"/>
            <a:ext cx="1943640" cy="360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4" name="Прямоугольник 8"/>
          <p:cNvSpPr/>
          <p:nvPr/>
        </p:nvSpPr>
        <p:spPr bwMode="auto">
          <a:xfrm>
            <a:off x="30960" y="4662360"/>
            <a:ext cx="1511280" cy="50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800" b="0" u="none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5" name="Прямоугольник 39"/>
          <p:cNvSpPr/>
          <p:nvPr/>
        </p:nvSpPr>
        <p:spPr bwMode="auto">
          <a:xfrm>
            <a:off x="128880" y="6600240"/>
            <a:ext cx="4103640" cy="3992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6" name="Скругленный прямоугольник 4"/>
          <p:cNvSpPr/>
          <p:nvPr/>
        </p:nvSpPr>
        <p:spPr bwMode="auto">
          <a:xfrm>
            <a:off x="107640" y="620640"/>
            <a:ext cx="4124880" cy="2879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600" b="1" i="1" u="none" strike="noStrike">
                <a:solidFill>
                  <a:srgbClr val="000000"/>
                </a:solidFill>
                <a:latin typeface="Times New Roman"/>
              </a:rPr>
              <a:t>Цели программы:</a:t>
            </a:r>
            <a:r>
              <a:rPr lang="ru-RU" sz="1600" b="0" u="none" strike="noStrike">
                <a:solidFill>
                  <a:srgbClr val="000000"/>
                </a:solidFill>
                <a:latin typeface="Times New Roman"/>
              </a:rPr>
              <a:t> 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  <a:p>
            <a:pPr marL="171360" indent="-17136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marL="171360" indent="-17136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совершенствование взаимодействия органов исполнительной власти, правоохранительных, контролирующих органов, органов местного самоуправления, 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несовершеннолетних;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  <a:p>
            <a:pPr marL="171360" indent="-17136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100" b="0" u="none" strike="noStrike">
                <a:solidFill>
                  <a:schemeClr val="dk1"/>
                </a:solidFill>
                <a:latin typeface="Times New Roman"/>
              </a:rPr>
              <a:t>совершенствование системы мер по сокращению предложения и спроса на наркотические средства и психотропные вещества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7" name="TextBox 5"/>
          <p:cNvSpPr/>
          <p:nvPr/>
        </p:nvSpPr>
        <p:spPr bwMode="auto">
          <a:xfrm>
            <a:off x="199800" y="3537720"/>
            <a:ext cx="4169160" cy="3182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500" b="1" u="none" strike="noStrike">
                <a:solidFill>
                  <a:srgbClr val="000000"/>
                </a:solidFill>
                <a:latin typeface="Times New Roman"/>
              </a:rPr>
              <a:t>Расходы республиканского бюджета, млн. руб.</a:t>
            </a:r>
            <a:endParaRPr lang="ru-RU" sz="15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9" name="Полилиния 2"/>
          <p:cNvSpPr/>
          <p:nvPr/>
        </p:nvSpPr>
        <p:spPr bwMode="auto">
          <a:xfrm>
            <a:off x="4389120" y="2133000"/>
            <a:ext cx="4588920" cy="287280"/>
          </a:xfrm>
          <a:custGeom>
            <a:avLst/>
            <a:gdLst>
              <a:gd name="textAreaLeft" fmla="*/ 0 w 4588920"/>
              <a:gd name="textAreaRight" fmla="*/ 4589640 w 458892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3828284" h="435104" extrusionOk="0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240" tIns="66240" rIns="66240" bIns="662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1" u="none" strike="noStrike">
                <a:solidFill>
                  <a:srgbClr val="000000"/>
                </a:solidFill>
                <a:latin typeface="Times New Roman"/>
              </a:rPr>
              <a:t>Расходы в разрезе структурных элементов, млн. руб.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0" name="Полилиния 3"/>
          <p:cNvSpPr/>
          <p:nvPr/>
        </p:nvSpPr>
        <p:spPr bwMode="auto">
          <a:xfrm>
            <a:off x="4389120" y="2504160"/>
            <a:ext cx="3014280" cy="210240"/>
          </a:xfrm>
          <a:custGeom>
            <a:avLst/>
            <a:gdLst>
              <a:gd name="textAreaLeft" fmla="*/ 0 w 3014280"/>
              <a:gd name="textAreaRight" fmla="*/ 3015000 w 3014280"/>
              <a:gd name="textAreaTop" fmla="*/ 0 h 210240"/>
              <a:gd name="textAreaBottom" fmla="*/ 210960 h 210240"/>
            </a:gdLst>
            <a:ahLst/>
            <a:cxnLst/>
            <a:rect l="textAreaLeft" t="textAreaTop" r="textAreaRight" b="textAreaBottom"/>
            <a:pathLst>
              <a:path w="2092791" h="402193" extrusionOk="0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160" tIns="65160" rIns="65160" bIns="651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  <a:defRPr/>
            </a:pPr>
            <a:r>
              <a:rPr lang="ru-RU" sz="1100" b="1" u="none" strike="noStrike">
                <a:solidFill>
                  <a:srgbClr val="000000"/>
                </a:solidFill>
                <a:latin typeface="Times New Roman"/>
              </a:rPr>
              <a:t>Наименование</a:t>
            </a:r>
            <a:endParaRPr lang="ru-RU" sz="11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1" name="Полилиния 9"/>
          <p:cNvSpPr/>
          <p:nvPr/>
        </p:nvSpPr>
        <p:spPr bwMode="auto">
          <a:xfrm>
            <a:off x="4389120" y="2735280"/>
            <a:ext cx="3014280" cy="309240"/>
          </a:xfrm>
          <a:custGeom>
            <a:avLst/>
            <a:gdLst>
              <a:gd name="textAreaLeft" fmla="*/ 0 w 3014280"/>
              <a:gd name="textAreaRight" fmla="*/ 3015000 w 3014280"/>
              <a:gd name="textAreaTop" fmla="*/ 0 h 309240"/>
              <a:gd name="textAreaBottom" fmla="*/ 309960 h 309240"/>
            </a:gdLst>
            <a:ahLst/>
            <a:cxnLst/>
            <a:rect l="textAreaLeft" t="textAreaTop" r="textAreaRight" b="textAreaBottom"/>
            <a:pathLst>
              <a:path w="2109407" h="552593" extrusionOk="0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just" defTabSz="533520">
              <a:lnSpc>
                <a:spcPct val="90000"/>
              </a:lnSpc>
              <a:spcAft>
                <a:spcPts val="281"/>
              </a:spcAft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Развитие многоуровневой системы профилактики правонарушений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2" name="Полилиния 10"/>
          <p:cNvSpPr/>
          <p:nvPr/>
        </p:nvSpPr>
        <p:spPr bwMode="auto">
          <a:xfrm>
            <a:off x="4397040" y="3090240"/>
            <a:ext cx="3030120" cy="410040"/>
          </a:xfrm>
          <a:custGeom>
            <a:avLst/>
            <a:gdLst>
              <a:gd name="textAreaLeft" fmla="*/ 0 w 3030120"/>
              <a:gd name="textAreaRight" fmla="*/ 3030840 w 3030120"/>
              <a:gd name="textAreaTop" fmla="*/ 0 h 410040"/>
              <a:gd name="textAreaBottom" fmla="*/ 410760 h 410040"/>
            </a:gdLst>
            <a:ahLst/>
            <a:cxnLst/>
            <a:rect l="textAreaLeft" t="textAreaTop" r="textAreaRight" b="textAreaBottom"/>
            <a:pathLst>
              <a:path w="2123999" h="369613" extrusionOk="0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520" tIns="56520" rIns="56520" bIns="56520" numCol="1" spcCol="144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Профилактика и предупреждение бытовой преступности, а также преступлений, совершенных в состоянии алкогольного опьянения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3" name="Полилиния 16"/>
          <p:cNvSpPr/>
          <p:nvPr/>
        </p:nvSpPr>
        <p:spPr bwMode="auto">
          <a:xfrm>
            <a:off x="4389120" y="3558960"/>
            <a:ext cx="3038040" cy="399960"/>
          </a:xfrm>
          <a:custGeom>
            <a:avLst/>
            <a:gdLst>
              <a:gd name="textAreaLeft" fmla="*/ 0 w 3038040"/>
              <a:gd name="textAreaRight" fmla="*/ 3038760 w 3038040"/>
              <a:gd name="textAreaTop" fmla="*/ 0 h 399960"/>
              <a:gd name="textAreaBottom" fmla="*/ 400680 h 399960"/>
            </a:gdLst>
            <a:ahLst/>
            <a:cxnLst/>
            <a:rect l="textAreaLeft" t="textAreaTop" r="textAreaRight" b="textAreaBottom"/>
            <a:pathLst>
              <a:path w="2128385" h="990804" extrusionOk="0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Информационно-методическое обеспечение профилактики правонарушений и повышение уровня правовой культуры населения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4" name="Полилиния 17"/>
          <p:cNvSpPr/>
          <p:nvPr/>
        </p:nvSpPr>
        <p:spPr bwMode="auto">
          <a:xfrm>
            <a:off x="4401000" y="5561280"/>
            <a:ext cx="2991240" cy="315000"/>
          </a:xfrm>
          <a:custGeom>
            <a:avLst/>
            <a:gdLst>
              <a:gd name="textAreaLeft" fmla="*/ 0 w 2991240"/>
              <a:gd name="textAreaRight" fmla="*/ 2991960 w 2991240"/>
              <a:gd name="textAreaTop" fmla="*/ 0 h 315000"/>
              <a:gd name="textAreaBottom" fmla="*/ 315720 h 315000"/>
            </a:gdLst>
            <a:ahLst/>
            <a:cxnLst/>
            <a:rect l="textAreaLeft" t="textAreaTop" r="textAreaRight" b="textAreaBottom"/>
            <a:pathLst>
              <a:path w="2113338" h="515338" extrusionOk="0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just" defTabSz="533520">
              <a:lnSpc>
                <a:spcPct val="90000"/>
              </a:lnSpc>
              <a:spcAft>
                <a:spcPts val="281"/>
              </a:spcAft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Совершенствование системы мер по сокращению спроса на наркотики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5" name="Полилиния 18"/>
          <p:cNvSpPr/>
          <p:nvPr/>
        </p:nvSpPr>
        <p:spPr bwMode="auto">
          <a:xfrm>
            <a:off x="7483320" y="2509920"/>
            <a:ext cx="465120" cy="204480"/>
          </a:xfrm>
          <a:custGeom>
            <a:avLst/>
            <a:gdLst>
              <a:gd name="textAreaLeft" fmla="*/ 0 w 465120"/>
              <a:gd name="textAreaRight" fmla="*/ 465840 w 465120"/>
              <a:gd name="textAreaTop" fmla="*/ 0 h 204480"/>
              <a:gd name="textAreaBottom" fmla="*/ 205200 h 204480"/>
            </a:gdLst>
            <a:ahLst/>
            <a:cxnLst/>
            <a:rect l="textAreaLeft" t="textAreaTop" r="textAreaRight" b="textAreaBottom"/>
            <a:pathLst>
              <a:path w="655572" h="396411" extrusionOk="0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6" name="Полилиния 19"/>
          <p:cNvSpPr/>
          <p:nvPr/>
        </p:nvSpPr>
        <p:spPr bwMode="auto">
          <a:xfrm>
            <a:off x="7476480" y="2769480"/>
            <a:ext cx="484560" cy="275400"/>
          </a:xfrm>
          <a:custGeom>
            <a:avLst/>
            <a:gdLst>
              <a:gd name="textAreaLeft" fmla="*/ 0 w 484560"/>
              <a:gd name="textAreaRight" fmla="*/ 485280 w 484560"/>
              <a:gd name="textAreaTop" fmla="*/ 0 h 275400"/>
              <a:gd name="textAreaBottom" fmla="*/ 276120 h 275400"/>
            </a:gdLst>
            <a:ahLst/>
            <a:cxnLst/>
            <a:rect l="textAreaLeft" t="textAreaTop" r="textAreaRight" b="textAreaBottom"/>
            <a:pathLst>
              <a:path w="655567" h="554966" extrusionOk="0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0,08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7" name="Полилиния 20"/>
          <p:cNvSpPr/>
          <p:nvPr/>
        </p:nvSpPr>
        <p:spPr bwMode="auto">
          <a:xfrm>
            <a:off x="7471800" y="3122640"/>
            <a:ext cx="493560" cy="360000"/>
          </a:xfrm>
          <a:custGeom>
            <a:avLst/>
            <a:gdLst>
              <a:gd name="textAreaLeft" fmla="*/ 0 w 493560"/>
              <a:gd name="textAreaRight" fmla="*/ 494280 w 493560"/>
              <a:gd name="textAreaTop" fmla="*/ 0 h 377640"/>
              <a:gd name="textAreaBottom" fmla="*/ 378360 h 377640"/>
            </a:gdLst>
            <a:ahLst/>
            <a:cxnLst/>
            <a:rect l="textAreaLeft" t="textAreaTop" r="textAreaRight" b="textAreaBottom"/>
            <a:pathLst>
              <a:path w="660747" h="395993" extrusionOk="0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8" name="Полилиния 21"/>
          <p:cNvSpPr/>
          <p:nvPr/>
        </p:nvSpPr>
        <p:spPr bwMode="auto">
          <a:xfrm>
            <a:off x="7471800" y="3558960"/>
            <a:ext cx="500760" cy="398160"/>
          </a:xfrm>
          <a:custGeom>
            <a:avLst/>
            <a:gdLst>
              <a:gd name="textAreaLeft" fmla="*/ 0 w 500760"/>
              <a:gd name="textAreaRight" fmla="*/ 501480 w 500760"/>
              <a:gd name="textAreaTop" fmla="*/ 0 h 398160"/>
              <a:gd name="textAreaBottom" fmla="*/ 398880 h 398160"/>
            </a:gdLst>
            <a:ahLst/>
            <a:cxnLst/>
            <a:rect l="textAreaLeft" t="textAreaTop" r="textAreaRight" b="textAreaBottom"/>
            <a:pathLst>
              <a:path w="657498" h="968106" extrusionOk="0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1,1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9" name="Полилиния 22"/>
          <p:cNvSpPr/>
          <p:nvPr/>
        </p:nvSpPr>
        <p:spPr bwMode="auto">
          <a:xfrm>
            <a:off x="7438320" y="5563440"/>
            <a:ext cx="518760" cy="313200"/>
          </a:xfrm>
          <a:custGeom>
            <a:avLst/>
            <a:gdLst>
              <a:gd name="textAreaLeft" fmla="*/ 0 w 518760"/>
              <a:gd name="textAreaRight" fmla="*/ 519480 w 518760"/>
              <a:gd name="textAreaTop" fmla="*/ 0 h 313200"/>
              <a:gd name="textAreaBottom" fmla="*/ 313920 h 31320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0,2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0" name="Полилиния 23"/>
          <p:cNvSpPr/>
          <p:nvPr/>
        </p:nvSpPr>
        <p:spPr bwMode="auto">
          <a:xfrm>
            <a:off x="8001360" y="2509920"/>
            <a:ext cx="426960" cy="204480"/>
          </a:xfrm>
          <a:custGeom>
            <a:avLst/>
            <a:gdLst>
              <a:gd name="textAreaLeft" fmla="*/ 0 w 426960"/>
              <a:gd name="textAreaRight" fmla="*/ 427680 w 426960"/>
              <a:gd name="textAreaTop" fmla="*/ 0 h 204480"/>
              <a:gd name="textAreaBottom" fmla="*/ 205200 h 204480"/>
            </a:gdLst>
            <a:ahLst/>
            <a:cxnLst/>
            <a:rect l="textAreaLeft" t="textAreaTop" r="textAreaRight" b="textAreaBottom"/>
            <a:pathLst>
              <a:path w="655573" h="396411" extrusionOk="0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 dirty="0">
                <a:solidFill>
                  <a:srgbClr val="000000"/>
                </a:solidFill>
                <a:latin typeface="Times New Roman"/>
              </a:rPr>
              <a:t>2027</a:t>
            </a:r>
            <a:endParaRPr lang="ru-RU" sz="1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1" name="Полилиния 24"/>
          <p:cNvSpPr/>
          <p:nvPr/>
        </p:nvSpPr>
        <p:spPr bwMode="auto">
          <a:xfrm>
            <a:off x="8011800" y="2769480"/>
            <a:ext cx="433439" cy="275400"/>
          </a:xfrm>
          <a:custGeom>
            <a:avLst/>
            <a:gdLst>
              <a:gd name="textAreaLeft" fmla="*/ 0 w 433440"/>
              <a:gd name="textAreaRight" fmla="*/ 434160 w 433440"/>
              <a:gd name="textAreaTop" fmla="*/ 0 h 275400"/>
              <a:gd name="textAreaBottom" fmla="*/ 276120 h 275400"/>
            </a:gdLst>
            <a:ahLst/>
            <a:cxnLst/>
            <a:rect l="textAreaLeft" t="textAreaTop" r="textAreaRight" b="textAreaBottom"/>
            <a:pathLst>
              <a:path w="655568" h="554966" extrusionOk="0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0,08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2" name="Полилиния 25"/>
          <p:cNvSpPr/>
          <p:nvPr/>
        </p:nvSpPr>
        <p:spPr bwMode="auto">
          <a:xfrm>
            <a:off x="8011800" y="3127680"/>
            <a:ext cx="456840" cy="360000"/>
          </a:xfrm>
          <a:custGeom>
            <a:avLst/>
            <a:gdLst>
              <a:gd name="textAreaLeft" fmla="*/ 0 w 456840"/>
              <a:gd name="textAreaRight" fmla="*/ 457560 w 456840"/>
              <a:gd name="textAreaTop" fmla="*/ 0 h 372600"/>
              <a:gd name="textAreaBottom" fmla="*/ 373320 h 372600"/>
            </a:gdLst>
            <a:ahLst/>
            <a:cxnLst/>
            <a:rect l="textAreaLeft" t="textAreaTop" r="textAreaRight" b="textAreaBottom"/>
            <a:pathLst>
              <a:path w="660749" h="395993" extrusionOk="0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3" name="Полилиния 26"/>
          <p:cNvSpPr/>
          <p:nvPr/>
        </p:nvSpPr>
        <p:spPr bwMode="auto">
          <a:xfrm>
            <a:off x="8019000" y="5565240"/>
            <a:ext cx="409320" cy="311400"/>
          </a:xfrm>
          <a:custGeom>
            <a:avLst/>
            <a:gdLst>
              <a:gd name="textAreaLeft" fmla="*/ 0 w 409320"/>
              <a:gd name="textAreaRight" fmla="*/ 410040 w 409320"/>
              <a:gd name="textAreaTop" fmla="*/ 0 h 311400"/>
              <a:gd name="textAreaBottom" fmla="*/ 312120 h 311400"/>
            </a:gdLst>
            <a:ahLst/>
            <a:cxnLst/>
            <a:rect l="textAreaLeft" t="textAreaTop" r="textAreaRight" b="textAreaBottom"/>
            <a:pathLst>
              <a:path w="656214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0,2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4" name="Полилиния 27"/>
          <p:cNvSpPr/>
          <p:nvPr/>
        </p:nvSpPr>
        <p:spPr bwMode="auto">
          <a:xfrm>
            <a:off x="8019000" y="3564360"/>
            <a:ext cx="442080" cy="398160"/>
          </a:xfrm>
          <a:custGeom>
            <a:avLst/>
            <a:gdLst>
              <a:gd name="textAreaLeft" fmla="*/ 0 w 442080"/>
              <a:gd name="textAreaRight" fmla="*/ 442800 w 442080"/>
              <a:gd name="textAreaTop" fmla="*/ 0 h 398160"/>
              <a:gd name="textAreaBottom" fmla="*/ 398880 h 398160"/>
            </a:gdLst>
            <a:ahLst/>
            <a:cxnLst/>
            <a:rect l="textAreaLeft" t="textAreaTop" r="textAreaRight" b="textAreaBottom"/>
            <a:pathLst>
              <a:path w="659446" h="968106" extrusionOk="0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1,1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5" name="Заголовок 1"/>
          <p:cNvSpPr/>
          <p:nvPr/>
        </p:nvSpPr>
        <p:spPr bwMode="auto">
          <a:xfrm>
            <a:off x="27072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6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600" b="1" u="none" strike="noStrike">
                <a:solidFill>
                  <a:schemeClr val="dk1"/>
                </a:solidFill>
                <a:latin typeface="Times New Roman"/>
              </a:rPr>
              <a:t>«Обеспечение общественного порядка и противодействие преступности»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46" name="Прямая соединительная линия 14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647" name="TextBox 35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48" name="Рисунок 1"/>
          <p:cNvPicPr/>
          <p:nvPr/>
        </p:nvPicPr>
        <p:blipFill>
          <a:blip r:embed="rId2"/>
          <a:stretch/>
        </p:blipFill>
        <p:spPr bwMode="auto">
          <a:xfrm>
            <a:off x="4768200" y="766800"/>
            <a:ext cx="1210680" cy="12934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1649" name="Рисунок 12"/>
          <p:cNvPicPr/>
          <p:nvPr/>
        </p:nvPicPr>
        <p:blipFill>
          <a:blip r:embed="rId3"/>
          <a:stretch/>
        </p:blipFill>
        <p:spPr bwMode="auto">
          <a:xfrm>
            <a:off x="6066000" y="766800"/>
            <a:ext cx="1296720" cy="12772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1650" name="Рисунок 15"/>
          <p:cNvPicPr/>
          <p:nvPr/>
        </p:nvPicPr>
        <p:blipFill>
          <a:blip r:embed="rId4"/>
          <a:stretch/>
        </p:blipFill>
        <p:spPr bwMode="auto">
          <a:xfrm>
            <a:off x="7473960" y="764640"/>
            <a:ext cx="1345680" cy="12625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651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388360" y="6614640"/>
            <a:ext cx="687600" cy="237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136AC39D-A0A4-432D-8489-136D5DD7A845}" type="slidenum">
              <a:rPr lang="ru-RU" sz="1200" b="1" u="none" strike="noStrike">
                <a:solidFill>
                  <a:schemeClr val="tx1"/>
                </a:solidFill>
              </a:rPr>
              <a:t>60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652" name="Полилиния 37"/>
          <p:cNvSpPr/>
          <p:nvPr/>
        </p:nvSpPr>
        <p:spPr bwMode="auto">
          <a:xfrm>
            <a:off x="8519760" y="2509920"/>
            <a:ext cx="458280" cy="205200"/>
          </a:xfrm>
          <a:custGeom>
            <a:avLst/>
            <a:gdLst>
              <a:gd name="textAreaLeft" fmla="*/ 0 w 493200"/>
              <a:gd name="textAreaRight" fmla="*/ 493920 w 493200"/>
              <a:gd name="textAreaTop" fmla="*/ 0 h 197640"/>
              <a:gd name="textAreaBottom" fmla="*/ 198360 h 197640"/>
            </a:gdLst>
            <a:ahLst/>
            <a:cxnLst/>
            <a:rect l="textAreaLeft" t="textAreaTop" r="textAreaRight" b="textAreaBottom"/>
            <a:pathLst>
              <a:path w="655573" h="396411" extrusionOk="0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 dirty="0">
                <a:solidFill>
                  <a:srgbClr val="000000"/>
                </a:solidFill>
                <a:latin typeface="Times New Roman"/>
              </a:rPr>
              <a:t>2028</a:t>
            </a:r>
            <a:endParaRPr lang="ru-RU" sz="12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3" name="Полилиния 38"/>
          <p:cNvSpPr/>
          <p:nvPr/>
        </p:nvSpPr>
        <p:spPr bwMode="auto">
          <a:xfrm>
            <a:off x="8488080" y="2769480"/>
            <a:ext cx="490320" cy="275400"/>
          </a:xfrm>
          <a:custGeom>
            <a:avLst/>
            <a:gdLst>
              <a:gd name="textAreaLeft" fmla="*/ 0 w 490320"/>
              <a:gd name="textAreaRight" fmla="*/ 491040 w 490320"/>
              <a:gd name="textAreaTop" fmla="*/ 0 h 275400"/>
              <a:gd name="textAreaBottom" fmla="*/ 276120 h 275400"/>
            </a:gdLst>
            <a:ahLst/>
            <a:cxnLst/>
            <a:rect l="textAreaLeft" t="textAreaTop" r="textAreaRight" b="textAreaBottom"/>
            <a:pathLst>
              <a:path w="655568" h="554966" extrusionOk="0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920" tIns="61920" rIns="61920" bIns="619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0,08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4" name="Полилиния 40"/>
          <p:cNvSpPr/>
          <p:nvPr/>
        </p:nvSpPr>
        <p:spPr bwMode="auto">
          <a:xfrm>
            <a:off x="8498160" y="3127680"/>
            <a:ext cx="479880" cy="360000"/>
          </a:xfrm>
          <a:custGeom>
            <a:avLst/>
            <a:gdLst>
              <a:gd name="textAreaLeft" fmla="*/ 0 w 479880"/>
              <a:gd name="textAreaRight" fmla="*/ 480600 w 479880"/>
              <a:gd name="textAreaTop" fmla="*/ 0 h 336600"/>
              <a:gd name="textAreaBottom" fmla="*/ 337320 h 336600"/>
            </a:gdLst>
            <a:ahLst/>
            <a:cxnLst/>
            <a:rect l="textAreaLeft" t="textAreaTop" r="textAreaRight" b="textAreaBottom"/>
            <a:pathLst>
              <a:path w="660749" h="395993" extrusionOk="0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5" name="Полилиния 41"/>
          <p:cNvSpPr/>
          <p:nvPr/>
        </p:nvSpPr>
        <p:spPr bwMode="auto">
          <a:xfrm>
            <a:off x="8498160" y="3574440"/>
            <a:ext cx="498240" cy="388080"/>
          </a:xfrm>
          <a:custGeom>
            <a:avLst/>
            <a:gdLst>
              <a:gd name="textAreaLeft" fmla="*/ 0 w 498240"/>
              <a:gd name="textAreaRight" fmla="*/ 498960 w 498240"/>
              <a:gd name="textAreaTop" fmla="*/ 0 h 388080"/>
              <a:gd name="textAreaBottom" fmla="*/ 388800 h 388080"/>
            </a:gdLst>
            <a:ahLst/>
            <a:cxnLst/>
            <a:rect l="textAreaLeft" t="textAreaTop" r="textAreaRight" b="textAreaBottom"/>
            <a:pathLst>
              <a:path w="659446" h="968106" extrusionOk="0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1,1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6" name="Полилиния 42"/>
          <p:cNvSpPr/>
          <p:nvPr/>
        </p:nvSpPr>
        <p:spPr bwMode="auto">
          <a:xfrm>
            <a:off x="8471880" y="5578920"/>
            <a:ext cx="524160" cy="297720"/>
          </a:xfrm>
          <a:custGeom>
            <a:avLst/>
            <a:gdLst>
              <a:gd name="textAreaLeft" fmla="*/ 0 w 524160"/>
              <a:gd name="textAreaRight" fmla="*/ 524880 w 524160"/>
              <a:gd name="textAreaTop" fmla="*/ 0 h 297720"/>
              <a:gd name="textAreaBottom" fmla="*/ 298440 h 297720"/>
            </a:gdLst>
            <a:ahLst/>
            <a:cxnLst/>
            <a:rect l="textAreaLeft" t="textAreaTop" r="textAreaRight" b="textAreaBottom"/>
            <a:pathLst>
              <a:path w="656214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0,2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7" name="Полилиния 36"/>
          <p:cNvSpPr/>
          <p:nvPr/>
        </p:nvSpPr>
        <p:spPr bwMode="auto">
          <a:xfrm>
            <a:off x="4397040" y="3993480"/>
            <a:ext cx="3030120" cy="479160"/>
          </a:xfrm>
          <a:custGeom>
            <a:avLst/>
            <a:gdLst>
              <a:gd name="textAreaLeft" fmla="*/ 0 w 3030120"/>
              <a:gd name="textAreaRight" fmla="*/ 3030840 w 3030120"/>
              <a:gd name="textAreaTop" fmla="*/ 0 h 479160"/>
              <a:gd name="textAreaBottom" fmla="*/ 479880 h 479160"/>
            </a:gdLst>
            <a:ahLst/>
            <a:cxnLst/>
            <a:rect l="textAreaLeft" t="textAreaTop" r="textAreaRight" b="textAreaBottom"/>
            <a:pathLst>
              <a:path w="2128385" h="990804" extrusionOk="0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Осуществление отдельных полномочий по составлению протоколов об административных правонарушениях, посягающих на общественный порядок и общественную безопасность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8" name="Полилиния 43"/>
          <p:cNvSpPr/>
          <p:nvPr/>
        </p:nvSpPr>
        <p:spPr bwMode="auto">
          <a:xfrm>
            <a:off x="7453080" y="3999960"/>
            <a:ext cx="493560" cy="432000"/>
          </a:xfrm>
          <a:custGeom>
            <a:avLst/>
            <a:gdLst>
              <a:gd name="textAreaLeft" fmla="*/ 0 w 493560"/>
              <a:gd name="textAreaRight" fmla="*/ 494280 w 493560"/>
              <a:gd name="textAreaTop" fmla="*/ 0 h 496800"/>
              <a:gd name="textAreaBottom" fmla="*/ 497520 h 49680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2,6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9" name="Полилиния 44"/>
          <p:cNvSpPr/>
          <p:nvPr/>
        </p:nvSpPr>
        <p:spPr bwMode="auto">
          <a:xfrm>
            <a:off x="8019000" y="3999960"/>
            <a:ext cx="409320" cy="432000"/>
          </a:xfrm>
          <a:custGeom>
            <a:avLst/>
            <a:gdLst>
              <a:gd name="textAreaLeft" fmla="*/ 0 w 409320"/>
              <a:gd name="textAreaRight" fmla="*/ 410040 w 409320"/>
              <a:gd name="textAreaTop" fmla="*/ 0 h 503280"/>
              <a:gd name="textAreaBottom" fmla="*/ 504000 h 50328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0" name="Полилиния 45"/>
          <p:cNvSpPr/>
          <p:nvPr/>
        </p:nvSpPr>
        <p:spPr bwMode="auto">
          <a:xfrm>
            <a:off x="8497800" y="4006440"/>
            <a:ext cx="506160" cy="432000"/>
          </a:xfrm>
          <a:custGeom>
            <a:avLst/>
            <a:gdLst>
              <a:gd name="textAreaLeft" fmla="*/ 0 w 506160"/>
              <a:gd name="textAreaRight" fmla="*/ 506880 w 506160"/>
              <a:gd name="textAreaTop" fmla="*/ 0 h 496800"/>
              <a:gd name="textAreaBottom" fmla="*/ 497520 h 49680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1" name="Полилиния 46"/>
          <p:cNvSpPr/>
          <p:nvPr/>
        </p:nvSpPr>
        <p:spPr bwMode="auto">
          <a:xfrm>
            <a:off x="4397040" y="4503960"/>
            <a:ext cx="3020760" cy="364320"/>
          </a:xfrm>
          <a:custGeom>
            <a:avLst/>
            <a:gdLst>
              <a:gd name="textAreaLeft" fmla="*/ 0 w 3020760"/>
              <a:gd name="textAreaRight" fmla="*/ 3021480 w 3020760"/>
              <a:gd name="textAreaTop" fmla="*/ 0 h 364320"/>
              <a:gd name="textAreaBottom" fmla="*/ 365040 h 364320"/>
            </a:gdLst>
            <a:ahLst/>
            <a:cxnLst/>
            <a:rect l="textAreaLeft" t="textAreaTop" r="textAreaRight" b="textAreaBottom"/>
            <a:pathLst>
              <a:path w="2128385" h="990804" extrusionOk="0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Обеспечение деятельности административных комиссий для рассмотрения дел об административных правонарушениях"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2" name="Полилиния 47"/>
          <p:cNvSpPr/>
          <p:nvPr/>
        </p:nvSpPr>
        <p:spPr bwMode="auto">
          <a:xfrm>
            <a:off x="7447680" y="4503960"/>
            <a:ext cx="519840" cy="360000"/>
          </a:xfrm>
          <a:custGeom>
            <a:avLst/>
            <a:gdLst>
              <a:gd name="textAreaLeft" fmla="*/ 0 w 519840"/>
              <a:gd name="textAreaRight" fmla="*/ 520560 w 519840"/>
              <a:gd name="textAreaTop" fmla="*/ 0 h 364320"/>
              <a:gd name="textAreaBottom" fmla="*/ 365040 h 36432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 dirty="0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3" name="Полилиния 48"/>
          <p:cNvSpPr/>
          <p:nvPr/>
        </p:nvSpPr>
        <p:spPr bwMode="auto">
          <a:xfrm>
            <a:off x="8019000" y="4503960"/>
            <a:ext cx="425880" cy="360000"/>
          </a:xfrm>
          <a:custGeom>
            <a:avLst/>
            <a:gdLst>
              <a:gd name="textAreaLeft" fmla="*/ 0 w 425880"/>
              <a:gd name="textAreaRight" fmla="*/ 426600 w 425880"/>
              <a:gd name="textAreaTop" fmla="*/ 0 h 364320"/>
              <a:gd name="textAreaBottom" fmla="*/ 365040 h 36432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4" name="Полилиния 49"/>
          <p:cNvSpPr/>
          <p:nvPr/>
        </p:nvSpPr>
        <p:spPr bwMode="auto">
          <a:xfrm>
            <a:off x="8484840" y="4503960"/>
            <a:ext cx="511200" cy="360000"/>
          </a:xfrm>
          <a:custGeom>
            <a:avLst/>
            <a:gdLst>
              <a:gd name="textAreaLeft" fmla="*/ 0 w 511200"/>
              <a:gd name="textAreaRight" fmla="*/ 511920 w 511200"/>
              <a:gd name="textAreaTop" fmla="*/ 0 h 346320"/>
              <a:gd name="textAreaBottom" fmla="*/ 347040 h 34632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5" name="Полилиния 50"/>
          <p:cNvSpPr/>
          <p:nvPr/>
        </p:nvSpPr>
        <p:spPr bwMode="auto">
          <a:xfrm>
            <a:off x="4408560" y="5937480"/>
            <a:ext cx="2991240" cy="338400"/>
          </a:xfrm>
          <a:custGeom>
            <a:avLst/>
            <a:gdLst>
              <a:gd name="textAreaLeft" fmla="*/ 0 w 2991240"/>
              <a:gd name="textAreaRight" fmla="*/ 2991960 w 2991240"/>
              <a:gd name="textAreaTop" fmla="*/ 0 h 338400"/>
              <a:gd name="textAreaBottom" fmla="*/ 339120 h 338400"/>
            </a:gdLst>
            <a:ahLst/>
            <a:cxnLst/>
            <a:rect l="textAreaLeft" t="textAreaTop" r="textAreaRight" b="textAreaBottom"/>
            <a:pathLst>
              <a:path w="2113338" h="515338" extrusionOk="0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just" defTabSz="533520">
              <a:lnSpc>
                <a:spcPct val="90000"/>
              </a:lnSpc>
              <a:spcAft>
                <a:spcPts val="281"/>
              </a:spcAft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Совершенствование организационно-правового и ресурсного обеспечения антинаркотической деятельности в Чувашской Республике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6" name="Полилиния 51"/>
          <p:cNvSpPr/>
          <p:nvPr/>
        </p:nvSpPr>
        <p:spPr bwMode="auto">
          <a:xfrm>
            <a:off x="7434360" y="5954039"/>
            <a:ext cx="526680" cy="321840"/>
          </a:xfrm>
          <a:custGeom>
            <a:avLst/>
            <a:gdLst>
              <a:gd name="textAreaLeft" fmla="*/ 0 w 526680"/>
              <a:gd name="textAreaRight" fmla="*/ 527400 w 526680"/>
              <a:gd name="textAreaTop" fmla="*/ 0 h 321840"/>
              <a:gd name="textAreaBottom" fmla="*/ 322560 h 32184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7" name="Полилиния 52"/>
          <p:cNvSpPr/>
          <p:nvPr/>
        </p:nvSpPr>
        <p:spPr bwMode="auto">
          <a:xfrm>
            <a:off x="8498160" y="5954039"/>
            <a:ext cx="498240" cy="321480"/>
          </a:xfrm>
          <a:custGeom>
            <a:avLst/>
            <a:gdLst>
              <a:gd name="textAreaLeft" fmla="*/ 0 w 498240"/>
              <a:gd name="textAreaRight" fmla="*/ 498960 w 498240"/>
              <a:gd name="textAreaTop" fmla="*/ 0 h 321480"/>
              <a:gd name="textAreaBottom" fmla="*/ 322200 h 321480"/>
            </a:gdLst>
            <a:ahLst/>
            <a:cxnLst/>
            <a:rect l="textAreaLeft" t="textAreaTop" r="textAreaRight" b="textAreaBottom"/>
            <a:pathLst>
              <a:path w="656214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8" name="Полилиния 53"/>
          <p:cNvSpPr/>
          <p:nvPr/>
        </p:nvSpPr>
        <p:spPr bwMode="auto">
          <a:xfrm>
            <a:off x="8019000" y="5954039"/>
            <a:ext cx="409320" cy="321480"/>
          </a:xfrm>
          <a:custGeom>
            <a:avLst/>
            <a:gdLst>
              <a:gd name="textAreaLeft" fmla="*/ 0 w 409320"/>
              <a:gd name="textAreaRight" fmla="*/ 410040 w 409320"/>
              <a:gd name="textAreaTop" fmla="*/ 0 h 321480"/>
              <a:gd name="textAreaBottom" fmla="*/ 322200 h 32148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1,5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9" name="Полилиния 54"/>
          <p:cNvSpPr/>
          <p:nvPr/>
        </p:nvSpPr>
        <p:spPr bwMode="auto">
          <a:xfrm>
            <a:off x="4397040" y="4884480"/>
            <a:ext cx="3014280" cy="635040"/>
          </a:xfrm>
          <a:custGeom>
            <a:avLst/>
            <a:gdLst>
              <a:gd name="textAreaLeft" fmla="*/ 0 w 3014280"/>
              <a:gd name="textAreaRight" fmla="*/ 3015000 w 3014280"/>
              <a:gd name="textAreaTop" fmla="*/ 0 h 635040"/>
              <a:gd name="textAreaBottom" fmla="*/ 635760 h 635040"/>
            </a:gdLst>
            <a:ahLst/>
            <a:cxnLst/>
            <a:rect l="textAreaLeft" t="textAreaTop" r="textAreaRight" b="textAreaBottom"/>
            <a:pathLst>
              <a:path w="2128385" h="990804" extrusionOk="0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800" b="0" u="none" strike="noStrike" dirty="0">
                <a:solidFill>
                  <a:srgbClr val="000000"/>
                </a:solidFill>
                <a:latin typeface="Times New Roman"/>
              </a:rPr>
              <a:t>Совершенствование системы социальной реабилитации и </a:t>
            </a:r>
            <a:r>
              <a:rPr lang="ru-RU" sz="800" b="0" u="none" strike="noStrike" dirty="0" err="1">
                <a:solidFill>
                  <a:srgbClr val="000000"/>
                </a:solidFill>
                <a:latin typeface="Times New Roman"/>
              </a:rPr>
              <a:t>ресоциализации</a:t>
            </a:r>
            <a:r>
              <a:rPr lang="ru-RU" sz="800" b="0" u="none" strike="noStrike" dirty="0">
                <a:solidFill>
                  <a:srgbClr val="000000"/>
                </a:solidFill>
                <a:latin typeface="Times New Roman"/>
              </a:rPr>
              <a:t> лиц, находящихся в трудной жизненной ситуации, потребляющих наркотические средства и психотропные вещества в немедицинских целях (за исключением медицинской)</a:t>
            </a:r>
            <a:endParaRPr lang="ru-RU" sz="8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0" name="Полилиния 55"/>
          <p:cNvSpPr/>
          <p:nvPr/>
        </p:nvSpPr>
        <p:spPr bwMode="auto">
          <a:xfrm>
            <a:off x="7450200" y="4933387"/>
            <a:ext cx="498240" cy="576720"/>
          </a:xfrm>
          <a:custGeom>
            <a:avLst/>
            <a:gdLst>
              <a:gd name="textAreaLeft" fmla="*/ 0 w 498240"/>
              <a:gd name="textAreaRight" fmla="*/ 498960 w 498240"/>
              <a:gd name="textAreaTop" fmla="*/ 0 h 576720"/>
              <a:gd name="textAreaBottom" fmla="*/ 577440 h 57672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0,4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1" name="Полилиния 56"/>
          <p:cNvSpPr/>
          <p:nvPr/>
        </p:nvSpPr>
        <p:spPr bwMode="auto">
          <a:xfrm>
            <a:off x="8019000" y="4933387"/>
            <a:ext cx="425880" cy="576720"/>
          </a:xfrm>
          <a:custGeom>
            <a:avLst/>
            <a:gdLst>
              <a:gd name="textAreaLeft" fmla="*/ 0 w 425880"/>
              <a:gd name="textAreaRight" fmla="*/ 426600 w 425880"/>
              <a:gd name="textAreaTop" fmla="*/ 0 h 576720"/>
              <a:gd name="textAreaBottom" fmla="*/ 577440 h 57672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0,4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2" name="Полилиния 57"/>
          <p:cNvSpPr/>
          <p:nvPr/>
        </p:nvSpPr>
        <p:spPr bwMode="auto">
          <a:xfrm>
            <a:off x="8475120" y="4933387"/>
            <a:ext cx="511200" cy="576720"/>
          </a:xfrm>
          <a:custGeom>
            <a:avLst/>
            <a:gdLst>
              <a:gd name="textAreaLeft" fmla="*/ 0 w 511200"/>
              <a:gd name="textAreaRight" fmla="*/ 511920 w 511200"/>
              <a:gd name="textAreaTop" fmla="*/ 0 h 576720"/>
              <a:gd name="textAreaBottom" fmla="*/ 577440 h 57672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0,4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3" name="Полилиния 58"/>
          <p:cNvSpPr/>
          <p:nvPr/>
        </p:nvSpPr>
        <p:spPr bwMode="auto">
          <a:xfrm>
            <a:off x="4411800" y="6303600"/>
            <a:ext cx="2991240" cy="495720"/>
          </a:xfrm>
          <a:custGeom>
            <a:avLst/>
            <a:gdLst>
              <a:gd name="textAreaLeft" fmla="*/ 0 w 2991240"/>
              <a:gd name="textAreaRight" fmla="*/ 2991960 w 2991240"/>
              <a:gd name="textAreaTop" fmla="*/ 0 h 495720"/>
              <a:gd name="textAreaBottom" fmla="*/ 496440 h 495720"/>
            </a:gdLst>
            <a:ahLst/>
            <a:cxnLst/>
            <a:rect l="textAreaLeft" t="textAreaTop" r="textAreaRight" b="textAreaBottom"/>
            <a:pathLst>
              <a:path w="2113338" h="515338" extrusionOk="0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just" defTabSz="533520">
              <a:lnSpc>
                <a:spcPct val="90000"/>
              </a:lnSpc>
              <a:spcAft>
                <a:spcPts val="281"/>
              </a:spcAft>
              <a:defRPr/>
            </a:pPr>
            <a:r>
              <a:rPr lang="ru-RU" sz="800" b="0" u="none" strike="noStrike">
                <a:solidFill>
                  <a:srgbClr val="000000"/>
                </a:solidFill>
                <a:latin typeface="Times New Roman"/>
              </a:rPr>
              <a:t>Предупреждение безнадзорности, беспризорности, правонарушений и антиобщественных действий несовершеннолетних, выявление и устранение причин и условий, способствующих развитию этих негативных явлений</a:t>
            </a:r>
            <a:endParaRPr lang="ru-RU" sz="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4" name="Полилиния 59"/>
          <p:cNvSpPr/>
          <p:nvPr/>
        </p:nvSpPr>
        <p:spPr bwMode="auto">
          <a:xfrm>
            <a:off x="7451280" y="6355440"/>
            <a:ext cx="505800" cy="324000"/>
          </a:xfrm>
          <a:custGeom>
            <a:avLst/>
            <a:gdLst>
              <a:gd name="textAreaLeft" fmla="*/ 0 w 505800"/>
              <a:gd name="textAreaRight" fmla="*/ 506520 w 505800"/>
              <a:gd name="textAreaTop" fmla="*/ 0 h 321840"/>
              <a:gd name="textAreaBottom" fmla="*/ 322560 h 32184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 dirty="0">
                <a:solidFill>
                  <a:srgbClr val="000000"/>
                </a:solidFill>
                <a:latin typeface="Times New Roman"/>
              </a:rPr>
              <a:t>47,7</a:t>
            </a:r>
            <a:endParaRPr lang="ru-RU" sz="9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5" name="Полилиния 60"/>
          <p:cNvSpPr/>
          <p:nvPr/>
        </p:nvSpPr>
        <p:spPr bwMode="auto">
          <a:xfrm>
            <a:off x="8019000" y="6355440"/>
            <a:ext cx="409320" cy="324000"/>
          </a:xfrm>
          <a:custGeom>
            <a:avLst/>
            <a:gdLst>
              <a:gd name="textAreaLeft" fmla="*/ 0 w 409320"/>
              <a:gd name="textAreaRight" fmla="*/ 410040 w 409320"/>
              <a:gd name="textAreaTop" fmla="*/ 0 h 336240"/>
              <a:gd name="textAreaBottom" fmla="*/ 336960 h 33624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rgbClr val="000000"/>
                </a:solidFill>
                <a:latin typeface="Times New Roman"/>
              </a:rPr>
              <a:t>50,3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6" name="Полилиния 61"/>
          <p:cNvSpPr/>
          <p:nvPr/>
        </p:nvSpPr>
        <p:spPr bwMode="auto">
          <a:xfrm>
            <a:off x="8498160" y="6355440"/>
            <a:ext cx="479880" cy="324000"/>
          </a:xfrm>
          <a:custGeom>
            <a:avLst/>
            <a:gdLst>
              <a:gd name="textAreaLeft" fmla="*/ 0 w 479880"/>
              <a:gd name="textAreaRight" fmla="*/ 480600 w 479880"/>
              <a:gd name="textAreaTop" fmla="*/ 0 h 299160"/>
              <a:gd name="textAreaBottom" fmla="*/ 299880 h 299160"/>
            </a:gdLst>
            <a:ahLst/>
            <a:cxnLst/>
            <a:rect l="textAreaLeft" t="textAreaTop" r="textAreaRight" b="textAreaBottom"/>
            <a:pathLst>
              <a:path w="657498" h="513123" extrusionOk="0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 dirty="0">
                <a:solidFill>
                  <a:srgbClr val="000000"/>
                </a:solidFill>
                <a:latin typeface="Times New Roman"/>
              </a:rPr>
              <a:t>50,3</a:t>
            </a:r>
            <a:endParaRPr lang="ru-RU" sz="900" b="0" u="none" strike="noStrike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885062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9424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77" name="Рисунок 45"/>
          <p:cNvPicPr/>
          <p:nvPr/>
        </p:nvPicPr>
        <p:blipFill>
          <a:blip r:embed="rId2"/>
          <a:stretch/>
        </p:blipFill>
        <p:spPr bwMode="auto">
          <a:xfrm>
            <a:off x="2453400" y="980640"/>
            <a:ext cx="2663640" cy="18997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678" name="Полилиния 3"/>
          <p:cNvSpPr/>
          <p:nvPr/>
        </p:nvSpPr>
        <p:spPr bwMode="auto">
          <a:xfrm>
            <a:off x="5148000" y="1395720"/>
            <a:ext cx="3899160" cy="734400"/>
          </a:xfrm>
          <a:custGeom>
            <a:avLst/>
            <a:gdLst>
              <a:gd name="textAreaLeft" fmla="*/ 0 w 3899160"/>
              <a:gd name="textAreaRight" fmla="*/ 3899880 w 389916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3903032" h="735023" extrusionOk="0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21306A"/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9" name="Полилиния 24"/>
          <p:cNvSpPr/>
          <p:nvPr/>
        </p:nvSpPr>
        <p:spPr bwMode="auto">
          <a:xfrm>
            <a:off x="5871600" y="25840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2025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0" name="Полилиния 25"/>
          <p:cNvSpPr/>
          <p:nvPr/>
        </p:nvSpPr>
        <p:spPr bwMode="auto">
          <a:xfrm>
            <a:off x="5871600" y="515880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8,0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1" name="Полилиния 26"/>
          <p:cNvSpPr/>
          <p:nvPr/>
        </p:nvSpPr>
        <p:spPr bwMode="auto">
          <a:xfrm>
            <a:off x="5097240" y="3406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7,2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2" name="Полилиния 27"/>
          <p:cNvSpPr/>
          <p:nvPr/>
        </p:nvSpPr>
        <p:spPr bwMode="auto">
          <a:xfrm>
            <a:off x="5884200" y="4243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78,2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3" name="Полилиния 30"/>
          <p:cNvSpPr/>
          <p:nvPr/>
        </p:nvSpPr>
        <p:spPr bwMode="auto">
          <a:xfrm>
            <a:off x="6670800" y="25840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4" name="Полилиния 31"/>
          <p:cNvSpPr/>
          <p:nvPr/>
        </p:nvSpPr>
        <p:spPr bwMode="auto">
          <a:xfrm>
            <a:off x="6670800" y="515880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7,0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5" name="Полилиния 33"/>
          <p:cNvSpPr/>
          <p:nvPr/>
        </p:nvSpPr>
        <p:spPr bwMode="auto">
          <a:xfrm>
            <a:off x="6670800" y="3406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20,1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6" name="Полилиния 34"/>
          <p:cNvSpPr/>
          <p:nvPr/>
        </p:nvSpPr>
        <p:spPr bwMode="auto">
          <a:xfrm>
            <a:off x="6670800" y="4243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76,2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7" name="Полилиния 37"/>
          <p:cNvSpPr/>
          <p:nvPr/>
        </p:nvSpPr>
        <p:spPr bwMode="auto">
          <a:xfrm>
            <a:off x="7456320" y="25840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8" name="Полилиния 38"/>
          <p:cNvSpPr/>
          <p:nvPr/>
        </p:nvSpPr>
        <p:spPr bwMode="auto">
          <a:xfrm>
            <a:off x="7456320" y="515880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7,0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9" name="Полилиния 39"/>
          <p:cNvSpPr/>
          <p:nvPr/>
        </p:nvSpPr>
        <p:spPr bwMode="auto">
          <a:xfrm>
            <a:off x="7456320" y="3406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0" name="Полилиния 40"/>
          <p:cNvSpPr/>
          <p:nvPr/>
        </p:nvSpPr>
        <p:spPr bwMode="auto">
          <a:xfrm>
            <a:off x="7457760" y="4243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76,2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1" name="Скругленный прямоугольник 4"/>
          <p:cNvSpPr/>
          <p:nvPr/>
        </p:nvSpPr>
        <p:spPr bwMode="auto">
          <a:xfrm>
            <a:off x="103680" y="3391560"/>
            <a:ext cx="4899960" cy="719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Доля преступлений, совершенных на улицах, в общем числе зарегистрированных преступлений, </a:t>
            </a:r>
            <a:r>
              <a:rPr lang="ru-RU" sz="1200" b="0" i="1" u="none" strike="noStrike">
                <a:solidFill>
                  <a:srgbClr val="000000"/>
                </a:solidFill>
                <a:latin typeface="Times New Roman"/>
              </a:rPr>
              <a:t>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2" name="Скругленный прямоугольник 23"/>
          <p:cNvSpPr/>
          <p:nvPr/>
        </p:nvSpPr>
        <p:spPr bwMode="auto">
          <a:xfrm>
            <a:off x="103680" y="4251240"/>
            <a:ext cx="4899960" cy="704879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500" b="0" u="none" strike="noStrike">
                <a:solidFill>
                  <a:srgbClr val="000000"/>
                </a:solidFill>
                <a:latin typeface="Times New Roman"/>
              </a:rPr>
              <a:t>Распространенность преступлений в сфере незаконного оборота наркотиков, </a:t>
            </a:r>
            <a:r>
              <a:rPr lang="ru-RU" sz="1200" b="0" i="1" u="none" strike="noStrike">
                <a:solidFill>
                  <a:srgbClr val="000000"/>
                </a:solidFill>
                <a:latin typeface="Times New Roman"/>
              </a:rPr>
              <a:t>преступлений на 100 тыс. населения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3" name="Скругленный прямоугольник 32"/>
          <p:cNvSpPr/>
          <p:nvPr/>
        </p:nvSpPr>
        <p:spPr bwMode="auto">
          <a:xfrm>
            <a:off x="103680" y="5135760"/>
            <a:ext cx="4899960" cy="740879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400" b="0" u="none" strike="noStrike">
                <a:solidFill>
                  <a:srgbClr val="000000"/>
                </a:solidFill>
                <a:latin typeface="Times New Roman"/>
              </a:rPr>
              <a:t>Число несовершеннолетних, совершивших преступления, в расчете на 1 тыс. несовершеннолетних в возрасте от 14 до 18 лет, </a:t>
            </a:r>
            <a:r>
              <a:rPr lang="ru-RU" sz="1200" b="0" i="1" u="none" strike="noStrike">
                <a:solidFill>
                  <a:srgbClr val="000000"/>
                </a:solidFill>
                <a:latin typeface="Times New Roman"/>
              </a:rPr>
              <a:t>человек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4" name="Скругленный прямоугольник 10"/>
          <p:cNvSpPr/>
          <p:nvPr/>
        </p:nvSpPr>
        <p:spPr bwMode="auto">
          <a:xfrm>
            <a:off x="126000" y="2130840"/>
            <a:ext cx="221328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rgbClr val="21306A"/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5" name="Заголовок 1"/>
          <p:cNvSpPr/>
          <p:nvPr/>
        </p:nvSpPr>
        <p:spPr bwMode="auto">
          <a:xfrm>
            <a:off x="259560" y="0"/>
            <a:ext cx="726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6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600" b="1" u="none" strike="noStrike">
                <a:solidFill>
                  <a:schemeClr val="dk1"/>
                </a:solidFill>
                <a:latin typeface="Times New Roman"/>
              </a:rPr>
              <a:t>«Обеспечение общественного порядка и противодействие преступности»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696" name="Прямая соединительная линия 12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697" name="TextBox 43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8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1C941228-25E2-4931-BA04-36F9FD0E48F7}" type="slidenum">
              <a:rPr lang="ru-RU" sz="1200" b="1" u="none" strike="noStrike">
                <a:solidFill>
                  <a:schemeClr val="tx1"/>
                </a:solidFill>
              </a:rPr>
              <a:t>61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1699" name="Полилиния 28"/>
          <p:cNvSpPr/>
          <p:nvPr/>
        </p:nvSpPr>
        <p:spPr bwMode="auto">
          <a:xfrm>
            <a:off x="8244360" y="25840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0" name="Полилиния 29"/>
          <p:cNvSpPr/>
          <p:nvPr/>
        </p:nvSpPr>
        <p:spPr bwMode="auto">
          <a:xfrm>
            <a:off x="8244360" y="3406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1" name="Полилиния 35"/>
          <p:cNvSpPr/>
          <p:nvPr/>
        </p:nvSpPr>
        <p:spPr bwMode="auto">
          <a:xfrm>
            <a:off x="8244360" y="4243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65,9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2" name="Полилиния 36"/>
          <p:cNvSpPr/>
          <p:nvPr/>
        </p:nvSpPr>
        <p:spPr bwMode="auto">
          <a:xfrm>
            <a:off x="8244360" y="515880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7,0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3" name="Полилиния 41"/>
          <p:cNvSpPr/>
          <p:nvPr/>
        </p:nvSpPr>
        <p:spPr bwMode="auto">
          <a:xfrm>
            <a:off x="5097240" y="25840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2024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4" name="Полилиния 42"/>
          <p:cNvSpPr/>
          <p:nvPr/>
        </p:nvSpPr>
        <p:spPr bwMode="auto">
          <a:xfrm>
            <a:off x="5871600" y="3406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20,1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5" name="Полилиния 44"/>
          <p:cNvSpPr/>
          <p:nvPr/>
        </p:nvSpPr>
        <p:spPr bwMode="auto">
          <a:xfrm>
            <a:off x="5097240" y="424368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116,7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6" name="Полилиния 46"/>
          <p:cNvSpPr/>
          <p:nvPr/>
        </p:nvSpPr>
        <p:spPr bwMode="auto">
          <a:xfrm>
            <a:off x="5097240" y="5146560"/>
            <a:ext cx="719280" cy="71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719280"/>
              <a:gd name="textAreaBottom" fmla="*/ 720000 h 71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2,5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228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071" y="764705"/>
            <a:ext cx="3931407" cy="21264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1" y="3064604"/>
            <a:ext cx="37888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764000"/>
              </p:ext>
            </p:extLst>
          </p:nvPr>
        </p:nvGraphicFramePr>
        <p:xfrm>
          <a:off x="75964" y="3329017"/>
          <a:ext cx="38479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7896" y="635939"/>
            <a:ext cx="1006592" cy="728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8" name="Полилиния 3"/>
          <p:cNvSpPr/>
          <p:nvPr/>
        </p:nvSpPr>
        <p:spPr>
          <a:xfrm>
            <a:off x="4218840" y="1259280"/>
            <a:ext cx="4852080" cy="250560"/>
          </a:xfrm>
          <a:custGeom>
            <a:avLst/>
            <a:gdLst>
              <a:gd name="textAreaLeft" fmla="*/ 0 w 4852080"/>
              <a:gd name="textAreaRight" fmla="*/ 4853520 w 485208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666720">
              <a:lnSpc>
                <a:spcPct val="90000"/>
              </a:lnSpc>
              <a:spcAft>
                <a:spcPts val="420"/>
              </a:spcAft>
            </a:pPr>
            <a:r>
              <a:rPr lang="ru-RU" sz="12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Расходы в разрезе структурных элементов, млн. руб.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Полилиния 6"/>
          <p:cNvSpPr/>
          <p:nvPr/>
        </p:nvSpPr>
        <p:spPr>
          <a:xfrm>
            <a:off x="4212360" y="273888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5440" tIns="55440" rIns="55440" bIns="55440" numCol="1" spcCol="1440" anchor="ctr">
            <a:noAutofit/>
          </a:bodyPr>
          <a:lstStyle/>
          <a:p>
            <a:pPr defTabSz="53352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Ведомственный проект «Ликвидация объектов накопленного вреда окружающей среде  на территории Чувашской Республики 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Полилиния 9"/>
          <p:cNvSpPr/>
          <p:nvPr/>
        </p:nvSpPr>
        <p:spPr>
          <a:xfrm>
            <a:off x="4212000" y="46400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экологической безопасности на территории Чувашской Республики"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Полилиния 10"/>
          <p:cNvSpPr/>
          <p:nvPr/>
        </p:nvSpPr>
        <p:spPr>
          <a:xfrm>
            <a:off x="4212000" y="244008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"Сохранение лесов"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Полилиния 17"/>
          <p:cNvSpPr/>
          <p:nvPr/>
        </p:nvSpPr>
        <p:spPr>
          <a:xfrm>
            <a:off x="4212000" y="184248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Ведомственный проект « Строительство (реконструкция) инфраструктурных объектов в сфере обращения  с твердыми коммунальными отходами"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Полилиния 18"/>
          <p:cNvSpPr/>
          <p:nvPr/>
        </p:nvSpPr>
        <p:spPr>
          <a:xfrm>
            <a:off x="4212000" y="303768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"Реализация мероприятий в области обращения с отходами"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Полилиния 19"/>
          <p:cNvSpPr/>
          <p:nvPr/>
        </p:nvSpPr>
        <p:spPr>
          <a:xfrm>
            <a:off x="4212000" y="33368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осуществления отдельных полномочий в области лесных отношений"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Полилиния 20"/>
          <p:cNvSpPr/>
          <p:nvPr/>
        </p:nvSpPr>
        <p:spPr>
          <a:xfrm>
            <a:off x="4218840" y="55364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"Защита от наводнений и иных негативных воздействий вод и обеспечение безопасности гидротехнических сооружений"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Полилиния 21"/>
          <p:cNvSpPr/>
          <p:nvPr/>
        </p:nvSpPr>
        <p:spPr>
          <a:xfrm>
            <a:off x="4212000" y="58352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"Охрана, защита, воспроизводство и использование лесов"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Полилиния 22"/>
          <p:cNvSpPr/>
          <p:nvPr/>
        </p:nvSpPr>
        <p:spPr>
          <a:xfrm>
            <a:off x="7524360" y="154116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520" tIns="56520" rIns="56520" bIns="565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Полилиния 23"/>
          <p:cNvSpPr/>
          <p:nvPr/>
        </p:nvSpPr>
        <p:spPr>
          <a:xfrm>
            <a:off x="7524360" y="463680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12</a:t>
            </a: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,</a:t>
            </a: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Полилиния 24"/>
          <p:cNvSpPr/>
          <p:nvPr/>
        </p:nvSpPr>
        <p:spPr>
          <a:xfrm>
            <a:off x="7524360" y="493632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Полилиния 25"/>
          <p:cNvSpPr/>
          <p:nvPr/>
        </p:nvSpPr>
        <p:spPr>
          <a:xfrm>
            <a:off x="7524360" y="52354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4,3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Полилиния 26"/>
          <p:cNvSpPr/>
          <p:nvPr/>
        </p:nvSpPr>
        <p:spPr>
          <a:xfrm>
            <a:off x="7524360" y="583416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960" tIns="57960" rIns="57960" bIns="579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86,3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Полилиния 29"/>
          <p:cNvSpPr/>
          <p:nvPr/>
        </p:nvSpPr>
        <p:spPr>
          <a:xfrm>
            <a:off x="7524360" y="6156000"/>
            <a:ext cx="466560" cy="358560"/>
          </a:xfrm>
          <a:custGeom>
            <a:avLst/>
            <a:gdLst>
              <a:gd name="textAreaLeft" fmla="*/ 0 w 466560"/>
              <a:gd name="textAreaRight" fmla="*/ 468000 w 46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47,7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Полилиния 30"/>
          <p:cNvSpPr/>
          <p:nvPr/>
        </p:nvSpPr>
        <p:spPr>
          <a:xfrm>
            <a:off x="8604360" y="154116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880" tIns="56880" rIns="56880" bIns="568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Полилиния 31"/>
          <p:cNvSpPr/>
          <p:nvPr/>
        </p:nvSpPr>
        <p:spPr>
          <a:xfrm>
            <a:off x="8604360" y="46400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Полилиния 32"/>
          <p:cNvSpPr/>
          <p:nvPr/>
        </p:nvSpPr>
        <p:spPr>
          <a:xfrm>
            <a:off x="8604360" y="49388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30,4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Полилиния 33"/>
          <p:cNvSpPr/>
          <p:nvPr/>
        </p:nvSpPr>
        <p:spPr>
          <a:xfrm>
            <a:off x="8604360" y="55364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47,0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Полилиния 34"/>
          <p:cNvSpPr/>
          <p:nvPr/>
        </p:nvSpPr>
        <p:spPr>
          <a:xfrm>
            <a:off x="8604360" y="58352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126,9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Полилиния 37"/>
          <p:cNvSpPr/>
          <p:nvPr/>
        </p:nvSpPr>
        <p:spPr>
          <a:xfrm>
            <a:off x="8625240" y="6165360"/>
            <a:ext cx="466560" cy="358560"/>
          </a:xfrm>
          <a:custGeom>
            <a:avLst/>
            <a:gdLst>
              <a:gd name="textAreaLeft" fmla="*/ 0 w 466560"/>
              <a:gd name="textAreaRight" fmla="*/ 468000 w 46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50,4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Полилиния 40"/>
          <p:cNvSpPr/>
          <p:nvPr/>
        </p:nvSpPr>
        <p:spPr>
          <a:xfrm>
            <a:off x="8064360" y="154116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880" tIns="56880" rIns="56880" bIns="568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Полилиния 41"/>
          <p:cNvSpPr/>
          <p:nvPr/>
        </p:nvSpPr>
        <p:spPr>
          <a:xfrm>
            <a:off x="8064360" y="46400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Полилиния 42"/>
          <p:cNvSpPr/>
          <p:nvPr/>
        </p:nvSpPr>
        <p:spPr>
          <a:xfrm>
            <a:off x="8064360" y="49388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120" tIns="60120" rIns="60120" bIns="601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30,4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Полилиния 43"/>
          <p:cNvSpPr/>
          <p:nvPr/>
        </p:nvSpPr>
        <p:spPr>
          <a:xfrm>
            <a:off x="7524360" y="55346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46,6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Полилиния 44"/>
          <p:cNvSpPr/>
          <p:nvPr/>
        </p:nvSpPr>
        <p:spPr>
          <a:xfrm>
            <a:off x="8064360" y="583560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85,5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Полилиния 47"/>
          <p:cNvSpPr/>
          <p:nvPr/>
        </p:nvSpPr>
        <p:spPr>
          <a:xfrm>
            <a:off x="8064360" y="6165360"/>
            <a:ext cx="466560" cy="358560"/>
          </a:xfrm>
          <a:custGeom>
            <a:avLst/>
            <a:gdLst>
              <a:gd name="textAreaLeft" fmla="*/ 0 w 466560"/>
              <a:gd name="textAreaRight" fmla="*/ 468000 w 46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400" tIns="59400" rIns="59400" bIns="5940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50,4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Полилиния 50"/>
          <p:cNvSpPr/>
          <p:nvPr/>
        </p:nvSpPr>
        <p:spPr>
          <a:xfrm>
            <a:off x="7524360" y="363096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30,1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Полилиния 51"/>
          <p:cNvSpPr/>
          <p:nvPr/>
        </p:nvSpPr>
        <p:spPr>
          <a:xfrm>
            <a:off x="8604360" y="4233240"/>
            <a:ext cx="466560" cy="358560"/>
          </a:xfrm>
          <a:custGeom>
            <a:avLst/>
            <a:gdLst>
              <a:gd name="textAreaLeft" fmla="*/ 0 w 466560"/>
              <a:gd name="textAreaRight" fmla="*/ 468000 w 46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Полилиния 52"/>
          <p:cNvSpPr/>
          <p:nvPr/>
        </p:nvSpPr>
        <p:spPr>
          <a:xfrm>
            <a:off x="8064360" y="4233240"/>
            <a:ext cx="466560" cy="358560"/>
          </a:xfrm>
          <a:custGeom>
            <a:avLst/>
            <a:gdLst>
              <a:gd name="textAreaLeft" fmla="*/ 0 w 466560"/>
              <a:gd name="textAreaRight" fmla="*/ 468000 w 46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Полилиния 53"/>
          <p:cNvSpPr/>
          <p:nvPr/>
        </p:nvSpPr>
        <p:spPr>
          <a:xfrm>
            <a:off x="4212000" y="39344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эффективной реализации государственных функций в сфере недропользования"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Полилиния 54"/>
          <p:cNvSpPr/>
          <p:nvPr/>
        </p:nvSpPr>
        <p:spPr>
          <a:xfrm>
            <a:off x="4212000" y="4233240"/>
            <a:ext cx="3166920" cy="358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"Проведение геологического изучения и оценки запасов общераспространенных полезных ископаемых и подземных вод"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Полилиния 55"/>
          <p:cNvSpPr/>
          <p:nvPr/>
        </p:nvSpPr>
        <p:spPr>
          <a:xfrm>
            <a:off x="4212000" y="36356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Ведомственный проект "Создание территориальной системы наблюдения за состоянием окружающей среды на территории Чувашской Республики"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Полилиния 57"/>
          <p:cNvSpPr/>
          <p:nvPr/>
        </p:nvSpPr>
        <p:spPr>
          <a:xfrm>
            <a:off x="4212000" y="52376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 "Обеспечение реализации государственных функций в области водных отношений"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Полилиния 58"/>
          <p:cNvSpPr/>
          <p:nvPr/>
        </p:nvSpPr>
        <p:spPr>
          <a:xfrm>
            <a:off x="4212000" y="493884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 "Охрана и воспроизводство животного мира"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Полилиния 59"/>
          <p:cNvSpPr/>
          <p:nvPr/>
        </p:nvSpPr>
        <p:spPr>
          <a:xfrm>
            <a:off x="4212360" y="2141280"/>
            <a:ext cx="3166920" cy="250560"/>
          </a:xfrm>
          <a:custGeom>
            <a:avLst/>
            <a:gdLst>
              <a:gd name="textAreaLeft" fmla="*/ 0 w 3166920"/>
              <a:gd name="textAreaRight" fmla="*/ 3168360 w 31669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«Вода России"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Полилиния 60"/>
          <p:cNvSpPr/>
          <p:nvPr/>
        </p:nvSpPr>
        <p:spPr>
          <a:xfrm>
            <a:off x="4218840" y="6165360"/>
            <a:ext cx="3160080" cy="349200"/>
          </a:xfrm>
          <a:custGeom>
            <a:avLst/>
            <a:gdLst>
              <a:gd name="textAreaLeft" fmla="*/ 0 w 3160080"/>
              <a:gd name="textAreaRight" fmla="*/ 3161520 w 3160080"/>
              <a:gd name="textAreaTop" fmla="*/ 0 h 349200"/>
              <a:gd name="textAreaBottom" fmla="*/ 350640 h 34920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defTabSz="444600">
              <a:lnSpc>
                <a:spcPct val="90000"/>
              </a:lnSpc>
              <a:spcAft>
                <a:spcPts val="244"/>
              </a:spcAft>
            </a:pPr>
            <a:r>
              <a:rPr lang="ru-RU" sz="7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реализации государственной программы Чувашской Республики "Развитие потенциала природно-сырьевых ресурсов и обеспечение экологической безопасности"</a:t>
            </a:r>
            <a:endParaRPr lang="ru-RU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Полилиния 61"/>
          <p:cNvSpPr/>
          <p:nvPr/>
        </p:nvSpPr>
        <p:spPr>
          <a:xfrm>
            <a:off x="7524360" y="18352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416,2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Полилиния 62"/>
          <p:cNvSpPr/>
          <p:nvPr/>
        </p:nvSpPr>
        <p:spPr>
          <a:xfrm>
            <a:off x="7524360" y="213480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Полилиния 63"/>
          <p:cNvSpPr/>
          <p:nvPr/>
        </p:nvSpPr>
        <p:spPr>
          <a:xfrm>
            <a:off x="7524360" y="333180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122,8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Полилиния 64"/>
          <p:cNvSpPr/>
          <p:nvPr/>
        </p:nvSpPr>
        <p:spPr>
          <a:xfrm>
            <a:off x="7524360" y="30326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101,5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Полилиния 65"/>
          <p:cNvSpPr/>
          <p:nvPr/>
        </p:nvSpPr>
        <p:spPr>
          <a:xfrm>
            <a:off x="7524360" y="273312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26,6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Полилиния 66"/>
          <p:cNvSpPr/>
          <p:nvPr/>
        </p:nvSpPr>
        <p:spPr>
          <a:xfrm>
            <a:off x="7524360" y="243396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59,7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Полилиния 68"/>
          <p:cNvSpPr/>
          <p:nvPr/>
        </p:nvSpPr>
        <p:spPr>
          <a:xfrm>
            <a:off x="7524360" y="39304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Полилиния 70"/>
          <p:cNvSpPr/>
          <p:nvPr/>
        </p:nvSpPr>
        <p:spPr>
          <a:xfrm>
            <a:off x="7524360" y="4229640"/>
            <a:ext cx="466560" cy="358560"/>
          </a:xfrm>
          <a:custGeom>
            <a:avLst/>
            <a:gdLst>
              <a:gd name="textAreaLeft" fmla="*/ 0 w 466560"/>
              <a:gd name="textAreaRight" fmla="*/ 468000 w 46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Полилиния 71"/>
          <p:cNvSpPr/>
          <p:nvPr/>
        </p:nvSpPr>
        <p:spPr>
          <a:xfrm>
            <a:off x="8064360" y="18424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Полилиния 72"/>
          <p:cNvSpPr/>
          <p:nvPr/>
        </p:nvSpPr>
        <p:spPr>
          <a:xfrm>
            <a:off x="8604360" y="18424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Полилиния 73"/>
          <p:cNvSpPr/>
          <p:nvPr/>
        </p:nvSpPr>
        <p:spPr>
          <a:xfrm>
            <a:off x="8064360" y="21412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Полилиния 74"/>
          <p:cNvSpPr/>
          <p:nvPr/>
        </p:nvSpPr>
        <p:spPr>
          <a:xfrm>
            <a:off x="8604360" y="21412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Полилиния 75"/>
          <p:cNvSpPr/>
          <p:nvPr/>
        </p:nvSpPr>
        <p:spPr>
          <a:xfrm>
            <a:off x="8604360" y="24400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68,0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Полилиния 76"/>
          <p:cNvSpPr/>
          <p:nvPr/>
        </p:nvSpPr>
        <p:spPr>
          <a:xfrm>
            <a:off x="8064360" y="24400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29,2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Полилиния 78"/>
          <p:cNvSpPr/>
          <p:nvPr/>
        </p:nvSpPr>
        <p:spPr>
          <a:xfrm rot="10800000" flipV="1">
            <a:off x="8065800" y="27388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-720 h 250560"/>
              <a:gd name="textAreaBottom" fmla="*/ 25128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26,6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Полилиния 79"/>
          <p:cNvSpPr/>
          <p:nvPr/>
        </p:nvSpPr>
        <p:spPr>
          <a:xfrm rot="10800000" flipV="1">
            <a:off x="8605800" y="27388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-720 h 250560"/>
              <a:gd name="textAreaBottom" fmla="*/ 25128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26,6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Полилиния 82"/>
          <p:cNvSpPr/>
          <p:nvPr/>
        </p:nvSpPr>
        <p:spPr>
          <a:xfrm>
            <a:off x="8064360" y="30380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Полилиния 83"/>
          <p:cNvSpPr/>
          <p:nvPr/>
        </p:nvSpPr>
        <p:spPr>
          <a:xfrm>
            <a:off x="8604360" y="303768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Полилиния 84"/>
          <p:cNvSpPr/>
          <p:nvPr/>
        </p:nvSpPr>
        <p:spPr>
          <a:xfrm>
            <a:off x="8064360" y="33368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127,2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Полилиния 85"/>
          <p:cNvSpPr/>
          <p:nvPr/>
        </p:nvSpPr>
        <p:spPr>
          <a:xfrm>
            <a:off x="8604360" y="33368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138,4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Полилиния 86"/>
          <p:cNvSpPr/>
          <p:nvPr/>
        </p:nvSpPr>
        <p:spPr>
          <a:xfrm>
            <a:off x="8064360" y="36356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147,6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Полилиния 87"/>
          <p:cNvSpPr/>
          <p:nvPr/>
        </p:nvSpPr>
        <p:spPr>
          <a:xfrm>
            <a:off x="8604360" y="36356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79,4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Полилиния 88"/>
          <p:cNvSpPr/>
          <p:nvPr/>
        </p:nvSpPr>
        <p:spPr>
          <a:xfrm>
            <a:off x="8064360" y="39344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0,3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Полилиния 89"/>
          <p:cNvSpPr/>
          <p:nvPr/>
        </p:nvSpPr>
        <p:spPr>
          <a:xfrm>
            <a:off x="8604360" y="39344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0,3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Полилиния 90"/>
          <p:cNvSpPr/>
          <p:nvPr/>
        </p:nvSpPr>
        <p:spPr>
          <a:xfrm>
            <a:off x="8064360" y="52376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Полилиния 91"/>
          <p:cNvSpPr/>
          <p:nvPr/>
        </p:nvSpPr>
        <p:spPr>
          <a:xfrm>
            <a:off x="8604360" y="52376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4,4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Полилиния 92"/>
          <p:cNvSpPr/>
          <p:nvPr/>
        </p:nvSpPr>
        <p:spPr>
          <a:xfrm rot="10800000" flipV="1">
            <a:off x="8065800" y="5536440"/>
            <a:ext cx="466560" cy="250560"/>
          </a:xfrm>
          <a:custGeom>
            <a:avLst/>
            <a:gdLst>
              <a:gd name="textAreaLeft" fmla="*/ 0 w 466560"/>
              <a:gd name="textAreaRight" fmla="*/ 468000 w 466560"/>
              <a:gd name="textAreaTop" fmla="*/ -720 h 250560"/>
              <a:gd name="textAreaBottom" fmla="*/ 251280 h 250560"/>
            </a:gdLst>
            <a:ahLst/>
            <a:cxnLst/>
            <a:rect l="textAreaLeft" t="textAreaTop" r="textAreaRight" b="textAreaBottom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8320" tIns="58320" rIns="58320" bIns="5832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47,0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Полилиния 93"/>
          <p:cNvSpPr/>
          <p:nvPr/>
        </p:nvSpPr>
        <p:spPr>
          <a:xfrm>
            <a:off x="4212000" y="1541160"/>
            <a:ext cx="3167640" cy="250560"/>
          </a:xfrm>
          <a:custGeom>
            <a:avLst/>
            <a:gdLst>
              <a:gd name="textAreaLeft" fmla="*/ 0 w 3167640"/>
              <a:gd name="textAreaRight" fmla="*/ 3169080 w 316764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47880" tIns="47880" rIns="47880" bIns="47880" numCol="1" spcCol="1440" anchor="ctr">
            <a:noAutofit/>
          </a:bodyPr>
          <a:lstStyle/>
          <a:p>
            <a:pPr algn="ctr" defTabSz="44460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Наименование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369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Полилиния 5"/>
          <p:cNvSpPr/>
          <p:nvPr/>
        </p:nvSpPr>
        <p:spPr>
          <a:xfrm>
            <a:off x="5124240" y="1196640"/>
            <a:ext cx="3901680" cy="547920"/>
          </a:xfrm>
          <a:custGeom>
            <a:avLst/>
            <a:gdLst>
              <a:gd name="textAreaLeft" fmla="*/ 0 w 3901680"/>
              <a:gd name="textAreaRight" fmla="*/ 3903120 w 3901680"/>
              <a:gd name="textAreaTop" fmla="*/ 0 h 547920"/>
              <a:gd name="textAreaBottom" fmla="*/ 549360 h 547920"/>
            </a:gdLst>
            <a:ahLst/>
            <a:cxnLst/>
            <a:rect l="textAreaLeft" t="textAreaTop" r="textAreaRight" b="textAreaBottom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0" name="Полилиния 6"/>
          <p:cNvSpPr/>
          <p:nvPr/>
        </p:nvSpPr>
        <p:spPr>
          <a:xfrm>
            <a:off x="5124240" y="2106360"/>
            <a:ext cx="730080" cy="420120"/>
          </a:xfrm>
          <a:custGeom>
            <a:avLst/>
            <a:gdLst>
              <a:gd name="textAreaLeft" fmla="*/ 0 w 730080"/>
              <a:gd name="textAreaRight" fmla="*/ 731520 w 730080"/>
              <a:gd name="textAreaTop" fmla="*/ 0 h 420120"/>
              <a:gd name="textAreaBottom" fmla="*/ 421560 h 42012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1" name="Полилиния 8"/>
          <p:cNvSpPr/>
          <p:nvPr/>
        </p:nvSpPr>
        <p:spPr>
          <a:xfrm>
            <a:off x="5124240" y="2925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146,2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2" name="Полилиния 9"/>
          <p:cNvSpPr/>
          <p:nvPr/>
        </p:nvSpPr>
        <p:spPr>
          <a:xfrm>
            <a:off x="5124240" y="34866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3" name="Полилиния 11"/>
          <p:cNvSpPr/>
          <p:nvPr/>
        </p:nvSpPr>
        <p:spPr>
          <a:xfrm>
            <a:off x="5124240" y="40482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4" name="Полилиния 15"/>
          <p:cNvSpPr/>
          <p:nvPr/>
        </p:nvSpPr>
        <p:spPr>
          <a:xfrm>
            <a:off x="5124240" y="46098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37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5" name="Полилиния 16"/>
          <p:cNvSpPr/>
          <p:nvPr/>
        </p:nvSpPr>
        <p:spPr>
          <a:xfrm>
            <a:off x="5131440" y="517176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67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6" name="Полилиния 24"/>
          <p:cNvSpPr/>
          <p:nvPr/>
        </p:nvSpPr>
        <p:spPr>
          <a:xfrm>
            <a:off x="5124240" y="573336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86,8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7" name="Полилиния 29"/>
          <p:cNvSpPr/>
          <p:nvPr/>
        </p:nvSpPr>
        <p:spPr>
          <a:xfrm>
            <a:off x="5916960" y="2106360"/>
            <a:ext cx="730080" cy="420120"/>
          </a:xfrm>
          <a:custGeom>
            <a:avLst/>
            <a:gdLst>
              <a:gd name="textAreaLeft" fmla="*/ 0 w 730080"/>
              <a:gd name="textAreaRight" fmla="*/ 731520 w 730080"/>
              <a:gd name="textAreaTop" fmla="*/ 0 h 420120"/>
              <a:gd name="textAreaBottom" fmla="*/ 421560 h 42012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8" name="Полилиния 31"/>
          <p:cNvSpPr/>
          <p:nvPr/>
        </p:nvSpPr>
        <p:spPr>
          <a:xfrm>
            <a:off x="5916960" y="2925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9" name="Полилиния 32"/>
          <p:cNvSpPr/>
          <p:nvPr/>
        </p:nvSpPr>
        <p:spPr>
          <a:xfrm>
            <a:off x="5916960" y="34848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0,5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0" name="Полилиния 33"/>
          <p:cNvSpPr/>
          <p:nvPr/>
        </p:nvSpPr>
        <p:spPr>
          <a:xfrm>
            <a:off x="5916960" y="40446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7,3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1" name="Полилиния 34"/>
          <p:cNvSpPr/>
          <p:nvPr/>
        </p:nvSpPr>
        <p:spPr>
          <a:xfrm>
            <a:off x="5916960" y="46044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2" name="Полилиния 37"/>
          <p:cNvSpPr/>
          <p:nvPr/>
        </p:nvSpPr>
        <p:spPr>
          <a:xfrm>
            <a:off x="5916960" y="51642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3" name="Полилиния 38"/>
          <p:cNvSpPr/>
          <p:nvPr/>
        </p:nvSpPr>
        <p:spPr>
          <a:xfrm>
            <a:off x="5916960" y="5724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4" name="Полилиния 43"/>
          <p:cNvSpPr/>
          <p:nvPr/>
        </p:nvSpPr>
        <p:spPr>
          <a:xfrm>
            <a:off x="6710040" y="2106360"/>
            <a:ext cx="730080" cy="420120"/>
          </a:xfrm>
          <a:custGeom>
            <a:avLst/>
            <a:gdLst>
              <a:gd name="textAreaLeft" fmla="*/ 0 w 730080"/>
              <a:gd name="textAreaRight" fmla="*/ 731520 w 730080"/>
              <a:gd name="textAreaTop" fmla="*/ 0 h 420120"/>
              <a:gd name="textAreaBottom" fmla="*/ 421560 h 42012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5" name="Полилиния 45"/>
          <p:cNvSpPr/>
          <p:nvPr/>
        </p:nvSpPr>
        <p:spPr>
          <a:xfrm>
            <a:off x="6710040" y="2925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103,0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6" name="Полилиния 46"/>
          <p:cNvSpPr/>
          <p:nvPr/>
        </p:nvSpPr>
        <p:spPr>
          <a:xfrm>
            <a:off x="6720840" y="34848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7" name="Полилиния 47"/>
          <p:cNvSpPr/>
          <p:nvPr/>
        </p:nvSpPr>
        <p:spPr>
          <a:xfrm>
            <a:off x="6710040" y="40446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7,3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8" name="Полилиния 48"/>
          <p:cNvSpPr/>
          <p:nvPr/>
        </p:nvSpPr>
        <p:spPr>
          <a:xfrm>
            <a:off x="6710040" y="46044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9" name="Полилиния 49"/>
          <p:cNvSpPr/>
          <p:nvPr/>
        </p:nvSpPr>
        <p:spPr>
          <a:xfrm>
            <a:off x="6710040" y="51642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0" name="Полилиния 50"/>
          <p:cNvSpPr/>
          <p:nvPr/>
        </p:nvSpPr>
        <p:spPr>
          <a:xfrm>
            <a:off x="6710040" y="5724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96,2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1" name="Полилиния 55"/>
          <p:cNvSpPr/>
          <p:nvPr/>
        </p:nvSpPr>
        <p:spPr>
          <a:xfrm>
            <a:off x="7502760" y="2106360"/>
            <a:ext cx="730080" cy="420120"/>
          </a:xfrm>
          <a:custGeom>
            <a:avLst/>
            <a:gdLst>
              <a:gd name="textAreaLeft" fmla="*/ 0 w 730080"/>
              <a:gd name="textAreaRight" fmla="*/ 731520 w 730080"/>
              <a:gd name="textAreaTop" fmla="*/ 0 h 420120"/>
              <a:gd name="textAreaBottom" fmla="*/ 421560 h 42012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2" name="Полилиния 57"/>
          <p:cNvSpPr/>
          <p:nvPr/>
        </p:nvSpPr>
        <p:spPr>
          <a:xfrm>
            <a:off x="7502760" y="2925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3" name="Полилиния 58"/>
          <p:cNvSpPr/>
          <p:nvPr/>
        </p:nvSpPr>
        <p:spPr>
          <a:xfrm>
            <a:off x="7502760" y="34848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4" name="Полилиния 59"/>
          <p:cNvSpPr/>
          <p:nvPr/>
        </p:nvSpPr>
        <p:spPr>
          <a:xfrm>
            <a:off x="7502760" y="40446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7,3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5" name="Полилиния 60"/>
          <p:cNvSpPr/>
          <p:nvPr/>
        </p:nvSpPr>
        <p:spPr>
          <a:xfrm>
            <a:off x="7502760" y="46044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6" name="Полилиния 61"/>
          <p:cNvSpPr/>
          <p:nvPr/>
        </p:nvSpPr>
        <p:spPr>
          <a:xfrm>
            <a:off x="7502760" y="51642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7" name="Полилиния 62"/>
          <p:cNvSpPr/>
          <p:nvPr/>
        </p:nvSpPr>
        <p:spPr>
          <a:xfrm>
            <a:off x="7502760" y="5724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95,7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8" name="Полилиния 1027"/>
          <p:cNvSpPr/>
          <p:nvPr/>
        </p:nvSpPr>
        <p:spPr>
          <a:xfrm>
            <a:off x="8295840" y="2106360"/>
            <a:ext cx="730080" cy="420120"/>
          </a:xfrm>
          <a:custGeom>
            <a:avLst/>
            <a:gdLst>
              <a:gd name="textAreaLeft" fmla="*/ 0 w 730080"/>
              <a:gd name="textAreaRight" fmla="*/ 731520 w 730080"/>
              <a:gd name="textAreaTop" fmla="*/ 0 h 420120"/>
              <a:gd name="textAreaBottom" fmla="*/ 421560 h 42012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440" tIns="64440" rIns="64440" bIns="644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9" name="Полилиния 1030"/>
          <p:cNvSpPr/>
          <p:nvPr/>
        </p:nvSpPr>
        <p:spPr>
          <a:xfrm>
            <a:off x="8295840" y="29250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0" name="Полилиния 1031"/>
          <p:cNvSpPr/>
          <p:nvPr/>
        </p:nvSpPr>
        <p:spPr>
          <a:xfrm>
            <a:off x="8295840" y="348480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1" name="Полилиния 1032"/>
          <p:cNvSpPr/>
          <p:nvPr/>
        </p:nvSpPr>
        <p:spPr>
          <a:xfrm>
            <a:off x="8295840" y="404424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7,3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2" name="Полилиния 1033"/>
          <p:cNvSpPr/>
          <p:nvPr/>
        </p:nvSpPr>
        <p:spPr>
          <a:xfrm>
            <a:off x="8295840" y="460404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3" name="Полилиния 1034"/>
          <p:cNvSpPr/>
          <p:nvPr/>
        </p:nvSpPr>
        <p:spPr>
          <a:xfrm>
            <a:off x="8295840" y="516384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4" name="Полилиния 1035"/>
          <p:cNvSpPr/>
          <p:nvPr/>
        </p:nvSpPr>
        <p:spPr>
          <a:xfrm>
            <a:off x="8295840" y="5723640"/>
            <a:ext cx="730080" cy="358560"/>
          </a:xfrm>
          <a:custGeom>
            <a:avLst/>
            <a:gdLst>
              <a:gd name="textAreaLeft" fmla="*/ 0 w 730080"/>
              <a:gd name="textAreaRight" fmla="*/ 731520 w 73008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95,7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5" name="Скругленный прямоугольник 23"/>
          <p:cNvSpPr/>
          <p:nvPr/>
        </p:nvSpPr>
        <p:spPr>
          <a:xfrm>
            <a:off x="92520" y="3951720"/>
            <a:ext cx="4930560" cy="353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Рост численности основных видов охотничьих ресурсов по отношению к уровню 2017 года: лось, %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6" name="Скругленный прямоугольник 36"/>
          <p:cNvSpPr/>
          <p:nvPr/>
        </p:nvSpPr>
        <p:spPr>
          <a:xfrm>
            <a:off x="105840" y="5686560"/>
            <a:ext cx="4917240" cy="405360"/>
          </a:xfrm>
          <a:prstGeom prst="roundRect">
            <a:avLst>
              <a:gd name="adj" fmla="val 24149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Доля захораниваемых твердых коммунальных отходов в общей массе образованных твердых коммунальных отходов,%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7" name="Скругленный прямоугольник 10"/>
          <p:cNvSpPr/>
          <p:nvPr/>
        </p:nvSpPr>
        <p:spPr>
          <a:xfrm>
            <a:off x="105840" y="2023920"/>
            <a:ext cx="2590920" cy="50256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8" name="Picture 6"/>
          <p:cNvPicPr/>
          <p:nvPr/>
        </p:nvPicPr>
        <p:blipFill>
          <a:blip r:embed="rId2"/>
          <a:stretch/>
        </p:blipFill>
        <p:spPr>
          <a:xfrm>
            <a:off x="2738880" y="1523880"/>
            <a:ext cx="2325600" cy="10688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719" name="Скругленный прямоугольник 12"/>
          <p:cNvSpPr/>
          <p:nvPr/>
        </p:nvSpPr>
        <p:spPr>
          <a:xfrm>
            <a:off x="92520" y="2925000"/>
            <a:ext cx="4930560" cy="364320"/>
          </a:xfrm>
          <a:prstGeom prst="roundRect">
            <a:avLst>
              <a:gd name="adj" fmla="val 23369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Отношение площади лесовосстановления и лесоразведения к площади вырубленных и погибших лесных насаждений, %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0" name="Скругленный прямоугольник 13"/>
          <p:cNvSpPr/>
          <p:nvPr/>
        </p:nvSpPr>
        <p:spPr>
          <a:xfrm>
            <a:off x="92520" y="3459240"/>
            <a:ext cx="4930560" cy="322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Прирост разведанных запасов твердых полезных ископаемых и подземных вод, млн. куб. м.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1" name="Скругленный прямоугольник 14"/>
          <p:cNvSpPr/>
          <p:nvPr/>
        </p:nvSpPr>
        <p:spPr>
          <a:xfrm>
            <a:off x="92520" y="5158080"/>
            <a:ext cx="4930560" cy="358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Доля обрабатываемых твердых коммунальных отходов в общей массе образованных твердых коммунальных отходов,%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2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1" u="none" strike="noStrike" dirty="0" smtClean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63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3" name="Заголовок 1"/>
          <p:cNvSpPr/>
          <p:nvPr/>
        </p:nvSpPr>
        <p:spPr>
          <a:xfrm>
            <a:off x="259560" y="0"/>
            <a:ext cx="76122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 «Развитие потенциала природно-сырьевых ресурсов и обеспечение экологической безопасности»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724" name="Прямая соединительная линия 21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725" name="TextBox 78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6" name="Скругленный прямоугольник 79"/>
          <p:cNvSpPr/>
          <p:nvPr/>
        </p:nvSpPr>
        <p:spPr>
          <a:xfrm>
            <a:off x="105840" y="4475520"/>
            <a:ext cx="4917240" cy="5126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проводимых экологических мероприятий, направленных на повышение уровня экологической культуры, воспитание и просвещение населения Чувашской Республики, ед.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43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Прямоугольник 7"/>
          <p:cNvSpPr/>
          <p:nvPr/>
        </p:nvSpPr>
        <p:spPr>
          <a:xfrm>
            <a:off x="4680" y="4293000"/>
            <a:ext cx="1942920" cy="35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Times New Roman"/>
              <a:ea typeface="Arial"/>
            </a:endParaRPr>
          </a:p>
        </p:txBody>
      </p:sp>
      <p:sp>
        <p:nvSpPr>
          <p:cNvPr id="1728" name="Прямоугольник 8"/>
          <p:cNvSpPr/>
          <p:nvPr/>
        </p:nvSpPr>
        <p:spPr>
          <a:xfrm>
            <a:off x="30960" y="4662360"/>
            <a:ext cx="1510560" cy="502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Times New Roman"/>
              <a:ea typeface="Arial"/>
            </a:endParaRPr>
          </a:p>
        </p:txBody>
      </p:sp>
      <p:sp>
        <p:nvSpPr>
          <p:cNvPr id="1729" name="Скругленный прямоугольник 4"/>
          <p:cNvSpPr/>
          <p:nvPr/>
        </p:nvSpPr>
        <p:spPr>
          <a:xfrm>
            <a:off x="86760" y="645120"/>
            <a:ext cx="4120920" cy="22809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1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Цели программы:</a:t>
            </a: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 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0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повышение эффективности агропромышленного комплекса;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0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обеспечение продовольственной безопасности Чувашской Республики по основным продуктам питания;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0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комплекса;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0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повышение финансовой устойчивости сельскохозяйственных товаропроизводителей;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0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устойчивое развитие сельских территорий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0" name="TextBox 5"/>
          <p:cNvSpPr/>
          <p:nvPr/>
        </p:nvSpPr>
        <p:spPr>
          <a:xfrm>
            <a:off x="334080" y="3928680"/>
            <a:ext cx="3625920" cy="28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Расходы республиканского бюджета, млн. руб.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31" name="Picture 4"/>
          <p:cNvPicPr/>
          <p:nvPr/>
        </p:nvPicPr>
        <p:blipFill>
          <a:blip r:embed="rId2"/>
          <a:stretch/>
        </p:blipFill>
        <p:spPr>
          <a:xfrm>
            <a:off x="976680" y="3041640"/>
            <a:ext cx="2950920" cy="90180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732" name="Полилиния 12"/>
          <p:cNvSpPr/>
          <p:nvPr/>
        </p:nvSpPr>
        <p:spPr>
          <a:xfrm>
            <a:off x="4356000" y="764640"/>
            <a:ext cx="4716360" cy="334440"/>
          </a:xfrm>
          <a:custGeom>
            <a:avLst/>
            <a:gdLst>
              <a:gd name="textAreaLeft" fmla="*/ 0 w 4716360"/>
              <a:gd name="textAreaRight" fmla="*/ 4717800 w 4716360"/>
              <a:gd name="textAreaTop" fmla="*/ 0 h 334440"/>
              <a:gd name="textAreaBottom" fmla="*/ 335880 h 334440"/>
            </a:gdLst>
            <a:ahLst/>
            <a:cxnLst/>
            <a:rect l="textAreaLeft" t="textAreaTop" r="textAreaRight" b="textAreaBottom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90"/>
              </a:spcAft>
            </a:pPr>
            <a:r>
              <a:rPr lang="ru-RU" sz="1400" b="1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Расходы в разрезе структурных элементов, млн. руб.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3" name="Полилиния 13"/>
          <p:cNvSpPr/>
          <p:nvPr/>
        </p:nvSpPr>
        <p:spPr>
          <a:xfrm>
            <a:off x="4356000" y="1412640"/>
            <a:ext cx="2835360" cy="214560"/>
          </a:xfrm>
          <a:custGeom>
            <a:avLst/>
            <a:gdLst>
              <a:gd name="textAreaLeft" fmla="*/ 0 w 2835360"/>
              <a:gd name="textAreaRight" fmla="*/ 2836800 w 2835360"/>
              <a:gd name="textAreaTop" fmla="*/ 0 h 214560"/>
              <a:gd name="textAreaBottom" fmla="*/ 216000 h 21456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«Развитие производства хмеля"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4" name="Полилиния 15"/>
          <p:cNvSpPr/>
          <p:nvPr/>
        </p:nvSpPr>
        <p:spPr>
          <a:xfrm>
            <a:off x="4366080" y="2566800"/>
            <a:ext cx="2813040" cy="430200"/>
          </a:xfrm>
          <a:custGeom>
            <a:avLst/>
            <a:gdLst>
              <a:gd name="textAreaLeft" fmla="*/ 0 w 2813040"/>
              <a:gd name="textAreaRight" fmla="*/ 2814480 w 2813040"/>
              <a:gd name="textAreaTop" fmla="*/ 0 h 430200"/>
              <a:gd name="textAreaBottom" fmla="*/ 431640 h 43020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"Стимулирование инвестиционной деятельности в агропромышленном комплексе"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5" name="Полилиния 17"/>
          <p:cNvSpPr/>
          <p:nvPr/>
        </p:nvSpPr>
        <p:spPr>
          <a:xfrm>
            <a:off x="4356000" y="4826880"/>
            <a:ext cx="2823120" cy="503280"/>
          </a:xfrm>
          <a:custGeom>
            <a:avLst/>
            <a:gdLst>
              <a:gd name="textAreaLeft" fmla="*/ 0 w 2823120"/>
              <a:gd name="textAreaRight" fmla="*/ 2824560 w 2823120"/>
              <a:gd name="textAreaTop" fmla="*/ 0 h 503280"/>
              <a:gd name="textAreaBottom" fmla="*/ 504720 h 50328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"Формирование государственных информационных ресурсов в сферах обеспечения продовольственной безопасности и управления агропромышленным комплексом"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6" name="Полилиния 19"/>
          <p:cNvSpPr/>
          <p:nvPr/>
        </p:nvSpPr>
        <p:spPr>
          <a:xfrm>
            <a:off x="8512200" y="1670040"/>
            <a:ext cx="574560" cy="414000"/>
          </a:xfrm>
          <a:custGeom>
            <a:avLst/>
            <a:gdLst>
              <a:gd name="textAreaLeft" fmla="*/ 0 w 574560"/>
              <a:gd name="textAreaRight" fmla="*/ 576000 w 574560"/>
              <a:gd name="textAreaTop" fmla="*/ 0 h 414000"/>
              <a:gd name="textAreaBottom" fmla="*/ 415440 h 41400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373,0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7" name="Полилиния 22"/>
          <p:cNvSpPr/>
          <p:nvPr/>
        </p:nvSpPr>
        <p:spPr>
          <a:xfrm>
            <a:off x="8512200" y="2541240"/>
            <a:ext cx="574560" cy="43020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200"/>
              <a:gd name="textAreaBottom" fmla="*/ 431640 h 430200"/>
            </a:gdLst>
            <a:ahLst/>
            <a:cxnLst/>
            <a:rect l="textAreaLeft" t="textAreaTop" r="textAreaRight" b="textAreaBottom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8" name="Полилиния 24"/>
          <p:cNvSpPr/>
          <p:nvPr/>
        </p:nvSpPr>
        <p:spPr>
          <a:xfrm>
            <a:off x="8512200" y="411300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9" name="Полилиния 27"/>
          <p:cNvSpPr/>
          <p:nvPr/>
        </p:nvSpPr>
        <p:spPr>
          <a:xfrm>
            <a:off x="4356000" y="2102760"/>
            <a:ext cx="2823120" cy="417600"/>
          </a:xfrm>
          <a:custGeom>
            <a:avLst/>
            <a:gdLst>
              <a:gd name="textAreaLeft" fmla="*/ 0 w 2823120"/>
              <a:gd name="textAreaRight" fmla="*/ 2824560 w 2823120"/>
              <a:gd name="textAreaTop" fmla="*/ 0 h 417600"/>
              <a:gd name="textAreaBottom" fmla="*/ 419040 h 41760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"Развитие отраслей и техническая модернизация агропромышленного комплекса"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0" name="Полилиния 28"/>
          <p:cNvSpPr/>
          <p:nvPr/>
        </p:nvSpPr>
        <p:spPr>
          <a:xfrm>
            <a:off x="4379760" y="3043080"/>
            <a:ext cx="2799360" cy="301680"/>
          </a:xfrm>
          <a:custGeom>
            <a:avLst/>
            <a:gdLst>
              <a:gd name="textAreaLeft" fmla="*/ 0 w 2799360"/>
              <a:gd name="textAreaRight" fmla="*/ 2800800 w 2799360"/>
              <a:gd name="textAreaTop" fmla="*/ 0 h 301680"/>
              <a:gd name="textAreaBottom" fmla="*/ 303120 h 30168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"Развитие отраслей овощеводства и картофелеводства"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1" name="Полилиния 29"/>
          <p:cNvSpPr/>
          <p:nvPr/>
        </p:nvSpPr>
        <p:spPr>
          <a:xfrm>
            <a:off x="4356000" y="3390840"/>
            <a:ext cx="2823120" cy="359640"/>
          </a:xfrm>
          <a:custGeom>
            <a:avLst/>
            <a:gdLst>
              <a:gd name="textAreaLeft" fmla="*/ 0 w 2823120"/>
              <a:gd name="textAreaRight" fmla="*/ 2824560 w 2823120"/>
              <a:gd name="textAreaTop" fmla="*/ 0 h 359640"/>
              <a:gd name="textAreaBottom" fmla="*/ 361080 h 35964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"Вовлечение в оборот и комплексная мелиорация земель сельскохозяйственного назначения"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2" name="Полилиния 33"/>
          <p:cNvSpPr/>
          <p:nvPr/>
        </p:nvSpPr>
        <p:spPr>
          <a:xfrm>
            <a:off x="8512200" y="2121840"/>
            <a:ext cx="574560" cy="352080"/>
          </a:xfrm>
          <a:custGeom>
            <a:avLst/>
            <a:gdLst>
              <a:gd name="textAreaLeft" fmla="*/ 0 w 574560"/>
              <a:gd name="textAreaRight" fmla="*/ 576000 w 574560"/>
              <a:gd name="textAreaTop" fmla="*/ 0 h 352080"/>
              <a:gd name="textAreaBottom" fmla="*/ 353520 h 352080"/>
            </a:gdLst>
            <a:ahLst/>
            <a:cxnLst/>
            <a:rect l="textAreaLeft" t="textAreaTop" r="textAreaRight" b="textAreaBottom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682,0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3" name="Полилиния 34"/>
          <p:cNvSpPr/>
          <p:nvPr/>
        </p:nvSpPr>
        <p:spPr>
          <a:xfrm>
            <a:off x="8512200" y="3029760"/>
            <a:ext cx="574560" cy="301680"/>
          </a:xfrm>
          <a:custGeom>
            <a:avLst/>
            <a:gdLst>
              <a:gd name="textAreaLeft" fmla="*/ 0 w 574560"/>
              <a:gd name="textAreaRight" fmla="*/ 576000 w 574560"/>
              <a:gd name="textAreaTop" fmla="*/ 0 h 301680"/>
              <a:gd name="textAreaBottom" fmla="*/ 303120 h 301680"/>
            </a:gdLst>
            <a:ahLst/>
            <a:cxnLst/>
            <a:rect l="textAreaLeft" t="textAreaTop" r="textAreaRight" b="textAreaBottom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64,0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4" name="Полилиния 35"/>
          <p:cNvSpPr/>
          <p:nvPr/>
        </p:nvSpPr>
        <p:spPr>
          <a:xfrm>
            <a:off x="8512200" y="3403800"/>
            <a:ext cx="574560" cy="359640"/>
          </a:xfrm>
          <a:custGeom>
            <a:avLst/>
            <a:gdLst>
              <a:gd name="textAreaLeft" fmla="*/ 0 w 574560"/>
              <a:gd name="textAreaRight" fmla="*/ 576000 w 574560"/>
              <a:gd name="textAreaTop" fmla="*/ 0 h 359640"/>
              <a:gd name="textAreaBottom" fmla="*/ 361080 h 359640"/>
            </a:gdLst>
            <a:ahLst/>
            <a:cxnLst/>
            <a:rect l="textAreaLeft" t="textAreaTop" r="textAreaRight" b="textAreaBottom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5" name="Полилиния 41"/>
          <p:cNvSpPr/>
          <p:nvPr/>
        </p:nvSpPr>
        <p:spPr>
          <a:xfrm>
            <a:off x="4356000" y="1646280"/>
            <a:ext cx="2833560" cy="437760"/>
          </a:xfrm>
          <a:custGeom>
            <a:avLst/>
            <a:gdLst>
              <a:gd name="textAreaLeft" fmla="*/ 0 w 2833560"/>
              <a:gd name="textAreaRight" fmla="*/ 2835000 w 2833560"/>
              <a:gd name="textAreaTop" fmla="*/ 0 h 437760"/>
              <a:gd name="textAreaBottom" fmla="*/ 439200 h 43776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эпизоотического благополучия на территории Чувашской Республики"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6" name="Полилиния 42"/>
          <p:cNvSpPr/>
          <p:nvPr/>
        </p:nvSpPr>
        <p:spPr>
          <a:xfrm>
            <a:off x="8512200" y="1412640"/>
            <a:ext cx="574560" cy="218880"/>
          </a:xfrm>
          <a:custGeom>
            <a:avLst/>
            <a:gdLst>
              <a:gd name="textAreaLeft" fmla="*/ 0 w 574560"/>
              <a:gd name="textAreaRight" fmla="*/ 576000 w 574560"/>
              <a:gd name="textAreaTop" fmla="*/ 0 h 218880"/>
              <a:gd name="textAreaBottom" fmla="*/ 220320 h 2188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529,0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7" name="PlaceHolder 1"/>
          <p:cNvSpPr>
            <a:spLocks noGrp="1"/>
          </p:cNvSpPr>
          <p:nvPr>
            <p:ph type="sldNum" idx="4294967295"/>
          </p:nvPr>
        </p:nvSpPr>
        <p:spPr>
          <a:xfrm>
            <a:off x="8172360" y="649728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8BC1DDEA-ADB3-42E7-8F62-C102609EDD5C}" type="slidenum"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64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8" name="Полилиния 43"/>
          <p:cNvSpPr/>
          <p:nvPr/>
        </p:nvSpPr>
        <p:spPr>
          <a:xfrm>
            <a:off x="7236360" y="1124640"/>
            <a:ext cx="574560" cy="265320"/>
          </a:xfrm>
          <a:custGeom>
            <a:avLst/>
            <a:gdLst>
              <a:gd name="textAreaLeft" fmla="*/ 0 w 574560"/>
              <a:gd name="textAreaRight" fmla="*/ 576000 w 574560"/>
              <a:gd name="textAreaTop" fmla="*/ 0 h 265320"/>
              <a:gd name="textAreaBottom" fmla="*/ 266760 h 26532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9" name="Скругленный прямоугольник 44"/>
          <p:cNvSpPr/>
          <p:nvPr/>
        </p:nvSpPr>
        <p:spPr>
          <a:xfrm>
            <a:off x="8512200" y="1124640"/>
            <a:ext cx="574560" cy="2653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0" name="Полилиния 45"/>
          <p:cNvSpPr/>
          <p:nvPr/>
        </p:nvSpPr>
        <p:spPr>
          <a:xfrm>
            <a:off x="7236360" y="1412640"/>
            <a:ext cx="574560" cy="220680"/>
          </a:xfrm>
          <a:custGeom>
            <a:avLst/>
            <a:gdLst>
              <a:gd name="textAreaLeft" fmla="*/ 0 w 574560"/>
              <a:gd name="textAreaRight" fmla="*/ 576000 w 574560"/>
              <a:gd name="textAreaTop" fmla="*/ 0 h 220680"/>
              <a:gd name="textAreaBottom" fmla="*/ 222120 h 2206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497,0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1" name="Полилиния 47"/>
          <p:cNvSpPr/>
          <p:nvPr/>
        </p:nvSpPr>
        <p:spPr>
          <a:xfrm>
            <a:off x="7236360" y="1670040"/>
            <a:ext cx="574560" cy="342000"/>
          </a:xfrm>
          <a:custGeom>
            <a:avLst/>
            <a:gdLst>
              <a:gd name="textAreaLeft" fmla="*/ 0 w 574560"/>
              <a:gd name="textAreaRight" fmla="*/ 576000 w 574560"/>
              <a:gd name="textAreaTop" fmla="*/ 0 h 342000"/>
              <a:gd name="textAreaBottom" fmla="*/ 343440 h 34200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354,0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2" name="Полилиния 50"/>
          <p:cNvSpPr/>
          <p:nvPr/>
        </p:nvSpPr>
        <p:spPr>
          <a:xfrm>
            <a:off x="7236360" y="2121840"/>
            <a:ext cx="574560" cy="352080"/>
          </a:xfrm>
          <a:custGeom>
            <a:avLst/>
            <a:gdLst>
              <a:gd name="textAreaLeft" fmla="*/ 0 w 574560"/>
              <a:gd name="textAreaRight" fmla="*/ 576000 w 574560"/>
              <a:gd name="textAreaTop" fmla="*/ 0 h 352080"/>
              <a:gd name="textAreaBottom" fmla="*/ 353520 h 3520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</a:t>
            </a:r>
            <a:r>
              <a:rPr lang="ru-RU" sz="1100" b="0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 </a:t>
            </a:r>
            <a:r>
              <a:rPr lang="en-US" sz="1100" b="0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018,0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3" name="Полилиния 51"/>
          <p:cNvSpPr/>
          <p:nvPr/>
        </p:nvSpPr>
        <p:spPr>
          <a:xfrm>
            <a:off x="7236360" y="3029760"/>
            <a:ext cx="574560" cy="301680"/>
          </a:xfrm>
          <a:custGeom>
            <a:avLst/>
            <a:gdLst>
              <a:gd name="textAreaLeft" fmla="*/ 0 w 574560"/>
              <a:gd name="textAreaRight" fmla="*/ 576000 w 574560"/>
              <a:gd name="textAreaTop" fmla="*/ 0 h 301680"/>
              <a:gd name="textAreaBottom" fmla="*/ 303120 h 3016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61,0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4" name="Полилиния 52"/>
          <p:cNvSpPr/>
          <p:nvPr/>
        </p:nvSpPr>
        <p:spPr>
          <a:xfrm>
            <a:off x="7236360" y="2541240"/>
            <a:ext cx="574560" cy="43020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200"/>
              <a:gd name="textAreaBottom" fmla="*/ 431640 h 43020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496,0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5" name="Полилиния 54"/>
          <p:cNvSpPr/>
          <p:nvPr/>
        </p:nvSpPr>
        <p:spPr>
          <a:xfrm>
            <a:off x="7236360" y="3403800"/>
            <a:ext cx="574560" cy="359640"/>
          </a:xfrm>
          <a:custGeom>
            <a:avLst/>
            <a:gdLst>
              <a:gd name="textAreaLeft" fmla="*/ 0 w 574560"/>
              <a:gd name="textAreaRight" fmla="*/ 576000 w 574560"/>
              <a:gd name="textAreaTop" fmla="*/ 0 h 359640"/>
              <a:gd name="textAreaBottom" fmla="*/ 361080 h 359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14,2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6" name="Полилиния 55"/>
          <p:cNvSpPr/>
          <p:nvPr/>
        </p:nvSpPr>
        <p:spPr>
          <a:xfrm>
            <a:off x="7236360" y="411300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7" name="Заголовок 1"/>
          <p:cNvSpPr/>
          <p:nvPr/>
        </p:nvSpPr>
        <p:spPr>
          <a:xfrm>
            <a:off x="259560" y="0"/>
            <a:ext cx="76122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 «Развитие сельского хозяйства и регулирование рынка с/х продукции, сырья и продовольствия»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758" name="Прямая соединительная линия 61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759" name="Скругленный прямоугольник 63"/>
          <p:cNvSpPr/>
          <p:nvPr/>
        </p:nvSpPr>
        <p:spPr>
          <a:xfrm>
            <a:off x="4403160" y="1126440"/>
            <a:ext cx="2788200" cy="20124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Наименование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0" name="Полилиния 65"/>
          <p:cNvSpPr/>
          <p:nvPr/>
        </p:nvSpPr>
        <p:spPr>
          <a:xfrm>
            <a:off x="7885800" y="1126440"/>
            <a:ext cx="574560" cy="262080"/>
          </a:xfrm>
          <a:custGeom>
            <a:avLst/>
            <a:gdLst>
              <a:gd name="textAreaLeft" fmla="*/ 0 w 574560"/>
              <a:gd name="textAreaRight" fmla="*/ 576000 w 574560"/>
              <a:gd name="textAreaTop" fmla="*/ 0 h 262080"/>
              <a:gd name="textAreaBottom" fmla="*/ 263520 h 2620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1" name="Полилиния 66"/>
          <p:cNvSpPr/>
          <p:nvPr/>
        </p:nvSpPr>
        <p:spPr>
          <a:xfrm>
            <a:off x="7885800" y="1412640"/>
            <a:ext cx="574560" cy="208080"/>
          </a:xfrm>
          <a:custGeom>
            <a:avLst/>
            <a:gdLst>
              <a:gd name="textAreaLeft" fmla="*/ 0 w 574560"/>
              <a:gd name="textAreaRight" fmla="*/ 576000 w 574560"/>
              <a:gd name="textAreaTop" fmla="*/ 0 h 208080"/>
              <a:gd name="textAreaBottom" fmla="*/ 209520 h 2080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497,0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2" name="Полилиния 67"/>
          <p:cNvSpPr/>
          <p:nvPr/>
        </p:nvSpPr>
        <p:spPr>
          <a:xfrm>
            <a:off x="7885800" y="1670040"/>
            <a:ext cx="574560" cy="414000"/>
          </a:xfrm>
          <a:custGeom>
            <a:avLst/>
            <a:gdLst>
              <a:gd name="textAreaLeft" fmla="*/ 0 w 574560"/>
              <a:gd name="textAreaRight" fmla="*/ 576000 w 574560"/>
              <a:gd name="textAreaTop" fmla="*/ 0 h 414000"/>
              <a:gd name="textAreaBottom" fmla="*/ 415440 h 41400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373,0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3" name="Полилиния 70"/>
          <p:cNvSpPr/>
          <p:nvPr/>
        </p:nvSpPr>
        <p:spPr>
          <a:xfrm>
            <a:off x="7885800" y="2121840"/>
            <a:ext cx="574560" cy="352080"/>
          </a:xfrm>
          <a:custGeom>
            <a:avLst/>
            <a:gdLst>
              <a:gd name="textAreaLeft" fmla="*/ 0 w 574560"/>
              <a:gd name="textAreaRight" fmla="*/ 576000 w 574560"/>
              <a:gd name="textAreaTop" fmla="*/ 0 h 352080"/>
              <a:gd name="textAreaBottom" fmla="*/ 353520 h 3520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</a:t>
            </a:r>
            <a:r>
              <a:rPr lang="ru-RU" sz="1100" b="0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 </a:t>
            </a:r>
            <a:r>
              <a:rPr lang="en-US" sz="1100" b="0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019,0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4" name="Полилиния 71"/>
          <p:cNvSpPr/>
          <p:nvPr/>
        </p:nvSpPr>
        <p:spPr>
          <a:xfrm>
            <a:off x="7885800" y="3029760"/>
            <a:ext cx="574560" cy="301680"/>
          </a:xfrm>
          <a:custGeom>
            <a:avLst/>
            <a:gdLst>
              <a:gd name="textAreaLeft" fmla="*/ 0 w 574560"/>
              <a:gd name="textAreaRight" fmla="*/ 576000 w 574560"/>
              <a:gd name="textAreaTop" fmla="*/ 0 h 301680"/>
              <a:gd name="textAreaBottom" fmla="*/ 303120 h 3016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63,0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5" name="Полилиния 72"/>
          <p:cNvSpPr/>
          <p:nvPr/>
        </p:nvSpPr>
        <p:spPr>
          <a:xfrm>
            <a:off x="7885800" y="2541240"/>
            <a:ext cx="574560" cy="43020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200"/>
              <a:gd name="textAreaBottom" fmla="*/ 431640 h 43020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248,0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6" name="Полилиния 74"/>
          <p:cNvSpPr/>
          <p:nvPr/>
        </p:nvSpPr>
        <p:spPr>
          <a:xfrm>
            <a:off x="7885800" y="3403800"/>
            <a:ext cx="574560" cy="359640"/>
          </a:xfrm>
          <a:custGeom>
            <a:avLst/>
            <a:gdLst>
              <a:gd name="textAreaLeft" fmla="*/ 0 w 574560"/>
              <a:gd name="textAreaRight" fmla="*/ 576000 w 574560"/>
              <a:gd name="textAreaTop" fmla="*/ 0 h 359640"/>
              <a:gd name="textAreaBottom" fmla="*/ 361080 h 359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7" name="Полилиния 75"/>
          <p:cNvSpPr/>
          <p:nvPr/>
        </p:nvSpPr>
        <p:spPr>
          <a:xfrm>
            <a:off x="7885800" y="411300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8" name="TextBox 49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9" name="Полилиния 53"/>
          <p:cNvSpPr/>
          <p:nvPr/>
        </p:nvSpPr>
        <p:spPr>
          <a:xfrm>
            <a:off x="4356000" y="4093200"/>
            <a:ext cx="2835360" cy="250560"/>
          </a:xfrm>
          <a:custGeom>
            <a:avLst/>
            <a:gdLst>
              <a:gd name="textAreaLeft" fmla="*/ 0 w 2835360"/>
              <a:gd name="textAreaRight" fmla="*/ 2836800 w 28353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«Создание условий для развития научных разработок в селекции и генетике»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0" name="Полилиния 56"/>
          <p:cNvSpPr/>
          <p:nvPr/>
        </p:nvSpPr>
        <p:spPr>
          <a:xfrm>
            <a:off x="7885800" y="4869360"/>
            <a:ext cx="574560" cy="43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1" name="Полилиния 57"/>
          <p:cNvSpPr/>
          <p:nvPr/>
        </p:nvSpPr>
        <p:spPr>
          <a:xfrm>
            <a:off x="7236360" y="4869360"/>
            <a:ext cx="574560" cy="43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2" name="Полилиния 58"/>
          <p:cNvSpPr/>
          <p:nvPr/>
        </p:nvSpPr>
        <p:spPr>
          <a:xfrm>
            <a:off x="8512200" y="4869360"/>
            <a:ext cx="574560" cy="43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22,0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773" name="Диаграмма 64"/>
          <p:cNvGraphicFramePr/>
          <p:nvPr>
            <p:extLst>
              <p:ext uri="{D42A27DB-BD31-4B8C-83A1-F6EECF244321}">
                <p14:modId xmlns:p14="http://schemas.microsoft.com/office/powerpoint/2010/main" val="1530813231"/>
              </p:ext>
            </p:extLst>
          </p:nvPr>
        </p:nvGraphicFramePr>
        <p:xfrm>
          <a:off x="78480" y="4144680"/>
          <a:ext cx="4005720" cy="24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76" name="Полилиния 59"/>
          <p:cNvSpPr/>
          <p:nvPr/>
        </p:nvSpPr>
        <p:spPr>
          <a:xfrm>
            <a:off x="8512200" y="4437000"/>
            <a:ext cx="574560" cy="358560"/>
          </a:xfrm>
          <a:custGeom>
            <a:avLst/>
            <a:gdLst>
              <a:gd name="textAreaLeft" fmla="*/ 0 w 574560"/>
              <a:gd name="textAreaRight" fmla="*/ 576000 w 574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220,0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7" name="Полилиния 62"/>
          <p:cNvSpPr/>
          <p:nvPr/>
        </p:nvSpPr>
        <p:spPr>
          <a:xfrm>
            <a:off x="7236360" y="4437000"/>
            <a:ext cx="574560" cy="358560"/>
          </a:xfrm>
          <a:custGeom>
            <a:avLst/>
            <a:gdLst>
              <a:gd name="textAreaLeft" fmla="*/ 0 w 574560"/>
              <a:gd name="textAreaRight" fmla="*/ 576000 w 574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543,0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8" name="Полилиния 69"/>
          <p:cNvSpPr/>
          <p:nvPr/>
        </p:nvSpPr>
        <p:spPr>
          <a:xfrm>
            <a:off x="7885800" y="4431600"/>
            <a:ext cx="574560" cy="358560"/>
          </a:xfrm>
          <a:custGeom>
            <a:avLst/>
            <a:gdLst>
              <a:gd name="textAreaLeft" fmla="*/ 0 w 574560"/>
              <a:gd name="textAreaRight" fmla="*/ 576000 w 574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446,0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9" name="Полилиния 73"/>
          <p:cNvSpPr/>
          <p:nvPr/>
        </p:nvSpPr>
        <p:spPr>
          <a:xfrm>
            <a:off x="4356000" y="4390200"/>
            <a:ext cx="2823120" cy="390600"/>
          </a:xfrm>
          <a:custGeom>
            <a:avLst/>
            <a:gdLst>
              <a:gd name="textAreaLeft" fmla="*/ 0 w 2823120"/>
              <a:gd name="textAreaRight" fmla="*/ 2824560 w 2823120"/>
              <a:gd name="textAreaTop" fmla="*/ 0 h 390600"/>
              <a:gd name="textAreaBottom" fmla="*/ 392040 h 39060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Ведомственный проект "Содействие развитию агропромышленного комплекса"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0" name="Полилиния 68"/>
          <p:cNvSpPr/>
          <p:nvPr/>
        </p:nvSpPr>
        <p:spPr>
          <a:xfrm>
            <a:off x="4366080" y="5376600"/>
            <a:ext cx="2813040" cy="495360"/>
          </a:xfrm>
          <a:custGeom>
            <a:avLst/>
            <a:gdLst>
              <a:gd name="textAreaLeft" fmla="*/ 0 w 2813040"/>
              <a:gd name="textAreaRight" fmla="*/ 2814480 w 2813040"/>
              <a:gd name="textAreaTop" fmla="*/ 0 h 495360"/>
              <a:gd name="textAreaBottom" fmla="*/ 496800 h 49536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"Стимулирование муниципальных округов Чувашской Республики к обеспечению устойчивого и динамичного развития сельского хозяйства"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1" name="Полилиния 76"/>
          <p:cNvSpPr/>
          <p:nvPr/>
        </p:nvSpPr>
        <p:spPr>
          <a:xfrm>
            <a:off x="4356000" y="5945040"/>
            <a:ext cx="2823120" cy="650880"/>
          </a:xfrm>
          <a:custGeom>
            <a:avLst/>
            <a:gdLst>
              <a:gd name="textAreaLeft" fmla="*/ 0 w 2823120"/>
              <a:gd name="textAreaRight" fmla="*/ 2824560 w 2823120"/>
              <a:gd name="textAreaTop" fmla="*/ 0 h 650880"/>
              <a:gd name="textAreaBottom" fmla="*/ 652320 h 65088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реализации государственной программы Чувашской Республики "Развитие сельского хозяйства и регулирование рынка сельскохозяйственной продукции, сырья и продовольствия"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2" name="Полилиния 78"/>
          <p:cNvSpPr/>
          <p:nvPr/>
        </p:nvSpPr>
        <p:spPr>
          <a:xfrm>
            <a:off x="7236360" y="5373360"/>
            <a:ext cx="574560" cy="43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3" name="Полилиния 79"/>
          <p:cNvSpPr/>
          <p:nvPr/>
        </p:nvSpPr>
        <p:spPr>
          <a:xfrm>
            <a:off x="7885800" y="5373360"/>
            <a:ext cx="574560" cy="43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4" name="Полилиния 80"/>
          <p:cNvSpPr/>
          <p:nvPr/>
        </p:nvSpPr>
        <p:spPr>
          <a:xfrm>
            <a:off x="8512200" y="5373360"/>
            <a:ext cx="574560" cy="43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5" name="Полилиния 81"/>
          <p:cNvSpPr/>
          <p:nvPr/>
        </p:nvSpPr>
        <p:spPr>
          <a:xfrm>
            <a:off x="7236360" y="5945040"/>
            <a:ext cx="574560" cy="650880"/>
          </a:xfrm>
          <a:custGeom>
            <a:avLst/>
            <a:gdLst>
              <a:gd name="textAreaLeft" fmla="*/ 0 w 574560"/>
              <a:gd name="textAreaRight" fmla="*/ 576000 w 574560"/>
              <a:gd name="textAreaTop" fmla="*/ 0 h 650880"/>
              <a:gd name="textAreaBottom" fmla="*/ 652320 h 6508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142,0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6" name="Полилиния 82"/>
          <p:cNvSpPr/>
          <p:nvPr/>
        </p:nvSpPr>
        <p:spPr>
          <a:xfrm>
            <a:off x="7885800" y="5945040"/>
            <a:ext cx="574560" cy="650880"/>
          </a:xfrm>
          <a:custGeom>
            <a:avLst/>
            <a:gdLst>
              <a:gd name="textAreaLeft" fmla="*/ 0 w 574560"/>
              <a:gd name="textAreaRight" fmla="*/ 576000 w 574560"/>
              <a:gd name="textAreaTop" fmla="*/ 0 h 650880"/>
              <a:gd name="textAreaBottom" fmla="*/ 652320 h 6508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150,0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7" name="Полилиния 83"/>
          <p:cNvSpPr/>
          <p:nvPr/>
        </p:nvSpPr>
        <p:spPr>
          <a:xfrm>
            <a:off x="8512200" y="5945040"/>
            <a:ext cx="574560" cy="650880"/>
          </a:xfrm>
          <a:custGeom>
            <a:avLst/>
            <a:gdLst>
              <a:gd name="textAreaLeft" fmla="*/ 0 w 574560"/>
              <a:gd name="textAreaRight" fmla="*/ 576000 w 574560"/>
              <a:gd name="textAreaTop" fmla="*/ 0 h 650880"/>
              <a:gd name="textAreaBottom" fmla="*/ 652320 h 6508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150,0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8" name="Полилиния 87"/>
          <p:cNvSpPr/>
          <p:nvPr/>
        </p:nvSpPr>
        <p:spPr>
          <a:xfrm>
            <a:off x="4366080" y="3796560"/>
            <a:ext cx="2835360" cy="250560"/>
          </a:xfrm>
          <a:custGeom>
            <a:avLst/>
            <a:gdLst>
              <a:gd name="textAreaLeft" fmla="*/ 0 w 2835360"/>
              <a:gd name="textAreaRight" fmla="*/ 2836800 w 28353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«Развитие сельского туризма"</a:t>
            </a:r>
            <a:endParaRPr lang="ru-RU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9" name="Полилиния 88"/>
          <p:cNvSpPr/>
          <p:nvPr/>
        </p:nvSpPr>
        <p:spPr>
          <a:xfrm>
            <a:off x="7885800" y="380088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0" name="Полилиния 89"/>
          <p:cNvSpPr/>
          <p:nvPr/>
        </p:nvSpPr>
        <p:spPr>
          <a:xfrm>
            <a:off x="7236360" y="380088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1" name="Полилиния 90"/>
          <p:cNvSpPr/>
          <p:nvPr/>
        </p:nvSpPr>
        <p:spPr>
          <a:xfrm>
            <a:off x="8512200" y="378900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62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Полилиния 5"/>
          <p:cNvSpPr/>
          <p:nvPr/>
        </p:nvSpPr>
        <p:spPr>
          <a:xfrm>
            <a:off x="5139720" y="1220400"/>
            <a:ext cx="3901680" cy="549720"/>
          </a:xfrm>
          <a:custGeom>
            <a:avLst/>
            <a:gdLst>
              <a:gd name="textAreaLeft" fmla="*/ 0 w 3901680"/>
              <a:gd name="textAreaRight" fmla="*/ 3903120 w 3901680"/>
              <a:gd name="textAreaTop" fmla="*/ 0 h 549720"/>
              <a:gd name="textAreaBottom" fmla="*/ 551160 h 549720"/>
            </a:gdLst>
            <a:ahLst/>
            <a:cxnLst/>
            <a:rect l="textAreaLeft" t="textAreaTop" r="textAreaRight" b="textAreaBottom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3" name="Полилиния 6"/>
          <p:cNvSpPr/>
          <p:nvPr/>
        </p:nvSpPr>
        <p:spPr>
          <a:xfrm>
            <a:off x="5132880" y="2012760"/>
            <a:ext cx="718560" cy="491400"/>
          </a:xfrm>
          <a:custGeom>
            <a:avLst/>
            <a:gdLst>
              <a:gd name="textAreaLeft" fmla="*/ 0 w 718560"/>
              <a:gd name="textAreaRight" fmla="*/ 720000 w 718560"/>
              <a:gd name="textAreaTop" fmla="*/ 0 h 491400"/>
              <a:gd name="textAreaBottom" fmla="*/ 492840 h 4914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4" name="Полилиния 7"/>
          <p:cNvSpPr/>
          <p:nvPr/>
        </p:nvSpPr>
        <p:spPr>
          <a:xfrm>
            <a:off x="5132880" y="2627280"/>
            <a:ext cx="718560" cy="394560"/>
          </a:xfrm>
          <a:custGeom>
            <a:avLst/>
            <a:gdLst>
              <a:gd name="textAreaLeft" fmla="*/ 0 w 718560"/>
              <a:gd name="textAreaRight" fmla="*/ 720000 w 718560"/>
              <a:gd name="textAreaTop" fmla="*/ 0 h 394560"/>
              <a:gd name="textAreaBottom" fmla="*/ 396000 h 394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119,8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5" name="Полилиния 8"/>
          <p:cNvSpPr/>
          <p:nvPr/>
        </p:nvSpPr>
        <p:spPr>
          <a:xfrm>
            <a:off x="5132880" y="3270960"/>
            <a:ext cx="718560" cy="504720"/>
          </a:xfrm>
          <a:custGeom>
            <a:avLst/>
            <a:gdLst>
              <a:gd name="textAreaLeft" fmla="*/ 0 w 718560"/>
              <a:gd name="textAreaRight" fmla="*/ 720000 w 718560"/>
              <a:gd name="textAreaTop" fmla="*/ 0 h 504720"/>
              <a:gd name="textAreaBottom" fmla="*/ 506160 h 50472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106,4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6" name="Полилиния 9"/>
          <p:cNvSpPr/>
          <p:nvPr/>
        </p:nvSpPr>
        <p:spPr>
          <a:xfrm>
            <a:off x="5132880" y="4028760"/>
            <a:ext cx="718560" cy="550800"/>
          </a:xfrm>
          <a:custGeom>
            <a:avLst/>
            <a:gdLst>
              <a:gd name="textAreaLeft" fmla="*/ 0 w 718560"/>
              <a:gd name="textAreaRight" fmla="*/ 720000 w 718560"/>
              <a:gd name="textAreaTop" fmla="*/ 0 h 550800"/>
              <a:gd name="textAreaBottom" fmla="*/ 552240 h 5508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55 145,4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7" name="Полилиния 11"/>
          <p:cNvSpPr/>
          <p:nvPr/>
        </p:nvSpPr>
        <p:spPr>
          <a:xfrm>
            <a:off x="5132880" y="4869360"/>
            <a:ext cx="718560" cy="502560"/>
          </a:xfrm>
          <a:custGeom>
            <a:avLst/>
            <a:gdLst>
              <a:gd name="textAreaLeft" fmla="*/ 0 w 718560"/>
              <a:gd name="textAreaRight" fmla="*/ 720000 w 718560"/>
              <a:gd name="textAreaTop" fmla="*/ 0 h 502560"/>
              <a:gd name="textAreaBottom" fmla="*/ 504000 h 502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44,0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8" name="Полилиния 26"/>
          <p:cNvSpPr/>
          <p:nvPr/>
        </p:nvSpPr>
        <p:spPr>
          <a:xfrm>
            <a:off x="5944320" y="2012760"/>
            <a:ext cx="718560" cy="491400"/>
          </a:xfrm>
          <a:custGeom>
            <a:avLst/>
            <a:gdLst>
              <a:gd name="textAreaLeft" fmla="*/ 0 w 718560"/>
              <a:gd name="textAreaRight" fmla="*/ 720000 w 718560"/>
              <a:gd name="textAreaTop" fmla="*/ 0 h 491400"/>
              <a:gd name="textAreaBottom" fmla="*/ 492840 h 4914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2019 план 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9" name="Полилиния 27"/>
          <p:cNvSpPr/>
          <p:nvPr/>
        </p:nvSpPr>
        <p:spPr>
          <a:xfrm>
            <a:off x="5935320" y="2627280"/>
            <a:ext cx="718560" cy="394560"/>
          </a:xfrm>
          <a:custGeom>
            <a:avLst/>
            <a:gdLst>
              <a:gd name="textAreaLeft" fmla="*/ 0 w 718560"/>
              <a:gd name="textAreaRight" fmla="*/ 720000 w 718560"/>
              <a:gd name="textAreaTop" fmla="*/ 0 h 394560"/>
              <a:gd name="textAreaBottom" fmla="*/ 396000 h 394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41,8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0" name="Полилиния 31"/>
          <p:cNvSpPr/>
          <p:nvPr/>
        </p:nvSpPr>
        <p:spPr>
          <a:xfrm>
            <a:off x="5940000" y="4028760"/>
            <a:ext cx="718560" cy="550800"/>
          </a:xfrm>
          <a:custGeom>
            <a:avLst/>
            <a:gdLst>
              <a:gd name="textAreaLeft" fmla="*/ 0 w 718560"/>
              <a:gd name="textAreaRight" fmla="*/ 720000 w 718560"/>
              <a:gd name="textAreaTop" fmla="*/ 0 h 550800"/>
              <a:gd name="textAreaBottom" fmla="*/ 552240 h 5508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49 213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1" name="Полилиния 42"/>
          <p:cNvSpPr/>
          <p:nvPr/>
        </p:nvSpPr>
        <p:spPr>
          <a:xfrm>
            <a:off x="6735960" y="2012760"/>
            <a:ext cx="718560" cy="491400"/>
          </a:xfrm>
          <a:custGeom>
            <a:avLst/>
            <a:gdLst>
              <a:gd name="textAreaLeft" fmla="*/ 0 w 718560"/>
              <a:gd name="textAreaRight" fmla="*/ 720000 w 718560"/>
              <a:gd name="textAreaTop" fmla="*/ 0 h 491400"/>
              <a:gd name="textAreaBottom" fmla="*/ 492840 h 4914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2" name="Полилиния 43"/>
          <p:cNvSpPr/>
          <p:nvPr/>
        </p:nvSpPr>
        <p:spPr>
          <a:xfrm>
            <a:off x="6735960" y="2627280"/>
            <a:ext cx="718560" cy="394560"/>
          </a:xfrm>
          <a:custGeom>
            <a:avLst/>
            <a:gdLst>
              <a:gd name="textAreaLeft" fmla="*/ 0 w 718560"/>
              <a:gd name="textAreaRight" fmla="*/ 720000 w 718560"/>
              <a:gd name="textAreaTop" fmla="*/ 0 h 394560"/>
              <a:gd name="textAreaBottom" fmla="*/ 396000 h 394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129,2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3" name="Полилиния 44"/>
          <p:cNvSpPr/>
          <p:nvPr/>
        </p:nvSpPr>
        <p:spPr>
          <a:xfrm>
            <a:off x="6735960" y="3270960"/>
            <a:ext cx="718560" cy="504720"/>
          </a:xfrm>
          <a:custGeom>
            <a:avLst/>
            <a:gdLst>
              <a:gd name="textAreaLeft" fmla="*/ 0 w 718560"/>
              <a:gd name="textAreaRight" fmla="*/ 720000 w 718560"/>
              <a:gd name="textAreaTop" fmla="*/ 0 h 504720"/>
              <a:gd name="textAreaBottom" fmla="*/ 506160 h 50472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113,4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4" name="Полилиния 45"/>
          <p:cNvSpPr/>
          <p:nvPr/>
        </p:nvSpPr>
        <p:spPr>
          <a:xfrm>
            <a:off x="6735960" y="4028760"/>
            <a:ext cx="718560" cy="550800"/>
          </a:xfrm>
          <a:custGeom>
            <a:avLst/>
            <a:gdLst>
              <a:gd name="textAreaLeft" fmla="*/ 0 w 718560"/>
              <a:gd name="textAreaRight" fmla="*/ 720000 w 718560"/>
              <a:gd name="textAreaTop" fmla="*/ 0 h 550800"/>
              <a:gd name="textAreaBottom" fmla="*/ 552240 h 5508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52 904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5" name="Полилиния 46"/>
          <p:cNvSpPr/>
          <p:nvPr/>
        </p:nvSpPr>
        <p:spPr>
          <a:xfrm>
            <a:off x="6735960" y="4869360"/>
            <a:ext cx="718560" cy="502560"/>
          </a:xfrm>
          <a:custGeom>
            <a:avLst/>
            <a:gdLst>
              <a:gd name="textAreaLeft" fmla="*/ 0 w 718560"/>
              <a:gd name="textAreaRight" fmla="*/ 720000 w 718560"/>
              <a:gd name="textAreaTop" fmla="*/ 0 h 502560"/>
              <a:gd name="textAreaBottom" fmla="*/ 504000 h 502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54,3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6" name="Полилиния 53"/>
          <p:cNvSpPr/>
          <p:nvPr/>
        </p:nvSpPr>
        <p:spPr>
          <a:xfrm>
            <a:off x="7543800" y="2012760"/>
            <a:ext cx="718560" cy="491400"/>
          </a:xfrm>
          <a:custGeom>
            <a:avLst/>
            <a:gdLst>
              <a:gd name="textAreaLeft" fmla="*/ 0 w 718560"/>
              <a:gd name="textAreaRight" fmla="*/ 720000 w 718560"/>
              <a:gd name="textAreaTop" fmla="*/ 0 h 491400"/>
              <a:gd name="textAreaBottom" fmla="*/ 492840 h 4914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7" name="Полилиния 54"/>
          <p:cNvSpPr/>
          <p:nvPr/>
        </p:nvSpPr>
        <p:spPr>
          <a:xfrm>
            <a:off x="7543800" y="2642400"/>
            <a:ext cx="718560" cy="394560"/>
          </a:xfrm>
          <a:custGeom>
            <a:avLst/>
            <a:gdLst>
              <a:gd name="textAreaLeft" fmla="*/ 0 w 718560"/>
              <a:gd name="textAreaRight" fmla="*/ 720000 w 718560"/>
              <a:gd name="textAreaTop" fmla="*/ 0 h 394560"/>
              <a:gd name="textAreaBottom" fmla="*/ 396000 h 394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131,8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8" name="Полилиния 55"/>
          <p:cNvSpPr/>
          <p:nvPr/>
        </p:nvSpPr>
        <p:spPr>
          <a:xfrm>
            <a:off x="7543800" y="3270960"/>
            <a:ext cx="718560" cy="504720"/>
          </a:xfrm>
          <a:custGeom>
            <a:avLst/>
            <a:gdLst>
              <a:gd name="textAreaLeft" fmla="*/ 0 w 718560"/>
              <a:gd name="textAreaRight" fmla="*/ 720000 w 718560"/>
              <a:gd name="textAreaTop" fmla="*/ 0 h 504720"/>
              <a:gd name="textAreaBottom" fmla="*/ 506160 h 50472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116,3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9" name="Полилиния 56"/>
          <p:cNvSpPr/>
          <p:nvPr/>
        </p:nvSpPr>
        <p:spPr>
          <a:xfrm rot="10800000" flipV="1">
            <a:off x="7545240" y="4028760"/>
            <a:ext cx="718560" cy="550800"/>
          </a:xfrm>
          <a:custGeom>
            <a:avLst/>
            <a:gdLst>
              <a:gd name="textAreaLeft" fmla="*/ 0 w 718560"/>
              <a:gd name="textAreaRight" fmla="*/ 720000 w 718560"/>
              <a:gd name="textAreaTop" fmla="*/ -720 h 550800"/>
              <a:gd name="textAreaBottom" fmla="*/ 551520 h 5508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56 872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0" name="Полилиния 57"/>
          <p:cNvSpPr/>
          <p:nvPr/>
        </p:nvSpPr>
        <p:spPr>
          <a:xfrm rot="10800000" flipV="1">
            <a:off x="7545240" y="4869360"/>
            <a:ext cx="718560" cy="502560"/>
          </a:xfrm>
          <a:custGeom>
            <a:avLst/>
            <a:gdLst>
              <a:gd name="textAreaLeft" fmla="*/ 0 w 718560"/>
              <a:gd name="textAreaRight" fmla="*/ 720000 w 718560"/>
              <a:gd name="textAreaTop" fmla="*/ -720 h 502560"/>
              <a:gd name="textAreaBottom" fmla="*/ 503280 h 502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73,2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1" name="Полилиния 64"/>
          <p:cNvSpPr/>
          <p:nvPr/>
        </p:nvSpPr>
        <p:spPr>
          <a:xfrm>
            <a:off x="8351280" y="2012760"/>
            <a:ext cx="718560" cy="491400"/>
          </a:xfrm>
          <a:custGeom>
            <a:avLst/>
            <a:gdLst>
              <a:gd name="textAreaLeft" fmla="*/ 0 w 718560"/>
              <a:gd name="textAreaRight" fmla="*/ 720000 w 718560"/>
              <a:gd name="textAreaTop" fmla="*/ 0 h 491400"/>
              <a:gd name="textAreaBottom" fmla="*/ 492840 h 4914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2" name="Полилиния 65"/>
          <p:cNvSpPr/>
          <p:nvPr/>
        </p:nvSpPr>
        <p:spPr>
          <a:xfrm>
            <a:off x="8351280" y="2652480"/>
            <a:ext cx="718560" cy="394560"/>
          </a:xfrm>
          <a:custGeom>
            <a:avLst/>
            <a:gdLst>
              <a:gd name="textAreaLeft" fmla="*/ 0 w 718560"/>
              <a:gd name="textAreaRight" fmla="*/ 720000 w 718560"/>
              <a:gd name="textAreaTop" fmla="*/ 0 h 394560"/>
              <a:gd name="textAreaBottom" fmla="*/ 396000 h 394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140,8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3" name="Полилиния 66"/>
          <p:cNvSpPr/>
          <p:nvPr/>
        </p:nvSpPr>
        <p:spPr>
          <a:xfrm>
            <a:off x="8351280" y="3270960"/>
            <a:ext cx="718560" cy="504720"/>
          </a:xfrm>
          <a:custGeom>
            <a:avLst/>
            <a:gdLst>
              <a:gd name="textAreaLeft" fmla="*/ 0 w 718560"/>
              <a:gd name="textAreaRight" fmla="*/ 720000 w 718560"/>
              <a:gd name="textAreaTop" fmla="*/ 0 h 504720"/>
              <a:gd name="textAreaBottom" fmla="*/ 506160 h 50472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130,4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4" name="Полилиния 67"/>
          <p:cNvSpPr/>
          <p:nvPr/>
        </p:nvSpPr>
        <p:spPr>
          <a:xfrm>
            <a:off x="8351280" y="4028760"/>
            <a:ext cx="718560" cy="550800"/>
          </a:xfrm>
          <a:custGeom>
            <a:avLst/>
            <a:gdLst>
              <a:gd name="textAreaLeft" fmla="*/ 0 w 718560"/>
              <a:gd name="textAreaRight" fmla="*/ 720000 w 718560"/>
              <a:gd name="textAreaTop" fmla="*/ 0 h 550800"/>
              <a:gd name="textAreaBottom" fmla="*/ 552240 h 5508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62 045</a:t>
            </a:r>
            <a:endParaRPr lang="ru-R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5" name="Полилиния 68"/>
          <p:cNvSpPr/>
          <p:nvPr/>
        </p:nvSpPr>
        <p:spPr>
          <a:xfrm>
            <a:off x="8351280" y="4869360"/>
            <a:ext cx="718560" cy="502560"/>
          </a:xfrm>
          <a:custGeom>
            <a:avLst/>
            <a:gdLst>
              <a:gd name="textAreaLeft" fmla="*/ 0 w 718560"/>
              <a:gd name="textAreaRight" fmla="*/ 720000 w 718560"/>
              <a:gd name="textAreaTop" fmla="*/ 0 h 502560"/>
              <a:gd name="textAreaBottom" fmla="*/ 504000 h 502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73,2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6" name="Скругленный прямоугольник 4"/>
          <p:cNvSpPr/>
          <p:nvPr/>
        </p:nvSpPr>
        <p:spPr>
          <a:xfrm>
            <a:off x="185760" y="2598120"/>
            <a:ext cx="4828680" cy="394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Индекс производства продукции сельского хозяйства (в сопоставимых ценах) к уровню 2020 года, %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7" name="Скругленный прямоугольник 23"/>
          <p:cNvSpPr/>
          <p:nvPr/>
        </p:nvSpPr>
        <p:spPr>
          <a:xfrm>
            <a:off x="185760" y="3270960"/>
            <a:ext cx="4841640" cy="5047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Индекс производства пищевых продуктов (в сопоставимых ценах) к уровню 2020 года, %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8" name="Скругленный прямоугольник 32"/>
          <p:cNvSpPr/>
          <p:nvPr/>
        </p:nvSpPr>
        <p:spPr>
          <a:xfrm>
            <a:off x="182880" y="3956760"/>
            <a:ext cx="4797720" cy="718560"/>
          </a:xfrm>
          <a:prstGeom prst="roundRect">
            <a:avLst>
              <a:gd name="adj" fmla="val 11581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Среднемесячная заработная плата работников в сельском хозяйстве (по сельскохозяйственным организациям, не относящимся к субъектам малого предпринимательства), рублей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9" name="Скругленный прямоугольник 34"/>
          <p:cNvSpPr/>
          <p:nvPr/>
        </p:nvSpPr>
        <p:spPr>
          <a:xfrm>
            <a:off x="154800" y="4821120"/>
            <a:ext cx="4825800" cy="614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Объем экспорта продукции агропромышленного комплекса (в сопоставимых ценах), млн. долларов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0" name="Скругленный прямоугольник 10"/>
          <p:cNvSpPr/>
          <p:nvPr/>
        </p:nvSpPr>
        <p:spPr>
          <a:xfrm>
            <a:off x="154800" y="1630440"/>
            <a:ext cx="2471760" cy="49464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21" name="Picture 3" descr="T:\ОБП\Лукин\Картинки\корова.jpg"/>
          <p:cNvPicPr/>
          <p:nvPr/>
        </p:nvPicPr>
        <p:blipFill>
          <a:blip r:embed="rId2"/>
          <a:stretch/>
        </p:blipFill>
        <p:spPr>
          <a:xfrm>
            <a:off x="2699640" y="1070280"/>
            <a:ext cx="2314800" cy="12002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822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1" u="none" strike="noStrike" dirty="0" smtClean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65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3" name="Заголовок 1"/>
          <p:cNvSpPr/>
          <p:nvPr/>
        </p:nvSpPr>
        <p:spPr>
          <a:xfrm>
            <a:off x="259560" y="0"/>
            <a:ext cx="76122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 «Развитие сельского хозяйства и регулирование рынка с/х продукции, сырья и продовольствия»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24" name="Прямая соединительная линия 19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825" name="TextBox 74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6" name="Полилиния 78"/>
          <p:cNvSpPr/>
          <p:nvPr/>
        </p:nvSpPr>
        <p:spPr>
          <a:xfrm>
            <a:off x="5940000" y="2012760"/>
            <a:ext cx="718560" cy="491400"/>
          </a:xfrm>
          <a:custGeom>
            <a:avLst/>
            <a:gdLst>
              <a:gd name="textAreaLeft" fmla="*/ 0 w 718560"/>
              <a:gd name="textAreaRight" fmla="*/ 720000 w 718560"/>
              <a:gd name="textAreaTop" fmla="*/ 0 h 491400"/>
              <a:gd name="textAreaBottom" fmla="*/ 492840 h 49140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880" tIns="65880" rIns="65880" bIns="65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2025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план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7" name="Полилиния 79"/>
          <p:cNvSpPr/>
          <p:nvPr/>
        </p:nvSpPr>
        <p:spPr>
          <a:xfrm>
            <a:off x="5940000" y="2627280"/>
            <a:ext cx="718560" cy="394560"/>
          </a:xfrm>
          <a:custGeom>
            <a:avLst/>
            <a:gdLst>
              <a:gd name="textAreaLeft" fmla="*/ 0 w 718560"/>
              <a:gd name="textAreaRight" fmla="*/ 720000 w 718560"/>
              <a:gd name="textAreaTop" fmla="*/ 0 h 394560"/>
              <a:gd name="textAreaBottom" fmla="*/ 396000 h 394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122,4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8" name="Полилиния 80"/>
          <p:cNvSpPr/>
          <p:nvPr/>
        </p:nvSpPr>
        <p:spPr>
          <a:xfrm>
            <a:off x="5940000" y="3270960"/>
            <a:ext cx="718560" cy="504720"/>
          </a:xfrm>
          <a:custGeom>
            <a:avLst/>
            <a:gdLst>
              <a:gd name="textAreaLeft" fmla="*/ 0 w 718560"/>
              <a:gd name="textAreaRight" fmla="*/ 720000 w 718560"/>
              <a:gd name="textAreaTop" fmla="*/ 0 h 504720"/>
              <a:gd name="textAreaBottom" fmla="*/ 506160 h 50472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110,6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9" name="Полилиния 82"/>
          <p:cNvSpPr/>
          <p:nvPr/>
        </p:nvSpPr>
        <p:spPr>
          <a:xfrm>
            <a:off x="5940000" y="4869360"/>
            <a:ext cx="718560" cy="502560"/>
          </a:xfrm>
          <a:custGeom>
            <a:avLst/>
            <a:gdLst>
              <a:gd name="textAreaLeft" fmla="*/ 0 w 718560"/>
              <a:gd name="textAreaRight" fmla="*/ 720000 w 718560"/>
              <a:gd name="textAreaTop" fmla="*/ 0 h 502560"/>
              <a:gd name="textAreaBottom" fmla="*/ 504000 h 502560"/>
            </a:gdLst>
            <a:ahLst/>
            <a:cxnLst/>
            <a:rect l="textAreaLeft" t="textAreaTop" r="textAreaRight" b="textAreaBottom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50,4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78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Прямоугольник 7"/>
          <p:cNvSpPr/>
          <p:nvPr/>
        </p:nvSpPr>
        <p:spPr>
          <a:xfrm>
            <a:off x="4680" y="4293000"/>
            <a:ext cx="1942920" cy="359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u="none" strike="noStrike">
              <a:solidFill>
                <a:schemeClr val="dk1"/>
              </a:solidFill>
              <a:effectLst/>
              <a:uFillTx/>
              <a:latin typeface="Times New Roman"/>
              <a:ea typeface="Arial"/>
            </a:endParaRPr>
          </a:p>
        </p:txBody>
      </p:sp>
      <p:sp>
        <p:nvSpPr>
          <p:cNvPr id="1831" name="Прямоугольник 8"/>
          <p:cNvSpPr/>
          <p:nvPr/>
        </p:nvSpPr>
        <p:spPr>
          <a:xfrm>
            <a:off x="30960" y="4662360"/>
            <a:ext cx="1510560" cy="502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chemeClr val="dk1"/>
              </a:solidFill>
              <a:effectLst/>
              <a:uFillTx/>
              <a:latin typeface="Times New Roman"/>
              <a:ea typeface="Arial"/>
            </a:endParaRPr>
          </a:p>
        </p:txBody>
      </p:sp>
      <p:sp>
        <p:nvSpPr>
          <p:cNvPr id="1832" name="Прямоугольник 39"/>
          <p:cNvSpPr/>
          <p:nvPr/>
        </p:nvSpPr>
        <p:spPr>
          <a:xfrm>
            <a:off x="107640" y="6230520"/>
            <a:ext cx="4102920" cy="39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3" name="Скругленный прямоугольник 4"/>
          <p:cNvSpPr/>
          <p:nvPr/>
        </p:nvSpPr>
        <p:spPr>
          <a:xfrm>
            <a:off x="107640" y="692640"/>
            <a:ext cx="3845160" cy="24469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1" i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Цели программы: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повышение качества жизни и уровня благосостояния сельского населения;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сохранение доли сельского населения в общей численности населения Чувашской Республики.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834" name="Диаграмма 11"/>
          <p:cNvGraphicFramePr/>
          <p:nvPr/>
        </p:nvGraphicFramePr>
        <p:xfrm>
          <a:off x="147960" y="3357000"/>
          <a:ext cx="44280" cy="3382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35" name="TextBox 55"/>
          <p:cNvSpPr/>
          <p:nvPr/>
        </p:nvSpPr>
        <p:spPr>
          <a:xfrm>
            <a:off x="21960" y="3141000"/>
            <a:ext cx="39132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Расходы республиканского бюджета, млн. руб.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836" name="Диаграмма 56"/>
          <p:cNvGraphicFramePr/>
          <p:nvPr/>
        </p:nvGraphicFramePr>
        <p:xfrm>
          <a:off x="65520" y="2997000"/>
          <a:ext cx="3859200" cy="327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37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916D6063-068D-45F9-A5D3-F4A140CA3663}" type="slidenum">
              <a:rPr lang="ru-RU" sz="1200" b="1" u="none" strike="noStrike">
                <a:solidFill>
                  <a:schemeClr val="tx1"/>
                </a:solidFill>
                <a:effectLst/>
                <a:uFillTx/>
              </a:rPr>
              <a:t>66</a:t>
            </a:fld>
            <a:endParaRPr lang="ru-RU" sz="1200" b="0" u="none" strike="noStrike" dirty="0">
              <a:solidFill>
                <a:schemeClr val="tx1"/>
              </a:solidFill>
              <a:effectLst/>
              <a:uFillTx/>
              <a:latin typeface="Times New Roman"/>
            </a:endParaRPr>
          </a:p>
        </p:txBody>
      </p:sp>
      <p:sp>
        <p:nvSpPr>
          <p:cNvPr id="1838" name="Заголовок 1"/>
          <p:cNvSpPr/>
          <p:nvPr/>
        </p:nvSpPr>
        <p:spPr>
          <a:xfrm>
            <a:off x="259560" y="0"/>
            <a:ext cx="76122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7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 </a:t>
            </a:r>
            <a:endParaRPr lang="ru-RU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7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«Комплексное развитие сельских территорий»</a:t>
            </a:r>
            <a:endParaRPr lang="ru-RU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39" name="Прямая соединительная линия 59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840" name="TextBox 60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1" name="Полилиния 25"/>
          <p:cNvSpPr/>
          <p:nvPr/>
        </p:nvSpPr>
        <p:spPr>
          <a:xfrm>
            <a:off x="4097160" y="3361320"/>
            <a:ext cx="2851560" cy="548640"/>
          </a:xfrm>
          <a:custGeom>
            <a:avLst/>
            <a:gdLst>
              <a:gd name="textAreaLeft" fmla="*/ 0 w 2851560"/>
              <a:gd name="textAreaRight" fmla="*/ 2853000 w 2851560"/>
              <a:gd name="textAreaTop" fmla="*/ 0 h 548640"/>
              <a:gd name="textAreaBottom" fmla="*/ 550080 h 54864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</a:pPr>
            <a:r>
              <a:rPr lang="ru-RU" sz="105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Региональный проект «Развитие жилищного строительства на </a:t>
            </a: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сельских</a:t>
            </a:r>
            <a:r>
              <a:rPr lang="ru-RU" sz="105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 территориях и повышение уровня благоустройства домовладений»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2" name="Полилиния 35"/>
          <p:cNvSpPr/>
          <p:nvPr/>
        </p:nvSpPr>
        <p:spPr>
          <a:xfrm>
            <a:off x="7041420" y="3361320"/>
            <a:ext cx="624960" cy="548640"/>
          </a:xfrm>
          <a:custGeom>
            <a:avLst/>
            <a:gdLst>
              <a:gd name="textAreaLeft" fmla="*/ 0 w 624960"/>
              <a:gd name="textAreaRight" fmla="*/ 626400 w 624960"/>
              <a:gd name="textAreaTop" fmla="*/ 0 h 548640"/>
              <a:gd name="textAreaBottom" fmla="*/ 550080 h 548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56"/>
              </a:spcAft>
            </a:pP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30,0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577800">
              <a:lnSpc>
                <a:spcPct val="90000"/>
              </a:lnSpc>
              <a:spcAft>
                <a:spcPts val="456"/>
              </a:spcAft>
            </a:pP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3" name="Полилиния 31"/>
          <p:cNvSpPr/>
          <p:nvPr/>
        </p:nvSpPr>
        <p:spPr>
          <a:xfrm>
            <a:off x="7731000" y="3361320"/>
            <a:ext cx="603000" cy="548640"/>
          </a:xfrm>
          <a:custGeom>
            <a:avLst/>
            <a:gdLst>
              <a:gd name="textAreaLeft" fmla="*/ 0 w 603000"/>
              <a:gd name="textAreaRight" fmla="*/ 604440 w 603000"/>
              <a:gd name="textAreaTop" fmla="*/ 0 h 548640"/>
              <a:gd name="textAreaBottom" fmla="*/ 550080 h 548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52,0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4" name="Полилиния 45"/>
          <p:cNvSpPr/>
          <p:nvPr/>
        </p:nvSpPr>
        <p:spPr>
          <a:xfrm>
            <a:off x="8404380" y="3361320"/>
            <a:ext cx="562320" cy="548640"/>
          </a:xfrm>
          <a:custGeom>
            <a:avLst/>
            <a:gdLst>
              <a:gd name="textAreaLeft" fmla="*/ 0 w 562320"/>
              <a:gd name="textAreaRight" fmla="*/ 563760 w 562320"/>
              <a:gd name="textAreaTop" fmla="*/ 0 h 548640"/>
              <a:gd name="textAreaBottom" fmla="*/ 550080 h 548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18,0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5" name="Полилиния 37"/>
          <p:cNvSpPr/>
          <p:nvPr/>
        </p:nvSpPr>
        <p:spPr>
          <a:xfrm>
            <a:off x="4096080" y="4043160"/>
            <a:ext cx="2851560" cy="460080"/>
          </a:xfrm>
          <a:custGeom>
            <a:avLst/>
            <a:gdLst>
              <a:gd name="textAreaLeft" fmla="*/ 0 w 2851560"/>
              <a:gd name="textAreaRight" fmla="*/ 2853000 w 2851560"/>
              <a:gd name="textAreaTop" fmla="*/ 0 h 460080"/>
              <a:gd name="textAreaBottom" fmla="*/ 461520 h 46008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</a:pPr>
            <a:r>
              <a:rPr lang="ru-RU" sz="105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Региональный проект «Развитие транспортной инфраструктуры на сельских территориях»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6" name="Полилиния 36"/>
          <p:cNvSpPr/>
          <p:nvPr/>
        </p:nvSpPr>
        <p:spPr>
          <a:xfrm>
            <a:off x="7048620" y="4680720"/>
            <a:ext cx="610560" cy="386640"/>
          </a:xfrm>
          <a:custGeom>
            <a:avLst/>
            <a:gdLst>
              <a:gd name="textAreaLeft" fmla="*/ 0 w 610560"/>
              <a:gd name="textAreaRight" fmla="*/ 612000 w 610560"/>
              <a:gd name="textAreaTop" fmla="*/ 0 h 386640"/>
              <a:gd name="textAreaBottom" fmla="*/ 388080 h 386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</a:pPr>
            <a:r>
              <a:rPr lang="ru-RU" sz="105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135,0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7" name="Полилиния 47"/>
          <p:cNvSpPr/>
          <p:nvPr/>
        </p:nvSpPr>
        <p:spPr>
          <a:xfrm>
            <a:off x="7732440" y="4071240"/>
            <a:ext cx="600120" cy="460080"/>
          </a:xfrm>
          <a:custGeom>
            <a:avLst/>
            <a:gdLst>
              <a:gd name="textAreaLeft" fmla="*/ 0 w 600120"/>
              <a:gd name="textAreaRight" fmla="*/ 601560 w 600120"/>
              <a:gd name="textAreaTop" fmla="*/ 0 h 460080"/>
              <a:gd name="textAreaBottom" fmla="*/ 461520 h 4600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67,0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8" name="Полилиния 48"/>
          <p:cNvSpPr/>
          <p:nvPr/>
        </p:nvSpPr>
        <p:spPr>
          <a:xfrm>
            <a:off x="8402940" y="4071240"/>
            <a:ext cx="565200" cy="460080"/>
          </a:xfrm>
          <a:custGeom>
            <a:avLst/>
            <a:gdLst>
              <a:gd name="textAreaLeft" fmla="*/ 0 w 565200"/>
              <a:gd name="textAreaRight" fmla="*/ 566640 w 565200"/>
              <a:gd name="textAreaTop" fmla="*/ 0 h 460080"/>
              <a:gd name="textAreaBottom" fmla="*/ 461520 h 4600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9" name="Скругленный прямоугольник 67"/>
          <p:cNvSpPr/>
          <p:nvPr/>
        </p:nvSpPr>
        <p:spPr>
          <a:xfrm>
            <a:off x="7018560" y="3001320"/>
            <a:ext cx="610560" cy="286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0" name="Скругленный прямоугольник 65"/>
          <p:cNvSpPr/>
          <p:nvPr/>
        </p:nvSpPr>
        <p:spPr>
          <a:xfrm>
            <a:off x="7725960" y="3001320"/>
            <a:ext cx="600120" cy="286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1" name="Скругленный прямоугольник 50"/>
          <p:cNvSpPr/>
          <p:nvPr/>
        </p:nvSpPr>
        <p:spPr>
          <a:xfrm>
            <a:off x="8407440" y="3001320"/>
            <a:ext cx="600120" cy="286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52" name="Picture 2" descr="T:\Сектор финансирования\Льготы\_original.jpg"/>
          <p:cNvPicPr/>
          <p:nvPr/>
        </p:nvPicPr>
        <p:blipFill>
          <a:blip r:embed="rId4"/>
          <a:stretch/>
        </p:blipFill>
        <p:spPr>
          <a:xfrm>
            <a:off x="4572000" y="692640"/>
            <a:ext cx="4022280" cy="17989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graphicFrame>
        <p:nvGraphicFramePr>
          <p:cNvPr id="1853" name="Диаграмма 26"/>
          <p:cNvGraphicFramePr/>
          <p:nvPr>
            <p:extLst>
              <p:ext uri="{D42A27DB-BD31-4B8C-83A1-F6EECF244321}">
                <p14:modId xmlns:p14="http://schemas.microsoft.com/office/powerpoint/2010/main" val="1238226171"/>
              </p:ext>
            </p:extLst>
          </p:nvPr>
        </p:nvGraphicFramePr>
        <p:xfrm>
          <a:off x="217800" y="3149280"/>
          <a:ext cx="3859200" cy="327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54" name="Полилиния 27"/>
          <p:cNvSpPr/>
          <p:nvPr/>
        </p:nvSpPr>
        <p:spPr>
          <a:xfrm>
            <a:off x="4116240" y="2713320"/>
            <a:ext cx="4888080" cy="212400"/>
          </a:xfrm>
          <a:custGeom>
            <a:avLst/>
            <a:gdLst>
              <a:gd name="textAreaLeft" fmla="*/ 0 w 4888080"/>
              <a:gd name="textAreaRight" fmla="*/ 4889520 w 4888080"/>
              <a:gd name="textAreaTop" fmla="*/ 0 h 212400"/>
              <a:gd name="textAreaBottom" fmla="*/ 213840 h 212400"/>
            </a:gdLst>
            <a:ahLst/>
            <a:cxnLst/>
            <a:rect l="textAreaLeft" t="textAreaTop" r="textAreaRight" b="textAreaBottom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524"/>
              </a:spcAft>
            </a:pPr>
            <a:r>
              <a:rPr lang="ru-RU" sz="1500" b="1" i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Расходы в разрезе </a:t>
            </a:r>
            <a:r>
              <a:rPr lang="ru-RU" sz="1400" b="1" i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структурных</a:t>
            </a:r>
            <a:r>
              <a:rPr lang="ru-RU" sz="1500" b="1" i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 элементов, млн. руб.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5" name="Скругленный прямоугольник 28"/>
          <p:cNvSpPr/>
          <p:nvPr/>
        </p:nvSpPr>
        <p:spPr>
          <a:xfrm>
            <a:off x="4097160" y="3001320"/>
            <a:ext cx="2845080" cy="286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Наименование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6" name="Полилиния 30"/>
          <p:cNvSpPr/>
          <p:nvPr/>
        </p:nvSpPr>
        <p:spPr>
          <a:xfrm>
            <a:off x="4084560" y="4699800"/>
            <a:ext cx="2851560" cy="367560"/>
          </a:xfrm>
          <a:custGeom>
            <a:avLst/>
            <a:gdLst>
              <a:gd name="textAreaLeft" fmla="*/ 0 w 2851560"/>
              <a:gd name="textAreaRight" fmla="*/ 2853000 w 2851560"/>
              <a:gd name="textAreaTop" fmla="*/ 0 h 367560"/>
              <a:gd name="textAreaBottom" fmla="*/ 369000 h 36756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</a:pPr>
            <a:r>
              <a:rPr lang="ru-RU" sz="105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Региональный проект «Современный облик сельских территорий»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7" name="Полилиния 32"/>
          <p:cNvSpPr/>
          <p:nvPr/>
        </p:nvSpPr>
        <p:spPr>
          <a:xfrm>
            <a:off x="4104720" y="5286240"/>
            <a:ext cx="2851560" cy="372240"/>
          </a:xfrm>
          <a:custGeom>
            <a:avLst/>
            <a:gdLst>
              <a:gd name="textAreaLeft" fmla="*/ 0 w 2851560"/>
              <a:gd name="textAreaRight" fmla="*/ 2853000 w 2851560"/>
              <a:gd name="textAreaTop" fmla="*/ 0 h 372240"/>
              <a:gd name="textAreaBottom" fmla="*/ 373680 h 37224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</a:pPr>
            <a:r>
              <a:rPr lang="ru-RU" sz="105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Региональный проект "Благоустройство сельских территорий"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8" name="Полилиния 33"/>
          <p:cNvSpPr/>
          <p:nvPr/>
        </p:nvSpPr>
        <p:spPr>
          <a:xfrm>
            <a:off x="7041420" y="4071240"/>
            <a:ext cx="624960" cy="460080"/>
          </a:xfrm>
          <a:custGeom>
            <a:avLst/>
            <a:gdLst>
              <a:gd name="textAreaLeft" fmla="*/ 0 w 624960"/>
              <a:gd name="textAreaRight" fmla="*/ 626400 w 624960"/>
              <a:gd name="textAreaTop" fmla="*/ 0 h 460080"/>
              <a:gd name="textAreaBottom" fmla="*/ 461520 h 46008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324,0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9" name="Полилиния 40"/>
          <p:cNvSpPr/>
          <p:nvPr/>
        </p:nvSpPr>
        <p:spPr>
          <a:xfrm>
            <a:off x="7732440" y="4680720"/>
            <a:ext cx="600120" cy="386640"/>
          </a:xfrm>
          <a:custGeom>
            <a:avLst/>
            <a:gdLst>
              <a:gd name="textAreaLeft" fmla="*/ 0 w 600120"/>
              <a:gd name="textAreaRight" fmla="*/ 601560 w 600120"/>
              <a:gd name="textAreaTop" fmla="*/ 0 h 386640"/>
              <a:gd name="textAreaBottom" fmla="*/ 388080 h 386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324,0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0" name="Полилиния 42"/>
          <p:cNvSpPr/>
          <p:nvPr/>
        </p:nvSpPr>
        <p:spPr>
          <a:xfrm>
            <a:off x="7732440" y="5270760"/>
            <a:ext cx="600120" cy="372240"/>
          </a:xfrm>
          <a:custGeom>
            <a:avLst/>
            <a:gdLst>
              <a:gd name="textAreaLeft" fmla="*/ 0 w 600120"/>
              <a:gd name="textAreaRight" fmla="*/ 601560 w 600120"/>
              <a:gd name="textAreaTop" fmla="*/ 0 h 372240"/>
              <a:gd name="textAreaBottom" fmla="*/ 373680 h 3722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1" name="Полилиния 43"/>
          <p:cNvSpPr/>
          <p:nvPr/>
        </p:nvSpPr>
        <p:spPr>
          <a:xfrm>
            <a:off x="8402940" y="4680720"/>
            <a:ext cx="565200" cy="386640"/>
          </a:xfrm>
          <a:custGeom>
            <a:avLst/>
            <a:gdLst>
              <a:gd name="textAreaLeft" fmla="*/ 0 w 565200"/>
              <a:gd name="textAreaRight" fmla="*/ 566640 w 565200"/>
              <a:gd name="textAreaTop" fmla="*/ 0 h 386640"/>
              <a:gd name="textAreaBottom" fmla="*/ 388080 h 3866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2" name="Полилиния 44"/>
          <p:cNvSpPr/>
          <p:nvPr/>
        </p:nvSpPr>
        <p:spPr>
          <a:xfrm>
            <a:off x="7048620" y="5270760"/>
            <a:ext cx="610560" cy="372240"/>
          </a:xfrm>
          <a:custGeom>
            <a:avLst/>
            <a:gdLst>
              <a:gd name="textAreaLeft" fmla="*/ 0 w 610560"/>
              <a:gd name="textAreaRight" fmla="*/ 612000 w 610560"/>
              <a:gd name="textAreaTop" fmla="*/ 0 h 372240"/>
              <a:gd name="textAreaBottom" fmla="*/ 373680 h 3722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22,0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3" name="Полилиния 49"/>
          <p:cNvSpPr/>
          <p:nvPr/>
        </p:nvSpPr>
        <p:spPr>
          <a:xfrm>
            <a:off x="8404380" y="5270760"/>
            <a:ext cx="562320" cy="372240"/>
          </a:xfrm>
          <a:custGeom>
            <a:avLst/>
            <a:gdLst>
              <a:gd name="textAreaLeft" fmla="*/ 0 w 562320"/>
              <a:gd name="textAreaRight" fmla="*/ 563760 w 562320"/>
              <a:gd name="textAreaTop" fmla="*/ 0 h 372240"/>
              <a:gd name="textAreaBottom" fmla="*/ 373680 h 3722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4" name="Полилиния 41"/>
          <p:cNvSpPr/>
          <p:nvPr/>
        </p:nvSpPr>
        <p:spPr>
          <a:xfrm>
            <a:off x="4092480" y="5863680"/>
            <a:ext cx="2851560" cy="372240"/>
          </a:xfrm>
          <a:custGeom>
            <a:avLst/>
            <a:gdLst>
              <a:gd name="textAreaLeft" fmla="*/ 0 w 2851560"/>
              <a:gd name="textAreaRight" fmla="*/ 2853000 w 2851560"/>
              <a:gd name="textAreaTop" fmla="*/ 0 h 372240"/>
              <a:gd name="textAreaBottom" fmla="*/ 373680 h 372240"/>
            </a:gdLst>
            <a:ahLst/>
            <a:cxnLst/>
            <a:rect l="textAreaLeft" t="textAreaTop" r="textAreaRight" b="textAreaBottom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66"/>
              </a:spcAft>
            </a:pPr>
            <a:r>
              <a:rPr lang="ru-RU" sz="105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Ведомственный проект "Содействие развитию сельских территорий"</a:t>
            </a:r>
            <a:endParaRPr lang="ru-RU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5" name="Полилиния 54"/>
          <p:cNvSpPr/>
          <p:nvPr/>
        </p:nvSpPr>
        <p:spPr>
          <a:xfrm>
            <a:off x="7732440" y="5861520"/>
            <a:ext cx="600120" cy="372240"/>
          </a:xfrm>
          <a:custGeom>
            <a:avLst/>
            <a:gdLst>
              <a:gd name="textAreaLeft" fmla="*/ 0 w 600120"/>
              <a:gd name="textAreaRight" fmla="*/ 601560 w 600120"/>
              <a:gd name="textAreaTop" fmla="*/ 0 h 372240"/>
              <a:gd name="textAreaBottom" fmla="*/ 373680 h 3722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712,0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6" name="Полилиния 57"/>
          <p:cNvSpPr/>
          <p:nvPr/>
        </p:nvSpPr>
        <p:spPr>
          <a:xfrm>
            <a:off x="8385480" y="5868360"/>
            <a:ext cx="600120" cy="358560"/>
          </a:xfrm>
          <a:custGeom>
            <a:avLst/>
            <a:gdLst>
              <a:gd name="textAreaLeft" fmla="*/ 0 w 600120"/>
              <a:gd name="textAreaRight" fmla="*/ 601560 w 60012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660,0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7" name="Полилиния 61"/>
          <p:cNvSpPr/>
          <p:nvPr/>
        </p:nvSpPr>
        <p:spPr>
          <a:xfrm>
            <a:off x="7053840" y="5861520"/>
            <a:ext cx="600120" cy="372240"/>
          </a:xfrm>
          <a:custGeom>
            <a:avLst/>
            <a:gdLst>
              <a:gd name="textAreaLeft" fmla="*/ 0 w 600120"/>
              <a:gd name="textAreaRight" fmla="*/ 601560 w 600120"/>
              <a:gd name="textAreaTop" fmla="*/ 0 h 372240"/>
              <a:gd name="textAreaBottom" fmla="*/ 373680 h 372240"/>
            </a:gdLst>
            <a:ahLst/>
            <a:cxnLst/>
            <a:rect l="textAreaLeft" t="textAreaTop" r="textAreaRight" b="textAreaBottom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/>
          </a:gradFill>
          <a:ln>
            <a:noFill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1 323,0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77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Полилиния 6"/>
          <p:cNvSpPr/>
          <p:nvPr/>
        </p:nvSpPr>
        <p:spPr>
          <a:xfrm>
            <a:off x="5519880" y="1351440"/>
            <a:ext cx="3515040" cy="834840"/>
          </a:xfrm>
          <a:custGeom>
            <a:avLst/>
            <a:gdLst>
              <a:gd name="textAreaLeft" fmla="*/ 0 w 3515040"/>
              <a:gd name="textAreaRight" fmla="*/ 3516480 w 3515040"/>
              <a:gd name="textAreaTop" fmla="*/ 0 h 834840"/>
              <a:gd name="textAreaBottom" fmla="*/ 836280 h 834840"/>
            </a:gdLst>
            <a:ahLst/>
            <a:cxnLst/>
            <a:rect l="textAreaLeft" t="textAreaTop" r="textAreaRight" b="textAreaBottom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80280" tIns="80280" rIns="80280" bIns="80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9" name="Скругленный прямоугольник 4"/>
          <p:cNvSpPr/>
          <p:nvPr/>
        </p:nvSpPr>
        <p:spPr>
          <a:xfrm>
            <a:off x="131760" y="2997000"/>
            <a:ext cx="5203080" cy="3996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Сохранение доли сельского населения в общей численности населения Чувашской Республики, %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0" name="Скругленный прямоугольник 34"/>
          <p:cNvSpPr/>
          <p:nvPr/>
        </p:nvSpPr>
        <p:spPr>
          <a:xfrm>
            <a:off x="126360" y="3577320"/>
            <a:ext cx="5208480" cy="3409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Соотношение среднемесячных располагаемых ресурсов сельского и городского домохозяйств Чувашской Республики, % 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1" name="Скругленный прямоугольник 36"/>
          <p:cNvSpPr/>
          <p:nvPr/>
        </p:nvSpPr>
        <p:spPr>
          <a:xfrm>
            <a:off x="155880" y="4700520"/>
            <a:ext cx="5184360" cy="430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Построены (реконструированы) и отремонтированы автомобильные дороги на сельских территориях, км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2" name="Скругленный прямоугольник 10"/>
          <p:cNvSpPr/>
          <p:nvPr/>
        </p:nvSpPr>
        <p:spPr>
          <a:xfrm>
            <a:off x="128520" y="1991880"/>
            <a:ext cx="2209680" cy="6490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3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4C616B40-FB34-450C-8A40-707FE17A108D}" type="slidenum">
              <a:rPr lang="ru-RU" sz="1200" b="1" u="none" strike="noStrike">
                <a:solidFill>
                  <a:schemeClr val="tx1"/>
                </a:solidFill>
                <a:effectLst/>
                <a:uFillTx/>
              </a:rPr>
              <a:t>67</a:t>
            </a:fld>
            <a:endParaRPr lang="ru-RU" sz="1200" b="0" u="none" strike="noStrike" dirty="0">
              <a:solidFill>
                <a:schemeClr val="tx1"/>
              </a:solidFill>
              <a:effectLst/>
              <a:uFillTx/>
              <a:latin typeface="Times New Roman"/>
            </a:endParaRPr>
          </a:p>
        </p:txBody>
      </p:sp>
      <p:sp>
        <p:nvSpPr>
          <p:cNvPr id="1874" name="Заголовок 1"/>
          <p:cNvSpPr/>
          <p:nvPr/>
        </p:nvSpPr>
        <p:spPr>
          <a:xfrm>
            <a:off x="259560" y="0"/>
            <a:ext cx="76122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7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 </a:t>
            </a:r>
            <a:endParaRPr lang="ru-RU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7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«Комплексное развитие сельских территорий»</a:t>
            </a:r>
            <a:endParaRPr lang="ru-RU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ru-RU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75" name="Прямая соединительная линия 40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876" name="TextBox 43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7" name="Скругленный прямоугольник 60"/>
          <p:cNvSpPr/>
          <p:nvPr/>
        </p:nvSpPr>
        <p:spPr>
          <a:xfrm>
            <a:off x="128520" y="5373720"/>
            <a:ext cx="5182920" cy="358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Количество реализованных инициативных проектов, ед.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8" name="Скругленный прямоугольник 35"/>
          <p:cNvSpPr/>
          <p:nvPr/>
        </p:nvSpPr>
        <p:spPr>
          <a:xfrm>
            <a:off x="131760" y="4149000"/>
            <a:ext cx="5208480" cy="358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Объем ввода (приобретения) жилья для граждан, проживающих на сельских территориях, кв. метров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9" name="Полилиния 37"/>
          <p:cNvSpPr/>
          <p:nvPr/>
        </p:nvSpPr>
        <p:spPr>
          <a:xfrm>
            <a:off x="6251040" y="2317320"/>
            <a:ext cx="646560" cy="466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66560"/>
              <a:gd name="textAreaBottom" fmla="*/ 468000 h 466560"/>
            </a:gdLst>
            <a:ahLst/>
            <a:cxnLst/>
            <a:rect l="textAreaLeft" t="textAreaTop" r="textAreaRight" b="textAreaBottom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0" name="Полилиния 41"/>
          <p:cNvSpPr/>
          <p:nvPr/>
        </p:nvSpPr>
        <p:spPr>
          <a:xfrm>
            <a:off x="6251040" y="3577320"/>
            <a:ext cx="646560" cy="340920"/>
          </a:xfrm>
          <a:custGeom>
            <a:avLst/>
            <a:gdLst>
              <a:gd name="textAreaLeft" fmla="*/ 0 w 646560"/>
              <a:gd name="textAreaRight" fmla="*/ 648000 w 646560"/>
              <a:gd name="textAreaTop" fmla="*/ 0 h 340920"/>
              <a:gd name="textAreaBottom" fmla="*/ 342360 h 340920"/>
            </a:gdLst>
            <a:ahLst/>
            <a:cxnLst/>
            <a:rect l="textAreaLeft" t="textAreaTop" r="textAreaRight" b="textAreaBottom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5800" tIns="55800" rIns="55800" bIns="558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76,0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1" name="Полилиния 42"/>
          <p:cNvSpPr/>
          <p:nvPr/>
        </p:nvSpPr>
        <p:spPr>
          <a:xfrm>
            <a:off x="6251040" y="4716720"/>
            <a:ext cx="646560" cy="430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2" name="Полилиния 62"/>
          <p:cNvSpPr/>
          <p:nvPr/>
        </p:nvSpPr>
        <p:spPr>
          <a:xfrm>
            <a:off x="6251040" y="537372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1 100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3" name="Полилиния 52"/>
          <p:cNvSpPr/>
          <p:nvPr/>
        </p:nvSpPr>
        <p:spPr>
          <a:xfrm>
            <a:off x="6251040" y="414900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900,0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4" name="Полилиния 44"/>
          <p:cNvSpPr/>
          <p:nvPr/>
        </p:nvSpPr>
        <p:spPr>
          <a:xfrm>
            <a:off x="6973560" y="2317320"/>
            <a:ext cx="646560" cy="466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66560"/>
              <a:gd name="textAreaBottom" fmla="*/ 468000 h 466560"/>
            </a:gdLst>
            <a:ahLst/>
            <a:cxnLst/>
            <a:rect l="textAreaLeft" t="textAreaTop" r="textAreaRight" b="textAreaBottom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5" name="Полилиния 47"/>
          <p:cNvSpPr/>
          <p:nvPr/>
        </p:nvSpPr>
        <p:spPr>
          <a:xfrm>
            <a:off x="6973560" y="3577320"/>
            <a:ext cx="646560" cy="340920"/>
          </a:xfrm>
          <a:custGeom>
            <a:avLst/>
            <a:gdLst>
              <a:gd name="textAreaLeft" fmla="*/ 0 w 646560"/>
              <a:gd name="textAreaRight" fmla="*/ 648000 w 646560"/>
              <a:gd name="textAreaTop" fmla="*/ 0 h 340920"/>
              <a:gd name="textAreaBottom" fmla="*/ 342360 h 340920"/>
            </a:gdLst>
            <a:ahLst/>
            <a:cxnLst/>
            <a:rect l="textAreaLeft" t="textAreaTop" r="textAreaRight" b="textAreaBottom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160" tIns="56160" rIns="56160" bIns="561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76,0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6" name="Полилиния 49"/>
          <p:cNvSpPr/>
          <p:nvPr/>
        </p:nvSpPr>
        <p:spPr>
          <a:xfrm>
            <a:off x="6993720" y="4712760"/>
            <a:ext cx="646560" cy="430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2920" tIns="52920" rIns="52920" bIns="529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7" name="Полилиния 63"/>
          <p:cNvSpPr/>
          <p:nvPr/>
        </p:nvSpPr>
        <p:spPr>
          <a:xfrm>
            <a:off x="6971040" y="537372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1 100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8" name="Полилиния 53"/>
          <p:cNvSpPr/>
          <p:nvPr/>
        </p:nvSpPr>
        <p:spPr>
          <a:xfrm>
            <a:off x="6971040" y="414900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900,0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9" name="Полилиния 66"/>
          <p:cNvSpPr/>
          <p:nvPr/>
        </p:nvSpPr>
        <p:spPr>
          <a:xfrm>
            <a:off x="7704720" y="537372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1 100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0" name="Полилиния 46"/>
          <p:cNvSpPr/>
          <p:nvPr/>
        </p:nvSpPr>
        <p:spPr>
          <a:xfrm>
            <a:off x="7696440" y="2317320"/>
            <a:ext cx="646560" cy="466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66560"/>
              <a:gd name="textAreaBottom" fmla="*/ 468000 h 466560"/>
            </a:gdLst>
            <a:ahLst/>
            <a:cxnLst/>
            <a:rect l="textAreaLeft" t="textAreaTop" r="textAreaRight" b="textAreaBottom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1" name="Полилиния 50"/>
          <p:cNvSpPr/>
          <p:nvPr/>
        </p:nvSpPr>
        <p:spPr>
          <a:xfrm>
            <a:off x="7696440" y="3577320"/>
            <a:ext cx="646560" cy="340920"/>
          </a:xfrm>
          <a:custGeom>
            <a:avLst/>
            <a:gdLst>
              <a:gd name="textAreaLeft" fmla="*/ 0 w 646560"/>
              <a:gd name="textAreaRight" fmla="*/ 648000 w 646560"/>
              <a:gd name="textAreaTop" fmla="*/ 0 h 340920"/>
              <a:gd name="textAreaBottom" fmla="*/ 342360 h 34092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78,9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2" name="Полилиния 51"/>
          <p:cNvSpPr/>
          <p:nvPr/>
        </p:nvSpPr>
        <p:spPr>
          <a:xfrm>
            <a:off x="7696440" y="2997000"/>
            <a:ext cx="646560" cy="424080"/>
          </a:xfrm>
          <a:custGeom>
            <a:avLst/>
            <a:gdLst>
              <a:gd name="textAreaLeft" fmla="*/ 0 w 646560"/>
              <a:gd name="textAreaRight" fmla="*/ 648000 w 646560"/>
              <a:gd name="textAreaTop" fmla="*/ 0 h 424080"/>
              <a:gd name="textAreaBottom" fmla="*/ 425520 h 42408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37,8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3" name="Полилиния 55"/>
          <p:cNvSpPr/>
          <p:nvPr/>
        </p:nvSpPr>
        <p:spPr>
          <a:xfrm>
            <a:off x="7704720" y="4725360"/>
            <a:ext cx="646560" cy="430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4" name="Полилиния 56"/>
          <p:cNvSpPr/>
          <p:nvPr/>
        </p:nvSpPr>
        <p:spPr>
          <a:xfrm>
            <a:off x="7696440" y="414900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900,0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5" name="Полилиния 58"/>
          <p:cNvSpPr/>
          <p:nvPr/>
        </p:nvSpPr>
        <p:spPr>
          <a:xfrm>
            <a:off x="5508000" y="2317320"/>
            <a:ext cx="646560" cy="466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66560"/>
              <a:gd name="textAreaBottom" fmla="*/ 468000 h 466560"/>
            </a:gdLst>
            <a:ahLst/>
            <a:cxnLst/>
            <a:rect l="textAreaLeft" t="textAreaTop" r="textAreaRight" b="textAreaBottom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2024 факт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6" name="Полилиния 61"/>
          <p:cNvSpPr/>
          <p:nvPr/>
        </p:nvSpPr>
        <p:spPr>
          <a:xfrm>
            <a:off x="5508000" y="3577320"/>
            <a:ext cx="646560" cy="340920"/>
          </a:xfrm>
          <a:custGeom>
            <a:avLst/>
            <a:gdLst>
              <a:gd name="textAreaLeft" fmla="*/ 0 w 646560"/>
              <a:gd name="textAreaRight" fmla="*/ 648000 w 646560"/>
              <a:gd name="textAreaTop" fmla="*/ 0 h 340920"/>
              <a:gd name="textAreaBottom" fmla="*/ 342360 h 340920"/>
            </a:gdLst>
            <a:ahLst/>
            <a:cxnLst/>
            <a:rect l="textAreaLeft" t="textAreaTop" r="textAreaRight" b="textAreaBottom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100,2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7" name="Полилиния 64"/>
          <p:cNvSpPr/>
          <p:nvPr/>
        </p:nvSpPr>
        <p:spPr>
          <a:xfrm>
            <a:off x="5492880" y="4712760"/>
            <a:ext cx="646560" cy="430560"/>
          </a:xfrm>
          <a:custGeom>
            <a:avLst/>
            <a:gdLst>
              <a:gd name="textAreaLeft" fmla="*/ 0 w 646560"/>
              <a:gd name="textAreaRight" fmla="*/ 648000 w 646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8" name="Полилиния 67"/>
          <p:cNvSpPr/>
          <p:nvPr/>
        </p:nvSpPr>
        <p:spPr>
          <a:xfrm>
            <a:off x="5519880" y="537372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1 477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9" name="Полилиния 69"/>
          <p:cNvSpPr/>
          <p:nvPr/>
        </p:nvSpPr>
        <p:spPr>
          <a:xfrm>
            <a:off x="5508000" y="4149000"/>
            <a:ext cx="646560" cy="358560"/>
          </a:xfrm>
          <a:custGeom>
            <a:avLst/>
            <a:gdLst>
              <a:gd name="textAreaLeft" fmla="*/ 0 w 646560"/>
              <a:gd name="textAreaRight" fmla="*/ 648000 w 646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700,0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0" name="Полилиния 70"/>
          <p:cNvSpPr/>
          <p:nvPr/>
        </p:nvSpPr>
        <p:spPr>
          <a:xfrm>
            <a:off x="8430840" y="5373720"/>
            <a:ext cx="610560" cy="358560"/>
          </a:xfrm>
          <a:custGeom>
            <a:avLst/>
            <a:gdLst>
              <a:gd name="textAreaLeft" fmla="*/ 0 w 610560"/>
              <a:gd name="textAreaRight" fmla="*/ 612000 w 610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1 200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1" name="Полилиния 72"/>
          <p:cNvSpPr/>
          <p:nvPr/>
        </p:nvSpPr>
        <p:spPr>
          <a:xfrm>
            <a:off x="8416800" y="2317320"/>
            <a:ext cx="610560" cy="466560"/>
          </a:xfrm>
          <a:custGeom>
            <a:avLst/>
            <a:gdLst>
              <a:gd name="textAreaLeft" fmla="*/ 0 w 610560"/>
              <a:gd name="textAreaRight" fmla="*/ 612000 w 610560"/>
              <a:gd name="textAreaTop" fmla="*/ 0 h 466560"/>
              <a:gd name="textAreaBottom" fmla="*/ 468000 h 466560"/>
            </a:gdLst>
            <a:ahLst/>
            <a:cxnLst/>
            <a:rect l="textAreaLeft" t="textAreaTop" r="textAreaRight" b="textAreaBottom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2" name="Полилиния 73"/>
          <p:cNvSpPr/>
          <p:nvPr/>
        </p:nvSpPr>
        <p:spPr>
          <a:xfrm>
            <a:off x="8411040" y="3577320"/>
            <a:ext cx="610560" cy="340920"/>
          </a:xfrm>
          <a:custGeom>
            <a:avLst/>
            <a:gdLst>
              <a:gd name="textAreaLeft" fmla="*/ 0 w 610560"/>
              <a:gd name="textAreaRight" fmla="*/ 612000 w 610560"/>
              <a:gd name="textAreaTop" fmla="*/ 0 h 340920"/>
              <a:gd name="textAreaBottom" fmla="*/ 342360 h 34092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80,0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3" name="Полилиния 74"/>
          <p:cNvSpPr/>
          <p:nvPr/>
        </p:nvSpPr>
        <p:spPr>
          <a:xfrm>
            <a:off x="8416800" y="2997000"/>
            <a:ext cx="610560" cy="424080"/>
          </a:xfrm>
          <a:custGeom>
            <a:avLst/>
            <a:gdLst>
              <a:gd name="textAreaLeft" fmla="*/ 0 w 610560"/>
              <a:gd name="textAreaRight" fmla="*/ 612000 w 610560"/>
              <a:gd name="textAreaTop" fmla="*/ 0 h 424080"/>
              <a:gd name="textAreaBottom" fmla="*/ 425520 h 42408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37,8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4" name="Полилиния 76"/>
          <p:cNvSpPr/>
          <p:nvPr/>
        </p:nvSpPr>
        <p:spPr>
          <a:xfrm>
            <a:off x="8416800" y="4725360"/>
            <a:ext cx="610560" cy="430560"/>
          </a:xfrm>
          <a:custGeom>
            <a:avLst/>
            <a:gdLst>
              <a:gd name="textAreaLeft" fmla="*/ 0 w 610560"/>
              <a:gd name="textAreaRight" fmla="*/ 612000 w 610560"/>
              <a:gd name="textAreaTop" fmla="*/ 0 h 430560"/>
              <a:gd name="textAreaBottom" fmla="*/ 432000 h 430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5,0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5" name="Полилиния 78"/>
          <p:cNvSpPr/>
          <p:nvPr/>
        </p:nvSpPr>
        <p:spPr>
          <a:xfrm>
            <a:off x="8416800" y="4149000"/>
            <a:ext cx="610560" cy="358560"/>
          </a:xfrm>
          <a:custGeom>
            <a:avLst/>
            <a:gdLst>
              <a:gd name="textAreaLeft" fmla="*/ 0 w 610560"/>
              <a:gd name="textAreaRight" fmla="*/ 612000 w 61056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 dirty="0" smtClean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1 000,0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6" name="Полилиния 82"/>
          <p:cNvSpPr/>
          <p:nvPr/>
        </p:nvSpPr>
        <p:spPr>
          <a:xfrm>
            <a:off x="6256800" y="2997000"/>
            <a:ext cx="646560" cy="424080"/>
          </a:xfrm>
          <a:custGeom>
            <a:avLst/>
            <a:gdLst>
              <a:gd name="textAreaLeft" fmla="*/ 0 w 646560"/>
              <a:gd name="textAreaRight" fmla="*/ 648000 w 646560"/>
              <a:gd name="textAreaTop" fmla="*/ 0 h 424080"/>
              <a:gd name="textAreaBottom" fmla="*/ 425520 h 424080"/>
            </a:gdLst>
            <a:ahLst/>
            <a:cxnLst/>
            <a:rect l="textAreaLeft" t="textAreaTop" r="textAreaRight" b="textAreaBottom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37,8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7" name="Полилиния 83"/>
          <p:cNvSpPr/>
          <p:nvPr/>
        </p:nvSpPr>
        <p:spPr>
          <a:xfrm>
            <a:off x="6974640" y="2997000"/>
            <a:ext cx="646560" cy="424080"/>
          </a:xfrm>
          <a:custGeom>
            <a:avLst/>
            <a:gdLst>
              <a:gd name="textAreaLeft" fmla="*/ 0 w 646560"/>
              <a:gd name="textAreaRight" fmla="*/ 648000 w 646560"/>
              <a:gd name="textAreaTop" fmla="*/ 0 h 424080"/>
              <a:gd name="textAreaBottom" fmla="*/ 425520 h 424080"/>
            </a:gdLst>
            <a:ahLst/>
            <a:cxnLst/>
            <a:rect l="textAreaLeft" t="textAreaTop" r="textAreaRight" b="textAreaBottom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37,8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8" name="Полилиния 84"/>
          <p:cNvSpPr/>
          <p:nvPr/>
        </p:nvSpPr>
        <p:spPr>
          <a:xfrm>
            <a:off x="5509440" y="2997000"/>
            <a:ext cx="646560" cy="424080"/>
          </a:xfrm>
          <a:custGeom>
            <a:avLst/>
            <a:gdLst>
              <a:gd name="textAreaLeft" fmla="*/ 0 w 646560"/>
              <a:gd name="textAreaRight" fmla="*/ 648000 w 646560"/>
              <a:gd name="textAreaTop" fmla="*/ 0 h 424080"/>
              <a:gd name="textAreaBottom" fmla="*/ 425520 h 424080"/>
            </a:gdLst>
            <a:ahLst/>
            <a:cxnLst/>
            <a:rect l="textAreaLeft" t="textAreaTop" r="textAreaRight" b="textAreaBottom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35,1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09" name="Picture 2" descr="T:\Сектор финансирования\Льготы\36492663f8efb06aff410ea48ab8c9b6.jpg"/>
          <p:cNvPicPr/>
          <p:nvPr/>
        </p:nvPicPr>
        <p:blipFill>
          <a:blip r:embed="rId2"/>
          <a:stretch/>
        </p:blipFill>
        <p:spPr>
          <a:xfrm>
            <a:off x="2455560" y="810720"/>
            <a:ext cx="2879280" cy="19166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</p:spTree>
    <p:extLst>
      <p:ext uri="{BB962C8B-B14F-4D97-AF65-F5344CB8AC3E}">
        <p14:creationId xmlns:p14="http://schemas.microsoft.com/office/powerpoint/2010/main" val="382924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20" y="764705"/>
            <a:ext cx="3458200" cy="1800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4584682" cy="20162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717" y="2986762"/>
            <a:ext cx="408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197586"/>
              </p:ext>
            </p:extLst>
          </p:nvPr>
        </p:nvGraphicFramePr>
        <p:xfrm>
          <a:off x="343582" y="3379291"/>
          <a:ext cx="3652354" cy="2705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3" name="Полилиния 41"/>
          <p:cNvSpPr/>
          <p:nvPr/>
        </p:nvSpPr>
        <p:spPr>
          <a:xfrm>
            <a:off x="4284000" y="2907360"/>
            <a:ext cx="4752496" cy="303480"/>
          </a:xfrm>
          <a:custGeom>
            <a:avLst/>
            <a:gdLst>
              <a:gd name="textAreaLeft" fmla="*/ 0 w 4693320"/>
              <a:gd name="textAreaRight" fmla="*/ 4694760 w 4693320"/>
              <a:gd name="textAreaTop" fmla="*/ 0 h 303480"/>
              <a:gd name="textAreaBottom" fmla="*/ 304920 h 303480"/>
            </a:gdLst>
            <a:ahLst/>
            <a:cxnLst/>
            <a:rect l="textAreaLeft" t="textAreaTop" r="textAreaRight" b="textAreaBottom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240" tIns="66240" rIns="66240" bIns="662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20"/>
              </a:spcAft>
            </a:pPr>
            <a:r>
              <a:rPr lang="ru-RU" sz="12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Расходы в разрезе структурных мероприятий, млн. руб.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Полилиния 42"/>
          <p:cNvSpPr/>
          <p:nvPr/>
        </p:nvSpPr>
        <p:spPr>
          <a:xfrm>
            <a:off x="4284000" y="3309840"/>
            <a:ext cx="2608200" cy="288000"/>
          </a:xfrm>
          <a:custGeom>
            <a:avLst/>
            <a:gdLst>
              <a:gd name="textAreaLeft" fmla="*/ 0 w 2608200"/>
              <a:gd name="textAreaRight" fmla="*/ 2609640 w 2608200"/>
              <a:gd name="textAreaTop" fmla="*/ 0 h 196560"/>
              <a:gd name="textAreaBottom" fmla="*/ 198000 h 196560"/>
            </a:gdLst>
            <a:ahLst/>
            <a:cxnLst/>
            <a:rect l="textAreaLeft" t="textAreaTop" r="textAreaRight" b="textAreaBottom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5160" tIns="65160" rIns="65160" bIns="651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Наименование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Полилиния 44"/>
          <p:cNvSpPr/>
          <p:nvPr/>
        </p:nvSpPr>
        <p:spPr>
          <a:xfrm>
            <a:off x="7046640" y="3301560"/>
            <a:ext cx="588960" cy="288000"/>
          </a:xfrm>
          <a:custGeom>
            <a:avLst/>
            <a:gdLst>
              <a:gd name="textAreaLeft" fmla="*/ 0 w 588960"/>
              <a:gd name="textAreaRight" fmla="*/ 590400 w 588960"/>
              <a:gd name="textAreaTop" fmla="*/ 0 h 204480"/>
              <a:gd name="textAreaBottom" fmla="*/ 205920 h 204480"/>
            </a:gdLst>
            <a:ahLst/>
            <a:cxnLst/>
            <a:rect l="textAreaLeft" t="textAreaTop" r="textAreaRight" b="textAreaBottom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Полилиния 45"/>
          <p:cNvSpPr/>
          <p:nvPr/>
        </p:nvSpPr>
        <p:spPr>
          <a:xfrm>
            <a:off x="8447536" y="3299040"/>
            <a:ext cx="588960" cy="288000"/>
          </a:xfrm>
          <a:custGeom>
            <a:avLst/>
            <a:gdLst>
              <a:gd name="textAreaLeft" fmla="*/ 0 w 588960"/>
              <a:gd name="textAreaRight" fmla="*/ 590400 w 588960"/>
              <a:gd name="textAreaTop" fmla="*/ 0 h 207000"/>
              <a:gd name="textAreaBottom" fmla="*/ 208440 h 207000"/>
            </a:gdLst>
            <a:ahLst/>
            <a:cxnLst/>
            <a:rect l="textAreaLeft" t="textAreaTop" r="textAreaRight" b="textAreaBottom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Полилиния 46"/>
          <p:cNvSpPr/>
          <p:nvPr/>
        </p:nvSpPr>
        <p:spPr>
          <a:xfrm>
            <a:off x="7745400" y="3309840"/>
            <a:ext cx="588960" cy="288000"/>
          </a:xfrm>
          <a:custGeom>
            <a:avLst/>
            <a:gdLst>
              <a:gd name="textAreaLeft" fmla="*/ 0 w 588960"/>
              <a:gd name="textAreaRight" fmla="*/ 590400 w 588960"/>
              <a:gd name="textAreaTop" fmla="*/ 0 h 196560"/>
              <a:gd name="textAreaBottom" fmla="*/ 198000 h 196560"/>
            </a:gdLst>
            <a:ahLst/>
            <a:cxnLst/>
            <a:rect l="textAreaLeft" t="textAreaTop" r="textAreaRight" b="textAreaBottom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Полилиния 55"/>
          <p:cNvSpPr/>
          <p:nvPr/>
        </p:nvSpPr>
        <p:spPr>
          <a:xfrm>
            <a:off x="4303440" y="4898520"/>
            <a:ext cx="2608200" cy="305280"/>
          </a:xfrm>
          <a:custGeom>
            <a:avLst/>
            <a:gdLst>
              <a:gd name="textAreaLeft" fmla="*/ 0 w 2608200"/>
              <a:gd name="textAreaRight" fmla="*/ 2609640 w 2608200"/>
              <a:gd name="textAreaTop" fmla="*/ 0 h 305280"/>
              <a:gd name="textAreaBottom" fmla="*/ 306720 h 305280"/>
            </a:gdLst>
            <a:ahLst/>
            <a:cxnLst/>
            <a:rect l="textAreaLeft" t="textAreaTop" r="textAreaRight" b="textAreaBottom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«Развитие электронного правительства»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Полилиния 56"/>
          <p:cNvSpPr/>
          <p:nvPr/>
        </p:nvSpPr>
        <p:spPr>
          <a:xfrm>
            <a:off x="8447536" y="4893840"/>
            <a:ext cx="561960" cy="305280"/>
          </a:xfrm>
          <a:custGeom>
            <a:avLst/>
            <a:gdLst>
              <a:gd name="textAreaLeft" fmla="*/ 0 w 561960"/>
              <a:gd name="textAreaRight" fmla="*/ 563400 w 561960"/>
              <a:gd name="textAreaTop" fmla="*/ 0 h 305280"/>
              <a:gd name="textAreaBottom" fmla="*/ 306720 h 30528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732,6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Полилиния 57"/>
          <p:cNvSpPr/>
          <p:nvPr/>
        </p:nvSpPr>
        <p:spPr>
          <a:xfrm>
            <a:off x="7756920" y="4898880"/>
            <a:ext cx="588960" cy="305280"/>
          </a:xfrm>
          <a:custGeom>
            <a:avLst/>
            <a:gdLst>
              <a:gd name="textAreaLeft" fmla="*/ 0 w 588960"/>
              <a:gd name="textAreaRight" fmla="*/ 590400 w 588960"/>
              <a:gd name="textAreaTop" fmla="*/ 0 h 305280"/>
              <a:gd name="textAreaBottom" fmla="*/ 306720 h 30528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749,5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Полилиния 58"/>
          <p:cNvSpPr/>
          <p:nvPr/>
        </p:nvSpPr>
        <p:spPr>
          <a:xfrm>
            <a:off x="7078500" y="4898520"/>
            <a:ext cx="567000" cy="305280"/>
          </a:xfrm>
          <a:custGeom>
            <a:avLst/>
            <a:gdLst>
              <a:gd name="textAreaLeft" fmla="*/ 0 w 567000"/>
              <a:gd name="textAreaRight" fmla="*/ 568440 w 567000"/>
              <a:gd name="textAreaTop" fmla="*/ 0 h 305280"/>
              <a:gd name="textAreaBottom" fmla="*/ 306720 h 30528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1 569,2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Полилиния 63"/>
          <p:cNvSpPr/>
          <p:nvPr/>
        </p:nvSpPr>
        <p:spPr>
          <a:xfrm>
            <a:off x="4303440" y="5320440"/>
            <a:ext cx="2588760" cy="315360"/>
          </a:xfrm>
          <a:custGeom>
            <a:avLst/>
            <a:gdLst>
              <a:gd name="textAreaLeft" fmla="*/ 0 w 2588760"/>
              <a:gd name="textAreaRight" fmla="*/ 2590200 w 2588760"/>
              <a:gd name="textAreaTop" fmla="*/ 0 h 315360"/>
              <a:gd name="textAreaBottom" fmla="*/ 316800 h 315360"/>
            </a:gdLst>
            <a:ahLst/>
            <a:cxnLst/>
            <a:rect l="textAreaLeft" t="textAreaTop" r="textAreaRight" b="textAreaBottom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«Массовые коммуникации»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Полилиния 64"/>
          <p:cNvSpPr/>
          <p:nvPr/>
        </p:nvSpPr>
        <p:spPr>
          <a:xfrm>
            <a:off x="7067520" y="5332320"/>
            <a:ext cx="588960" cy="299880"/>
          </a:xfrm>
          <a:custGeom>
            <a:avLst/>
            <a:gdLst>
              <a:gd name="textAreaLeft" fmla="*/ 0 w 588960"/>
              <a:gd name="textAreaRight" fmla="*/ 590400 w 588960"/>
              <a:gd name="textAreaTop" fmla="*/ 0 h 299880"/>
              <a:gd name="textAreaBottom" fmla="*/ 300960 h 29988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251,8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Полилиния 66"/>
          <p:cNvSpPr/>
          <p:nvPr/>
        </p:nvSpPr>
        <p:spPr>
          <a:xfrm>
            <a:off x="4296240" y="5742720"/>
            <a:ext cx="2613240" cy="511560"/>
          </a:xfrm>
          <a:custGeom>
            <a:avLst/>
            <a:gdLst>
              <a:gd name="textAreaLeft" fmla="*/ 0 w 2613240"/>
              <a:gd name="textAreaRight" fmla="*/ 2614680 w 2613240"/>
              <a:gd name="textAreaTop" fmla="*/ 0 h 511560"/>
              <a:gd name="textAreaBottom" fmla="*/ 512640 h 511560"/>
            </a:gdLst>
            <a:ahLst/>
            <a:cxnLst/>
            <a:rect l="textAreaLeft" t="textAreaTop" r="textAreaRight" b="textAreaBottom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0840" tIns="60840" rIns="60840" bIns="608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«Обеспечение реализации государственной программы Чувашской Республики «Цифровое общество Чувашии»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Полилиния 68"/>
          <p:cNvSpPr/>
          <p:nvPr/>
        </p:nvSpPr>
        <p:spPr>
          <a:xfrm>
            <a:off x="7756920" y="5333040"/>
            <a:ext cx="588960" cy="299880"/>
          </a:xfrm>
          <a:custGeom>
            <a:avLst/>
            <a:gdLst>
              <a:gd name="textAreaLeft" fmla="*/ 0 w 588960"/>
              <a:gd name="textAreaRight" fmla="*/ 590400 w 588960"/>
              <a:gd name="textAreaTop" fmla="*/ 0 h 299880"/>
              <a:gd name="textAreaBottom" fmla="*/ 300960 h 29988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252,2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Полилиния 69"/>
          <p:cNvSpPr/>
          <p:nvPr/>
        </p:nvSpPr>
        <p:spPr>
          <a:xfrm>
            <a:off x="8447536" y="5336280"/>
            <a:ext cx="588960" cy="299880"/>
          </a:xfrm>
          <a:custGeom>
            <a:avLst/>
            <a:gdLst>
              <a:gd name="textAreaLeft" fmla="*/ 0 w 588960"/>
              <a:gd name="textAreaRight" fmla="*/ 590400 w 588960"/>
              <a:gd name="textAreaTop" fmla="*/ 0 h 299880"/>
              <a:gd name="textAreaBottom" fmla="*/ 300960 h 29988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252,2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Полилиния 73"/>
          <p:cNvSpPr/>
          <p:nvPr/>
        </p:nvSpPr>
        <p:spPr>
          <a:xfrm>
            <a:off x="7067520" y="5742720"/>
            <a:ext cx="588960" cy="511560"/>
          </a:xfrm>
          <a:custGeom>
            <a:avLst/>
            <a:gdLst>
              <a:gd name="textAreaLeft" fmla="*/ 0 w 588960"/>
              <a:gd name="textAreaRight" fmla="*/ 590400 w 588960"/>
              <a:gd name="textAreaTop" fmla="*/ 0 h 511560"/>
              <a:gd name="textAreaBottom" fmla="*/ 512640 h 51156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46,8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Полилиния 74"/>
          <p:cNvSpPr/>
          <p:nvPr/>
        </p:nvSpPr>
        <p:spPr>
          <a:xfrm>
            <a:off x="8447536" y="5741640"/>
            <a:ext cx="579960" cy="512640"/>
          </a:xfrm>
          <a:custGeom>
            <a:avLst/>
            <a:gdLst>
              <a:gd name="textAreaLeft" fmla="*/ 0 w 579960"/>
              <a:gd name="textAreaRight" fmla="*/ 581400 w 579960"/>
              <a:gd name="textAreaTop" fmla="*/ 0 h 512640"/>
              <a:gd name="textAreaBottom" fmla="*/ 513720 h 51264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49,4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Полилиния 75"/>
          <p:cNvSpPr/>
          <p:nvPr/>
        </p:nvSpPr>
        <p:spPr>
          <a:xfrm>
            <a:off x="7756920" y="5743800"/>
            <a:ext cx="588960" cy="510480"/>
          </a:xfrm>
          <a:custGeom>
            <a:avLst/>
            <a:gdLst>
              <a:gd name="textAreaLeft" fmla="*/ 0 w 588960"/>
              <a:gd name="textAreaRight" fmla="*/ 590400 w 588960"/>
              <a:gd name="textAreaTop" fmla="*/ 0 h 510480"/>
              <a:gd name="textAreaBottom" fmla="*/ 511560 h 51048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49,4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Полилиния 36"/>
          <p:cNvSpPr/>
          <p:nvPr/>
        </p:nvSpPr>
        <p:spPr>
          <a:xfrm>
            <a:off x="4300920" y="3736440"/>
            <a:ext cx="2608200" cy="311040"/>
          </a:xfrm>
          <a:custGeom>
            <a:avLst/>
            <a:gdLst>
              <a:gd name="textAreaLeft" fmla="*/ 0 w 2608200"/>
              <a:gd name="textAreaRight" fmla="*/ 2609640 w 2608200"/>
              <a:gd name="textAreaTop" fmla="*/ 0 h 311040"/>
              <a:gd name="textAreaBottom" fmla="*/ 312120 h 311040"/>
            </a:gdLst>
            <a:ahLst/>
            <a:cxnLst/>
            <a:rect l="textAreaLeft" t="textAreaTop" r="textAreaRight" b="textAreaBottom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520" tIns="56520" rIns="56520" bIns="565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«Цифровые платформы в отраслях социальной сферы»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Полилиния 37"/>
          <p:cNvSpPr/>
          <p:nvPr/>
        </p:nvSpPr>
        <p:spPr>
          <a:xfrm>
            <a:off x="7076520" y="3736440"/>
            <a:ext cx="570960" cy="311040"/>
          </a:xfrm>
          <a:custGeom>
            <a:avLst/>
            <a:gdLst>
              <a:gd name="textAreaLeft" fmla="*/ 0 w 570960"/>
              <a:gd name="textAreaRight" fmla="*/ 572400 w 570960"/>
              <a:gd name="textAreaTop" fmla="*/ 0 h 311040"/>
              <a:gd name="textAreaBottom" fmla="*/ 312120 h 311040"/>
            </a:gdLst>
            <a:ahLst/>
            <a:cxnLst/>
            <a:rect l="textAreaLeft" t="textAreaTop" r="textAreaRight" b="textAreaBottom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39,8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Полилиния 38"/>
          <p:cNvSpPr/>
          <p:nvPr/>
        </p:nvSpPr>
        <p:spPr>
          <a:xfrm>
            <a:off x="7756920" y="3736440"/>
            <a:ext cx="588960" cy="311040"/>
          </a:xfrm>
          <a:custGeom>
            <a:avLst/>
            <a:gdLst>
              <a:gd name="textAreaLeft" fmla="*/ 0 w 588960"/>
              <a:gd name="textAreaRight" fmla="*/ 590400 w 588960"/>
              <a:gd name="textAreaTop" fmla="*/ 0 h 311040"/>
              <a:gd name="textAreaBottom" fmla="*/ 312120 h 311040"/>
            </a:gdLst>
            <a:ahLst/>
            <a:cxnLst/>
            <a:rect l="textAreaLeft" t="textAreaTop" r="textAreaRight" b="textAreaBottom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153,7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Полилиния 39"/>
          <p:cNvSpPr/>
          <p:nvPr/>
        </p:nvSpPr>
        <p:spPr>
          <a:xfrm>
            <a:off x="8447536" y="3733920"/>
            <a:ext cx="564120" cy="311040"/>
          </a:xfrm>
          <a:custGeom>
            <a:avLst/>
            <a:gdLst>
              <a:gd name="textAreaLeft" fmla="*/ 0 w 564120"/>
              <a:gd name="textAreaRight" fmla="*/ 565560 w 564120"/>
              <a:gd name="textAreaTop" fmla="*/ 0 h 311040"/>
              <a:gd name="textAreaBottom" fmla="*/ 312120 h 311040"/>
            </a:gdLst>
            <a:ahLst/>
            <a:cxnLst/>
            <a:rect l="textAreaLeft" t="textAreaTop" r="textAreaRight" b="textAreaBottom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218,4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Полилиния 40"/>
          <p:cNvSpPr/>
          <p:nvPr/>
        </p:nvSpPr>
        <p:spPr>
          <a:xfrm>
            <a:off x="4318200" y="4112280"/>
            <a:ext cx="2608200" cy="305640"/>
          </a:xfrm>
          <a:custGeom>
            <a:avLst/>
            <a:gdLst>
              <a:gd name="textAreaLeft" fmla="*/ 0 w 2608200"/>
              <a:gd name="textAreaRight" fmla="*/ 2609640 w 2608200"/>
              <a:gd name="textAreaTop" fmla="*/ 0 h 305640"/>
              <a:gd name="textAreaBottom" fmla="*/ 306720 h 305640"/>
            </a:gdLst>
            <a:ahLst/>
            <a:cxnLst/>
            <a:rect l="textAreaLeft" t="textAreaTop" r="textAreaRight" b="textAreaBottom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«Цифровое государственное управление»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Полилиния 59"/>
          <p:cNvSpPr/>
          <p:nvPr/>
        </p:nvSpPr>
        <p:spPr>
          <a:xfrm>
            <a:off x="8447536" y="4140000"/>
            <a:ext cx="561960" cy="305640"/>
          </a:xfrm>
          <a:custGeom>
            <a:avLst/>
            <a:gdLst>
              <a:gd name="textAreaLeft" fmla="*/ 0 w 561960"/>
              <a:gd name="textAreaRight" fmla="*/ 563400 w 561960"/>
              <a:gd name="textAreaTop" fmla="*/ 0 h 305640"/>
              <a:gd name="textAreaBottom" fmla="*/ 306720 h 30564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Полилиния 60"/>
          <p:cNvSpPr/>
          <p:nvPr/>
        </p:nvSpPr>
        <p:spPr>
          <a:xfrm>
            <a:off x="7756920" y="4113000"/>
            <a:ext cx="588960" cy="305640"/>
          </a:xfrm>
          <a:custGeom>
            <a:avLst/>
            <a:gdLst>
              <a:gd name="textAreaLeft" fmla="*/ 0 w 588960"/>
              <a:gd name="textAreaRight" fmla="*/ 590400 w 588960"/>
              <a:gd name="textAreaTop" fmla="*/ 0 h 305640"/>
              <a:gd name="textAreaBottom" fmla="*/ 306720 h 30564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Полилиния 61"/>
          <p:cNvSpPr/>
          <p:nvPr/>
        </p:nvSpPr>
        <p:spPr>
          <a:xfrm>
            <a:off x="7078500" y="4123440"/>
            <a:ext cx="567000" cy="305640"/>
          </a:xfrm>
          <a:custGeom>
            <a:avLst/>
            <a:gdLst>
              <a:gd name="textAreaLeft" fmla="*/ 0 w 567000"/>
              <a:gd name="textAreaRight" fmla="*/ 568440 w 567000"/>
              <a:gd name="textAreaTop" fmla="*/ 0 h 305640"/>
              <a:gd name="textAreaBottom" fmla="*/ 306720 h 305640"/>
            </a:gdLst>
            <a:ahLst/>
            <a:cxnLst/>
            <a:rect l="textAreaLeft" t="textAreaTop" r="textAreaRight" b="textAreaBottom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4800" tIns="64800" rIns="64800" bIns="648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13,3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Полилиния 51"/>
          <p:cNvSpPr/>
          <p:nvPr/>
        </p:nvSpPr>
        <p:spPr>
          <a:xfrm>
            <a:off x="4325040" y="4499640"/>
            <a:ext cx="2608200" cy="310680"/>
          </a:xfrm>
          <a:custGeom>
            <a:avLst/>
            <a:gdLst>
              <a:gd name="textAreaLeft" fmla="*/ 0 w 2608200"/>
              <a:gd name="textAreaRight" fmla="*/ 2609640 w 2608200"/>
              <a:gd name="textAreaTop" fmla="*/ 0 h 310680"/>
              <a:gd name="textAreaBottom" fmla="*/ 311760 h 310680"/>
            </a:gdLst>
            <a:ahLst/>
            <a:cxnLst/>
            <a:rect l="textAreaLeft" t="textAreaTop" r="textAreaRight" b="textAreaBottom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520" tIns="56520" rIns="56520" bIns="5652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«Отечественные решения»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Полилиния 52"/>
          <p:cNvSpPr/>
          <p:nvPr/>
        </p:nvSpPr>
        <p:spPr>
          <a:xfrm>
            <a:off x="7076520" y="4500000"/>
            <a:ext cx="570960" cy="310680"/>
          </a:xfrm>
          <a:custGeom>
            <a:avLst/>
            <a:gdLst>
              <a:gd name="textAreaLeft" fmla="*/ 0 w 570960"/>
              <a:gd name="textAreaRight" fmla="*/ 572400 w 570960"/>
              <a:gd name="textAreaTop" fmla="*/ 0 h 310680"/>
              <a:gd name="textAreaBottom" fmla="*/ 311760 h 310680"/>
            </a:gdLst>
            <a:ahLst/>
            <a:cxnLst/>
            <a:rect l="textAreaLeft" t="textAreaTop" r="textAreaRight" b="textAreaBottom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136,0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Полилиния 53"/>
          <p:cNvSpPr/>
          <p:nvPr/>
        </p:nvSpPr>
        <p:spPr>
          <a:xfrm>
            <a:off x="7756920" y="4500000"/>
            <a:ext cx="588960" cy="310680"/>
          </a:xfrm>
          <a:custGeom>
            <a:avLst/>
            <a:gdLst>
              <a:gd name="textAreaLeft" fmla="*/ 0 w 588960"/>
              <a:gd name="textAreaRight" fmla="*/ 590400 w 588960"/>
              <a:gd name="textAreaTop" fmla="*/ 0 h 310680"/>
              <a:gd name="textAreaBottom" fmla="*/ 311760 h 310680"/>
            </a:gdLst>
            <a:ahLst/>
            <a:cxnLst/>
            <a:rect l="textAreaLeft" t="textAreaTop" r="textAreaRight" b="textAreaBottom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113,9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Полилиния 54"/>
          <p:cNvSpPr/>
          <p:nvPr/>
        </p:nvSpPr>
        <p:spPr>
          <a:xfrm>
            <a:off x="8447536" y="4497480"/>
            <a:ext cx="564120" cy="310680"/>
          </a:xfrm>
          <a:custGeom>
            <a:avLst/>
            <a:gdLst>
              <a:gd name="textAreaLeft" fmla="*/ 0 w 564120"/>
              <a:gd name="textAreaRight" fmla="*/ 565560 w 564120"/>
              <a:gd name="textAreaTop" fmla="*/ 0 h 310680"/>
              <a:gd name="textAreaBottom" fmla="*/ 311760 h 310680"/>
            </a:gdLst>
            <a:ahLst/>
            <a:cxnLst/>
            <a:rect l="textAreaLeft" t="textAreaTop" r="textAreaRight" b="textAreaBottom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240" tIns="57240" rIns="57240" bIns="572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113,9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897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Полилиния 3"/>
          <p:cNvSpPr/>
          <p:nvPr/>
        </p:nvSpPr>
        <p:spPr>
          <a:xfrm>
            <a:off x="5812920" y="2565000"/>
            <a:ext cx="3119760" cy="733680"/>
          </a:xfrm>
          <a:custGeom>
            <a:avLst/>
            <a:gdLst>
              <a:gd name="textAreaLeft" fmla="*/ 0 w 3119760"/>
              <a:gd name="textAreaRight" fmla="*/ 3121200 w 3119760"/>
              <a:gd name="textAreaTop" fmla="*/ 0 h 733680"/>
              <a:gd name="textAreaBottom" fmla="*/ 735120 h 733680"/>
            </a:gdLst>
            <a:ahLst/>
            <a:cxnLst/>
            <a:rect l="textAreaLeft" t="textAreaTop" r="textAreaRight" b="textAreaBottom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0" name="Полилиния 26"/>
          <p:cNvSpPr/>
          <p:nvPr/>
        </p:nvSpPr>
        <p:spPr>
          <a:xfrm>
            <a:off x="7065720" y="450108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1" name="Полилиния 36"/>
          <p:cNvSpPr/>
          <p:nvPr/>
        </p:nvSpPr>
        <p:spPr>
          <a:xfrm>
            <a:off x="7706160" y="537336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100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2" name="Полилиния 39"/>
          <p:cNvSpPr/>
          <p:nvPr/>
        </p:nvSpPr>
        <p:spPr>
          <a:xfrm>
            <a:off x="8346600" y="449856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3" name="Полилиния 42"/>
          <p:cNvSpPr/>
          <p:nvPr/>
        </p:nvSpPr>
        <p:spPr>
          <a:xfrm>
            <a:off x="8346600" y="537336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100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4" name="Скругленный прямоугольник 23"/>
          <p:cNvSpPr/>
          <p:nvPr/>
        </p:nvSpPr>
        <p:spPr>
          <a:xfrm>
            <a:off x="73080" y="4489920"/>
            <a:ext cx="5577840" cy="7419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Достижение "цифровой зрелости" государственного и муниципального управления, ключевых отраслей экономики и социальной сферы, в том числе здравоохранения и образования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5" name="Скругленный прямоугольник 32"/>
          <p:cNvSpPr/>
          <p:nvPr/>
        </p:nvSpPr>
        <p:spPr>
          <a:xfrm>
            <a:off x="81000" y="5365080"/>
            <a:ext cx="5569560" cy="682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 defTabSz="914400">
              <a:lnSpc>
                <a:spcPct val="100000"/>
              </a:lnSpc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Доля аттестованных государственных информационных систем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6" name="Скругленный прямоугольник 10"/>
          <p:cNvSpPr/>
          <p:nvPr/>
        </p:nvSpPr>
        <p:spPr>
          <a:xfrm>
            <a:off x="1763640" y="3501000"/>
            <a:ext cx="2590920" cy="68796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7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5336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u="none" strike="noStrike" dirty="0" smtClean="0">
                <a:solidFill>
                  <a:srgbClr val="000000"/>
                </a:solidFill>
                <a:effectLst/>
                <a:uFillTx/>
                <a:latin typeface="Times New Roman"/>
              </a:rPr>
              <a:t>69</a:t>
            </a:r>
            <a:endParaRPr lang="ru-RU" sz="120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958" name="Picture 5"/>
          <p:cNvPicPr/>
          <p:nvPr/>
        </p:nvPicPr>
        <p:blipFill>
          <a:blip r:embed="rId2"/>
          <a:stretch/>
        </p:blipFill>
        <p:spPr>
          <a:xfrm>
            <a:off x="7012440" y="907920"/>
            <a:ext cx="1563480" cy="15422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959" name="Заголовок 1"/>
          <p:cNvSpPr/>
          <p:nvPr/>
        </p:nvSpPr>
        <p:spPr>
          <a:xfrm>
            <a:off x="259560" y="0"/>
            <a:ext cx="72630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«Цифровое общество Чувашии»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960" name="Прямая соединительная линия 12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1961" name="TextBox 43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rgbClr val="4E67C8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rgbClr val="4E67C8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62" name="Picture 2" descr="https://digitalpadm.com/wp-content/uploads/2018/01/banner-digital.jpg"/>
          <p:cNvPicPr/>
          <p:nvPr/>
        </p:nvPicPr>
        <p:blipFill>
          <a:blip r:embed="rId3"/>
          <a:stretch/>
        </p:blipFill>
        <p:spPr>
          <a:xfrm>
            <a:off x="263880" y="696600"/>
            <a:ext cx="4954680" cy="20840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1963" name="Полилиния 38"/>
          <p:cNvSpPr/>
          <p:nvPr/>
        </p:nvSpPr>
        <p:spPr>
          <a:xfrm>
            <a:off x="6457680" y="3501000"/>
            <a:ext cx="586080" cy="733680"/>
          </a:xfrm>
          <a:custGeom>
            <a:avLst/>
            <a:gdLst>
              <a:gd name="textAreaLeft" fmla="*/ 0 w 586080"/>
              <a:gd name="textAreaRight" fmla="*/ 587520 w 586080"/>
              <a:gd name="textAreaTop" fmla="*/ 0 h 733680"/>
              <a:gd name="textAreaBottom" fmla="*/ 735120 h 73368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4" name="Полилиния 44"/>
          <p:cNvSpPr/>
          <p:nvPr/>
        </p:nvSpPr>
        <p:spPr>
          <a:xfrm>
            <a:off x="6425280" y="450936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45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5" name="Полилиния 46"/>
          <p:cNvSpPr/>
          <p:nvPr/>
        </p:nvSpPr>
        <p:spPr>
          <a:xfrm>
            <a:off x="6425280" y="537336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100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6" name="Полилиния 48"/>
          <p:cNvSpPr/>
          <p:nvPr/>
        </p:nvSpPr>
        <p:spPr>
          <a:xfrm>
            <a:off x="5784840" y="450108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34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7" name="Полилиния 51"/>
          <p:cNvSpPr/>
          <p:nvPr/>
        </p:nvSpPr>
        <p:spPr>
          <a:xfrm>
            <a:off x="5792760" y="5373360"/>
            <a:ext cx="578160" cy="646560"/>
          </a:xfrm>
          <a:custGeom>
            <a:avLst/>
            <a:gdLst>
              <a:gd name="textAreaLeft" fmla="*/ 0 w 578160"/>
              <a:gd name="textAreaRight" fmla="*/ 579600 w 57816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100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8" name="Полилиния 52"/>
          <p:cNvSpPr/>
          <p:nvPr/>
        </p:nvSpPr>
        <p:spPr>
          <a:xfrm>
            <a:off x="5812920" y="3501000"/>
            <a:ext cx="586080" cy="733680"/>
          </a:xfrm>
          <a:custGeom>
            <a:avLst/>
            <a:gdLst>
              <a:gd name="textAreaLeft" fmla="*/ 0 w 586080"/>
              <a:gd name="textAreaRight" fmla="*/ 587520 w 586080"/>
              <a:gd name="textAreaTop" fmla="*/ 0 h 733680"/>
              <a:gd name="textAreaBottom" fmla="*/ 735120 h 73368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9" name="Полилиния 53"/>
          <p:cNvSpPr/>
          <p:nvPr/>
        </p:nvSpPr>
        <p:spPr>
          <a:xfrm>
            <a:off x="7711200" y="3501000"/>
            <a:ext cx="586080" cy="733680"/>
          </a:xfrm>
          <a:custGeom>
            <a:avLst/>
            <a:gdLst>
              <a:gd name="textAreaLeft" fmla="*/ 0 w 586080"/>
              <a:gd name="textAreaRight" fmla="*/ 587520 w 586080"/>
              <a:gd name="textAreaTop" fmla="*/ 0 h 733680"/>
              <a:gd name="textAreaBottom" fmla="*/ 735120 h 73368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0" name="Полилиния 54"/>
          <p:cNvSpPr/>
          <p:nvPr/>
        </p:nvSpPr>
        <p:spPr>
          <a:xfrm>
            <a:off x="7706160" y="450108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1" name="Полилиния 55"/>
          <p:cNvSpPr/>
          <p:nvPr/>
        </p:nvSpPr>
        <p:spPr>
          <a:xfrm>
            <a:off x="8346600" y="3501000"/>
            <a:ext cx="586080" cy="733680"/>
          </a:xfrm>
          <a:custGeom>
            <a:avLst/>
            <a:gdLst>
              <a:gd name="textAreaLeft" fmla="*/ 0 w 586080"/>
              <a:gd name="textAreaRight" fmla="*/ 587520 w 586080"/>
              <a:gd name="textAreaTop" fmla="*/ 0 h 733680"/>
              <a:gd name="textAreaBottom" fmla="*/ 735120 h 73368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2" name="Полилиния 64"/>
          <p:cNvSpPr/>
          <p:nvPr/>
        </p:nvSpPr>
        <p:spPr>
          <a:xfrm>
            <a:off x="7065720" y="5373360"/>
            <a:ext cx="586080" cy="646560"/>
          </a:xfrm>
          <a:custGeom>
            <a:avLst/>
            <a:gdLst>
              <a:gd name="textAreaLeft" fmla="*/ 0 w 586080"/>
              <a:gd name="textAreaRight" fmla="*/ 587520 w 586080"/>
              <a:gd name="textAreaTop" fmla="*/ 0 h 646560"/>
              <a:gd name="textAreaBottom" fmla="*/ 648000 h 64656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100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3" name="Полилиния 65"/>
          <p:cNvSpPr/>
          <p:nvPr/>
        </p:nvSpPr>
        <p:spPr>
          <a:xfrm>
            <a:off x="7079040" y="3501000"/>
            <a:ext cx="586080" cy="733680"/>
          </a:xfrm>
          <a:custGeom>
            <a:avLst/>
            <a:gdLst>
              <a:gd name="textAreaLeft" fmla="*/ 0 w 586080"/>
              <a:gd name="textAreaRight" fmla="*/ 587520 w 586080"/>
              <a:gd name="textAreaTop" fmla="*/ 0 h 733680"/>
              <a:gd name="textAreaBottom" fmla="*/ 735120 h 733680"/>
            </a:gdLst>
            <a:ahLst/>
            <a:cxnLst/>
            <a:rect l="textAreaLeft" t="textAreaTop" r="textAreaRight" b="textAreaBottom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4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9602" y="2698846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6743999"/>
              </p:ext>
            </p:extLst>
          </p:nvPr>
        </p:nvGraphicFramePr>
        <p:xfrm>
          <a:off x="189602" y="3033000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Полилиния 3"/>
          <p:cNvSpPr/>
          <p:nvPr/>
        </p:nvSpPr>
        <p:spPr>
          <a:xfrm>
            <a:off x="4260960" y="3033000"/>
            <a:ext cx="4700880" cy="349920"/>
          </a:xfrm>
          <a:custGeom>
            <a:avLst/>
            <a:gdLst>
              <a:gd name="textAreaLeft" fmla="*/ 0 w 4700880"/>
              <a:gd name="textAreaRight" fmla="*/ 4702320 w 4700880"/>
              <a:gd name="textAreaTop" fmla="*/ 0 h 349920"/>
              <a:gd name="textAreaBottom" fmla="*/ 351360 h 349920"/>
            </a:gdLst>
            <a:ahLst/>
            <a:cxnLst/>
            <a:rect l="textAreaLeft" t="textAreaTop" r="textAreaRight" b="textAreaBottom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2720" tIns="72720" rIns="72720" bIns="7272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524"/>
              </a:spcAft>
            </a:pPr>
            <a:r>
              <a:rPr lang="ru-RU" sz="1500" b="1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Расходы в разрезе структурных элементов, млн. руб.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Полилиния 18"/>
          <p:cNvSpPr/>
          <p:nvPr/>
        </p:nvSpPr>
        <p:spPr>
          <a:xfrm>
            <a:off x="4221360" y="3430440"/>
            <a:ext cx="2549160" cy="466200"/>
          </a:xfrm>
          <a:custGeom>
            <a:avLst/>
            <a:gdLst>
              <a:gd name="textAreaLeft" fmla="*/ 0 w 2549160"/>
              <a:gd name="textAreaRight" fmla="*/ 2550600 w 2549160"/>
              <a:gd name="textAreaTop" fmla="*/ 0 h 466200"/>
              <a:gd name="textAreaBottom" fmla="*/ 467640 h 466200"/>
            </a:gdLst>
            <a:ahLst/>
            <a:cxnLst/>
            <a:rect l="textAreaLeft" t="textAreaTop" r="textAreaRight" b="textAreaBottom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240" tIns="66240" rIns="66240" bIns="66240" numCol="1" spcCol="1440" anchor="ctr">
            <a:noAutofit/>
          </a:bodyPr>
          <a:lstStyle/>
          <a:p>
            <a:pPr algn="ctr" defTabSz="666720">
              <a:lnSpc>
                <a:spcPct val="90000"/>
              </a:lnSpc>
              <a:spcAft>
                <a:spcPts val="524"/>
              </a:spcAft>
            </a:pPr>
            <a:r>
              <a:rPr lang="ru-RU" sz="1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Наименование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Полилиния 19"/>
          <p:cNvSpPr/>
          <p:nvPr/>
        </p:nvSpPr>
        <p:spPr>
          <a:xfrm>
            <a:off x="6918480" y="3445560"/>
            <a:ext cx="646560" cy="466200"/>
          </a:xfrm>
          <a:custGeom>
            <a:avLst/>
            <a:gdLst>
              <a:gd name="textAreaLeft" fmla="*/ 0 w 646560"/>
              <a:gd name="textAreaRight" fmla="*/ 648000 w 646560"/>
              <a:gd name="textAreaTop" fmla="*/ 0 h 466200"/>
              <a:gd name="textAreaBottom" fmla="*/ 467640 h 466200"/>
            </a:gdLst>
            <a:ahLst/>
            <a:cxnLst/>
            <a:rect l="textAreaLeft" t="textAreaTop" r="textAreaRight" b="textAreaBottom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Полилиния 20"/>
          <p:cNvSpPr/>
          <p:nvPr/>
        </p:nvSpPr>
        <p:spPr>
          <a:xfrm>
            <a:off x="4221360" y="4008600"/>
            <a:ext cx="2549160" cy="574560"/>
          </a:xfrm>
          <a:custGeom>
            <a:avLst/>
            <a:gdLst>
              <a:gd name="textAreaLeft" fmla="*/ 0 w 2549160"/>
              <a:gd name="textAreaRight" fmla="*/ 2550600 w 2549160"/>
              <a:gd name="textAreaTop" fmla="*/ 0 h 574560"/>
              <a:gd name="textAreaBottom" fmla="*/ 576000 h 574560"/>
            </a:gdLst>
            <a:ahLst/>
            <a:cxnLst/>
            <a:rect l="textAreaLeft" t="textAreaTop" r="textAreaRight" b="textAreaBottom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«Формирование комфортной городской среды»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Полилиния 21"/>
          <p:cNvSpPr/>
          <p:nvPr/>
        </p:nvSpPr>
        <p:spPr>
          <a:xfrm>
            <a:off x="6954480" y="4008600"/>
            <a:ext cx="610560" cy="569880"/>
          </a:xfrm>
          <a:custGeom>
            <a:avLst/>
            <a:gdLst>
              <a:gd name="textAreaLeft" fmla="*/ 0 w 610560"/>
              <a:gd name="textAreaRight" fmla="*/ 612000 w 610560"/>
              <a:gd name="textAreaTop" fmla="*/ 0 h 569880"/>
              <a:gd name="textAreaBottom" fmla="*/ 571320 h 56988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384,3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Полилиния 22"/>
          <p:cNvSpPr/>
          <p:nvPr/>
        </p:nvSpPr>
        <p:spPr>
          <a:xfrm>
            <a:off x="7687800" y="3994920"/>
            <a:ext cx="610560" cy="569880"/>
          </a:xfrm>
          <a:custGeom>
            <a:avLst/>
            <a:gdLst>
              <a:gd name="textAreaLeft" fmla="*/ 0 w 610560"/>
              <a:gd name="textAreaRight" fmla="*/ 612000 w 610560"/>
              <a:gd name="textAreaTop" fmla="*/ 0 h 569880"/>
              <a:gd name="textAreaBottom" fmla="*/ 571320 h 56988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302,4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Полилиния 23"/>
          <p:cNvSpPr/>
          <p:nvPr/>
        </p:nvSpPr>
        <p:spPr>
          <a:xfrm>
            <a:off x="7686720" y="3445560"/>
            <a:ext cx="584640" cy="466200"/>
          </a:xfrm>
          <a:custGeom>
            <a:avLst/>
            <a:gdLst>
              <a:gd name="textAreaLeft" fmla="*/ 0 w 584640"/>
              <a:gd name="textAreaRight" fmla="*/ 586080 w 584640"/>
              <a:gd name="textAreaTop" fmla="*/ 0 h 466200"/>
              <a:gd name="textAreaBottom" fmla="*/ 467640 h 466200"/>
            </a:gdLst>
            <a:ahLst/>
            <a:cxnLst/>
            <a:rect l="textAreaLeft" t="textAreaTop" r="textAreaRight" b="textAreaBottom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Полилиния 24"/>
          <p:cNvSpPr/>
          <p:nvPr/>
        </p:nvSpPr>
        <p:spPr>
          <a:xfrm>
            <a:off x="8351280" y="3451680"/>
            <a:ext cx="610560" cy="466200"/>
          </a:xfrm>
          <a:custGeom>
            <a:avLst/>
            <a:gdLst>
              <a:gd name="textAreaLeft" fmla="*/ 0 w 610560"/>
              <a:gd name="textAreaRight" fmla="*/ 612000 w 610560"/>
              <a:gd name="textAreaTop" fmla="*/ 0 h 466200"/>
              <a:gd name="textAreaBottom" fmla="*/ 467640 h 466200"/>
            </a:gdLst>
            <a:ahLst/>
            <a:cxnLst/>
            <a:rect l="textAreaLeft" t="textAreaTop" r="textAreaRight" b="textAreaBottom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Полилиния 27"/>
          <p:cNvSpPr/>
          <p:nvPr/>
        </p:nvSpPr>
        <p:spPr>
          <a:xfrm>
            <a:off x="8351280" y="3997080"/>
            <a:ext cx="610560" cy="569880"/>
          </a:xfrm>
          <a:custGeom>
            <a:avLst/>
            <a:gdLst>
              <a:gd name="textAreaLeft" fmla="*/ 0 w 610560"/>
              <a:gd name="textAreaRight" fmla="*/ 612000 w 610560"/>
              <a:gd name="textAreaTop" fmla="*/ 0 h 569880"/>
              <a:gd name="textAreaBottom" fmla="*/ 571320 h 56988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305,8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Полилиния 29"/>
          <p:cNvSpPr/>
          <p:nvPr/>
        </p:nvSpPr>
        <p:spPr>
          <a:xfrm>
            <a:off x="4224960" y="4684320"/>
            <a:ext cx="2549160" cy="763200"/>
          </a:xfrm>
          <a:custGeom>
            <a:avLst/>
            <a:gdLst>
              <a:gd name="textAreaLeft" fmla="*/ 0 w 2549160"/>
              <a:gd name="textAreaRight" fmla="*/ 2550600 w 2549160"/>
              <a:gd name="textAreaTop" fmla="*/ 0 h 763200"/>
              <a:gd name="textAreaBottom" fmla="*/ 764640 h 763200"/>
            </a:gdLst>
            <a:ahLst/>
            <a:cxnLst/>
            <a:rect l="textAreaLeft" t="textAreaTop" r="textAreaRight" b="textAreaBottom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Ведомственный проект "Содействие благоустройству населенных пунктов Чувашской Республики"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Полилиния 30"/>
          <p:cNvSpPr/>
          <p:nvPr/>
        </p:nvSpPr>
        <p:spPr>
          <a:xfrm>
            <a:off x="6958080" y="4684320"/>
            <a:ext cx="610560" cy="763200"/>
          </a:xfrm>
          <a:custGeom>
            <a:avLst/>
            <a:gdLst>
              <a:gd name="textAreaLeft" fmla="*/ 0 w 610560"/>
              <a:gd name="textAreaRight" fmla="*/ 612000 w 610560"/>
              <a:gd name="textAreaTop" fmla="*/ 0 h 763200"/>
              <a:gd name="textAreaBottom" fmla="*/ 764640 h 76320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220,7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Полилиния 31"/>
          <p:cNvSpPr/>
          <p:nvPr/>
        </p:nvSpPr>
        <p:spPr>
          <a:xfrm>
            <a:off x="7691400" y="4684320"/>
            <a:ext cx="610560" cy="763200"/>
          </a:xfrm>
          <a:custGeom>
            <a:avLst/>
            <a:gdLst>
              <a:gd name="textAreaLeft" fmla="*/ 0 w 610560"/>
              <a:gd name="textAreaRight" fmla="*/ 612000 w 610560"/>
              <a:gd name="textAreaTop" fmla="*/ 0 h 763200"/>
              <a:gd name="textAreaBottom" fmla="*/ 764640 h 76320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34,7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Полилиния 34"/>
          <p:cNvSpPr/>
          <p:nvPr/>
        </p:nvSpPr>
        <p:spPr>
          <a:xfrm>
            <a:off x="8354520" y="4684320"/>
            <a:ext cx="610560" cy="763200"/>
          </a:xfrm>
          <a:custGeom>
            <a:avLst/>
            <a:gdLst>
              <a:gd name="textAreaLeft" fmla="*/ 0 w 610560"/>
              <a:gd name="textAreaRight" fmla="*/ 612000 w 610560"/>
              <a:gd name="textAreaTop" fmla="*/ 0 h 763200"/>
              <a:gd name="textAreaBottom" fmla="*/ 764640 h 76320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29,7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Полилиния 38"/>
          <p:cNvSpPr/>
          <p:nvPr/>
        </p:nvSpPr>
        <p:spPr>
          <a:xfrm>
            <a:off x="4251960" y="5520960"/>
            <a:ext cx="2549160" cy="1002960"/>
          </a:xfrm>
          <a:custGeom>
            <a:avLst/>
            <a:gdLst>
              <a:gd name="textAreaLeft" fmla="*/ 0 w 2549160"/>
              <a:gd name="textAreaRight" fmla="*/ 2550600 w 2549160"/>
              <a:gd name="textAreaTop" fmla="*/ 0 h 1002960"/>
              <a:gd name="textAreaBottom" fmla="*/ 1004400 h 1002960"/>
            </a:gdLst>
            <a:ahLst/>
            <a:cxnLst/>
            <a:rect l="textAreaLeft" t="textAreaTop" r="textAreaRight" b="textAreaBottom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</a:pPr>
            <a:r>
              <a:rPr lang="ru-RU" sz="13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реализации государственной программы Чувашской Республики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Полилиния 40"/>
          <p:cNvSpPr/>
          <p:nvPr/>
        </p:nvSpPr>
        <p:spPr>
          <a:xfrm>
            <a:off x="6985080" y="5520960"/>
            <a:ext cx="583560" cy="1002960"/>
          </a:xfrm>
          <a:custGeom>
            <a:avLst/>
            <a:gdLst>
              <a:gd name="textAreaLeft" fmla="*/ 0 w 583560"/>
              <a:gd name="textAreaRight" fmla="*/ 585000 w 583560"/>
              <a:gd name="textAreaTop" fmla="*/ 0 h 1002960"/>
              <a:gd name="textAreaBottom" fmla="*/ 1004400 h 100296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17,8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Полилиния 41"/>
          <p:cNvSpPr/>
          <p:nvPr/>
        </p:nvSpPr>
        <p:spPr>
          <a:xfrm>
            <a:off x="7718400" y="5520960"/>
            <a:ext cx="580320" cy="1002960"/>
          </a:xfrm>
          <a:custGeom>
            <a:avLst/>
            <a:gdLst>
              <a:gd name="textAreaLeft" fmla="*/ 0 w 580320"/>
              <a:gd name="textAreaRight" fmla="*/ 581760 w 580320"/>
              <a:gd name="textAreaTop" fmla="*/ 0 h 1002960"/>
              <a:gd name="textAreaBottom" fmla="*/ 1004400 h 100296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18,8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Полилиния 43"/>
          <p:cNvSpPr/>
          <p:nvPr/>
        </p:nvSpPr>
        <p:spPr>
          <a:xfrm>
            <a:off x="8381520" y="5520960"/>
            <a:ext cx="580320" cy="1002960"/>
          </a:xfrm>
          <a:custGeom>
            <a:avLst/>
            <a:gdLst>
              <a:gd name="textAreaLeft" fmla="*/ 0 w 580320"/>
              <a:gd name="textAreaRight" fmla="*/ 581760 w 580320"/>
              <a:gd name="textAreaTop" fmla="*/ 0 h 1002960"/>
              <a:gd name="textAreaBottom" fmla="*/ 1004400 h 1002960"/>
            </a:gdLst>
            <a:ahLst/>
            <a:cxnLst/>
            <a:rect l="textAreaLeft" t="textAreaTop" r="textAreaRight" b="textAreaBottom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1280" tIns="71280" rIns="71280" bIns="71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18,8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678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Полилиния 3"/>
          <p:cNvSpPr/>
          <p:nvPr/>
        </p:nvSpPr>
        <p:spPr>
          <a:xfrm>
            <a:off x="5126760" y="836640"/>
            <a:ext cx="3836160" cy="682560"/>
          </a:xfrm>
          <a:custGeom>
            <a:avLst/>
            <a:gdLst>
              <a:gd name="textAreaLeft" fmla="*/ 0 w 3836160"/>
              <a:gd name="textAreaRight" fmla="*/ 3837600 w 3836160"/>
              <a:gd name="textAreaTop" fmla="*/ 0 h 682560"/>
              <a:gd name="textAreaBottom" fmla="*/ 684000 h 682560"/>
            </a:gdLst>
            <a:ahLst/>
            <a:cxnLst/>
            <a:rect l="textAreaLeft" t="textAreaTop" r="textAreaRight" b="textAreaBottom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2880" tIns="92880" rIns="92880" bIns="9288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561"/>
              </a:spcAft>
            </a:pPr>
            <a:r>
              <a:rPr lang="ru-RU" sz="16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1" name="Полилиния 24"/>
          <p:cNvSpPr/>
          <p:nvPr/>
        </p:nvSpPr>
        <p:spPr>
          <a:xfrm>
            <a:off x="6747840" y="1703880"/>
            <a:ext cx="728640" cy="774360"/>
          </a:xfrm>
          <a:custGeom>
            <a:avLst/>
            <a:gdLst>
              <a:gd name="textAreaLeft" fmla="*/ 0 w 728640"/>
              <a:gd name="textAreaRight" fmla="*/ 730080 w 728640"/>
              <a:gd name="textAreaTop" fmla="*/ 0 h 774360"/>
              <a:gd name="textAreaBottom" fmla="*/ 775800 h 774360"/>
            </a:gdLst>
            <a:ahLst/>
            <a:cxnLst/>
            <a:rect l="textAreaLeft" t="textAreaTop" r="textAreaRight" b="textAreaBottom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2" name="Полилиния 25"/>
          <p:cNvSpPr/>
          <p:nvPr/>
        </p:nvSpPr>
        <p:spPr>
          <a:xfrm>
            <a:off x="6747840" y="311364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х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3" name="Полилиния 26"/>
          <p:cNvSpPr/>
          <p:nvPr/>
        </p:nvSpPr>
        <p:spPr>
          <a:xfrm>
            <a:off x="6747840" y="408096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25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4" name="Полилиния 28"/>
          <p:cNvSpPr/>
          <p:nvPr/>
        </p:nvSpPr>
        <p:spPr>
          <a:xfrm>
            <a:off x="7529400" y="1703880"/>
            <a:ext cx="728640" cy="774360"/>
          </a:xfrm>
          <a:custGeom>
            <a:avLst/>
            <a:gdLst>
              <a:gd name="textAreaLeft" fmla="*/ 0 w 728640"/>
              <a:gd name="textAreaRight" fmla="*/ 730080 w 728640"/>
              <a:gd name="textAreaTop" fmla="*/ 0 h 774360"/>
              <a:gd name="textAreaBottom" fmla="*/ 775800 h 774360"/>
            </a:gdLst>
            <a:ahLst/>
            <a:cxnLst/>
            <a:rect l="textAreaLeft" t="textAreaTop" r="textAreaRight" b="textAreaBottom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5" name="Полилиния 29"/>
          <p:cNvSpPr/>
          <p:nvPr/>
        </p:nvSpPr>
        <p:spPr>
          <a:xfrm>
            <a:off x="7529400" y="311364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en-US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x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6" name="Полилиния 30"/>
          <p:cNvSpPr/>
          <p:nvPr/>
        </p:nvSpPr>
        <p:spPr>
          <a:xfrm>
            <a:off x="7542360" y="408060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25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7" name="Скругленный прямоугольник 4"/>
          <p:cNvSpPr/>
          <p:nvPr/>
        </p:nvSpPr>
        <p:spPr>
          <a:xfrm>
            <a:off x="109080" y="3080160"/>
            <a:ext cx="4758120" cy="358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благоустроенных общественных территорий, ед.</a:t>
            </a:r>
            <a:endParaRPr lang="ru-RU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8" name="Скругленный прямоугольник 23"/>
          <p:cNvSpPr/>
          <p:nvPr/>
        </p:nvSpPr>
        <p:spPr>
          <a:xfrm>
            <a:off x="117360" y="4008600"/>
            <a:ext cx="4741200" cy="358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реализованных инициативных проектов, ед.</a:t>
            </a:r>
            <a:endParaRPr lang="ru-RU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9" name="Скругленный прямоугольник 10"/>
          <p:cNvSpPr/>
          <p:nvPr/>
        </p:nvSpPr>
        <p:spPr>
          <a:xfrm>
            <a:off x="107640" y="1773360"/>
            <a:ext cx="2692800" cy="55692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0" name="Полилиния 32"/>
          <p:cNvSpPr/>
          <p:nvPr/>
        </p:nvSpPr>
        <p:spPr>
          <a:xfrm>
            <a:off x="5930280" y="1703880"/>
            <a:ext cx="728640" cy="774360"/>
          </a:xfrm>
          <a:custGeom>
            <a:avLst/>
            <a:gdLst>
              <a:gd name="textAreaLeft" fmla="*/ 0 w 728640"/>
              <a:gd name="textAreaRight" fmla="*/ 730080 w 728640"/>
              <a:gd name="textAreaTop" fmla="*/ 0 h 774360"/>
              <a:gd name="textAreaBottom" fmla="*/ 775800 h 774360"/>
            </a:gdLst>
            <a:ahLst/>
            <a:cxnLst/>
            <a:rect l="textAreaLeft" t="textAreaTop" r="textAreaRight" b="textAreaBottom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2025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план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1" name="Полилиния 34"/>
          <p:cNvSpPr/>
          <p:nvPr/>
        </p:nvSpPr>
        <p:spPr>
          <a:xfrm>
            <a:off x="6747840" y="4577040"/>
            <a:ext cx="728640" cy="358560"/>
          </a:xfrm>
          <a:custGeom>
            <a:avLst/>
            <a:gdLst>
              <a:gd name="textAreaLeft" fmla="*/ 0 w 728640"/>
              <a:gd name="textAreaRight" fmla="*/ 730080 w 72864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17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2" name="Полилиния 35"/>
          <p:cNvSpPr/>
          <p:nvPr/>
        </p:nvSpPr>
        <p:spPr>
          <a:xfrm>
            <a:off x="7529400" y="4577040"/>
            <a:ext cx="728640" cy="358560"/>
          </a:xfrm>
          <a:custGeom>
            <a:avLst/>
            <a:gdLst>
              <a:gd name="textAreaLeft" fmla="*/ 0 w 728640"/>
              <a:gd name="textAreaRight" fmla="*/ 730080 w 72864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18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3" name="Скругленный прямоугольник 36"/>
          <p:cNvSpPr/>
          <p:nvPr/>
        </p:nvSpPr>
        <p:spPr>
          <a:xfrm>
            <a:off x="117360" y="4541040"/>
            <a:ext cx="4758840" cy="394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участников смотра-конкурса на лучшее озеленение и благоустройство населенного пункта Чувашской Республики</a:t>
            </a:r>
            <a:endParaRPr lang="ru-RU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4" name="TextBox 41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15" name="Picture 2" descr="C:\Users\i.smirnov\Documents\Бюджет для граждан\Фото\1\5361-1.jpg"/>
          <p:cNvPicPr/>
          <p:nvPr/>
        </p:nvPicPr>
        <p:blipFill>
          <a:blip r:embed="rId2"/>
          <a:stretch/>
        </p:blipFill>
        <p:spPr>
          <a:xfrm>
            <a:off x="2801880" y="836640"/>
            <a:ext cx="2258640" cy="150516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2016" name="Полилиния 42"/>
          <p:cNvSpPr/>
          <p:nvPr/>
        </p:nvSpPr>
        <p:spPr>
          <a:xfrm>
            <a:off x="5930280" y="311364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7" name="Полилиния 43"/>
          <p:cNvSpPr/>
          <p:nvPr/>
        </p:nvSpPr>
        <p:spPr>
          <a:xfrm>
            <a:off x="5930280" y="408060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25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8" name="Полилиния 44"/>
          <p:cNvSpPr/>
          <p:nvPr/>
        </p:nvSpPr>
        <p:spPr>
          <a:xfrm>
            <a:off x="5930280" y="4577040"/>
            <a:ext cx="728640" cy="358560"/>
          </a:xfrm>
          <a:custGeom>
            <a:avLst/>
            <a:gdLst>
              <a:gd name="textAreaLeft" fmla="*/ 0 w 728640"/>
              <a:gd name="textAreaRight" fmla="*/ 730080 w 72864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16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9" name="Полилиния 46"/>
          <p:cNvSpPr/>
          <p:nvPr/>
        </p:nvSpPr>
        <p:spPr>
          <a:xfrm>
            <a:off x="8322480" y="1703880"/>
            <a:ext cx="728640" cy="774360"/>
          </a:xfrm>
          <a:custGeom>
            <a:avLst/>
            <a:gdLst>
              <a:gd name="textAreaLeft" fmla="*/ 0 w 728640"/>
              <a:gd name="textAreaRight" fmla="*/ 730080 w 728640"/>
              <a:gd name="textAreaTop" fmla="*/ 0 h 774360"/>
              <a:gd name="textAreaBottom" fmla="*/ 775800 h 774360"/>
            </a:gdLst>
            <a:ahLst/>
            <a:cxnLst/>
            <a:rect l="textAreaLeft" t="textAreaTop" r="textAreaRight" b="textAreaBottom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0" name="Полилиния 47"/>
          <p:cNvSpPr/>
          <p:nvPr/>
        </p:nvSpPr>
        <p:spPr>
          <a:xfrm>
            <a:off x="8316360" y="311364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en-US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x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1" name="Полилиния 48"/>
          <p:cNvSpPr/>
          <p:nvPr/>
        </p:nvSpPr>
        <p:spPr>
          <a:xfrm>
            <a:off x="8303400" y="408060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en-US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x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2" name="Полилиния 49"/>
          <p:cNvSpPr/>
          <p:nvPr/>
        </p:nvSpPr>
        <p:spPr>
          <a:xfrm>
            <a:off x="8316360" y="4577040"/>
            <a:ext cx="728640" cy="358560"/>
          </a:xfrm>
          <a:custGeom>
            <a:avLst/>
            <a:gdLst>
              <a:gd name="textAreaLeft" fmla="*/ 0 w 728640"/>
              <a:gd name="textAreaRight" fmla="*/ 730080 w 72864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en-US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x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023" name="Прямая соединительная линия 69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2024" name="Заголовок 1"/>
          <p:cNvSpPr/>
          <p:nvPr/>
        </p:nvSpPr>
        <p:spPr>
          <a:xfrm>
            <a:off x="259560" y="0"/>
            <a:ext cx="76122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«Формирование современной городской среды »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5" name="PlaceHolder 1"/>
          <p:cNvSpPr>
            <a:spLocks noGrp="1"/>
          </p:cNvSpPr>
          <p:nvPr>
            <p:ph type="sldNum" idx="4294967295"/>
          </p:nvPr>
        </p:nvSpPr>
        <p:spPr>
          <a:xfrm>
            <a:off x="8147160" y="647352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fld id="{6FB6CA81-8AC2-4983-8F33-F022EF635895}" type="slidenum">
              <a:rPr lang="ru-RU" sz="1200" b="1" u="none" strike="noStrike">
                <a:solidFill>
                  <a:schemeClr val="tx1"/>
                </a:solidFill>
                <a:effectLst/>
                <a:uFillTx/>
              </a:rPr>
              <a:t>71</a:t>
            </a:fld>
            <a:endParaRPr lang="ru-RU" sz="1200" b="0" u="none" strike="noStrike" dirty="0">
              <a:solidFill>
                <a:schemeClr val="tx1"/>
              </a:solidFill>
              <a:effectLst/>
              <a:uFillTx/>
              <a:latin typeface="Times New Roman"/>
            </a:endParaRPr>
          </a:p>
        </p:txBody>
      </p:sp>
      <p:sp>
        <p:nvSpPr>
          <p:cNvPr id="2026" name="Полилиния 53"/>
          <p:cNvSpPr/>
          <p:nvPr/>
        </p:nvSpPr>
        <p:spPr>
          <a:xfrm>
            <a:off x="5110920" y="1703880"/>
            <a:ext cx="728640" cy="774360"/>
          </a:xfrm>
          <a:custGeom>
            <a:avLst/>
            <a:gdLst>
              <a:gd name="textAreaLeft" fmla="*/ 0 w 728640"/>
              <a:gd name="textAreaRight" fmla="*/ 730080 w 728640"/>
              <a:gd name="textAreaTop" fmla="*/ 0 h 774360"/>
              <a:gd name="textAreaBottom" fmla="*/ 775800 h 774360"/>
            </a:gdLst>
            <a:ahLst/>
            <a:cxnLst/>
            <a:rect l="textAreaLeft" t="textAreaTop" r="textAreaRight" b="textAreaBottom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2024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факт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7" name="Полилиния 60"/>
          <p:cNvSpPr/>
          <p:nvPr/>
        </p:nvSpPr>
        <p:spPr>
          <a:xfrm>
            <a:off x="5093640" y="311364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189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8" name="Полилиния 65"/>
          <p:cNvSpPr/>
          <p:nvPr/>
        </p:nvSpPr>
        <p:spPr>
          <a:xfrm>
            <a:off x="5093640" y="408060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25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9" name="Полилиния 71"/>
          <p:cNvSpPr/>
          <p:nvPr/>
        </p:nvSpPr>
        <p:spPr>
          <a:xfrm>
            <a:off x="5093640" y="4577040"/>
            <a:ext cx="728640" cy="358560"/>
          </a:xfrm>
          <a:custGeom>
            <a:avLst/>
            <a:gdLst>
              <a:gd name="textAreaLeft" fmla="*/ 0 w 728640"/>
              <a:gd name="textAreaRight" fmla="*/ 730080 w 728640"/>
              <a:gd name="textAreaTop" fmla="*/ 0 h 358560"/>
              <a:gd name="textAreaBottom" fmla="*/ 360000 h 358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15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0" name="Скругленный прямоугольник 76"/>
          <p:cNvSpPr/>
          <p:nvPr/>
        </p:nvSpPr>
        <p:spPr>
          <a:xfrm>
            <a:off x="117360" y="3550680"/>
            <a:ext cx="4758120" cy="358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5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Увеличение количества благоустроенных общественных территорий, ед.</a:t>
            </a:r>
            <a:endParaRPr lang="ru-RU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1" name="Полилиния 77"/>
          <p:cNvSpPr/>
          <p:nvPr/>
        </p:nvSpPr>
        <p:spPr>
          <a:xfrm>
            <a:off x="6747840" y="361008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92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2" name="Полилиния 78"/>
          <p:cNvSpPr/>
          <p:nvPr/>
        </p:nvSpPr>
        <p:spPr>
          <a:xfrm>
            <a:off x="7529400" y="361008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136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3" name="Полилиния 79"/>
          <p:cNvSpPr/>
          <p:nvPr/>
        </p:nvSpPr>
        <p:spPr>
          <a:xfrm>
            <a:off x="5930280" y="361008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47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4" name="Полилиния 80"/>
          <p:cNvSpPr/>
          <p:nvPr/>
        </p:nvSpPr>
        <p:spPr>
          <a:xfrm>
            <a:off x="8316360" y="361008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268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5" name="Полилиния 81"/>
          <p:cNvSpPr/>
          <p:nvPr/>
        </p:nvSpPr>
        <p:spPr>
          <a:xfrm>
            <a:off x="5093640" y="3610080"/>
            <a:ext cx="728640" cy="286560"/>
          </a:xfrm>
          <a:custGeom>
            <a:avLst/>
            <a:gdLst>
              <a:gd name="textAreaLeft" fmla="*/ 0 w 728640"/>
              <a:gd name="textAreaRight" fmla="*/ 730080 w 728640"/>
              <a:gd name="textAreaTop" fmla="*/ 0 h 286560"/>
              <a:gd name="textAreaBottom" fmla="*/ 288000 h 286560"/>
            </a:gdLst>
            <a:ahLst/>
            <a:cxnLst/>
            <a:rect l="textAreaLeft" t="textAreaTop" r="textAreaRight" b="textAreaBottom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</a:pPr>
            <a:r>
              <a:rPr lang="ru-RU" sz="1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094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16734" y="692696"/>
            <a:ext cx="5386716" cy="1080120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>
                <a:solidFill>
                  <a:prstClr val="black"/>
                </a:solidFill>
                <a:latin typeface="Times New Roman"/>
                <a:cs typeface="Times New Roman"/>
              </a:rPr>
              <a:t>Цели программы:</a:t>
            </a:r>
            <a:r>
              <a:rPr lang="ru-RU" sz="160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285750" indent="-285750">
              <a:buFont typeface="Wingdings"/>
              <a:buChar char="v"/>
              <a:defRPr/>
            </a:pP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создание благоприятных условий для развития промышленности Чувашской Республики;</a:t>
            </a:r>
            <a:endParaRPr/>
          </a:p>
          <a:p>
            <a:pPr marL="285750" indent="-285750">
              <a:buFont typeface="Wingdings"/>
              <a:buChar char="v"/>
              <a:defRPr/>
            </a:pPr>
            <a:r>
              <a:rPr lang="ru-RU" sz="1400">
                <a:solidFill>
                  <a:schemeClr val="tx1"/>
                </a:solidFill>
                <a:latin typeface="Times New Roman"/>
                <a:cs typeface="Times New Roman"/>
              </a:rPr>
              <a:t>обеспечение инновационной активности бизнеса.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32816" y="187095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prstClr val="black"/>
                </a:solidFill>
                <a:latin typeface="Times New Roman"/>
                <a:cs typeface="Times New Roman"/>
              </a:rPr>
              <a:t>Расходы республиканского бюджета, млн. руб.</a:t>
            </a:r>
            <a:endParaRPr/>
          </a:p>
        </p:txBody>
      </p:sp>
      <p:sp>
        <p:nvSpPr>
          <p:cNvPr id="4" name="Полилиния 3"/>
          <p:cNvSpPr/>
          <p:nvPr/>
        </p:nvSpPr>
        <p:spPr bwMode="auto">
          <a:xfrm>
            <a:off x="4230302" y="1916832"/>
            <a:ext cx="4688404" cy="216023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 extrusionOk="0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>
                <a:solidFill>
                  <a:prstClr val="black"/>
                </a:solidFill>
                <a:latin typeface="Times New Roman"/>
                <a:cs typeface="Times New Roman"/>
              </a:rPr>
              <a:t>Расходы в разрезе структурных элементов, млн. руб.</a:t>
            </a:r>
            <a:endParaRPr/>
          </a:p>
        </p:txBody>
      </p:sp>
      <p:sp>
        <p:nvSpPr>
          <p:cNvPr id="6" name="Полилиния 5"/>
          <p:cNvSpPr/>
          <p:nvPr/>
        </p:nvSpPr>
        <p:spPr bwMode="auto">
          <a:xfrm>
            <a:off x="4230302" y="2182029"/>
            <a:ext cx="2698943" cy="237374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>
                <a:solidFill>
                  <a:prstClr val="black"/>
                </a:solidFill>
                <a:latin typeface="Times New Roman"/>
                <a:cs typeface="Times New Roman"/>
              </a:rPr>
              <a:t>Наименование</a:t>
            </a:r>
          </a:p>
        </p:txBody>
      </p:sp>
      <p:sp>
        <p:nvSpPr>
          <p:cNvPr id="8" name="Полилиния 7"/>
          <p:cNvSpPr/>
          <p:nvPr/>
        </p:nvSpPr>
        <p:spPr bwMode="auto">
          <a:xfrm>
            <a:off x="4230301" y="2995192"/>
            <a:ext cx="2698943" cy="50405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Региональный проект «Поддержка проектов развития промышленности, развитие инфраструктуры и диверсификация оборонно-промышленного комплекса»</a:t>
            </a:r>
          </a:p>
        </p:txBody>
      </p:sp>
      <p:sp>
        <p:nvSpPr>
          <p:cNvPr id="20" name="Полилиния 19"/>
          <p:cNvSpPr/>
          <p:nvPr/>
        </p:nvSpPr>
        <p:spPr bwMode="auto">
          <a:xfrm>
            <a:off x="6980307" y="2177280"/>
            <a:ext cx="631187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>
                <a:solidFill>
                  <a:prstClr val="black"/>
                </a:solidFill>
                <a:latin typeface="Times New Roman"/>
                <a:cs typeface="Times New Roman"/>
              </a:rPr>
              <a:t>2026</a:t>
            </a:r>
          </a:p>
        </p:txBody>
      </p:sp>
      <p:sp>
        <p:nvSpPr>
          <p:cNvPr id="21" name="Полилиния 20"/>
          <p:cNvSpPr/>
          <p:nvPr/>
        </p:nvSpPr>
        <p:spPr bwMode="auto">
          <a:xfrm>
            <a:off x="6980307" y="2506226"/>
            <a:ext cx="631187" cy="43204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10,4</a:t>
            </a:r>
          </a:p>
        </p:txBody>
      </p:sp>
      <p:sp>
        <p:nvSpPr>
          <p:cNvPr id="22" name="Полилиния 21"/>
          <p:cNvSpPr/>
          <p:nvPr/>
        </p:nvSpPr>
        <p:spPr bwMode="auto">
          <a:xfrm>
            <a:off x="6980307" y="2994920"/>
            <a:ext cx="612000" cy="50456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70,0</a:t>
            </a:r>
          </a:p>
        </p:txBody>
      </p:sp>
      <p:sp>
        <p:nvSpPr>
          <p:cNvPr id="26" name="Полилиния 25"/>
          <p:cNvSpPr/>
          <p:nvPr/>
        </p:nvSpPr>
        <p:spPr bwMode="auto">
          <a:xfrm>
            <a:off x="8318021" y="2182029"/>
            <a:ext cx="612000" cy="23373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>
                <a:solidFill>
                  <a:prstClr val="black"/>
                </a:solidFill>
                <a:latin typeface="Times New Roman"/>
                <a:cs typeface="Times New Roman"/>
              </a:rPr>
              <a:t>2028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931424"/>
              </p:ext>
            </p:extLst>
          </p:nvPr>
        </p:nvGraphicFramePr>
        <p:xfrm>
          <a:off x="116734" y="2172847"/>
          <a:ext cx="3934126" cy="3236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/>
          <p:nvPr/>
        </p:nvSpPr>
        <p:spPr bwMode="auto"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/>
              <a:buChar char="*"/>
              <a:defRPr sz="46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/>
              <a:buNone/>
              <a:defRPr/>
            </a:pPr>
            <a:r>
              <a:rPr lang="ru-RU" sz="1800">
                <a:solidFill>
                  <a:prstClr val="black"/>
                </a:solidFill>
                <a:latin typeface="Times New Roman"/>
                <a:cs typeface="Times New Roman"/>
              </a:rPr>
              <a:t>Государственная программа Чувашской Республики</a:t>
            </a:r>
            <a:endParaRPr/>
          </a:p>
          <a:p>
            <a:pPr marL="0" indent="0" algn="l">
              <a:spcAft>
                <a:spcPts val="0"/>
              </a:spcAft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ru-RU" sz="1800">
                <a:solidFill>
                  <a:prstClr val="black"/>
                </a:solidFill>
                <a:latin typeface="Times New Roman"/>
                <a:cs typeface="Times New Roman"/>
              </a:rPr>
              <a:t>«Развитие промышленности и инновационная экономика»</a:t>
            </a:r>
            <a:endParaRPr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 bwMode="auto">
          <a:xfrm>
            <a:off x="7662646" y="2183180"/>
            <a:ext cx="612000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>
                <a:solidFill>
                  <a:prstClr val="black"/>
                </a:solidFill>
                <a:latin typeface="Times New Roman"/>
                <a:cs typeface="Times New Roman"/>
              </a:rPr>
              <a:t>2027</a:t>
            </a:r>
          </a:p>
        </p:txBody>
      </p:sp>
      <p:sp>
        <p:nvSpPr>
          <p:cNvPr id="38" name="Полилиния 37"/>
          <p:cNvSpPr/>
          <p:nvPr/>
        </p:nvSpPr>
        <p:spPr bwMode="auto">
          <a:xfrm>
            <a:off x="4238019" y="2482841"/>
            <a:ext cx="2698943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Региональный проект «Производительность труда»</a:t>
            </a:r>
          </a:p>
        </p:txBody>
      </p:sp>
      <p:sp>
        <p:nvSpPr>
          <p:cNvPr id="39" name="Полилиния 38"/>
          <p:cNvSpPr/>
          <p:nvPr/>
        </p:nvSpPr>
        <p:spPr bwMode="auto">
          <a:xfrm>
            <a:off x="7654132" y="2501052"/>
            <a:ext cx="604569" cy="423892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11,0</a:t>
            </a:r>
          </a:p>
        </p:txBody>
      </p:sp>
      <p:sp>
        <p:nvSpPr>
          <p:cNvPr id="40" name="Полилиния 39"/>
          <p:cNvSpPr/>
          <p:nvPr/>
        </p:nvSpPr>
        <p:spPr bwMode="auto">
          <a:xfrm>
            <a:off x="8321572" y="2506226"/>
            <a:ext cx="612000" cy="41379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11,6</a:t>
            </a:r>
          </a:p>
        </p:txBody>
      </p:sp>
      <p:sp>
        <p:nvSpPr>
          <p:cNvPr id="41" name="Полилиния 40"/>
          <p:cNvSpPr/>
          <p:nvPr/>
        </p:nvSpPr>
        <p:spPr bwMode="auto">
          <a:xfrm>
            <a:off x="7643370" y="3001748"/>
            <a:ext cx="622075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0,0</a:t>
            </a:r>
          </a:p>
        </p:txBody>
      </p:sp>
      <p:sp>
        <p:nvSpPr>
          <p:cNvPr id="42" name="Полилиния 41"/>
          <p:cNvSpPr/>
          <p:nvPr/>
        </p:nvSpPr>
        <p:spPr bwMode="auto">
          <a:xfrm>
            <a:off x="8321572" y="2995931"/>
            <a:ext cx="612000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0,0</a:t>
            </a: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957774" y="620688"/>
            <a:ext cx="3024336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/>
          <p:cNvSpPr txBox="1"/>
          <p:nvPr/>
        </p:nvSpPr>
        <p:spPr bwMode="auto"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Бюджет</a:t>
            </a:r>
            <a:endParaRPr/>
          </a:p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для граждан</a:t>
            </a:r>
          </a:p>
        </p:txBody>
      </p:sp>
      <p:sp>
        <p:nvSpPr>
          <p:cNvPr id="25" name="Полилиния 24"/>
          <p:cNvSpPr/>
          <p:nvPr/>
        </p:nvSpPr>
        <p:spPr bwMode="auto">
          <a:xfrm>
            <a:off x="4238018" y="3579551"/>
            <a:ext cx="2698943" cy="36357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Ведомственный проект «Развитие промышленного производства и повышение инвестиционной привлекательности региона»</a:t>
            </a:r>
          </a:p>
        </p:txBody>
      </p:sp>
      <p:sp>
        <p:nvSpPr>
          <p:cNvPr id="27" name="Полилиния 26"/>
          <p:cNvSpPr/>
          <p:nvPr/>
        </p:nvSpPr>
        <p:spPr bwMode="auto">
          <a:xfrm>
            <a:off x="6980307" y="3579513"/>
            <a:ext cx="613938" cy="36357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10,8</a:t>
            </a:r>
          </a:p>
        </p:txBody>
      </p:sp>
      <p:sp>
        <p:nvSpPr>
          <p:cNvPr id="28" name="Полилиния 27"/>
          <p:cNvSpPr/>
          <p:nvPr/>
        </p:nvSpPr>
        <p:spPr bwMode="auto">
          <a:xfrm>
            <a:off x="7642307" y="3591785"/>
            <a:ext cx="634277" cy="36357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0,0</a:t>
            </a:r>
          </a:p>
        </p:txBody>
      </p:sp>
      <p:sp>
        <p:nvSpPr>
          <p:cNvPr id="29" name="Полилиния 28"/>
          <p:cNvSpPr/>
          <p:nvPr/>
        </p:nvSpPr>
        <p:spPr bwMode="auto">
          <a:xfrm>
            <a:off x="8321572" y="3585074"/>
            <a:ext cx="612000" cy="36357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0,0</a:t>
            </a:r>
          </a:p>
        </p:txBody>
      </p:sp>
      <p:sp>
        <p:nvSpPr>
          <p:cNvPr id="35" name="Полилиния 34"/>
          <p:cNvSpPr/>
          <p:nvPr/>
        </p:nvSpPr>
        <p:spPr bwMode="auto">
          <a:xfrm>
            <a:off x="4226011" y="3956149"/>
            <a:ext cx="2725285" cy="37583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«Развитие межрегионального и международного сотрудничества»</a:t>
            </a:r>
          </a:p>
        </p:txBody>
      </p:sp>
      <p:sp>
        <p:nvSpPr>
          <p:cNvPr id="36" name="Полилиния 35"/>
          <p:cNvSpPr/>
          <p:nvPr/>
        </p:nvSpPr>
        <p:spPr bwMode="auto">
          <a:xfrm>
            <a:off x="4242487" y="4392505"/>
            <a:ext cx="2708810" cy="54948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«Содействие развитию промышленного производства и повышения инвестиционной привлекательности региона»</a:t>
            </a:r>
          </a:p>
        </p:txBody>
      </p:sp>
      <p:sp>
        <p:nvSpPr>
          <p:cNvPr id="37" name="Полилиния 36"/>
          <p:cNvSpPr/>
          <p:nvPr/>
        </p:nvSpPr>
        <p:spPr bwMode="auto">
          <a:xfrm>
            <a:off x="4236015" y="5387876"/>
            <a:ext cx="2688671" cy="3941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«Энергосбережение в Чувашской Республике»</a:t>
            </a:r>
          </a:p>
        </p:txBody>
      </p:sp>
      <p:sp>
        <p:nvSpPr>
          <p:cNvPr id="43" name="Полилиния 42"/>
          <p:cNvSpPr/>
          <p:nvPr/>
        </p:nvSpPr>
        <p:spPr bwMode="auto">
          <a:xfrm>
            <a:off x="4226011" y="5868731"/>
            <a:ext cx="2687057" cy="6441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«Обеспечение реализации государственной программы Чувашской Республики «Развитие промышленности и инновационная экономика»</a:t>
            </a:r>
          </a:p>
        </p:txBody>
      </p:sp>
      <p:sp>
        <p:nvSpPr>
          <p:cNvPr id="44" name="Полилиния 43"/>
          <p:cNvSpPr/>
          <p:nvPr/>
        </p:nvSpPr>
        <p:spPr bwMode="auto">
          <a:xfrm>
            <a:off x="4239003" y="5016832"/>
            <a:ext cx="2685683" cy="29619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«Качество»</a:t>
            </a:r>
          </a:p>
        </p:txBody>
      </p:sp>
      <p:sp>
        <p:nvSpPr>
          <p:cNvPr id="45" name="Полилиния 44"/>
          <p:cNvSpPr/>
          <p:nvPr/>
        </p:nvSpPr>
        <p:spPr bwMode="auto">
          <a:xfrm>
            <a:off x="6991840" y="3952803"/>
            <a:ext cx="58792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10,0</a:t>
            </a:r>
          </a:p>
        </p:txBody>
      </p:sp>
      <p:sp>
        <p:nvSpPr>
          <p:cNvPr id="46" name="Полилиния 45"/>
          <p:cNvSpPr/>
          <p:nvPr/>
        </p:nvSpPr>
        <p:spPr bwMode="auto">
          <a:xfrm>
            <a:off x="7636363" y="3947266"/>
            <a:ext cx="652047" cy="37226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0,7</a:t>
            </a:r>
          </a:p>
        </p:txBody>
      </p:sp>
      <p:sp>
        <p:nvSpPr>
          <p:cNvPr id="47" name="Полилиния 46"/>
          <p:cNvSpPr/>
          <p:nvPr/>
        </p:nvSpPr>
        <p:spPr bwMode="auto">
          <a:xfrm>
            <a:off x="8318726" y="3943122"/>
            <a:ext cx="61200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0,7</a:t>
            </a:r>
          </a:p>
        </p:txBody>
      </p:sp>
      <p:sp>
        <p:nvSpPr>
          <p:cNvPr id="48" name="Полилиния 47"/>
          <p:cNvSpPr/>
          <p:nvPr/>
        </p:nvSpPr>
        <p:spPr bwMode="auto">
          <a:xfrm>
            <a:off x="6991840" y="4392505"/>
            <a:ext cx="587920" cy="549481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21,2</a:t>
            </a:r>
          </a:p>
        </p:txBody>
      </p:sp>
      <p:sp>
        <p:nvSpPr>
          <p:cNvPr id="49" name="Полилиния 48"/>
          <p:cNvSpPr/>
          <p:nvPr/>
        </p:nvSpPr>
        <p:spPr bwMode="auto">
          <a:xfrm>
            <a:off x="7636364" y="4391394"/>
            <a:ext cx="652045" cy="55059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22,3</a:t>
            </a:r>
          </a:p>
        </p:txBody>
      </p:sp>
      <p:sp>
        <p:nvSpPr>
          <p:cNvPr id="50" name="Полилиния 49"/>
          <p:cNvSpPr/>
          <p:nvPr/>
        </p:nvSpPr>
        <p:spPr bwMode="auto">
          <a:xfrm>
            <a:off x="8321738" y="4389006"/>
            <a:ext cx="612000" cy="552979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22,3</a:t>
            </a:r>
          </a:p>
        </p:txBody>
      </p:sp>
      <p:sp>
        <p:nvSpPr>
          <p:cNvPr id="51" name="Полилиния 50"/>
          <p:cNvSpPr/>
          <p:nvPr/>
        </p:nvSpPr>
        <p:spPr bwMode="auto">
          <a:xfrm>
            <a:off x="6968551" y="5005852"/>
            <a:ext cx="611209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0,7</a:t>
            </a:r>
          </a:p>
        </p:txBody>
      </p:sp>
      <p:sp>
        <p:nvSpPr>
          <p:cNvPr id="52" name="Полилиния 51"/>
          <p:cNvSpPr/>
          <p:nvPr/>
        </p:nvSpPr>
        <p:spPr bwMode="auto">
          <a:xfrm>
            <a:off x="7619239" y="5015577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0,7</a:t>
            </a:r>
          </a:p>
        </p:txBody>
      </p:sp>
      <p:sp>
        <p:nvSpPr>
          <p:cNvPr id="53" name="Полилиния 52"/>
          <p:cNvSpPr/>
          <p:nvPr/>
        </p:nvSpPr>
        <p:spPr bwMode="auto">
          <a:xfrm>
            <a:off x="8296921" y="5015577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0,7</a:t>
            </a:r>
          </a:p>
        </p:txBody>
      </p:sp>
      <p:sp>
        <p:nvSpPr>
          <p:cNvPr id="54" name="Полилиния 53"/>
          <p:cNvSpPr/>
          <p:nvPr/>
        </p:nvSpPr>
        <p:spPr bwMode="auto">
          <a:xfrm>
            <a:off x="6958030" y="5399535"/>
            <a:ext cx="634277" cy="38249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28,2</a:t>
            </a:r>
          </a:p>
        </p:txBody>
      </p:sp>
      <p:sp>
        <p:nvSpPr>
          <p:cNvPr id="56" name="Полилиния 55"/>
          <p:cNvSpPr/>
          <p:nvPr/>
        </p:nvSpPr>
        <p:spPr bwMode="auto">
          <a:xfrm>
            <a:off x="7654133" y="5399535"/>
            <a:ext cx="634277" cy="38249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88,5</a:t>
            </a:r>
          </a:p>
        </p:txBody>
      </p:sp>
      <p:sp>
        <p:nvSpPr>
          <p:cNvPr id="57" name="Полилиния 56"/>
          <p:cNvSpPr/>
          <p:nvPr/>
        </p:nvSpPr>
        <p:spPr bwMode="auto">
          <a:xfrm>
            <a:off x="8323373" y="5409643"/>
            <a:ext cx="612000" cy="37238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8,3</a:t>
            </a:r>
          </a:p>
        </p:txBody>
      </p:sp>
      <p:sp>
        <p:nvSpPr>
          <p:cNvPr id="58" name="Полилиния 57"/>
          <p:cNvSpPr/>
          <p:nvPr/>
        </p:nvSpPr>
        <p:spPr bwMode="auto">
          <a:xfrm>
            <a:off x="6958030" y="5883639"/>
            <a:ext cx="634277" cy="62919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43,7</a:t>
            </a:r>
          </a:p>
        </p:txBody>
      </p:sp>
      <p:sp>
        <p:nvSpPr>
          <p:cNvPr id="59" name="Полилиния 58"/>
          <p:cNvSpPr/>
          <p:nvPr/>
        </p:nvSpPr>
        <p:spPr bwMode="auto">
          <a:xfrm>
            <a:off x="7637268" y="5889183"/>
            <a:ext cx="634277" cy="623647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46,2</a:t>
            </a:r>
          </a:p>
        </p:txBody>
      </p:sp>
      <p:sp>
        <p:nvSpPr>
          <p:cNvPr id="60" name="Полилиния 59"/>
          <p:cNvSpPr/>
          <p:nvPr/>
        </p:nvSpPr>
        <p:spPr bwMode="auto">
          <a:xfrm>
            <a:off x="8306706" y="5896567"/>
            <a:ext cx="612000" cy="616261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>
                <a:solidFill>
                  <a:prstClr val="black"/>
                </a:solidFill>
                <a:latin typeface="Times New Roman"/>
                <a:cs typeface="Times New Roman"/>
              </a:rPr>
              <a:t>46,2</a:t>
            </a:r>
          </a:p>
        </p:txBody>
      </p:sp>
      <p:sp>
        <p:nvSpPr>
          <p:cNvPr id="61" name="Скругленная прямоугольная выноска 60"/>
          <p:cNvSpPr/>
          <p:nvPr/>
        </p:nvSpPr>
        <p:spPr bwMode="auto">
          <a:xfrm>
            <a:off x="395536" y="5724558"/>
            <a:ext cx="3240360" cy="800786"/>
          </a:xfrm>
          <a:prstGeom prst="wedgeRoundRectCallout">
            <a:avLst>
              <a:gd name="adj1" fmla="val 45363"/>
              <a:gd name="adj2" fmla="val -8469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>
                <a:latin typeface="Times New Roman"/>
                <a:cs typeface="Times New Roman"/>
              </a:rPr>
              <a:t>Суммы на 2026 – 2028 годы планируется предусмотреть с учетом участия в федеральных программах на развитие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81076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07" name="Полилиния 3"/>
          <p:cNvSpPr/>
          <p:nvPr/>
        </p:nvSpPr>
        <p:spPr bwMode="auto">
          <a:xfrm>
            <a:off x="5126760" y="1055880"/>
            <a:ext cx="3902400" cy="1091880"/>
          </a:xfrm>
          <a:custGeom>
            <a:avLst/>
            <a:gdLst>
              <a:gd name="textAreaLeft" fmla="*/ 0 w 3902400"/>
              <a:gd name="textAreaRight" fmla="*/ 3903120 w 3902400"/>
              <a:gd name="textAreaTop" fmla="*/ 0 h 1091880"/>
              <a:gd name="textAreaBottom" fmla="*/ 1092600 h 1091880"/>
            </a:gdLst>
            <a:ahLst/>
            <a:cxnLst/>
            <a:rect l="textAreaLeft" t="textAreaTop" r="textAreaRight" b="textAreaBottom"/>
            <a:pathLst>
              <a:path w="3903032" h="1092777" extrusionOk="0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2880" tIns="92880" rIns="92880" bIns="9288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561"/>
              </a:spcAft>
              <a:defRPr/>
            </a:pPr>
            <a:r>
              <a:rPr lang="ru-RU" sz="1600" b="1" u="none" strike="noStrike">
                <a:solidFill>
                  <a:srgbClr val="21306A"/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8" name="Полилиния 15"/>
          <p:cNvSpPr/>
          <p:nvPr/>
        </p:nvSpPr>
        <p:spPr bwMode="auto">
          <a:xfrm>
            <a:off x="5927039" y="2364120"/>
            <a:ext cx="729360" cy="775080"/>
          </a:xfrm>
          <a:custGeom>
            <a:avLst/>
            <a:gdLst>
              <a:gd name="textAreaLeft" fmla="*/ 0 w 729360"/>
              <a:gd name="textAreaRight" fmla="*/ 730080 w 729360"/>
              <a:gd name="textAreaTop" fmla="*/ 0 h 775080"/>
              <a:gd name="textAreaBottom" fmla="*/ 775800 h 775080"/>
            </a:gdLst>
            <a:ahLst/>
            <a:cxnLst/>
            <a:rect l="textAreaLeft" t="textAreaTop" r="textAreaRight" b="textAreaBottom"/>
            <a:pathLst>
              <a:path w="730024" h="775751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9" name="Полилиния 16"/>
          <p:cNvSpPr/>
          <p:nvPr/>
        </p:nvSpPr>
        <p:spPr bwMode="auto">
          <a:xfrm>
            <a:off x="5946480" y="3565800"/>
            <a:ext cx="729360" cy="567360"/>
          </a:xfrm>
          <a:custGeom>
            <a:avLst/>
            <a:gdLst>
              <a:gd name="textAreaLeft" fmla="*/ 0 w 729360"/>
              <a:gd name="textAreaRight" fmla="*/ 730080 w 729360"/>
              <a:gd name="textAreaTop" fmla="*/ 0 h 567360"/>
              <a:gd name="textAreaBottom" fmla="*/ 568080 h 56736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105,7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0" name="Полилиния 19"/>
          <p:cNvSpPr/>
          <p:nvPr/>
        </p:nvSpPr>
        <p:spPr bwMode="auto">
          <a:xfrm>
            <a:off x="6718320" y="2364120"/>
            <a:ext cx="729360" cy="775080"/>
          </a:xfrm>
          <a:custGeom>
            <a:avLst/>
            <a:gdLst>
              <a:gd name="textAreaLeft" fmla="*/ 0 w 729360"/>
              <a:gd name="textAreaRight" fmla="*/ 730080 w 729360"/>
              <a:gd name="textAreaTop" fmla="*/ 0 h 775080"/>
              <a:gd name="textAreaBottom" fmla="*/ 775800 h 775080"/>
            </a:gdLst>
            <a:ahLst/>
            <a:cxnLst/>
            <a:rect l="textAreaLeft" t="textAreaTop" r="textAreaRight" b="textAreaBottom"/>
            <a:pathLst>
              <a:path w="730024" h="775751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1" name="Полилиния 20"/>
          <p:cNvSpPr/>
          <p:nvPr/>
        </p:nvSpPr>
        <p:spPr bwMode="auto">
          <a:xfrm>
            <a:off x="6737760" y="3565800"/>
            <a:ext cx="729360" cy="567360"/>
          </a:xfrm>
          <a:custGeom>
            <a:avLst/>
            <a:gdLst>
              <a:gd name="textAreaLeft" fmla="*/ 0 w 729360"/>
              <a:gd name="textAreaRight" fmla="*/ 730080 w 729360"/>
              <a:gd name="textAreaTop" fmla="*/ 0 h 567360"/>
              <a:gd name="textAreaBottom" fmla="*/ 568080 h 56736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106,1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2" name="Полилиния 24"/>
          <p:cNvSpPr/>
          <p:nvPr/>
        </p:nvSpPr>
        <p:spPr bwMode="auto">
          <a:xfrm>
            <a:off x="7509600" y="2364120"/>
            <a:ext cx="729360" cy="775080"/>
          </a:xfrm>
          <a:custGeom>
            <a:avLst/>
            <a:gdLst>
              <a:gd name="textAreaLeft" fmla="*/ 0 w 729360"/>
              <a:gd name="textAreaRight" fmla="*/ 730080 w 729360"/>
              <a:gd name="textAreaTop" fmla="*/ 0 h 775080"/>
              <a:gd name="textAreaBottom" fmla="*/ 775800 h 775080"/>
            </a:gdLst>
            <a:ahLst/>
            <a:cxnLst/>
            <a:rect l="textAreaLeft" t="textAreaTop" r="textAreaRight" b="textAreaBottom"/>
            <a:pathLst>
              <a:path w="730024" h="775751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3" name="Полилиния 25"/>
          <p:cNvSpPr/>
          <p:nvPr/>
        </p:nvSpPr>
        <p:spPr bwMode="auto">
          <a:xfrm>
            <a:off x="7529039" y="3565800"/>
            <a:ext cx="729360" cy="567360"/>
          </a:xfrm>
          <a:custGeom>
            <a:avLst/>
            <a:gdLst>
              <a:gd name="textAreaLeft" fmla="*/ 0 w 729360"/>
              <a:gd name="textAreaRight" fmla="*/ 730080 w 729360"/>
              <a:gd name="textAreaTop" fmla="*/ 0 h 567360"/>
              <a:gd name="textAreaBottom" fmla="*/ 568080 h 56736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103,3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4" name="Полилиния 28"/>
          <p:cNvSpPr/>
          <p:nvPr/>
        </p:nvSpPr>
        <p:spPr bwMode="auto">
          <a:xfrm>
            <a:off x="8301240" y="2364120"/>
            <a:ext cx="729360" cy="775080"/>
          </a:xfrm>
          <a:custGeom>
            <a:avLst/>
            <a:gdLst>
              <a:gd name="textAreaLeft" fmla="*/ 0 w 729360"/>
              <a:gd name="textAreaRight" fmla="*/ 730080 w 729360"/>
              <a:gd name="textAreaTop" fmla="*/ 0 h 775080"/>
              <a:gd name="textAreaBottom" fmla="*/ 775800 h 775080"/>
            </a:gdLst>
            <a:ahLst/>
            <a:cxnLst/>
            <a:rect l="textAreaLeft" t="textAreaTop" r="textAreaRight" b="textAreaBottom"/>
            <a:pathLst>
              <a:path w="730024" h="775751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5" name="Полилиния 29"/>
          <p:cNvSpPr/>
          <p:nvPr/>
        </p:nvSpPr>
        <p:spPr bwMode="auto">
          <a:xfrm>
            <a:off x="8316360" y="3565800"/>
            <a:ext cx="729360" cy="567360"/>
          </a:xfrm>
          <a:custGeom>
            <a:avLst/>
            <a:gdLst>
              <a:gd name="textAreaLeft" fmla="*/ 0 w 729360"/>
              <a:gd name="textAreaRight" fmla="*/ 730080 w 729360"/>
              <a:gd name="textAreaTop" fmla="*/ 0 h 567360"/>
              <a:gd name="textAreaBottom" fmla="*/ 568080 h 56736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104,1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6" name="Скругленный прямоугольник 4"/>
          <p:cNvSpPr/>
          <p:nvPr/>
        </p:nvSpPr>
        <p:spPr bwMode="auto">
          <a:xfrm>
            <a:off x="108000" y="3569040"/>
            <a:ext cx="4902840" cy="560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Times New Roman"/>
              </a:rPr>
              <a:t>Индекс производства обрабатывающих производств, %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7" name="Скругленный прямоугольник 10"/>
          <p:cNvSpPr/>
          <p:nvPr/>
        </p:nvSpPr>
        <p:spPr bwMode="auto">
          <a:xfrm>
            <a:off x="107640" y="2378880"/>
            <a:ext cx="2693519" cy="647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rgbClr val="21306A"/>
                </a:solidFill>
                <a:latin typeface="Times New Roman"/>
              </a:rPr>
              <a:t>Основные индикаторы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8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200" b="1" u="none" strike="noStrike" dirty="0" smtClean="0">
                <a:solidFill>
                  <a:srgbClr val="000000"/>
                </a:solidFill>
                <a:latin typeface="Arial"/>
              </a:rPr>
              <a:t>73</a:t>
            </a:r>
            <a:endParaRPr lang="ru-RU" sz="1200" b="0" u="none" strike="noStrike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219" name="Picture 2" descr="T:\Сектор финансирования\198186_original.jpg"/>
          <p:cNvPicPr/>
          <p:nvPr/>
        </p:nvPicPr>
        <p:blipFill>
          <a:blip r:embed="rId2"/>
          <a:stretch/>
        </p:blipFill>
        <p:spPr bwMode="auto">
          <a:xfrm>
            <a:off x="2846519" y="1357920"/>
            <a:ext cx="2279160" cy="175572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2220" name="Рисунок 11" descr="http://ppt.ru/images/news/128416.jpg"/>
          <p:cNvPicPr/>
          <p:nvPr/>
        </p:nvPicPr>
        <p:blipFill>
          <a:blip r:embed="rId3"/>
          <a:stretch/>
        </p:blipFill>
        <p:spPr bwMode="auto">
          <a:xfrm>
            <a:off x="55800" y="930960"/>
            <a:ext cx="2831760" cy="121680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2221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«Развитие промышленности и инновационная экономика»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22" name="Прямая соединительная линия 13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2223" name="Полилиния 31"/>
          <p:cNvSpPr/>
          <p:nvPr/>
        </p:nvSpPr>
        <p:spPr bwMode="auto">
          <a:xfrm>
            <a:off x="5946480" y="426672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51,0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4" name="Полилиния 32"/>
          <p:cNvSpPr/>
          <p:nvPr/>
        </p:nvSpPr>
        <p:spPr bwMode="auto">
          <a:xfrm>
            <a:off x="6737760" y="426672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51,3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5" name="Полилиния 33"/>
          <p:cNvSpPr/>
          <p:nvPr/>
        </p:nvSpPr>
        <p:spPr bwMode="auto">
          <a:xfrm>
            <a:off x="7529039" y="426672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51,6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6" name="Полилиния 34"/>
          <p:cNvSpPr/>
          <p:nvPr/>
        </p:nvSpPr>
        <p:spPr bwMode="auto">
          <a:xfrm>
            <a:off x="8316360" y="426672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52,1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7" name="Скругленный прямоугольник 35"/>
          <p:cNvSpPr/>
          <p:nvPr/>
        </p:nvSpPr>
        <p:spPr bwMode="auto">
          <a:xfrm>
            <a:off x="130320" y="4265640"/>
            <a:ext cx="4903560" cy="560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Times New Roman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8" name="Полилиния 36"/>
          <p:cNvSpPr/>
          <p:nvPr/>
        </p:nvSpPr>
        <p:spPr bwMode="auto">
          <a:xfrm>
            <a:off x="5946480" y="494856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149,0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9" name="Полилиния 37"/>
          <p:cNvSpPr/>
          <p:nvPr/>
        </p:nvSpPr>
        <p:spPr bwMode="auto">
          <a:xfrm>
            <a:off x="6749280" y="494856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151,0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0" name="Полилиния 38"/>
          <p:cNvSpPr/>
          <p:nvPr/>
        </p:nvSpPr>
        <p:spPr bwMode="auto">
          <a:xfrm>
            <a:off x="7529039" y="494856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154,0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1" name="Полилиния 39"/>
          <p:cNvSpPr/>
          <p:nvPr/>
        </p:nvSpPr>
        <p:spPr bwMode="auto">
          <a:xfrm>
            <a:off x="8331840" y="4948560"/>
            <a:ext cx="729360" cy="560880"/>
          </a:xfrm>
          <a:custGeom>
            <a:avLst/>
            <a:gdLst>
              <a:gd name="textAreaLeft" fmla="*/ 0 w 729360"/>
              <a:gd name="textAreaRight" fmla="*/ 730080 w 729360"/>
              <a:gd name="textAreaTop" fmla="*/ 0 h 560880"/>
              <a:gd name="textAreaBottom" fmla="*/ 561600 h 5608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159,0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2" name="Скругленный прямоугольник 40"/>
          <p:cNvSpPr/>
          <p:nvPr/>
        </p:nvSpPr>
        <p:spPr bwMode="auto">
          <a:xfrm>
            <a:off x="130320" y="4948560"/>
            <a:ext cx="4903560" cy="5608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300" b="0" u="none" strike="noStrike">
                <a:solidFill>
                  <a:srgbClr val="000000"/>
                </a:solidFill>
                <a:latin typeface="Times New Roman"/>
              </a:rPr>
              <a:t>Рост количества организаций, внедривших международные стандарты качества (современные технологии управления), по отношению к 2017 году, %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3" name="TextBox 41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4" name="Полилиния 47"/>
          <p:cNvSpPr/>
          <p:nvPr/>
        </p:nvSpPr>
        <p:spPr bwMode="auto">
          <a:xfrm>
            <a:off x="5126760" y="2363400"/>
            <a:ext cx="730080" cy="776879"/>
          </a:xfrm>
          <a:custGeom>
            <a:avLst/>
            <a:gdLst>
              <a:gd name="textAreaLeft" fmla="*/ 0 w 730080"/>
              <a:gd name="textAreaRight" fmla="*/ 730800 w 730080"/>
              <a:gd name="textAreaTop" fmla="*/ 0 h 776880"/>
              <a:gd name="textAreaBottom" fmla="*/ 777600 h 776880"/>
            </a:gdLst>
            <a:ahLst/>
            <a:cxnLst/>
            <a:rect l="textAreaLeft" t="textAreaTop" r="textAreaRight" b="textAreaBottom"/>
            <a:pathLst>
              <a:path w="1612017" h="917152" extrusionOk="0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80280" tIns="80280" rIns="80280" bIns="80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5" name="Полилиния 48"/>
          <p:cNvSpPr/>
          <p:nvPr/>
        </p:nvSpPr>
        <p:spPr bwMode="auto">
          <a:xfrm>
            <a:off x="5121000" y="3569040"/>
            <a:ext cx="730080" cy="56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568080"/>
              <a:gd name="textAreaBottom" fmla="*/ 568800 h 568080"/>
            </a:gdLst>
            <a:ahLst/>
            <a:cxnLst/>
            <a:rect l="textAreaLeft" t="textAreaTop" r="textAreaRight" b="textAreaBottom"/>
            <a:pathLst>
              <a:path w="1605729" h="465583" extrusionOk="0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5440" tIns="55440" rIns="55440" bIns="5544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105,3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6" name="Полилиния 50"/>
          <p:cNvSpPr/>
          <p:nvPr/>
        </p:nvSpPr>
        <p:spPr bwMode="auto">
          <a:xfrm>
            <a:off x="5121000" y="4266720"/>
            <a:ext cx="730080" cy="56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568080"/>
              <a:gd name="textAreaBottom" fmla="*/ 568800 h 568080"/>
            </a:gdLst>
            <a:ahLst/>
            <a:cxnLst/>
            <a:rect l="textAreaLeft" t="textAreaTop" r="textAreaRight" b="textAreaBottom"/>
            <a:pathLst>
              <a:path w="941167" h="697806" extrusionOk="0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50,1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7" name="Полилиния 51"/>
          <p:cNvSpPr/>
          <p:nvPr/>
        </p:nvSpPr>
        <p:spPr bwMode="auto">
          <a:xfrm>
            <a:off x="5121000" y="4948560"/>
            <a:ext cx="730080" cy="568080"/>
          </a:xfrm>
          <a:custGeom>
            <a:avLst/>
            <a:gdLst>
              <a:gd name="textAreaLeft" fmla="*/ 0 w 730080"/>
              <a:gd name="textAreaRight" fmla="*/ 730800 w 730080"/>
              <a:gd name="textAreaTop" fmla="*/ 0 h 568080"/>
              <a:gd name="textAreaBottom" fmla="*/ 568800 h 568080"/>
            </a:gdLst>
            <a:ahLst/>
            <a:cxnLst/>
            <a:rect l="textAreaLeft" t="textAreaTop" r="textAreaRight" b="textAreaBottom"/>
            <a:pathLst>
              <a:path w="941167" h="697806" extrusionOk="0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147,0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181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47780" y="858545"/>
            <a:ext cx="5288316" cy="1490335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>
                <a:solidFill>
                  <a:prstClr val="black"/>
                </a:solidFill>
                <a:latin typeface="Times New Roman"/>
                <a:cs typeface="Times New Roman"/>
              </a:rPr>
              <a:t>Цели программы:</a:t>
            </a:r>
            <a:r>
              <a:rPr lang="ru-RU" sz="160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300">
                <a:solidFill>
                  <a:prstClr val="black"/>
                </a:solidFill>
                <a:latin typeface="Times New Roman"/>
                <a:cs typeface="Times New Roman"/>
              </a:rPr>
              <a:t>повышение эффективности управления государственным имуществом Чувашской Республики;</a:t>
            </a:r>
            <a:endParaRPr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300">
                <a:solidFill>
                  <a:prstClr val="black"/>
                </a:solidFill>
                <a:latin typeface="Times New Roman"/>
                <a:cs typeface="Times New Roman"/>
              </a:rPr>
              <a:t>оптимизация состава и структуры государственного имущества Чувашской Республики;</a:t>
            </a:r>
            <a:endParaRPr/>
          </a:p>
          <a:p>
            <a:pPr marL="285750" indent="-285750" algn="just">
              <a:buFont typeface="Wingdings"/>
              <a:buChar char="Ø"/>
              <a:defRPr/>
            </a:pPr>
            <a:r>
              <a:rPr lang="ru-RU" sz="1300">
                <a:solidFill>
                  <a:prstClr val="black"/>
                </a:solidFill>
                <a:latin typeface="Times New Roman"/>
                <a:cs typeface="Times New Roman"/>
              </a:rPr>
              <a:t>обеспечение эффективного функционирования государственного сектора экономики Чувашской Республики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79512" y="258499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>
                <a:solidFill>
                  <a:prstClr val="black"/>
                </a:solidFill>
                <a:latin typeface="Times New Roman"/>
                <a:cs typeface="Times New Roman"/>
              </a:rPr>
              <a:t>Расходы республиканского бюджета, млн. руб.</a:t>
            </a:r>
            <a:endParaRPr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283227" y="2908158"/>
          <a:ext cx="3750499" cy="3022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 bwMode="auto">
          <a:xfrm>
            <a:off x="4198802" y="2888069"/>
            <a:ext cx="4753964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 extrusionOk="0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>
                <a:solidFill>
                  <a:prstClr val="black"/>
                </a:solidFill>
                <a:latin typeface="Times New Roman"/>
                <a:cs typeface="Times New Roman"/>
              </a:rPr>
              <a:t>Расходы в разрезе структурных элементов, млн. руб.</a:t>
            </a:r>
            <a:endParaRPr/>
          </a:p>
        </p:txBody>
      </p:sp>
      <p:sp>
        <p:nvSpPr>
          <p:cNvPr id="4" name="Полилиния 3"/>
          <p:cNvSpPr/>
          <p:nvPr/>
        </p:nvSpPr>
        <p:spPr bwMode="auto">
          <a:xfrm>
            <a:off x="4196198" y="3429000"/>
            <a:ext cx="2762619" cy="330793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 extrusionOk="0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prstClr val="black"/>
                </a:solidFill>
                <a:latin typeface="Times New Roman"/>
                <a:cs typeface="Times New Roman"/>
              </a:rPr>
              <a:t>Наименование</a:t>
            </a:r>
          </a:p>
        </p:txBody>
      </p:sp>
      <p:sp>
        <p:nvSpPr>
          <p:cNvPr id="10" name="Полилиния 9"/>
          <p:cNvSpPr/>
          <p:nvPr/>
        </p:nvSpPr>
        <p:spPr bwMode="auto">
          <a:xfrm>
            <a:off x="4187476" y="3891709"/>
            <a:ext cx="2780061" cy="997392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 extrusionOk="0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«Создание условий для максимального вовлечения в хозяйственных оборот государственного имущества Чувашской Республики, в том числе земельных участков»</a:t>
            </a:r>
          </a:p>
        </p:txBody>
      </p:sp>
      <p:sp>
        <p:nvSpPr>
          <p:cNvPr id="11" name="Полилиния 10"/>
          <p:cNvSpPr/>
          <p:nvPr/>
        </p:nvSpPr>
        <p:spPr bwMode="auto">
          <a:xfrm>
            <a:off x="4204918" y="5019485"/>
            <a:ext cx="2762619" cy="78930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 extrusionOk="0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«Эффективное управление и распоряжение государственным имуществом Чувашской Республики»</a:t>
            </a:r>
          </a:p>
        </p:txBody>
      </p:sp>
      <p:sp>
        <p:nvSpPr>
          <p:cNvPr id="19" name="Полилиния 18"/>
          <p:cNvSpPr/>
          <p:nvPr/>
        </p:nvSpPr>
        <p:spPr bwMode="auto">
          <a:xfrm>
            <a:off x="7695645" y="3429000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 extrusionOk="0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>
                <a:solidFill>
                  <a:prstClr val="black"/>
                </a:solidFill>
                <a:latin typeface="Times New Roman"/>
                <a:cs typeface="Times New Roman"/>
              </a:rPr>
              <a:t>2027</a:t>
            </a:r>
          </a:p>
        </p:txBody>
      </p:sp>
      <p:sp>
        <p:nvSpPr>
          <p:cNvPr id="20" name="Полилиния 19"/>
          <p:cNvSpPr/>
          <p:nvPr/>
        </p:nvSpPr>
        <p:spPr bwMode="auto">
          <a:xfrm>
            <a:off x="7695645" y="3969152"/>
            <a:ext cx="590354" cy="82800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 extrusionOk="0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52,1</a:t>
            </a:r>
          </a:p>
        </p:txBody>
      </p:sp>
      <p:sp>
        <p:nvSpPr>
          <p:cNvPr id="21" name="Полилиния 20"/>
          <p:cNvSpPr/>
          <p:nvPr/>
        </p:nvSpPr>
        <p:spPr bwMode="auto">
          <a:xfrm>
            <a:off x="7695645" y="5090616"/>
            <a:ext cx="590354" cy="684000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 extrusionOk="0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2,8</a:t>
            </a:r>
          </a:p>
        </p:txBody>
      </p:sp>
      <p:sp>
        <p:nvSpPr>
          <p:cNvPr id="24" name="Полилиния 23"/>
          <p:cNvSpPr/>
          <p:nvPr/>
        </p:nvSpPr>
        <p:spPr bwMode="auto">
          <a:xfrm>
            <a:off x="8329399" y="3434335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 extrusionOk="0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>
                <a:solidFill>
                  <a:prstClr val="black"/>
                </a:solidFill>
                <a:latin typeface="Times New Roman"/>
                <a:cs typeface="Times New Roman"/>
              </a:rPr>
              <a:t>2028</a:t>
            </a:r>
          </a:p>
        </p:txBody>
      </p:sp>
      <p:sp>
        <p:nvSpPr>
          <p:cNvPr id="25" name="Полилиния 24"/>
          <p:cNvSpPr/>
          <p:nvPr/>
        </p:nvSpPr>
        <p:spPr bwMode="auto">
          <a:xfrm>
            <a:off x="8365226" y="3969152"/>
            <a:ext cx="590354" cy="828000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 extrusionOk="0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52,1</a:t>
            </a:r>
          </a:p>
        </p:txBody>
      </p:sp>
      <p:sp>
        <p:nvSpPr>
          <p:cNvPr id="26" name="Полилиния 25"/>
          <p:cNvSpPr/>
          <p:nvPr/>
        </p:nvSpPr>
        <p:spPr bwMode="auto">
          <a:xfrm>
            <a:off x="8342308" y="5085184"/>
            <a:ext cx="590354" cy="684000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 extrusionOk="0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2,8</a:t>
            </a:r>
          </a:p>
        </p:txBody>
      </p:sp>
      <p:sp>
        <p:nvSpPr>
          <p:cNvPr id="14" name="Заголовок 1"/>
          <p:cNvSpPr txBox="1"/>
          <p:nvPr/>
        </p:nvSpPr>
        <p:spPr bwMode="auto"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/>
              <a:buChar char="*"/>
              <a:defRPr sz="46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/>
              <a:buNone/>
              <a:defRPr/>
            </a:pPr>
            <a:r>
              <a:rPr lang="ru-RU" sz="1800">
                <a:solidFill>
                  <a:prstClr val="black"/>
                </a:solidFill>
                <a:latin typeface="Times New Roman"/>
                <a:cs typeface="Times New Roman"/>
              </a:rPr>
              <a:t>Государственная программа Чувашской Республики</a:t>
            </a:r>
            <a:endParaRPr/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ru-RU" sz="1800">
                <a:solidFill>
                  <a:prstClr val="black"/>
                </a:solidFill>
                <a:latin typeface="Times New Roman"/>
                <a:cs typeface="Times New Roman"/>
              </a:rPr>
              <a:t>«Развитие земельных и имущественных отношений»</a:t>
            </a:r>
            <a:endParaRPr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 bwMode="auto">
          <a:xfrm>
            <a:off x="7039455" y="3434045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 extrusionOk="0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>
                <a:solidFill>
                  <a:prstClr val="black"/>
                </a:solidFill>
                <a:latin typeface="Times New Roman"/>
                <a:cs typeface="Times New Roman"/>
              </a:rPr>
              <a:t>2026</a:t>
            </a:r>
          </a:p>
        </p:txBody>
      </p:sp>
      <p:sp>
        <p:nvSpPr>
          <p:cNvPr id="32" name="Полилиния 31"/>
          <p:cNvSpPr/>
          <p:nvPr/>
        </p:nvSpPr>
        <p:spPr bwMode="auto">
          <a:xfrm>
            <a:off x="7039455" y="3969152"/>
            <a:ext cx="590354" cy="82800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 extrusionOk="0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54,5</a:t>
            </a:r>
          </a:p>
        </p:txBody>
      </p:sp>
      <p:sp>
        <p:nvSpPr>
          <p:cNvPr id="33" name="Полилиния 32"/>
          <p:cNvSpPr/>
          <p:nvPr/>
        </p:nvSpPr>
        <p:spPr bwMode="auto">
          <a:xfrm>
            <a:off x="7025123" y="5085184"/>
            <a:ext cx="590354" cy="684000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 extrusionOk="0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2,8</a:t>
            </a:r>
          </a:p>
        </p:txBody>
      </p:sp>
      <p:sp>
        <p:nvSpPr>
          <p:cNvPr id="36" name="TextBox 35"/>
          <p:cNvSpPr txBox="1"/>
          <p:nvPr/>
        </p:nvSpPr>
        <p:spPr bwMode="auto"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Бюджет</a:t>
            </a:r>
            <a:endParaRPr/>
          </a:p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для граждан</a:t>
            </a: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622936" y="810747"/>
            <a:ext cx="3420300" cy="1538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698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61" name="Полилиния 3"/>
          <p:cNvSpPr/>
          <p:nvPr/>
        </p:nvSpPr>
        <p:spPr bwMode="auto">
          <a:xfrm>
            <a:off x="6300360" y="878400"/>
            <a:ext cx="2699640" cy="734400"/>
          </a:xfrm>
          <a:custGeom>
            <a:avLst/>
            <a:gdLst>
              <a:gd name="textAreaLeft" fmla="*/ 0 w 2699640"/>
              <a:gd name="textAreaRight" fmla="*/ 2700360 w 269964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3903032" h="735023" extrusionOk="0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21306A"/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2" name="Полилиния 24"/>
          <p:cNvSpPr/>
          <p:nvPr/>
        </p:nvSpPr>
        <p:spPr bwMode="auto">
          <a:xfrm>
            <a:off x="7025039" y="190188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3" name="Полилиния 26"/>
          <p:cNvSpPr/>
          <p:nvPr/>
        </p:nvSpPr>
        <p:spPr bwMode="auto">
          <a:xfrm>
            <a:off x="7025039" y="2922120"/>
            <a:ext cx="611280" cy="539280"/>
          </a:xfrm>
          <a:custGeom>
            <a:avLst/>
            <a:gdLst>
              <a:gd name="textAreaLeft" fmla="*/ 0 w 611280"/>
              <a:gd name="textAreaRight" fmla="*/ 612000 w 611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99,7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4" name="Полилиния 27"/>
          <p:cNvSpPr/>
          <p:nvPr/>
        </p:nvSpPr>
        <p:spPr bwMode="auto">
          <a:xfrm>
            <a:off x="7025038" y="386640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100,0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5" name="Полилиния 29"/>
          <p:cNvSpPr/>
          <p:nvPr/>
        </p:nvSpPr>
        <p:spPr bwMode="auto">
          <a:xfrm>
            <a:off x="7025039" y="532332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99,0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6" name="Полилиния 30"/>
          <p:cNvSpPr/>
          <p:nvPr/>
        </p:nvSpPr>
        <p:spPr bwMode="auto">
          <a:xfrm>
            <a:off x="7706880" y="190188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7" name="Полилиния 33"/>
          <p:cNvSpPr/>
          <p:nvPr/>
        </p:nvSpPr>
        <p:spPr bwMode="auto">
          <a:xfrm>
            <a:off x="7706880" y="2922120"/>
            <a:ext cx="611280" cy="539280"/>
          </a:xfrm>
          <a:custGeom>
            <a:avLst/>
            <a:gdLst>
              <a:gd name="textAreaLeft" fmla="*/ 0 w 611280"/>
              <a:gd name="textAreaRight" fmla="*/ 612000 w 611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99,7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8" name="Полилиния 34"/>
          <p:cNvSpPr/>
          <p:nvPr/>
        </p:nvSpPr>
        <p:spPr bwMode="auto">
          <a:xfrm>
            <a:off x="7706880" y="386640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100,0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9" name="Полилиния 36"/>
          <p:cNvSpPr/>
          <p:nvPr/>
        </p:nvSpPr>
        <p:spPr bwMode="auto">
          <a:xfrm>
            <a:off x="7706880" y="532332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99,0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0" name="Полилиния 37"/>
          <p:cNvSpPr/>
          <p:nvPr/>
        </p:nvSpPr>
        <p:spPr bwMode="auto">
          <a:xfrm>
            <a:off x="8388360" y="190188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1" name="Полилиния 39"/>
          <p:cNvSpPr/>
          <p:nvPr/>
        </p:nvSpPr>
        <p:spPr bwMode="auto">
          <a:xfrm>
            <a:off x="8388360" y="2922120"/>
            <a:ext cx="611280" cy="539280"/>
          </a:xfrm>
          <a:custGeom>
            <a:avLst/>
            <a:gdLst>
              <a:gd name="textAreaLeft" fmla="*/ 0 w 611280"/>
              <a:gd name="textAreaRight" fmla="*/ 612000 w 611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99,8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2" name="Полилиния 40"/>
          <p:cNvSpPr/>
          <p:nvPr/>
        </p:nvSpPr>
        <p:spPr bwMode="auto">
          <a:xfrm>
            <a:off x="8388720" y="386640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100,0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3" name="Полилиния 42"/>
          <p:cNvSpPr/>
          <p:nvPr/>
        </p:nvSpPr>
        <p:spPr bwMode="auto">
          <a:xfrm>
            <a:off x="8388360" y="532332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i="0" u="none" strike="noStrike" cap="none" spc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99,0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4" name="Скругленный прямоугольник 23"/>
          <p:cNvSpPr/>
          <p:nvPr/>
        </p:nvSpPr>
        <p:spPr bwMode="auto">
          <a:xfrm>
            <a:off x="81000" y="2938680"/>
            <a:ext cx="5282280" cy="5061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доля государственного имущества Чувашской Республики, вовлеченного </a:t>
            </a:r>
            <a:r>
              <a:rPr sz="1200"/>
              <a:t/>
            </a:r>
            <a:br>
              <a:rPr sz="1200"/>
            </a:b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в хозяйственный оборот, %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5" name="Скругленный прямоугольник 32"/>
          <p:cNvSpPr/>
          <p:nvPr/>
        </p:nvSpPr>
        <p:spPr bwMode="auto">
          <a:xfrm>
            <a:off x="81000" y="5006160"/>
            <a:ext cx="5305320" cy="13744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обороте),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6" name="Скругленный прямоугольник 10"/>
          <p:cNvSpPr/>
          <p:nvPr/>
        </p:nvSpPr>
        <p:spPr bwMode="auto">
          <a:xfrm>
            <a:off x="179640" y="1909080"/>
            <a:ext cx="259164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rgbClr val="21306A"/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7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5336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200" b="1" u="none" strike="noStrike">
                <a:solidFill>
                  <a:srgbClr val="000000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en-US" sz="1200" b="1" u="none" strike="noStrike" dirty="0" smtClean="0">
                <a:solidFill>
                  <a:srgbClr val="000000"/>
                </a:solidFill>
                <a:latin typeface="Arial"/>
              </a:rPr>
              <a:t>7</a:t>
            </a:r>
            <a:r>
              <a:rPr lang="ru-RU" dirty="0"/>
              <a:t>5</a:t>
            </a:r>
            <a:endParaRPr lang="ru-RU" sz="1200" b="0" u="none" strike="noStrike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8" name="Заголовок 1"/>
          <p:cNvSpPr/>
          <p:nvPr/>
        </p:nvSpPr>
        <p:spPr bwMode="auto">
          <a:xfrm>
            <a:off x="259560" y="0"/>
            <a:ext cx="72637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rgbClr val="000000"/>
                </a:solidFill>
                <a:latin typeface="Times New Roman"/>
              </a:rPr>
              <a:t>«Развитие земельных и имущественных отношений»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79" name="Прямая соединительная линия 12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2280" name="TextBox 43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1" name="Скругленный прямоугольник 31"/>
          <p:cNvSpPr/>
          <p:nvPr/>
        </p:nvSpPr>
        <p:spPr bwMode="auto">
          <a:xfrm>
            <a:off x="81000" y="3567240"/>
            <a:ext cx="5282280" cy="13327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rgbClr val="000000"/>
                </a:solidFill>
                <a:latin typeface="Times New Roman"/>
              </a:rPr>
              <a:t>отношение суммы дивидендов (чистой прибыли) по пакетам акций (долям) хозяйственных обществ, при-надлежащим Чувашской Республике, фактически поступившей в республиканский бюджет Чувашской Республики, к сумме дивидендов (чистой прибыли), подлежащей перечислению в республиканский бюджет Чувашской Республики в соответствии с решениями собраний акционеров (участников) в отчетном году,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82" name="Picture 4" descr="http://atameken.kz/ru/imagecache/news/crop_zemlya_1519295292.jpg"/>
          <p:cNvPicPr/>
          <p:nvPr/>
        </p:nvPicPr>
        <p:blipFill>
          <a:blip r:embed="rId2"/>
          <a:stretch/>
        </p:blipFill>
        <p:spPr bwMode="auto">
          <a:xfrm>
            <a:off x="2843640" y="752760"/>
            <a:ext cx="2462760" cy="140760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2283" name="Полилиния 35"/>
          <p:cNvSpPr/>
          <p:nvPr/>
        </p:nvSpPr>
        <p:spPr bwMode="auto">
          <a:xfrm>
            <a:off x="6343560" y="190188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4" name="Полилиния 38"/>
          <p:cNvSpPr/>
          <p:nvPr/>
        </p:nvSpPr>
        <p:spPr bwMode="auto">
          <a:xfrm>
            <a:off x="6343560" y="2922120"/>
            <a:ext cx="611280" cy="539280"/>
          </a:xfrm>
          <a:custGeom>
            <a:avLst/>
            <a:gdLst>
              <a:gd name="textAreaLeft" fmla="*/ 0 w 611280"/>
              <a:gd name="textAreaRight" fmla="*/ 612000 w 611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99,5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5" name="Полилиния 41"/>
          <p:cNvSpPr/>
          <p:nvPr/>
        </p:nvSpPr>
        <p:spPr bwMode="auto">
          <a:xfrm>
            <a:off x="6343560" y="386640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100,0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6" name="Полилиния 44"/>
          <p:cNvSpPr/>
          <p:nvPr/>
        </p:nvSpPr>
        <p:spPr bwMode="auto">
          <a:xfrm>
            <a:off x="6343560" y="532332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99,0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7" name="Полилиния 28"/>
          <p:cNvSpPr/>
          <p:nvPr/>
        </p:nvSpPr>
        <p:spPr bwMode="auto">
          <a:xfrm>
            <a:off x="5662080" y="190188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2024 факт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8" name="Полилиния 45"/>
          <p:cNvSpPr/>
          <p:nvPr/>
        </p:nvSpPr>
        <p:spPr bwMode="auto">
          <a:xfrm>
            <a:off x="5662080" y="2922120"/>
            <a:ext cx="611280" cy="539280"/>
          </a:xfrm>
          <a:custGeom>
            <a:avLst/>
            <a:gdLst>
              <a:gd name="textAreaLeft" fmla="*/ 0 w 611280"/>
              <a:gd name="textAreaRight" fmla="*/ 612000 w 611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99,3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9" name="Полилиния 46"/>
          <p:cNvSpPr/>
          <p:nvPr/>
        </p:nvSpPr>
        <p:spPr bwMode="auto">
          <a:xfrm>
            <a:off x="5662080" y="386640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98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0" name="Полилиния 47"/>
          <p:cNvSpPr/>
          <p:nvPr/>
        </p:nvSpPr>
        <p:spPr bwMode="auto">
          <a:xfrm>
            <a:off x="5662080" y="5323320"/>
            <a:ext cx="611280" cy="734400"/>
          </a:xfrm>
          <a:custGeom>
            <a:avLst/>
            <a:gdLst>
              <a:gd name="textAreaLeft" fmla="*/ 0 w 611280"/>
              <a:gd name="textAreaRight" fmla="*/ 612000 w 611280"/>
              <a:gd name="textAreaTop" fmla="*/ 0 h 734400"/>
              <a:gd name="textAreaBottom" fmla="*/ 735120 h 734400"/>
            </a:gdLst>
            <a:ahLst/>
            <a:cxnLst/>
            <a:rect l="textAreaLeft" t="textAreaTop" r="textAreaRight" b="textAreaBottom"/>
            <a:pathLst>
              <a:path w="731452" h="735023" extrusionOk="0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rgbClr val="000000"/>
                </a:solidFill>
                <a:latin typeface="Times New Roman"/>
              </a:rPr>
              <a:t>98,5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20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4322" y="6525344"/>
            <a:ext cx="756190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76</a:t>
            </a:r>
            <a:endParaRPr lang="ru-RU" dirty="0" smtClean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654596"/>
            <a:ext cx="5958589" cy="172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пассажиров, перевезенных автомобильным транспортом общего пользования, наземным электрическим транспортом, пригородным железнодорожным транспортом, внутренним водным и воздушным транспортом;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500368"/>
              </p:ext>
            </p:extLst>
          </p:nvPr>
        </p:nvGraphicFramePr>
        <p:xfrm>
          <a:off x="107807" y="3067131"/>
          <a:ext cx="3350466" cy="298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252536" y="2791961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95923"/>
            <a:ext cx="2629435" cy="1752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68" name="Полилиния 3"/>
          <p:cNvSpPr/>
          <p:nvPr/>
        </p:nvSpPr>
        <p:spPr>
          <a:xfrm>
            <a:off x="3426120" y="2421000"/>
            <a:ext cx="5670520" cy="189000"/>
          </a:xfrm>
          <a:custGeom>
            <a:avLst/>
            <a:gdLst>
              <a:gd name="textAreaLeft" fmla="*/ 0 w 5573880"/>
              <a:gd name="textAreaRight" fmla="*/ 5575320 w 5573880"/>
              <a:gd name="textAreaTop" fmla="*/ 0 h 189000"/>
              <a:gd name="textAreaBottom" fmla="*/ 190440 h 189000"/>
            </a:gdLst>
            <a:ahLst/>
            <a:cxnLst/>
            <a:rect l="textAreaLeft" t="textAreaTop" r="textAreaRight" b="textAreaBottom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8840" tIns="78840" rIns="78840" bIns="78840" numCol="1" spcCol="1440" anchor="ctr">
            <a:noAutofit/>
          </a:bodyPr>
          <a:lstStyle/>
          <a:p>
            <a:pPr algn="ctr" defTabSz="755640">
              <a:lnSpc>
                <a:spcPct val="90000"/>
              </a:lnSpc>
              <a:spcAft>
                <a:spcPts val="561"/>
              </a:spcAft>
            </a:pPr>
            <a:r>
              <a:rPr lang="ru-RU" sz="1600" b="1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Расходы в разрезе структурных элементов, млн. руб.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Полилиния 14"/>
          <p:cNvSpPr/>
          <p:nvPr/>
        </p:nvSpPr>
        <p:spPr>
          <a:xfrm>
            <a:off x="3434040" y="2637000"/>
            <a:ext cx="3728160" cy="266040"/>
          </a:xfrm>
          <a:custGeom>
            <a:avLst/>
            <a:gdLst>
              <a:gd name="textAreaLeft" fmla="*/ 0 w 3728160"/>
              <a:gd name="textAreaRight" fmla="*/ 3729600 w 3728160"/>
              <a:gd name="textAreaTop" fmla="*/ 0 h 266040"/>
              <a:gd name="textAreaBottom" fmla="*/ 267480 h 266040"/>
            </a:gdLst>
            <a:ahLst/>
            <a:cxnLst/>
            <a:rect l="textAreaLeft" t="textAreaTop" r="textAreaRight" b="textAreaBottom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Наименование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Полилиния 18"/>
          <p:cNvSpPr/>
          <p:nvPr/>
        </p:nvSpPr>
        <p:spPr>
          <a:xfrm>
            <a:off x="3434040" y="3972600"/>
            <a:ext cx="3728160" cy="318960"/>
          </a:xfrm>
          <a:custGeom>
            <a:avLst/>
            <a:gdLst>
              <a:gd name="textAreaLeft" fmla="*/ 0 w 3728160"/>
              <a:gd name="textAreaRight" fmla="*/ 3729600 w 3728160"/>
              <a:gd name="textAreaTop" fmla="*/ 0 h 318960"/>
              <a:gd name="textAreaBottom" fmla="*/ 320400 h 318960"/>
            </a:gdLst>
            <a:ahLst/>
            <a:cxnLst/>
            <a:rect l="textAreaLeft" t="textAreaTop" r="textAreaRight" b="textAreaBottom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"Расширение использования природного газа в качестве моторного топлива"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Полилиния 20"/>
          <p:cNvSpPr/>
          <p:nvPr/>
        </p:nvSpPr>
        <p:spPr>
          <a:xfrm>
            <a:off x="7236360" y="2637000"/>
            <a:ext cx="574560" cy="266040"/>
          </a:xfrm>
          <a:custGeom>
            <a:avLst/>
            <a:gdLst>
              <a:gd name="textAreaLeft" fmla="*/ 0 w 574560"/>
              <a:gd name="textAreaRight" fmla="*/ 576000 w 574560"/>
              <a:gd name="textAreaTop" fmla="*/ 0 h 266040"/>
              <a:gd name="textAreaBottom" fmla="*/ 267480 h 266040"/>
            </a:gdLst>
            <a:ahLst/>
            <a:cxnLst/>
            <a:rect l="textAreaLeft" t="textAreaTop" r="textAreaRight" b="textAreaBottom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Полилиния 26"/>
          <p:cNvSpPr/>
          <p:nvPr/>
        </p:nvSpPr>
        <p:spPr>
          <a:xfrm>
            <a:off x="8532360" y="2637000"/>
            <a:ext cx="574560" cy="266040"/>
          </a:xfrm>
          <a:custGeom>
            <a:avLst/>
            <a:gdLst>
              <a:gd name="textAreaLeft" fmla="*/ 0 w 574560"/>
              <a:gd name="textAreaRight" fmla="*/ 576000 w 574560"/>
              <a:gd name="textAreaTop" fmla="*/ 0 h 266040"/>
              <a:gd name="textAreaBottom" fmla="*/ 267480 h 266040"/>
            </a:gdLst>
            <a:ahLst/>
            <a:cxnLst/>
            <a:rect l="textAreaLeft" t="textAreaTop" r="textAreaRight" b="textAreaBottom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Полилиния 32"/>
          <p:cNvSpPr/>
          <p:nvPr/>
        </p:nvSpPr>
        <p:spPr>
          <a:xfrm>
            <a:off x="7884360" y="2637000"/>
            <a:ext cx="574560" cy="266040"/>
          </a:xfrm>
          <a:custGeom>
            <a:avLst/>
            <a:gdLst>
              <a:gd name="textAreaLeft" fmla="*/ 0 w 574560"/>
              <a:gd name="textAreaRight" fmla="*/ 576000 w 574560"/>
              <a:gd name="textAreaTop" fmla="*/ 0 h 266040"/>
              <a:gd name="textAreaBottom" fmla="*/ 267480 h 266040"/>
            </a:gdLst>
            <a:ahLst/>
            <a:cxnLst/>
            <a:rect l="textAreaLeft" t="textAreaTop" r="textAreaRight" b="textAreaBottom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0560" tIns="70560" rIns="70560" bIns="70560" numCol="1" spcCol="1440" anchor="ctr">
            <a:noAutofit/>
          </a:bodyPr>
          <a:lstStyle/>
          <a:p>
            <a:pPr algn="ctr" defTabSz="71136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Полилиния 38"/>
          <p:cNvSpPr/>
          <p:nvPr/>
        </p:nvSpPr>
        <p:spPr>
          <a:xfrm>
            <a:off x="3434040" y="4329000"/>
            <a:ext cx="3728160" cy="250560"/>
          </a:xfrm>
          <a:custGeom>
            <a:avLst/>
            <a:gdLst>
              <a:gd name="textAreaLeft" fmla="*/ 0 w 3728160"/>
              <a:gd name="textAreaRight" fmla="*/ 3729600 w 37281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Ведомственный проект "Содействие развитию автомобильных дорог общего пользования местного значения"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Полилиния 41"/>
          <p:cNvSpPr/>
          <p:nvPr/>
        </p:nvSpPr>
        <p:spPr>
          <a:xfrm>
            <a:off x="8532360" y="4329000"/>
            <a:ext cx="574560" cy="252000"/>
          </a:xfrm>
          <a:custGeom>
            <a:avLst/>
            <a:gdLst>
              <a:gd name="textAreaLeft" fmla="*/ 0 w 574560"/>
              <a:gd name="textAreaRight" fmla="*/ 576000 w 574560"/>
              <a:gd name="textAreaTop" fmla="*/ 0 h 282960"/>
              <a:gd name="textAreaBottom" fmla="*/ 284400 h 282960"/>
            </a:gdLst>
            <a:ahLst/>
            <a:cxnLst/>
            <a:rect l="textAreaLeft" t="textAreaTop" r="textAreaRight" b="textAreaBottom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2 225,0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Полилиния 42"/>
          <p:cNvSpPr/>
          <p:nvPr/>
        </p:nvSpPr>
        <p:spPr>
          <a:xfrm>
            <a:off x="3434040" y="4617000"/>
            <a:ext cx="3714120" cy="250560"/>
          </a:xfrm>
          <a:custGeom>
            <a:avLst/>
            <a:gdLst>
              <a:gd name="textAreaLeft" fmla="*/ 0 w 3714120"/>
              <a:gd name="textAreaRight" fmla="*/ 3715560 w 371412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Ведомственный проект "Развитие автомобильных дорог общего пользования регионального или межмуниципального значения"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Полилиния 43"/>
          <p:cNvSpPr/>
          <p:nvPr/>
        </p:nvSpPr>
        <p:spPr>
          <a:xfrm>
            <a:off x="7236360" y="461824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1 323,7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Полилиния 44"/>
          <p:cNvSpPr/>
          <p:nvPr/>
        </p:nvSpPr>
        <p:spPr>
          <a:xfrm>
            <a:off x="7884360" y="461860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1 325,9</a:t>
            </a:r>
            <a:endParaRPr lang="ru-RU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Полилиния 45"/>
          <p:cNvSpPr/>
          <p:nvPr/>
        </p:nvSpPr>
        <p:spPr>
          <a:xfrm>
            <a:off x="8532360" y="4617160"/>
            <a:ext cx="574560" cy="250560"/>
          </a:xfrm>
          <a:custGeom>
            <a:avLst/>
            <a:gdLst>
              <a:gd name="textAreaLeft" fmla="*/ 0 w 574560"/>
              <a:gd name="textAreaRight" fmla="*/ 576000 w 574560"/>
              <a:gd name="textAreaTop" fmla="*/ 0 h 250560"/>
              <a:gd name="textAreaBottom" fmla="*/ 252000 h 250560"/>
            </a:gdLst>
            <a:ahLst/>
            <a:cxnLst/>
            <a:rect l="textAreaLeft" t="textAreaTop" r="textAreaRight" b="textAreaBottom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1 325,9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Полилиния 46"/>
          <p:cNvSpPr/>
          <p:nvPr/>
        </p:nvSpPr>
        <p:spPr>
          <a:xfrm>
            <a:off x="3426120" y="4912200"/>
            <a:ext cx="3736440" cy="891360"/>
          </a:xfrm>
          <a:custGeom>
            <a:avLst/>
            <a:gdLst>
              <a:gd name="textAreaLeft" fmla="*/ 0 w 3736440"/>
              <a:gd name="textAreaRight" fmla="*/ 3737880 w 3736440"/>
              <a:gd name="textAreaTop" fmla="*/ 0 h 891360"/>
              <a:gd name="textAreaBottom" fmla="*/ 892800 h 891360"/>
            </a:gdLst>
            <a:ahLst/>
            <a:cxnLst/>
            <a:rect l="textAreaLeft" t="textAreaTop" r="textAreaRight" b="textAreaBottom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"Развитие автомобильного и городского электрического транспорта", "Развитие регионального авиасообщения", "Государственная поддержка железнодорожного транспорта", "Организация перевозок пассажиров внутренним водным транспортом по регулярным маршрутам"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Полилиния 47"/>
          <p:cNvSpPr/>
          <p:nvPr/>
        </p:nvSpPr>
        <p:spPr>
          <a:xfrm>
            <a:off x="7236360" y="4994280"/>
            <a:ext cx="574560" cy="718560"/>
          </a:xfrm>
          <a:custGeom>
            <a:avLst/>
            <a:gdLst>
              <a:gd name="textAreaLeft" fmla="*/ 0 w 574560"/>
              <a:gd name="textAreaRight" fmla="*/ 576000 w 574560"/>
              <a:gd name="textAreaTop" fmla="*/ 0 h 718560"/>
              <a:gd name="textAreaBottom" fmla="*/ 720000 h 71856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1 623,7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Полилиния 48"/>
          <p:cNvSpPr/>
          <p:nvPr/>
        </p:nvSpPr>
        <p:spPr>
          <a:xfrm>
            <a:off x="7884360" y="4994280"/>
            <a:ext cx="574560" cy="718560"/>
          </a:xfrm>
          <a:custGeom>
            <a:avLst/>
            <a:gdLst>
              <a:gd name="textAreaLeft" fmla="*/ 0 w 574560"/>
              <a:gd name="textAreaRight" fmla="*/ 576000 w 574560"/>
              <a:gd name="textAreaTop" fmla="*/ 0 h 718560"/>
              <a:gd name="textAreaBottom" fmla="*/ 720000 h 71856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1 599,6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Полилиния 49"/>
          <p:cNvSpPr/>
          <p:nvPr/>
        </p:nvSpPr>
        <p:spPr>
          <a:xfrm>
            <a:off x="8532360" y="4993560"/>
            <a:ext cx="574560" cy="718560"/>
          </a:xfrm>
          <a:custGeom>
            <a:avLst/>
            <a:gdLst>
              <a:gd name="textAreaLeft" fmla="*/ 0 w 574560"/>
              <a:gd name="textAreaRight" fmla="*/ 576000 w 574560"/>
              <a:gd name="textAreaTop" fmla="*/ 0 h 718560"/>
              <a:gd name="textAreaBottom" fmla="*/ 720000 h 718560"/>
            </a:gdLst>
            <a:ahLst/>
            <a:cxnLst/>
            <a:rect l="textAreaLeft" t="textAreaTop" r="textAreaRight" b="textAreaBottom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1 200,8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Полилиния 50"/>
          <p:cNvSpPr/>
          <p:nvPr/>
        </p:nvSpPr>
        <p:spPr>
          <a:xfrm>
            <a:off x="3426120" y="5822232"/>
            <a:ext cx="3736440" cy="415080"/>
          </a:xfrm>
          <a:custGeom>
            <a:avLst/>
            <a:gdLst>
              <a:gd name="textAreaLeft" fmla="*/ 0 w 3736440"/>
              <a:gd name="textAreaRight" fmla="*/ 3737880 w 3736440"/>
              <a:gd name="textAreaTop" fmla="*/ 0 h 415080"/>
              <a:gd name="textAreaBottom" fmla="*/ 416520 h 415080"/>
            </a:gdLst>
            <a:ahLst/>
            <a:cxnLst/>
            <a:rect l="textAreaLeft" t="textAreaTop" r="textAreaRight" b="textAreaBottom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 "Создание условий для осуществления дорожной деятельности и организации  безопасности дорожного движения в Чувашской Республике"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Полилиния 51"/>
          <p:cNvSpPr/>
          <p:nvPr/>
        </p:nvSpPr>
        <p:spPr>
          <a:xfrm>
            <a:off x="7236360" y="5861520"/>
            <a:ext cx="574560" cy="342720"/>
          </a:xfrm>
          <a:custGeom>
            <a:avLst/>
            <a:gdLst>
              <a:gd name="textAreaLeft" fmla="*/ 0 w 574560"/>
              <a:gd name="textAreaRight" fmla="*/ 576000 w 574560"/>
              <a:gd name="textAreaTop" fmla="*/ 0 h 342720"/>
              <a:gd name="textAreaBottom" fmla="*/ 344160 h 34272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244,9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Полилиния 52"/>
          <p:cNvSpPr/>
          <p:nvPr/>
        </p:nvSpPr>
        <p:spPr>
          <a:xfrm>
            <a:off x="7884360" y="5861520"/>
            <a:ext cx="574560" cy="342720"/>
          </a:xfrm>
          <a:custGeom>
            <a:avLst/>
            <a:gdLst>
              <a:gd name="textAreaLeft" fmla="*/ 0 w 574560"/>
              <a:gd name="textAreaRight" fmla="*/ 576000 w 574560"/>
              <a:gd name="textAreaTop" fmla="*/ 0 h 342720"/>
              <a:gd name="textAreaBottom" fmla="*/ 344160 h 34272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214,3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Полилиния 53"/>
          <p:cNvSpPr/>
          <p:nvPr/>
        </p:nvSpPr>
        <p:spPr>
          <a:xfrm>
            <a:off x="8532360" y="5861160"/>
            <a:ext cx="574560" cy="342720"/>
          </a:xfrm>
          <a:custGeom>
            <a:avLst/>
            <a:gdLst>
              <a:gd name="textAreaLeft" fmla="*/ 0 w 574560"/>
              <a:gd name="textAreaRight" fmla="*/ 576000 w 574560"/>
              <a:gd name="textAreaTop" fmla="*/ 0 h 342720"/>
              <a:gd name="textAreaBottom" fmla="*/ 344160 h 342720"/>
            </a:gdLst>
            <a:ahLst/>
            <a:cxnLst/>
            <a:rect l="textAreaLeft" t="textAreaTop" r="textAreaRight" b="textAreaBottom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214,3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Полилиния 56"/>
          <p:cNvSpPr/>
          <p:nvPr/>
        </p:nvSpPr>
        <p:spPr>
          <a:xfrm>
            <a:off x="7236360" y="3992040"/>
            <a:ext cx="574560" cy="289800"/>
          </a:xfrm>
          <a:custGeom>
            <a:avLst/>
            <a:gdLst>
              <a:gd name="textAreaLeft" fmla="*/ 0 w 574560"/>
              <a:gd name="textAreaRight" fmla="*/ 576000 w 574560"/>
              <a:gd name="textAreaTop" fmla="*/ 0 h 289800"/>
              <a:gd name="textAreaBottom" fmla="*/ 291240 h 289800"/>
            </a:gdLst>
            <a:ahLst/>
            <a:cxnLst/>
            <a:rect l="textAreaLeft" t="textAreaTop" r="textAreaRight" b="textAreaBottom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Полилиния 62"/>
          <p:cNvSpPr/>
          <p:nvPr/>
        </p:nvSpPr>
        <p:spPr>
          <a:xfrm>
            <a:off x="7884360" y="3992040"/>
            <a:ext cx="574560" cy="289800"/>
          </a:xfrm>
          <a:custGeom>
            <a:avLst/>
            <a:gdLst>
              <a:gd name="textAreaLeft" fmla="*/ 0 w 574560"/>
              <a:gd name="textAreaRight" fmla="*/ 576000 w 574560"/>
              <a:gd name="textAreaTop" fmla="*/ 0 h 289800"/>
              <a:gd name="textAreaBottom" fmla="*/ 291240 h 289800"/>
            </a:gdLst>
            <a:ahLst/>
            <a:cxnLst/>
            <a:rect l="textAreaLeft" t="textAreaTop" r="textAreaRight" b="textAreaBottom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5,1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Полилиния 63"/>
          <p:cNvSpPr/>
          <p:nvPr/>
        </p:nvSpPr>
        <p:spPr>
          <a:xfrm>
            <a:off x="7236360" y="4330440"/>
            <a:ext cx="574560" cy="252000"/>
          </a:xfrm>
          <a:custGeom>
            <a:avLst/>
            <a:gdLst>
              <a:gd name="textAreaLeft" fmla="*/ 0 w 574560"/>
              <a:gd name="textAreaRight" fmla="*/ 576000 w 574560"/>
              <a:gd name="textAreaTop" fmla="*/ 0 h 282960"/>
              <a:gd name="textAreaBottom" fmla="*/ 284400 h 28296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2 025,0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Полилиния 64"/>
          <p:cNvSpPr/>
          <p:nvPr/>
        </p:nvSpPr>
        <p:spPr>
          <a:xfrm>
            <a:off x="7884360" y="4330440"/>
            <a:ext cx="574560" cy="252000"/>
          </a:xfrm>
          <a:custGeom>
            <a:avLst/>
            <a:gdLst>
              <a:gd name="textAreaLeft" fmla="*/ 0 w 574560"/>
              <a:gd name="textAreaRight" fmla="*/ 576000 w 574560"/>
              <a:gd name="textAreaTop" fmla="*/ 0 h 282960"/>
              <a:gd name="textAreaBottom" fmla="*/ 284400 h 28296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2 025,0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Полилиния 65"/>
          <p:cNvSpPr/>
          <p:nvPr/>
        </p:nvSpPr>
        <p:spPr>
          <a:xfrm>
            <a:off x="3435840" y="3628440"/>
            <a:ext cx="3726720" cy="303120"/>
          </a:xfrm>
          <a:custGeom>
            <a:avLst/>
            <a:gdLst>
              <a:gd name="textAreaLeft" fmla="*/ 0 w 3726720"/>
              <a:gd name="textAreaRight" fmla="*/ 3728160 w 3726720"/>
              <a:gd name="textAreaTop" fmla="*/ 0 h 303120"/>
              <a:gd name="textAreaBottom" fmla="*/ 304560 h 303120"/>
            </a:gdLst>
            <a:ahLst/>
            <a:cxnLst/>
            <a:rect l="textAreaLeft" t="textAreaTop" r="textAreaRight" b="textAreaBottom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000" tIns="54000" rIns="54000" bIns="540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"Общесистемные меры развития дорожного хозяйства"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Полилиния 66"/>
          <p:cNvSpPr/>
          <p:nvPr/>
        </p:nvSpPr>
        <p:spPr>
          <a:xfrm>
            <a:off x="3420000" y="3295440"/>
            <a:ext cx="3728160" cy="232920"/>
          </a:xfrm>
          <a:custGeom>
            <a:avLst/>
            <a:gdLst>
              <a:gd name="textAreaLeft" fmla="*/ 0 w 3728160"/>
              <a:gd name="textAreaRight" fmla="*/ 3729600 w 3728160"/>
              <a:gd name="textAreaTop" fmla="*/ 0 h 232920"/>
              <a:gd name="textAreaBottom" fmla="*/ 234360 h 232920"/>
            </a:gdLst>
            <a:ahLst/>
            <a:cxnLst/>
            <a:rect l="textAreaLeft" t="textAreaTop" r="textAreaRight" b="textAreaBottom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000" tIns="54000" rIns="54000" bIns="540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"Региональная и местная дорожная сеть"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Полилиния 68"/>
          <p:cNvSpPr/>
          <p:nvPr/>
        </p:nvSpPr>
        <p:spPr>
          <a:xfrm>
            <a:off x="7236360" y="3295440"/>
            <a:ext cx="574560" cy="232920"/>
          </a:xfrm>
          <a:custGeom>
            <a:avLst/>
            <a:gdLst>
              <a:gd name="textAreaLeft" fmla="*/ 0 w 574560"/>
              <a:gd name="textAreaRight" fmla="*/ 576000 w 574560"/>
              <a:gd name="textAreaTop" fmla="*/ 0 h 232920"/>
              <a:gd name="textAreaBottom" fmla="*/ 234360 h 232920"/>
            </a:gdLst>
            <a:ahLst/>
            <a:cxnLst/>
            <a:rect l="textAreaLeft" t="textAreaTop" r="textAreaRight" b="textAreaBottom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560" tIns="61560" rIns="61560" bIns="61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 </a:t>
            </a: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888,1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Полилиния 69"/>
          <p:cNvSpPr/>
          <p:nvPr/>
        </p:nvSpPr>
        <p:spPr>
          <a:xfrm>
            <a:off x="8532360" y="3295440"/>
            <a:ext cx="574560" cy="232920"/>
          </a:xfrm>
          <a:custGeom>
            <a:avLst/>
            <a:gdLst>
              <a:gd name="textAreaLeft" fmla="*/ 0 w 574560"/>
              <a:gd name="textAreaRight" fmla="*/ 576000 w 574560"/>
              <a:gd name="textAreaTop" fmla="*/ 0 h 232920"/>
              <a:gd name="textAreaBottom" fmla="*/ 234360 h 232920"/>
            </a:gdLst>
            <a:ahLst/>
            <a:cxnLst/>
            <a:rect l="textAreaLeft" t="textAreaTop" r="textAreaRight" b="textAreaBottom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560" tIns="61560" rIns="61560" bIns="61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6 020,6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Полилиния 70"/>
          <p:cNvSpPr/>
          <p:nvPr/>
        </p:nvSpPr>
        <p:spPr>
          <a:xfrm>
            <a:off x="7884360" y="3295440"/>
            <a:ext cx="574560" cy="232920"/>
          </a:xfrm>
          <a:custGeom>
            <a:avLst/>
            <a:gdLst>
              <a:gd name="textAreaLeft" fmla="*/ 0 w 574560"/>
              <a:gd name="textAreaRight" fmla="*/ 576000 w 574560"/>
              <a:gd name="textAreaTop" fmla="*/ 0 h 232920"/>
              <a:gd name="textAreaBottom" fmla="*/ 234360 h 232920"/>
            </a:gdLst>
            <a:ahLst/>
            <a:cxnLst/>
            <a:rect l="textAreaLeft" t="textAreaTop" r="textAreaRight" b="textAreaBottom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560" tIns="61560" rIns="61560" bIns="6156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6 129,5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Полилиния 71"/>
          <p:cNvSpPr/>
          <p:nvPr/>
        </p:nvSpPr>
        <p:spPr>
          <a:xfrm>
            <a:off x="7236360" y="3645024"/>
            <a:ext cx="574560" cy="266760"/>
          </a:xfrm>
          <a:custGeom>
            <a:avLst/>
            <a:gdLst>
              <a:gd name="textAreaLeft" fmla="*/ 0 w 574560"/>
              <a:gd name="textAreaRight" fmla="*/ 576000 w 574560"/>
              <a:gd name="textAreaTop" fmla="*/ 0 h 266760"/>
              <a:gd name="textAreaBottom" fmla="*/ 268200 h 266760"/>
            </a:gdLst>
            <a:ahLst/>
            <a:cxnLst/>
            <a:rect l="textAreaLeft" t="textAreaTop" r="textAreaRight" b="textAreaBottom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430,2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Полилиния 73"/>
          <p:cNvSpPr/>
          <p:nvPr/>
        </p:nvSpPr>
        <p:spPr>
          <a:xfrm>
            <a:off x="8532360" y="3646464"/>
            <a:ext cx="574560" cy="263160"/>
          </a:xfrm>
          <a:custGeom>
            <a:avLst/>
            <a:gdLst>
              <a:gd name="textAreaLeft" fmla="*/ 0 w 574560"/>
              <a:gd name="textAreaRight" fmla="*/ 576000 w 574560"/>
              <a:gd name="textAreaTop" fmla="*/ 0 h 263160"/>
              <a:gd name="textAreaBottom" fmla="*/ 264600 h 263160"/>
            </a:gdLst>
            <a:ahLst/>
            <a:cxnLst/>
            <a:rect l="textAreaLeft" t="textAreaTop" r="textAreaRight" b="textAreaBottom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349,1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Полилиния 75"/>
          <p:cNvSpPr/>
          <p:nvPr/>
        </p:nvSpPr>
        <p:spPr>
          <a:xfrm>
            <a:off x="8532360" y="3990240"/>
            <a:ext cx="574560" cy="289800"/>
          </a:xfrm>
          <a:custGeom>
            <a:avLst/>
            <a:gdLst>
              <a:gd name="textAreaLeft" fmla="*/ 0 w 574560"/>
              <a:gd name="textAreaRight" fmla="*/ 576000 w 574560"/>
              <a:gd name="textAreaTop" fmla="*/ 0 h 289800"/>
              <a:gd name="textAreaBottom" fmla="*/ 291240 h 289800"/>
            </a:gdLst>
            <a:ahLst/>
            <a:cxnLst/>
            <a:rect l="textAreaLeft" t="textAreaTop" r="textAreaRight" b="textAreaBottom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5,1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Полилиния 76"/>
          <p:cNvSpPr/>
          <p:nvPr/>
        </p:nvSpPr>
        <p:spPr>
          <a:xfrm>
            <a:off x="7884360" y="3645024"/>
            <a:ext cx="574560" cy="266760"/>
          </a:xfrm>
          <a:custGeom>
            <a:avLst/>
            <a:gdLst>
              <a:gd name="textAreaLeft" fmla="*/ 0 w 574560"/>
              <a:gd name="textAreaRight" fmla="*/ 576000 w 574560"/>
              <a:gd name="textAreaTop" fmla="*/ 0 h 266760"/>
              <a:gd name="textAreaBottom" fmla="*/ 268200 h 266760"/>
            </a:gdLst>
            <a:ahLst/>
            <a:cxnLst/>
            <a:rect l="textAreaLeft" t="textAreaTop" r="textAreaRight" b="textAreaBottom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347,9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Полилиния 82"/>
          <p:cNvSpPr/>
          <p:nvPr/>
        </p:nvSpPr>
        <p:spPr>
          <a:xfrm>
            <a:off x="3426120" y="6252840"/>
            <a:ext cx="3736440" cy="415080"/>
          </a:xfrm>
          <a:custGeom>
            <a:avLst/>
            <a:gdLst>
              <a:gd name="textAreaLeft" fmla="*/ 0 w 3736440"/>
              <a:gd name="textAreaRight" fmla="*/ 3737880 w 3736440"/>
              <a:gd name="textAreaTop" fmla="*/ 0 h 415080"/>
              <a:gd name="textAreaBottom" fmla="*/ 416520 h 415080"/>
            </a:gdLst>
            <a:ahLst/>
            <a:cxnLst/>
            <a:rect l="textAreaLeft" t="textAreaTop" r="textAreaRight" b="textAreaBottom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9760" tIns="59760" rIns="59760" bIns="597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Комплекс процессных мероприятий "Обеспечение реализации государственной программы Чувашской Республики "Развитие транспортной системы Чувашской Республики"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Полилиния 83"/>
          <p:cNvSpPr/>
          <p:nvPr/>
        </p:nvSpPr>
        <p:spPr>
          <a:xfrm>
            <a:off x="7236360" y="6253200"/>
            <a:ext cx="574560" cy="342720"/>
          </a:xfrm>
          <a:custGeom>
            <a:avLst/>
            <a:gdLst>
              <a:gd name="textAreaLeft" fmla="*/ 0 w 574560"/>
              <a:gd name="textAreaRight" fmla="*/ 576000 w 574560"/>
              <a:gd name="textAreaTop" fmla="*/ 0 h 342720"/>
              <a:gd name="textAreaBottom" fmla="*/ 344160 h 34272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50,6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Полилиния 84"/>
          <p:cNvSpPr/>
          <p:nvPr/>
        </p:nvSpPr>
        <p:spPr>
          <a:xfrm>
            <a:off x="7884360" y="6253200"/>
            <a:ext cx="574560" cy="342720"/>
          </a:xfrm>
          <a:custGeom>
            <a:avLst/>
            <a:gdLst>
              <a:gd name="textAreaLeft" fmla="*/ 0 w 574560"/>
              <a:gd name="textAreaRight" fmla="*/ 576000 w 574560"/>
              <a:gd name="textAreaTop" fmla="*/ 0 h 342720"/>
              <a:gd name="textAreaBottom" fmla="*/ 344160 h 34272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53,5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Полилиния 85"/>
          <p:cNvSpPr/>
          <p:nvPr/>
        </p:nvSpPr>
        <p:spPr>
          <a:xfrm>
            <a:off x="8532360" y="6253200"/>
            <a:ext cx="574560" cy="342720"/>
          </a:xfrm>
          <a:custGeom>
            <a:avLst/>
            <a:gdLst>
              <a:gd name="textAreaLeft" fmla="*/ 0 w 574560"/>
              <a:gd name="textAreaRight" fmla="*/ 576000 w 574560"/>
              <a:gd name="textAreaTop" fmla="*/ 0 h 342720"/>
              <a:gd name="textAreaBottom" fmla="*/ 344160 h 342720"/>
            </a:gdLst>
            <a:ahLst/>
            <a:cxnLst/>
            <a:rect l="textAreaLeft" t="textAreaTop" r="textAreaRight" b="textAreaBottom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7320" tIns="67320" rIns="67320" bIns="6732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53,5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Полилиния 59"/>
          <p:cNvSpPr/>
          <p:nvPr/>
        </p:nvSpPr>
        <p:spPr>
          <a:xfrm>
            <a:off x="3429360" y="2997000"/>
            <a:ext cx="3728160" cy="228600"/>
          </a:xfrm>
          <a:custGeom>
            <a:avLst/>
            <a:gdLst>
              <a:gd name="textAreaLeft" fmla="*/ 0 w 3728160"/>
              <a:gd name="textAreaRight" fmla="*/ 3729600 w 3728160"/>
              <a:gd name="textAreaTop" fmla="*/ 0 h 228600"/>
              <a:gd name="textAreaBottom" fmla="*/ 230040 h 228600"/>
            </a:gdLst>
            <a:ahLst/>
            <a:cxnLst/>
            <a:rect l="textAreaLeft" t="textAreaTop" r="textAreaRight" b="textAreaBottom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3640" tIns="53640" rIns="53640" bIns="5364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386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Региональный проект "Безопасность дорожного движения</a:t>
            </a: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"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Полилиния 60"/>
          <p:cNvSpPr/>
          <p:nvPr/>
        </p:nvSpPr>
        <p:spPr>
          <a:xfrm>
            <a:off x="7236360" y="2997000"/>
            <a:ext cx="574560" cy="164520"/>
          </a:xfrm>
          <a:custGeom>
            <a:avLst/>
            <a:gdLst>
              <a:gd name="textAreaLeft" fmla="*/ 0 w 574560"/>
              <a:gd name="textAreaRight" fmla="*/ 576000 w 574560"/>
              <a:gd name="textAreaTop" fmla="*/ 0 h 164520"/>
              <a:gd name="textAreaBottom" fmla="*/ 165960 h 164520"/>
            </a:gdLst>
            <a:ahLst/>
            <a:cxnLst/>
            <a:rect l="textAreaLeft" t="textAreaTop" r="textAreaRight" b="textAreaBottom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200" tIns="61200" rIns="61200" bIns="61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6,6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Полилиния 61"/>
          <p:cNvSpPr/>
          <p:nvPr/>
        </p:nvSpPr>
        <p:spPr>
          <a:xfrm>
            <a:off x="8532360" y="2997000"/>
            <a:ext cx="574560" cy="164520"/>
          </a:xfrm>
          <a:custGeom>
            <a:avLst/>
            <a:gdLst>
              <a:gd name="textAreaLeft" fmla="*/ 0 w 574560"/>
              <a:gd name="textAreaRight" fmla="*/ 576000 w 574560"/>
              <a:gd name="textAreaTop" fmla="*/ 0 h 164520"/>
              <a:gd name="textAreaBottom" fmla="*/ 165960 h 164520"/>
            </a:gdLst>
            <a:ahLst/>
            <a:cxnLst/>
            <a:rect l="textAreaLeft" t="textAreaTop" r="textAreaRight" b="textAreaBottom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200" tIns="61200" rIns="61200" bIns="61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Полилиния 78"/>
          <p:cNvSpPr/>
          <p:nvPr/>
        </p:nvSpPr>
        <p:spPr>
          <a:xfrm>
            <a:off x="7884360" y="2997000"/>
            <a:ext cx="574560" cy="164520"/>
          </a:xfrm>
          <a:custGeom>
            <a:avLst/>
            <a:gdLst>
              <a:gd name="textAreaLeft" fmla="*/ 0 w 574560"/>
              <a:gd name="textAreaRight" fmla="*/ 576000 w 574560"/>
              <a:gd name="textAreaTop" fmla="*/ 0 h 164520"/>
              <a:gd name="textAreaBottom" fmla="*/ 165960 h 164520"/>
            </a:gdLst>
            <a:ahLst/>
            <a:cxnLst/>
            <a:rect l="textAreaLeft" t="textAreaTop" r="textAreaRight" b="textAreaBottom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/>
          </a:gra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1200" tIns="61200" rIns="61200" bIns="6120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349"/>
              </a:spcAft>
            </a:pPr>
            <a:r>
              <a:rPr lang="ru-RU" sz="10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3,9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185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Скругленный прямоугольник 4"/>
          <p:cNvSpPr/>
          <p:nvPr/>
        </p:nvSpPr>
        <p:spPr>
          <a:xfrm>
            <a:off x="107640" y="2205000"/>
            <a:ext cx="4967280" cy="5421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состоянии, км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6" name="Скругленный прямоугольник 23"/>
          <p:cNvSpPr/>
          <p:nvPr/>
        </p:nvSpPr>
        <p:spPr>
          <a:xfrm>
            <a:off x="107640" y="2837880"/>
            <a:ext cx="4967280" cy="5670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пассажиров, перевезенных автомобильным транспортом общего пользования и городским наземным электрическим транспортом, тыс. человек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7" name="Скругленный прямоугольник 32"/>
          <p:cNvSpPr/>
          <p:nvPr/>
        </p:nvSpPr>
        <p:spPr>
          <a:xfrm>
            <a:off x="107640" y="3501000"/>
            <a:ext cx="4967280" cy="6944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пассажиров, перевезенных железнодорожным транспортом пригородного сообщения, тыс. человек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8" name="Скругленный прямоугольник 34"/>
          <p:cNvSpPr/>
          <p:nvPr/>
        </p:nvSpPr>
        <p:spPr>
          <a:xfrm>
            <a:off x="107640" y="4293000"/>
            <a:ext cx="4967280" cy="6321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пассажиров, перевезенных внутренним водным транспортом, тыс. человек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9" name="Скругленный прямоугольник 35"/>
          <p:cNvSpPr/>
          <p:nvPr/>
        </p:nvSpPr>
        <p:spPr>
          <a:xfrm>
            <a:off x="107640" y="5013000"/>
            <a:ext cx="4967280" cy="502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Количество обслуженных в аэропорту г. Чебоксары пассажиров, тыс. человек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0" name="Скругленный прямоугольник 36"/>
          <p:cNvSpPr/>
          <p:nvPr/>
        </p:nvSpPr>
        <p:spPr>
          <a:xfrm>
            <a:off x="107640" y="5641200"/>
            <a:ext cx="4967280" cy="4305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Численность парка транспортных средств, работающих на компримированном природном газе, ед. 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1" name="Скругленный прямоугольник 10"/>
          <p:cNvSpPr/>
          <p:nvPr/>
        </p:nvSpPr>
        <p:spPr>
          <a:xfrm>
            <a:off x="179640" y="980640"/>
            <a:ext cx="2334960" cy="50256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2" name="PlaceHolder 1"/>
          <p:cNvSpPr>
            <a:spLocks noGrp="1"/>
          </p:cNvSpPr>
          <p:nvPr>
            <p:ph type="sldNum" idx="4294967295"/>
          </p:nvPr>
        </p:nvSpPr>
        <p:spPr>
          <a:xfrm>
            <a:off x="8137440" y="6492960"/>
            <a:ext cx="100512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1" u="none" strike="noStrike" dirty="0" smtClean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77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223" name="Picture 2" descr="T:\Сектор финансирования\glonass.png"/>
          <p:cNvPicPr/>
          <p:nvPr/>
        </p:nvPicPr>
        <p:blipFill>
          <a:blip r:embed="rId2"/>
          <a:stretch/>
        </p:blipFill>
        <p:spPr>
          <a:xfrm>
            <a:off x="2483640" y="692640"/>
            <a:ext cx="2594520" cy="140868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2224" name="Скругленный прямоугольник 26"/>
          <p:cNvSpPr/>
          <p:nvPr/>
        </p:nvSpPr>
        <p:spPr>
          <a:xfrm>
            <a:off x="5148000" y="692640"/>
            <a:ext cx="3939120" cy="800280"/>
          </a:xfrm>
          <a:prstGeom prst="roundRect">
            <a:avLst>
              <a:gd name="adj" fmla="val 10000"/>
            </a:avLst>
          </a:pr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2225" name="Скругленный прямоугольник 4"/>
          <p:cNvSpPr/>
          <p:nvPr/>
        </p:nvSpPr>
        <p:spPr>
          <a:xfrm>
            <a:off x="5148000" y="692640"/>
            <a:ext cx="3891960" cy="75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r>
              <a:rPr lang="ru-RU" sz="1400" b="1" u="none" strike="noStrike">
                <a:solidFill>
                  <a:srgbClr val="21306A"/>
                </a:solidFill>
                <a:effectLst/>
                <a:uFillTx/>
                <a:latin typeface="Times New Roman"/>
                <a:ea typeface="Arial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6" name="Скругленный прямоугольник 6"/>
          <p:cNvSpPr/>
          <p:nvPr/>
        </p:nvSpPr>
        <p:spPr>
          <a:xfrm>
            <a:off x="5906160" y="1680480"/>
            <a:ext cx="7185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3280" tIns="53280" rIns="53280" bIns="53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</a:pPr>
            <a:endParaRPr lang="ru-RU" sz="1400" b="1" u="none" strike="noStrike">
              <a:solidFill>
                <a:srgbClr val="000000"/>
              </a:solidFill>
              <a:effectLst/>
              <a:uFillTx/>
              <a:latin typeface="Trebuchet MS"/>
              <a:ea typeface="Arial"/>
            </a:endParaRPr>
          </a:p>
        </p:txBody>
      </p:sp>
      <p:sp>
        <p:nvSpPr>
          <p:cNvPr id="2227" name="Скругленный прямоугольник 4"/>
          <p:cNvSpPr/>
          <p:nvPr/>
        </p:nvSpPr>
        <p:spPr>
          <a:xfrm>
            <a:off x="5102640" y="2282040"/>
            <a:ext cx="718560" cy="38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1760" tIns="41760" rIns="41760" bIns="41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386"/>
              </a:spcAft>
            </a:pPr>
            <a:endParaRPr lang="ru-RU" sz="1100" b="1" u="none" strike="noStrike">
              <a:solidFill>
                <a:srgbClr val="000000"/>
              </a:solidFill>
              <a:effectLst/>
              <a:uFillTx/>
              <a:latin typeface="Trebuchet MS"/>
              <a:ea typeface="Arial"/>
            </a:endParaRPr>
          </a:p>
        </p:txBody>
      </p:sp>
      <p:sp>
        <p:nvSpPr>
          <p:cNvPr id="2228" name="Скругленный прямоугольник 297"/>
          <p:cNvSpPr/>
          <p:nvPr/>
        </p:nvSpPr>
        <p:spPr>
          <a:xfrm>
            <a:off x="5148000" y="221328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4 763,6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9" name="Скругленный прямоугольник 295"/>
          <p:cNvSpPr/>
          <p:nvPr/>
        </p:nvSpPr>
        <p:spPr>
          <a:xfrm>
            <a:off x="5940000" y="221328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4 896,0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0" name="Скругленный прямоугольник 293"/>
          <p:cNvSpPr/>
          <p:nvPr/>
        </p:nvSpPr>
        <p:spPr>
          <a:xfrm>
            <a:off x="8316360" y="221328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1" name="Скругленный прямоугольник 291"/>
          <p:cNvSpPr/>
          <p:nvPr/>
        </p:nvSpPr>
        <p:spPr>
          <a:xfrm>
            <a:off x="6732360" y="221328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4 964,8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2" name="Скругленный прямоугольник 289"/>
          <p:cNvSpPr/>
          <p:nvPr/>
        </p:nvSpPr>
        <p:spPr>
          <a:xfrm>
            <a:off x="7524360" y="221328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5 015,8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3" name="Скругленный прямоугольник 312"/>
          <p:cNvSpPr/>
          <p:nvPr/>
        </p:nvSpPr>
        <p:spPr>
          <a:xfrm>
            <a:off x="5148000" y="283896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5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116 913</a:t>
            </a:r>
            <a:endParaRPr lang="ru-RU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4" name="Скругленный прямоугольник 310"/>
          <p:cNvSpPr/>
          <p:nvPr/>
        </p:nvSpPr>
        <p:spPr>
          <a:xfrm>
            <a:off x="5940000" y="283896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5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118 920</a:t>
            </a:r>
            <a:endParaRPr lang="ru-RU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5" name="Скругленный прямоугольник 308"/>
          <p:cNvSpPr/>
          <p:nvPr/>
        </p:nvSpPr>
        <p:spPr>
          <a:xfrm>
            <a:off x="8316360" y="283896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5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6" name="Скругленный прямоугольник 306"/>
          <p:cNvSpPr/>
          <p:nvPr/>
        </p:nvSpPr>
        <p:spPr>
          <a:xfrm>
            <a:off x="6732360" y="283896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5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118 920</a:t>
            </a:r>
            <a:endParaRPr lang="ru-RU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7" name="Скругленный прямоугольник 304"/>
          <p:cNvSpPr/>
          <p:nvPr/>
        </p:nvSpPr>
        <p:spPr>
          <a:xfrm>
            <a:off x="7524360" y="2838960"/>
            <a:ext cx="718560" cy="52560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95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118 920</a:t>
            </a:r>
            <a:endParaRPr lang="ru-RU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8" name="Скругленный прямоугольник 327"/>
          <p:cNvSpPr/>
          <p:nvPr/>
        </p:nvSpPr>
        <p:spPr>
          <a:xfrm>
            <a:off x="5148000" y="3511080"/>
            <a:ext cx="718560" cy="6944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839,5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9" name="Скругленный прямоугольник 325"/>
          <p:cNvSpPr/>
          <p:nvPr/>
        </p:nvSpPr>
        <p:spPr>
          <a:xfrm>
            <a:off x="5940000" y="3511080"/>
            <a:ext cx="718560" cy="6944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840,0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0" name="Скругленный прямоугольник 323"/>
          <p:cNvSpPr/>
          <p:nvPr/>
        </p:nvSpPr>
        <p:spPr>
          <a:xfrm>
            <a:off x="8316360" y="3511080"/>
            <a:ext cx="718560" cy="6944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1" name="Скругленный прямоугольник 321"/>
          <p:cNvSpPr/>
          <p:nvPr/>
        </p:nvSpPr>
        <p:spPr>
          <a:xfrm>
            <a:off x="6732360" y="3511080"/>
            <a:ext cx="718560" cy="6944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843,0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2" name="Скругленный прямоугольник 319"/>
          <p:cNvSpPr/>
          <p:nvPr/>
        </p:nvSpPr>
        <p:spPr>
          <a:xfrm>
            <a:off x="7524360" y="3511080"/>
            <a:ext cx="718560" cy="6944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845,0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3" name="Скругленный прямоугольник 342"/>
          <p:cNvSpPr/>
          <p:nvPr/>
        </p:nvSpPr>
        <p:spPr>
          <a:xfrm>
            <a:off x="5148000" y="4293000"/>
            <a:ext cx="718560" cy="6321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83,1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4" name="Скругленный прямоугольник 340"/>
          <p:cNvSpPr/>
          <p:nvPr/>
        </p:nvSpPr>
        <p:spPr>
          <a:xfrm>
            <a:off x="5940000" y="4293000"/>
            <a:ext cx="718560" cy="6321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84,0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5" name="Скругленный прямоугольник 338"/>
          <p:cNvSpPr/>
          <p:nvPr/>
        </p:nvSpPr>
        <p:spPr>
          <a:xfrm>
            <a:off x="8316360" y="4293000"/>
            <a:ext cx="718560" cy="6321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6" name="Скругленный прямоугольник 336"/>
          <p:cNvSpPr/>
          <p:nvPr/>
        </p:nvSpPr>
        <p:spPr>
          <a:xfrm>
            <a:off x="6732360" y="4293000"/>
            <a:ext cx="718560" cy="6321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84,0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7" name="Скругленный прямоугольник 334"/>
          <p:cNvSpPr/>
          <p:nvPr/>
        </p:nvSpPr>
        <p:spPr>
          <a:xfrm>
            <a:off x="7524360" y="4293000"/>
            <a:ext cx="718560" cy="6321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84,0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8" name="Скругленный прямоугольник 357"/>
          <p:cNvSpPr/>
          <p:nvPr/>
        </p:nvSpPr>
        <p:spPr>
          <a:xfrm>
            <a:off x="5148000" y="5020560"/>
            <a:ext cx="718560" cy="4737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577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9" name="Скругленный прямоугольник 355"/>
          <p:cNvSpPr/>
          <p:nvPr/>
        </p:nvSpPr>
        <p:spPr>
          <a:xfrm>
            <a:off x="5940000" y="5020560"/>
            <a:ext cx="718560" cy="4737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580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0" name="Скругленный прямоугольник 353"/>
          <p:cNvSpPr/>
          <p:nvPr/>
        </p:nvSpPr>
        <p:spPr>
          <a:xfrm>
            <a:off x="8316360" y="5020560"/>
            <a:ext cx="718560" cy="4737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1" name="Скругленный прямоугольник 351"/>
          <p:cNvSpPr/>
          <p:nvPr/>
        </p:nvSpPr>
        <p:spPr>
          <a:xfrm>
            <a:off x="6732360" y="5020560"/>
            <a:ext cx="718560" cy="4737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590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2" name="Скругленный прямоугольник 349"/>
          <p:cNvSpPr/>
          <p:nvPr/>
        </p:nvSpPr>
        <p:spPr>
          <a:xfrm>
            <a:off x="7524360" y="5020560"/>
            <a:ext cx="718560" cy="4737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600</a:t>
            </a: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3" name="Скругленный прямоугольник 372"/>
          <p:cNvSpPr/>
          <p:nvPr/>
        </p:nvSpPr>
        <p:spPr>
          <a:xfrm>
            <a:off x="5137560" y="5589360"/>
            <a:ext cx="718560" cy="502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 1 229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4" name="Скругленный прямоугольник 370"/>
          <p:cNvSpPr/>
          <p:nvPr/>
        </p:nvSpPr>
        <p:spPr>
          <a:xfrm>
            <a:off x="5929920" y="5589360"/>
            <a:ext cx="718560" cy="502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1 240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5" name="Скругленный прямоугольник 368"/>
          <p:cNvSpPr/>
          <p:nvPr/>
        </p:nvSpPr>
        <p:spPr>
          <a:xfrm>
            <a:off x="8316360" y="5589360"/>
            <a:ext cx="718560" cy="502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х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6" name="Скругленный прямоугольник 366"/>
          <p:cNvSpPr/>
          <p:nvPr/>
        </p:nvSpPr>
        <p:spPr>
          <a:xfrm>
            <a:off x="6721920" y="5589360"/>
            <a:ext cx="718560" cy="502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1 250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7" name="Скругленный прямоугольник 364"/>
          <p:cNvSpPr/>
          <p:nvPr/>
        </p:nvSpPr>
        <p:spPr>
          <a:xfrm>
            <a:off x="7513920" y="5589360"/>
            <a:ext cx="718560" cy="50256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1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1 255</a:t>
            </a:r>
            <a:endParaRPr lang="ru-RU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8" name="Скругленный прямоугольник 417"/>
          <p:cNvSpPr/>
          <p:nvPr/>
        </p:nvSpPr>
        <p:spPr>
          <a:xfrm>
            <a:off x="5148000" y="1556640"/>
            <a:ext cx="718560" cy="5446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2024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факт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9" name="Скругленный прямоугольник 415"/>
          <p:cNvSpPr/>
          <p:nvPr/>
        </p:nvSpPr>
        <p:spPr>
          <a:xfrm>
            <a:off x="5940000" y="1556640"/>
            <a:ext cx="718560" cy="5446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2025 план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0" name="Скругленный прямоугольник 413"/>
          <p:cNvSpPr/>
          <p:nvPr/>
        </p:nvSpPr>
        <p:spPr>
          <a:xfrm>
            <a:off x="8316360" y="1556640"/>
            <a:ext cx="718560" cy="5446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2028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1" name="Скругленный прямоугольник 411"/>
          <p:cNvSpPr/>
          <p:nvPr/>
        </p:nvSpPr>
        <p:spPr>
          <a:xfrm>
            <a:off x="6732360" y="1556640"/>
            <a:ext cx="718560" cy="5446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2026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2" name="Скругленный прямоугольник 409"/>
          <p:cNvSpPr/>
          <p:nvPr/>
        </p:nvSpPr>
        <p:spPr>
          <a:xfrm>
            <a:off x="7524360" y="1556640"/>
            <a:ext cx="718560" cy="54468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5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2027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3" name="Заголовок 1"/>
          <p:cNvSpPr/>
          <p:nvPr/>
        </p:nvSpPr>
        <p:spPr>
          <a:xfrm>
            <a:off x="259560" y="0"/>
            <a:ext cx="7612200" cy="61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Arial"/>
              </a:rPr>
              <a:t>«Развитие транспортной системы Чувашской Республики»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264" name="Прямая соединительная линия 156"/>
          <p:cNvCxnSpPr/>
          <p:nvPr/>
        </p:nvCxnSpPr>
        <p:spPr>
          <a:xfrm>
            <a:off x="0" y="620640"/>
            <a:ext cx="9145440" cy="144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2265" name="TextBox 65"/>
          <p:cNvSpPr/>
          <p:nvPr/>
        </p:nvSpPr>
        <p:spPr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300" b="1" i="1" u="none" strike="noStrike">
                <a:solidFill>
                  <a:schemeClr val="accent1"/>
                </a:solidFill>
                <a:effectLst/>
                <a:uFillTx/>
                <a:latin typeface="Trebuchet MS"/>
                <a:ea typeface="Arial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402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>
                <a:solidFill>
                  <a:prstClr val="black"/>
                </a:solidFill>
              </a:rPr>
              <a:t>78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21388" y="714496"/>
            <a:ext cx="3442500" cy="1080000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sz="1200" b="1" i="1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>
                <a:solidFill>
                  <a:prstClr val="black"/>
                </a:solidFill>
                <a:latin typeface="Times New Roman"/>
                <a:cs typeface="Times New Roman"/>
              </a:rPr>
              <a:t>Цели программы:</a:t>
            </a:r>
            <a:r>
              <a:rPr lang="ru-RU" sz="130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endParaRPr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/>
              <a:buChar char="v"/>
              <a:defRPr/>
            </a:pPr>
            <a:r>
              <a:rPr lang="ru-RU" sz="1200">
                <a:solidFill>
                  <a:prstClr val="black"/>
                </a:solidFill>
                <a:latin typeface="Times New Roman"/>
                <a:cs typeface="Times New Roman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  <a:endParaRPr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/>
              <a:buChar char="v"/>
              <a:defRPr/>
            </a:pPr>
            <a:endParaRPr lang="ru-RU" sz="140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5496" y="1844824"/>
            <a:ext cx="4032448" cy="292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Расходы республиканского бюджета, млн. руб.</a:t>
            </a:r>
            <a:endParaRPr/>
          </a:p>
        </p:txBody>
      </p:sp>
      <p:sp>
        <p:nvSpPr>
          <p:cNvPr id="4" name="Полилиния 3"/>
          <p:cNvSpPr/>
          <p:nvPr/>
        </p:nvSpPr>
        <p:spPr bwMode="auto">
          <a:xfrm>
            <a:off x="3728873" y="1778111"/>
            <a:ext cx="5256584" cy="216000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 extrusionOk="0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>
                <a:solidFill>
                  <a:prstClr val="black"/>
                </a:solidFill>
                <a:latin typeface="Times New Roman"/>
                <a:cs typeface="Times New Roman"/>
              </a:rPr>
              <a:t>Расходы в разрезе структурных элементов, млн. руб.</a:t>
            </a:r>
            <a:endParaRPr/>
          </a:p>
        </p:txBody>
      </p:sp>
      <p:sp>
        <p:nvSpPr>
          <p:cNvPr id="6" name="Полилиния 5"/>
          <p:cNvSpPr/>
          <p:nvPr/>
        </p:nvSpPr>
        <p:spPr bwMode="auto">
          <a:xfrm>
            <a:off x="3707904" y="2060848"/>
            <a:ext cx="3240000" cy="150934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>
                <a:solidFill>
                  <a:prstClr val="black"/>
                </a:solidFill>
                <a:latin typeface="Times New Roman"/>
                <a:cs typeface="Times New Roman"/>
              </a:rPr>
              <a:t>Наименование</a:t>
            </a:r>
          </a:p>
        </p:txBody>
      </p:sp>
      <p:sp>
        <p:nvSpPr>
          <p:cNvPr id="16" name="Полилиния 15"/>
          <p:cNvSpPr/>
          <p:nvPr/>
        </p:nvSpPr>
        <p:spPr bwMode="auto">
          <a:xfrm>
            <a:off x="3770822" y="6093296"/>
            <a:ext cx="3177081" cy="42699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«Обеспечение деятельности инфраструктуры поддержки малого и среднего бизнеса»</a:t>
            </a:r>
          </a:p>
        </p:txBody>
      </p:sp>
      <p:sp>
        <p:nvSpPr>
          <p:cNvPr id="17" name="Полилиния 16"/>
          <p:cNvSpPr/>
          <p:nvPr/>
        </p:nvSpPr>
        <p:spPr bwMode="auto">
          <a:xfrm>
            <a:off x="3737617" y="3284984"/>
            <a:ext cx="3197627" cy="288031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«Совершенствование системы государственного стратегического управления»</a:t>
            </a:r>
          </a:p>
        </p:txBody>
      </p:sp>
      <p:sp>
        <p:nvSpPr>
          <p:cNvPr id="18" name="Полилиния 17"/>
          <p:cNvSpPr/>
          <p:nvPr/>
        </p:nvSpPr>
        <p:spPr bwMode="auto">
          <a:xfrm>
            <a:off x="3739363" y="3645023"/>
            <a:ext cx="3240000" cy="31587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«Формирование благоприятного инвестиционного климата»</a:t>
            </a:r>
          </a:p>
        </p:txBody>
      </p:sp>
      <p:sp>
        <p:nvSpPr>
          <p:cNvPr id="20" name="Полилиния 19"/>
          <p:cNvSpPr/>
          <p:nvPr/>
        </p:nvSpPr>
        <p:spPr bwMode="auto">
          <a:xfrm>
            <a:off x="7020669" y="2064911"/>
            <a:ext cx="612000" cy="142553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>
                <a:solidFill>
                  <a:prstClr val="black"/>
                </a:solidFill>
                <a:latin typeface="Times New Roman"/>
                <a:cs typeface="Times New Roman"/>
              </a:rPr>
              <a:t>2026</a:t>
            </a:r>
          </a:p>
        </p:txBody>
      </p:sp>
      <p:sp>
        <p:nvSpPr>
          <p:cNvPr id="23" name="Полилиния 22"/>
          <p:cNvSpPr/>
          <p:nvPr/>
        </p:nvSpPr>
        <p:spPr bwMode="auto">
          <a:xfrm>
            <a:off x="7020272" y="6085051"/>
            <a:ext cx="612000" cy="403268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20,3</a:t>
            </a:r>
          </a:p>
        </p:txBody>
      </p:sp>
      <p:sp>
        <p:nvSpPr>
          <p:cNvPr id="24" name="Полилиния 23"/>
          <p:cNvSpPr/>
          <p:nvPr/>
        </p:nvSpPr>
        <p:spPr bwMode="auto">
          <a:xfrm>
            <a:off x="7001345" y="3277540"/>
            <a:ext cx="612000" cy="283653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2,4</a:t>
            </a:r>
          </a:p>
        </p:txBody>
      </p:sp>
      <p:sp>
        <p:nvSpPr>
          <p:cNvPr id="25" name="Полилиния 24"/>
          <p:cNvSpPr/>
          <p:nvPr/>
        </p:nvSpPr>
        <p:spPr bwMode="auto">
          <a:xfrm>
            <a:off x="7032387" y="4360246"/>
            <a:ext cx="612000" cy="288032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683,1</a:t>
            </a:r>
          </a:p>
        </p:txBody>
      </p:sp>
      <p:sp>
        <p:nvSpPr>
          <p:cNvPr id="26" name="Полилиния 25"/>
          <p:cNvSpPr/>
          <p:nvPr/>
        </p:nvSpPr>
        <p:spPr bwMode="auto">
          <a:xfrm>
            <a:off x="8337630" y="2064911"/>
            <a:ext cx="612000" cy="142553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>
                <a:solidFill>
                  <a:prstClr val="black"/>
                </a:solidFill>
                <a:latin typeface="Times New Roman"/>
                <a:cs typeface="Times New Roman"/>
              </a:rPr>
              <a:t>2028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7387602"/>
              </p:ext>
            </p:extLst>
          </p:nvPr>
        </p:nvGraphicFramePr>
        <p:xfrm>
          <a:off x="121388" y="2175001"/>
          <a:ext cx="3422597" cy="264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997994" y="647334"/>
            <a:ext cx="2987463" cy="1053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/>
          <p:nvPr/>
        </p:nvSpPr>
        <p:spPr bwMode="auto"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/>
              <a:buChar char="*"/>
              <a:defRPr sz="46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/>
              <a:buNone/>
              <a:defRPr/>
            </a:pPr>
            <a:r>
              <a:rPr lang="ru-RU" sz="1800">
                <a:solidFill>
                  <a:prstClr val="black"/>
                </a:solidFill>
                <a:latin typeface="Times New Roman"/>
                <a:cs typeface="Times New Roman"/>
              </a:rPr>
              <a:t>Государственная программа Чувашской Республики</a:t>
            </a:r>
            <a:endParaRPr/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/>
              <a:buNone/>
              <a:defRPr/>
            </a:pPr>
            <a:r>
              <a:rPr lang="ru-RU" sz="1800">
                <a:solidFill>
                  <a:prstClr val="black"/>
                </a:solidFill>
                <a:latin typeface="Times New Roman"/>
                <a:cs typeface="Times New Roman"/>
              </a:rPr>
              <a:t>«Экономическое развитие Чувашской Республики»</a:t>
            </a:r>
            <a:endParaRPr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 bwMode="auto">
          <a:xfrm>
            <a:off x="7655835" y="2064911"/>
            <a:ext cx="612000" cy="142553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 extrusionOk="0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>
                <a:solidFill>
                  <a:prstClr val="black"/>
                </a:solidFill>
                <a:latin typeface="Times New Roman"/>
                <a:cs typeface="Times New Roman"/>
              </a:rPr>
              <a:t>2027</a:t>
            </a:r>
          </a:p>
        </p:txBody>
      </p:sp>
      <p:sp>
        <p:nvSpPr>
          <p:cNvPr id="36" name="Полилиния 35"/>
          <p:cNvSpPr/>
          <p:nvPr/>
        </p:nvSpPr>
        <p:spPr bwMode="auto">
          <a:xfrm>
            <a:off x="7028304" y="3633988"/>
            <a:ext cx="577037" cy="31587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85,3</a:t>
            </a:r>
          </a:p>
        </p:txBody>
      </p:sp>
      <p:sp>
        <p:nvSpPr>
          <p:cNvPr id="43" name="Полилиния 42"/>
          <p:cNvSpPr/>
          <p:nvPr/>
        </p:nvSpPr>
        <p:spPr bwMode="auto">
          <a:xfrm>
            <a:off x="3746249" y="4365104"/>
            <a:ext cx="3201654" cy="28803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«Организация предоставления государственных и муниципальных услуг»</a:t>
            </a:r>
          </a:p>
        </p:txBody>
      </p:sp>
      <p:sp>
        <p:nvSpPr>
          <p:cNvPr id="44" name="Полилиния 43"/>
          <p:cNvSpPr/>
          <p:nvPr/>
        </p:nvSpPr>
        <p:spPr bwMode="auto">
          <a:xfrm>
            <a:off x="7696722" y="6073042"/>
            <a:ext cx="619694" cy="407099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20,7</a:t>
            </a:r>
          </a:p>
        </p:txBody>
      </p:sp>
      <p:sp>
        <p:nvSpPr>
          <p:cNvPr id="45" name="Полилиния 44"/>
          <p:cNvSpPr/>
          <p:nvPr/>
        </p:nvSpPr>
        <p:spPr bwMode="auto">
          <a:xfrm>
            <a:off x="8388424" y="6071711"/>
            <a:ext cx="612000" cy="403268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20,7</a:t>
            </a:r>
          </a:p>
        </p:txBody>
      </p:sp>
      <p:sp>
        <p:nvSpPr>
          <p:cNvPr id="46" name="Полилиния 45"/>
          <p:cNvSpPr/>
          <p:nvPr/>
        </p:nvSpPr>
        <p:spPr bwMode="auto">
          <a:xfrm>
            <a:off x="7682230" y="3274279"/>
            <a:ext cx="646639" cy="28173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2,4</a:t>
            </a:r>
          </a:p>
        </p:txBody>
      </p:sp>
      <p:sp>
        <p:nvSpPr>
          <p:cNvPr id="47" name="Полилиния 46"/>
          <p:cNvSpPr/>
          <p:nvPr/>
        </p:nvSpPr>
        <p:spPr bwMode="auto">
          <a:xfrm>
            <a:off x="8373457" y="3284984"/>
            <a:ext cx="612000" cy="288031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2,4</a:t>
            </a:r>
          </a:p>
        </p:txBody>
      </p:sp>
      <p:sp>
        <p:nvSpPr>
          <p:cNvPr id="48" name="Полилиния 47"/>
          <p:cNvSpPr/>
          <p:nvPr/>
        </p:nvSpPr>
        <p:spPr bwMode="auto">
          <a:xfrm>
            <a:off x="7682230" y="3633988"/>
            <a:ext cx="612000" cy="31587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85,3</a:t>
            </a:r>
          </a:p>
        </p:txBody>
      </p:sp>
      <p:sp>
        <p:nvSpPr>
          <p:cNvPr id="49" name="Полилиния 48"/>
          <p:cNvSpPr/>
          <p:nvPr/>
        </p:nvSpPr>
        <p:spPr bwMode="auto">
          <a:xfrm>
            <a:off x="8373457" y="3645023"/>
            <a:ext cx="612000" cy="31587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85,3</a:t>
            </a:r>
          </a:p>
        </p:txBody>
      </p:sp>
      <p:sp>
        <p:nvSpPr>
          <p:cNvPr id="51" name="Полилиния 50"/>
          <p:cNvSpPr/>
          <p:nvPr/>
        </p:nvSpPr>
        <p:spPr bwMode="auto">
          <a:xfrm>
            <a:off x="7716869" y="4366478"/>
            <a:ext cx="612000" cy="288032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365,3</a:t>
            </a:r>
          </a:p>
        </p:txBody>
      </p:sp>
      <p:sp>
        <p:nvSpPr>
          <p:cNvPr id="52" name="Полилиния 51"/>
          <p:cNvSpPr/>
          <p:nvPr/>
        </p:nvSpPr>
        <p:spPr bwMode="auto">
          <a:xfrm>
            <a:off x="8387593" y="4359385"/>
            <a:ext cx="612000" cy="288032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365,3</a:t>
            </a:r>
          </a:p>
        </p:txBody>
      </p:sp>
      <p:sp>
        <p:nvSpPr>
          <p:cNvPr id="54" name="Полилиния 53"/>
          <p:cNvSpPr/>
          <p:nvPr/>
        </p:nvSpPr>
        <p:spPr bwMode="auto">
          <a:xfrm>
            <a:off x="3739363" y="4725144"/>
            <a:ext cx="3237924" cy="360039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«Совершенствование потребительского рынка и системы защиты прав потребителей»</a:t>
            </a:r>
          </a:p>
        </p:txBody>
      </p:sp>
      <p:sp>
        <p:nvSpPr>
          <p:cNvPr id="56" name="Полилиния 55"/>
          <p:cNvSpPr/>
          <p:nvPr/>
        </p:nvSpPr>
        <p:spPr bwMode="auto">
          <a:xfrm>
            <a:off x="7032387" y="4734783"/>
            <a:ext cx="612000" cy="343391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41,0</a:t>
            </a:r>
          </a:p>
        </p:txBody>
      </p:sp>
      <p:sp>
        <p:nvSpPr>
          <p:cNvPr id="58" name="Полилиния 57"/>
          <p:cNvSpPr/>
          <p:nvPr/>
        </p:nvSpPr>
        <p:spPr bwMode="auto">
          <a:xfrm>
            <a:off x="7716869" y="4719879"/>
            <a:ext cx="612000" cy="31720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40,5</a:t>
            </a:r>
          </a:p>
        </p:txBody>
      </p:sp>
      <p:sp>
        <p:nvSpPr>
          <p:cNvPr id="59" name="Полилиния 58"/>
          <p:cNvSpPr/>
          <p:nvPr/>
        </p:nvSpPr>
        <p:spPr bwMode="auto">
          <a:xfrm>
            <a:off x="8373457" y="4719879"/>
            <a:ext cx="612000" cy="31720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schemeClr val="tx1"/>
                </a:solidFill>
                <a:latin typeface="Times New Roman"/>
                <a:cs typeface="Times New Roman"/>
              </a:rPr>
              <a:t>32,1</a:t>
            </a:r>
          </a:p>
        </p:txBody>
      </p:sp>
      <p:sp>
        <p:nvSpPr>
          <p:cNvPr id="50" name="TextBox 49"/>
          <p:cNvSpPr txBox="1"/>
          <p:nvPr/>
        </p:nvSpPr>
        <p:spPr bwMode="auto"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Бюджет</a:t>
            </a:r>
            <a:endParaRPr/>
          </a:p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для граждан</a:t>
            </a:r>
          </a:p>
        </p:txBody>
      </p:sp>
      <p:sp>
        <p:nvSpPr>
          <p:cNvPr id="65" name="Полилиния 64"/>
          <p:cNvSpPr/>
          <p:nvPr/>
        </p:nvSpPr>
        <p:spPr bwMode="auto">
          <a:xfrm>
            <a:off x="3732764" y="3980742"/>
            <a:ext cx="3201759" cy="31235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«Реализация мероприятий в целях развития субъектов МСП»</a:t>
            </a:r>
          </a:p>
        </p:txBody>
      </p:sp>
      <p:sp>
        <p:nvSpPr>
          <p:cNvPr id="66" name="Полилиния 65"/>
          <p:cNvSpPr/>
          <p:nvPr/>
        </p:nvSpPr>
        <p:spPr bwMode="auto">
          <a:xfrm>
            <a:off x="7008119" y="3966130"/>
            <a:ext cx="612000" cy="3123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51,0</a:t>
            </a:r>
          </a:p>
        </p:txBody>
      </p:sp>
      <p:sp>
        <p:nvSpPr>
          <p:cNvPr id="67" name="Полилиния 66"/>
          <p:cNvSpPr/>
          <p:nvPr/>
        </p:nvSpPr>
        <p:spPr bwMode="auto">
          <a:xfrm>
            <a:off x="7716869" y="3960899"/>
            <a:ext cx="612000" cy="3123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1,0</a:t>
            </a:r>
          </a:p>
        </p:txBody>
      </p:sp>
      <p:sp>
        <p:nvSpPr>
          <p:cNvPr id="68" name="Полилиния 67"/>
          <p:cNvSpPr/>
          <p:nvPr/>
        </p:nvSpPr>
        <p:spPr bwMode="auto">
          <a:xfrm>
            <a:off x="8402572" y="3974596"/>
            <a:ext cx="612000" cy="3123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1,0</a:t>
            </a:r>
          </a:p>
        </p:txBody>
      </p:sp>
      <p:sp>
        <p:nvSpPr>
          <p:cNvPr id="69" name="Полилиния 68"/>
          <p:cNvSpPr/>
          <p:nvPr/>
        </p:nvSpPr>
        <p:spPr bwMode="auto">
          <a:xfrm>
            <a:off x="3765830" y="5157192"/>
            <a:ext cx="3182074" cy="28803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«Содействие развитию внешнеэкономической деятельности»</a:t>
            </a:r>
          </a:p>
        </p:txBody>
      </p:sp>
      <p:sp>
        <p:nvSpPr>
          <p:cNvPr id="70" name="Полилиния 69"/>
          <p:cNvSpPr/>
          <p:nvPr/>
        </p:nvSpPr>
        <p:spPr bwMode="auto">
          <a:xfrm>
            <a:off x="3761624" y="5546444"/>
            <a:ext cx="3170903" cy="52526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Комплекс процессных мероприятий «Обеспечение реализации государственной программы Чувашской Республики «Экономическое развитие Чувашской Республики»»</a:t>
            </a:r>
          </a:p>
        </p:txBody>
      </p:sp>
      <p:sp>
        <p:nvSpPr>
          <p:cNvPr id="71" name="Полилиния 70"/>
          <p:cNvSpPr/>
          <p:nvPr/>
        </p:nvSpPr>
        <p:spPr bwMode="auto">
          <a:xfrm>
            <a:off x="7023812" y="5157192"/>
            <a:ext cx="612000" cy="288032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68,2</a:t>
            </a:r>
          </a:p>
        </p:txBody>
      </p:sp>
      <p:sp>
        <p:nvSpPr>
          <p:cNvPr id="72" name="Полилиния 71"/>
          <p:cNvSpPr/>
          <p:nvPr/>
        </p:nvSpPr>
        <p:spPr bwMode="auto">
          <a:xfrm>
            <a:off x="7682525" y="5157192"/>
            <a:ext cx="612000" cy="288032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8,0</a:t>
            </a:r>
          </a:p>
        </p:txBody>
      </p:sp>
      <p:sp>
        <p:nvSpPr>
          <p:cNvPr id="73" name="Полилиния 72"/>
          <p:cNvSpPr/>
          <p:nvPr/>
        </p:nvSpPr>
        <p:spPr bwMode="auto">
          <a:xfrm>
            <a:off x="8387593" y="5157192"/>
            <a:ext cx="612000" cy="288032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6,3</a:t>
            </a:r>
          </a:p>
        </p:txBody>
      </p:sp>
      <p:sp>
        <p:nvSpPr>
          <p:cNvPr id="74" name="Полилиния 73"/>
          <p:cNvSpPr/>
          <p:nvPr/>
        </p:nvSpPr>
        <p:spPr bwMode="auto">
          <a:xfrm>
            <a:off x="7001345" y="5549740"/>
            <a:ext cx="612000" cy="51995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149,6</a:t>
            </a:r>
          </a:p>
        </p:txBody>
      </p:sp>
      <p:sp>
        <p:nvSpPr>
          <p:cNvPr id="75" name="Полилиния 74"/>
          <p:cNvSpPr/>
          <p:nvPr/>
        </p:nvSpPr>
        <p:spPr bwMode="auto">
          <a:xfrm>
            <a:off x="7673763" y="5549740"/>
            <a:ext cx="612000" cy="51995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158,1</a:t>
            </a:r>
          </a:p>
        </p:txBody>
      </p:sp>
      <p:sp>
        <p:nvSpPr>
          <p:cNvPr id="76" name="Полилиния 75"/>
          <p:cNvSpPr/>
          <p:nvPr/>
        </p:nvSpPr>
        <p:spPr bwMode="auto">
          <a:xfrm>
            <a:off x="8402572" y="5562308"/>
            <a:ext cx="612000" cy="55518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158,1</a:t>
            </a:r>
          </a:p>
        </p:txBody>
      </p:sp>
      <p:sp>
        <p:nvSpPr>
          <p:cNvPr id="55" name="Скругленная прямоугольная выноска 54"/>
          <p:cNvSpPr/>
          <p:nvPr/>
        </p:nvSpPr>
        <p:spPr bwMode="auto">
          <a:xfrm>
            <a:off x="121388" y="5014908"/>
            <a:ext cx="3370492" cy="1438428"/>
          </a:xfrm>
          <a:prstGeom prst="wedgeRoundRectCallout">
            <a:avLst>
              <a:gd name="adj1" fmla="val 21715"/>
              <a:gd name="adj2" fmla="val -7914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tabLst>
                <a:tab pos="2963863" algn="l"/>
              </a:tabLst>
              <a:defRPr/>
            </a:pPr>
            <a:r>
              <a:rPr lang="ru-RU" sz="1200">
                <a:latin typeface="Times New Roman"/>
                <a:cs typeface="Times New Roman"/>
              </a:rPr>
              <a:t>В 202</a:t>
            </a:r>
            <a:r>
              <a:rPr lang="en-US" sz="1200">
                <a:latin typeface="Times New Roman"/>
                <a:cs typeface="Times New Roman"/>
              </a:rPr>
              <a:t>5</a:t>
            </a:r>
            <a:r>
              <a:rPr lang="ru-RU" sz="1200">
                <a:latin typeface="Times New Roman"/>
                <a:cs typeface="Times New Roman"/>
              </a:rPr>
              <a:t>-2027 годах расходы уменьшаются в связи с завершением в 2024 году реализации региональных проектов «Предакселерация», «Акселерация субъектов МСП», а также «Оказание государственной поддержки новым инвестиционным проектам»</a:t>
            </a:r>
          </a:p>
          <a:p>
            <a:pPr algn="just">
              <a:defRPr/>
            </a:pPr>
            <a:endParaRPr lang="ru-RU" sz="10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3" name="Полилиния 52"/>
          <p:cNvSpPr/>
          <p:nvPr/>
        </p:nvSpPr>
        <p:spPr bwMode="auto">
          <a:xfrm>
            <a:off x="3728873" y="2276873"/>
            <a:ext cx="3239578" cy="36004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Региональный проект «Малое и среднее предпринимательство и поддержка индивидуальной предпринимательской инициативы»</a:t>
            </a:r>
          </a:p>
        </p:txBody>
      </p:sp>
      <p:sp>
        <p:nvSpPr>
          <p:cNvPr id="57" name="Полилиния 56"/>
          <p:cNvSpPr/>
          <p:nvPr/>
        </p:nvSpPr>
        <p:spPr bwMode="auto">
          <a:xfrm>
            <a:off x="7010822" y="2286671"/>
            <a:ext cx="612000" cy="336723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26,0</a:t>
            </a:r>
          </a:p>
        </p:txBody>
      </p:sp>
      <p:sp>
        <p:nvSpPr>
          <p:cNvPr id="60" name="Полилиния 59"/>
          <p:cNvSpPr/>
          <p:nvPr/>
        </p:nvSpPr>
        <p:spPr bwMode="auto">
          <a:xfrm>
            <a:off x="7664380" y="2285986"/>
            <a:ext cx="612000" cy="336723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651,3</a:t>
            </a:r>
          </a:p>
        </p:txBody>
      </p:sp>
      <p:sp>
        <p:nvSpPr>
          <p:cNvPr id="61" name="Полилиния 60"/>
          <p:cNvSpPr/>
          <p:nvPr/>
        </p:nvSpPr>
        <p:spPr bwMode="auto">
          <a:xfrm>
            <a:off x="8366324" y="2291387"/>
            <a:ext cx="612000" cy="336723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26,5</a:t>
            </a:r>
          </a:p>
        </p:txBody>
      </p:sp>
      <p:sp>
        <p:nvSpPr>
          <p:cNvPr id="62" name="Полилиния 61"/>
          <p:cNvSpPr/>
          <p:nvPr/>
        </p:nvSpPr>
        <p:spPr bwMode="auto">
          <a:xfrm>
            <a:off x="3732764" y="2708920"/>
            <a:ext cx="3199763" cy="50405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6" tIns="59876" rIns="59876" bIns="59876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900">
                <a:solidFill>
                  <a:prstClr val="black"/>
                </a:solidFill>
                <a:latin typeface="Times New Roman"/>
                <a:cs typeface="Times New Roman"/>
              </a:rPr>
              <a:t>Региональный проект «Реализация мероприятий индивидуальной программы социально-экономического развития Чувашской Республики на 2025-2030 годы»</a:t>
            </a:r>
          </a:p>
        </p:txBody>
      </p:sp>
      <p:sp>
        <p:nvSpPr>
          <p:cNvPr id="63" name="Полилиния 62"/>
          <p:cNvSpPr/>
          <p:nvPr/>
        </p:nvSpPr>
        <p:spPr bwMode="auto">
          <a:xfrm>
            <a:off x="7008119" y="2699923"/>
            <a:ext cx="640056" cy="471413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1 023,6</a:t>
            </a:r>
          </a:p>
        </p:txBody>
      </p:sp>
      <p:sp>
        <p:nvSpPr>
          <p:cNvPr id="64" name="Полилиния 63"/>
          <p:cNvSpPr/>
          <p:nvPr/>
        </p:nvSpPr>
        <p:spPr bwMode="auto">
          <a:xfrm>
            <a:off x="7686541" y="2710922"/>
            <a:ext cx="640056" cy="471413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1 156,5</a:t>
            </a:r>
          </a:p>
        </p:txBody>
      </p:sp>
      <p:sp>
        <p:nvSpPr>
          <p:cNvPr id="77" name="Полилиния 76"/>
          <p:cNvSpPr/>
          <p:nvPr/>
        </p:nvSpPr>
        <p:spPr bwMode="auto">
          <a:xfrm>
            <a:off x="8360368" y="2680247"/>
            <a:ext cx="640056" cy="53272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 extrusionOk="0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>
                <a:solidFill>
                  <a:prstClr val="black"/>
                </a:solidFill>
                <a:latin typeface="Times New Roman"/>
                <a:cs typeface="Times New Roman"/>
              </a:rPr>
              <a:t>1 010,1</a:t>
            </a:r>
          </a:p>
        </p:txBody>
      </p:sp>
    </p:spTree>
    <p:extLst>
      <p:ext uri="{BB962C8B-B14F-4D97-AF65-F5344CB8AC3E}">
        <p14:creationId xmlns:p14="http://schemas.microsoft.com/office/powerpoint/2010/main" val="332929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45" name="Скругленный прямоугольник 4"/>
          <p:cNvSpPr/>
          <p:nvPr/>
        </p:nvSpPr>
        <p:spPr bwMode="auto">
          <a:xfrm>
            <a:off x="194760" y="4581000"/>
            <a:ext cx="4672800" cy="6649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0" u="none" strike="noStrike">
                <a:solidFill>
                  <a:schemeClr val="dk1"/>
                </a:solidFill>
                <a:latin typeface="Times New Roman"/>
              </a:rPr>
              <a:t>Доля экспорта субъектов малого и среднего предпринимательства в общем объеме экспорта Чувашской Республики, %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6" name="Скругленный прямоугольник 10"/>
          <p:cNvSpPr/>
          <p:nvPr/>
        </p:nvSpPr>
        <p:spPr bwMode="auto">
          <a:xfrm>
            <a:off x="259560" y="2295360"/>
            <a:ext cx="2809440" cy="50328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8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7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226BA1D6-22F6-4E93-8DDD-22B8A4AE91B8}" type="slidenum">
              <a:rPr lang="ru-RU" sz="1200" b="1" u="none" strike="noStrike">
                <a:solidFill>
                  <a:schemeClr val="tx1"/>
                </a:solidFill>
              </a:rPr>
              <a:t>79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2448" name="Picture 2" descr="T:\Сектор финансирования\198186_original.jpg"/>
          <p:cNvPicPr/>
          <p:nvPr/>
        </p:nvPicPr>
        <p:blipFill>
          <a:blip r:embed="rId2"/>
          <a:stretch/>
        </p:blipFill>
        <p:spPr bwMode="auto">
          <a:xfrm>
            <a:off x="3070080" y="863640"/>
            <a:ext cx="1989360" cy="138564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pic>
        <p:nvPicPr>
          <p:cNvPr id="2449" name="Рисунок 11" descr="http://ppt.ru/images/news/128416.jpg"/>
          <p:cNvPicPr/>
          <p:nvPr/>
        </p:nvPicPr>
        <p:blipFill>
          <a:blip r:embed="rId3"/>
          <a:stretch/>
        </p:blipFill>
        <p:spPr bwMode="auto">
          <a:xfrm>
            <a:off x="186120" y="573840"/>
            <a:ext cx="2725920" cy="1216800"/>
          </a:xfrm>
          <a:prstGeom prst="rect">
            <a:avLst/>
          </a:prstGeom>
          <a:noFill/>
          <a:ln w="0">
            <a:noFill/>
          </a:ln>
          <a:effectLst>
            <a:softEdge rad="112680"/>
          </a:effectLst>
        </p:spPr>
      </p:pic>
      <p:sp>
        <p:nvSpPr>
          <p:cNvPr id="2450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800" b="1" u="none" strike="noStrike">
                <a:solidFill>
                  <a:schemeClr val="dk1"/>
                </a:solidFill>
                <a:latin typeface="Times New Roman"/>
              </a:rPr>
              <a:t>«Экономическое развитие Чувашской Республики»</a:t>
            </a:r>
            <a:endParaRPr lang="ru-RU" sz="18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51" name="Прямая соединительная линия 13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2452" name="TextBox 14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3" name="Полилиния 3"/>
          <p:cNvSpPr/>
          <p:nvPr/>
        </p:nvSpPr>
        <p:spPr bwMode="auto">
          <a:xfrm>
            <a:off x="5076000" y="1556640"/>
            <a:ext cx="3887640" cy="791280"/>
          </a:xfrm>
          <a:custGeom>
            <a:avLst/>
            <a:gdLst>
              <a:gd name="textAreaLeft" fmla="*/ 0 w 3887640"/>
              <a:gd name="textAreaRight" fmla="*/ 3888360 w 3887640"/>
              <a:gd name="textAreaTop" fmla="*/ 0 h 791280"/>
              <a:gd name="textAreaBottom" fmla="*/ 792000 h 791280"/>
            </a:gdLst>
            <a:ahLst/>
            <a:cxnLst/>
            <a:rect l="textAreaLeft" t="textAreaTop" r="textAreaRight" b="textAreaBottom"/>
            <a:pathLst>
              <a:path w="4317011" h="1104651" extrusionOk="0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85680" tIns="85680" rIns="85680" bIns="856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561"/>
              </a:spcAft>
              <a:defRPr/>
            </a:pPr>
            <a:r>
              <a:rPr lang="ru-RU" sz="1600" b="1" u="none" strike="noStrike">
                <a:solidFill>
                  <a:schemeClr val="dk1"/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6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4" name="Полилиния 22"/>
          <p:cNvSpPr/>
          <p:nvPr/>
        </p:nvSpPr>
        <p:spPr bwMode="auto">
          <a:xfrm>
            <a:off x="5868360" y="2565000"/>
            <a:ext cx="719280" cy="467280"/>
          </a:xfrm>
          <a:custGeom>
            <a:avLst/>
            <a:gdLst>
              <a:gd name="textAreaLeft" fmla="*/ 0 w 719280"/>
              <a:gd name="textAreaRight" fmla="*/ 720000 w 719280"/>
              <a:gd name="textAreaTop" fmla="*/ 0 h 467280"/>
              <a:gd name="textAreaBottom" fmla="*/ 468000 h 467280"/>
            </a:gdLst>
            <a:ahLst/>
            <a:cxnLst/>
            <a:rect l="textAreaLeft" t="textAreaTop" r="textAreaRight" b="textAreaBottom"/>
            <a:pathLst>
              <a:path w="807455" h="404156" extrusionOk="0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600" tIns="57600" rIns="57600" bIns="576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2025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533520">
              <a:lnSpc>
                <a:spcPct val="90000"/>
              </a:lnSpc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план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5" name="Полилиния 24"/>
          <p:cNvSpPr/>
          <p:nvPr/>
        </p:nvSpPr>
        <p:spPr bwMode="auto">
          <a:xfrm>
            <a:off x="5868360" y="4581000"/>
            <a:ext cx="719280" cy="664920"/>
          </a:xfrm>
          <a:custGeom>
            <a:avLst/>
            <a:gdLst>
              <a:gd name="textAreaLeft" fmla="*/ 0 w 719280"/>
              <a:gd name="textAreaRight" fmla="*/ 720000 w 719280"/>
              <a:gd name="textAreaTop" fmla="*/ 0 h 664920"/>
              <a:gd name="textAreaBottom" fmla="*/ 665640 h 664920"/>
            </a:gdLst>
            <a:ahLst/>
            <a:cxnLst/>
            <a:rect l="textAreaLeft" t="textAreaTop" r="textAreaRight" b="textAreaBottom"/>
            <a:pathLst>
              <a:path w="804306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-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6" name="Полилиния 28"/>
          <p:cNvSpPr/>
          <p:nvPr/>
        </p:nvSpPr>
        <p:spPr bwMode="auto">
          <a:xfrm>
            <a:off x="5868360" y="3890519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16,9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7" name="Полилиния 29"/>
          <p:cNvSpPr/>
          <p:nvPr/>
        </p:nvSpPr>
        <p:spPr bwMode="auto">
          <a:xfrm>
            <a:off x="5887080" y="5445360"/>
            <a:ext cx="719280" cy="664920"/>
          </a:xfrm>
          <a:custGeom>
            <a:avLst/>
            <a:gdLst>
              <a:gd name="textAreaLeft" fmla="*/ 0 w 719280"/>
              <a:gd name="textAreaRight" fmla="*/ 720000 w 719280"/>
              <a:gd name="textAreaTop" fmla="*/ 0 h 664920"/>
              <a:gd name="textAreaBottom" fmla="*/ 665640 h 66492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52</a:t>
            </a:r>
            <a:r>
              <a:rPr lang="ru-RU"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360,8</a:t>
            </a:r>
            <a:endParaRPr lang="ru-RU" sz="1200" b="1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8" name="Полилиния 30"/>
          <p:cNvSpPr/>
          <p:nvPr/>
        </p:nvSpPr>
        <p:spPr bwMode="auto">
          <a:xfrm>
            <a:off x="6660360" y="2565000"/>
            <a:ext cx="719280" cy="467280"/>
          </a:xfrm>
          <a:custGeom>
            <a:avLst/>
            <a:gdLst>
              <a:gd name="textAreaLeft" fmla="*/ 0 w 719280"/>
              <a:gd name="textAreaRight" fmla="*/ 720000 w 719280"/>
              <a:gd name="textAreaTop" fmla="*/ 0 h 467280"/>
              <a:gd name="textAreaBottom" fmla="*/ 468000 h 467280"/>
            </a:gdLst>
            <a:ahLst/>
            <a:cxnLst/>
            <a:rect l="textAreaLeft" t="textAreaTop" r="textAreaRight" b="textAreaBottom"/>
            <a:pathLst>
              <a:path w="807455" h="404156" extrusionOk="0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600" tIns="57600" rIns="57600" bIns="576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9" name="Полилиния 31"/>
          <p:cNvSpPr/>
          <p:nvPr/>
        </p:nvSpPr>
        <p:spPr bwMode="auto">
          <a:xfrm>
            <a:off x="6666120" y="4581000"/>
            <a:ext cx="719280" cy="664920"/>
          </a:xfrm>
          <a:custGeom>
            <a:avLst/>
            <a:gdLst>
              <a:gd name="textAreaLeft" fmla="*/ 0 w 719280"/>
              <a:gd name="textAreaRight" fmla="*/ 720000 w 719280"/>
              <a:gd name="textAreaTop" fmla="*/ 0 h 664920"/>
              <a:gd name="textAreaBottom" fmla="*/ 665640 h 664920"/>
            </a:gdLst>
            <a:ahLst/>
            <a:cxnLst/>
            <a:rect l="textAreaLeft" t="textAreaTop" r="textAreaRight" b="textAreaBottom"/>
            <a:pathLst>
              <a:path w="804306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-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0" name="Полилиния 35"/>
          <p:cNvSpPr/>
          <p:nvPr/>
        </p:nvSpPr>
        <p:spPr bwMode="auto">
          <a:xfrm>
            <a:off x="6650280" y="3211920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1080000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611,9</a:t>
            </a:r>
            <a:endParaRPr lang="ru-RU" sz="1200" b="1" u="none" strike="noStrike">
              <a:solidFill>
                <a:schemeClr val="dk1"/>
              </a:solidFill>
              <a:latin typeface="Times New Roman"/>
            </a:endParaRPr>
          </a:p>
        </p:txBody>
      </p:sp>
      <p:sp>
        <p:nvSpPr>
          <p:cNvPr id="2461" name="Полилиния 36"/>
          <p:cNvSpPr/>
          <p:nvPr/>
        </p:nvSpPr>
        <p:spPr bwMode="auto">
          <a:xfrm>
            <a:off x="6660360" y="3890519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17,1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2" name="Полилиния 37"/>
          <p:cNvSpPr/>
          <p:nvPr/>
        </p:nvSpPr>
        <p:spPr bwMode="auto">
          <a:xfrm>
            <a:off x="6660360" y="5451480"/>
            <a:ext cx="719280" cy="652320"/>
          </a:xfrm>
          <a:custGeom>
            <a:avLst/>
            <a:gdLst>
              <a:gd name="textAreaLeft" fmla="*/ 0 w 719280"/>
              <a:gd name="textAreaRight" fmla="*/ 720000 w 719280"/>
              <a:gd name="textAreaTop" fmla="*/ 0 h 652320"/>
              <a:gd name="textAreaBottom" fmla="*/ 653040 h 65232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57</a:t>
            </a:r>
            <a:r>
              <a:rPr lang="ru-RU"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070,0</a:t>
            </a:r>
            <a:endParaRPr lang="ru-RU" sz="1200" b="1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3" name="Полилиния 38"/>
          <p:cNvSpPr/>
          <p:nvPr/>
        </p:nvSpPr>
        <p:spPr bwMode="auto">
          <a:xfrm>
            <a:off x="7425360" y="2565000"/>
            <a:ext cx="719280" cy="467280"/>
          </a:xfrm>
          <a:custGeom>
            <a:avLst/>
            <a:gdLst>
              <a:gd name="textAreaLeft" fmla="*/ 0 w 719280"/>
              <a:gd name="textAreaRight" fmla="*/ 720000 w 719280"/>
              <a:gd name="textAreaTop" fmla="*/ 0 h 467280"/>
              <a:gd name="textAreaBottom" fmla="*/ 468000 h 467280"/>
            </a:gdLst>
            <a:ahLst/>
            <a:cxnLst/>
            <a:rect l="textAreaLeft" t="textAreaTop" r="textAreaRight" b="textAreaBottom"/>
            <a:pathLst>
              <a:path w="807455" h="404156" extrusionOk="0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600" tIns="57600" rIns="57600" bIns="576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4" name="Полилиния 39"/>
          <p:cNvSpPr/>
          <p:nvPr/>
        </p:nvSpPr>
        <p:spPr bwMode="auto">
          <a:xfrm>
            <a:off x="7449120" y="4581000"/>
            <a:ext cx="719280" cy="664920"/>
          </a:xfrm>
          <a:custGeom>
            <a:avLst/>
            <a:gdLst>
              <a:gd name="textAreaLeft" fmla="*/ 0 w 719280"/>
              <a:gd name="textAreaRight" fmla="*/ 720000 w 719280"/>
              <a:gd name="textAreaTop" fmla="*/ 0 h 664920"/>
              <a:gd name="textAreaBottom" fmla="*/ 665640 h 664920"/>
            </a:gdLst>
            <a:ahLst/>
            <a:cxnLst/>
            <a:rect l="textAreaLeft" t="textAreaTop" r="textAreaRight" b="textAreaBottom"/>
            <a:pathLst>
              <a:path w="804306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-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5" name="Полилиния 42"/>
          <p:cNvSpPr/>
          <p:nvPr/>
        </p:nvSpPr>
        <p:spPr bwMode="auto">
          <a:xfrm>
            <a:off x="7452360" y="3211920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659,4</a:t>
            </a:r>
            <a:endParaRPr b="1"/>
          </a:p>
        </p:txBody>
      </p:sp>
      <p:sp>
        <p:nvSpPr>
          <p:cNvPr id="2466" name="Полилиния 43"/>
          <p:cNvSpPr/>
          <p:nvPr/>
        </p:nvSpPr>
        <p:spPr bwMode="auto">
          <a:xfrm>
            <a:off x="7441200" y="3890519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17,1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7" name="Полилиния 44"/>
          <p:cNvSpPr/>
          <p:nvPr/>
        </p:nvSpPr>
        <p:spPr bwMode="auto">
          <a:xfrm>
            <a:off x="7452360" y="5457960"/>
            <a:ext cx="719280" cy="639360"/>
          </a:xfrm>
          <a:custGeom>
            <a:avLst/>
            <a:gdLst>
              <a:gd name="textAreaLeft" fmla="*/ 0 w 719280"/>
              <a:gd name="textAreaRight" fmla="*/ 720000 w 719280"/>
              <a:gd name="textAreaTop" fmla="*/ 0 h 639360"/>
              <a:gd name="textAreaBottom" fmla="*/ 640080 h 63936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57</a:t>
            </a:r>
            <a:r>
              <a:rPr lang="ru-RU"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070,0</a:t>
            </a:r>
            <a:endParaRPr lang="ru-RU" sz="1200" b="1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8" name="Полилиния 45"/>
          <p:cNvSpPr/>
          <p:nvPr/>
        </p:nvSpPr>
        <p:spPr bwMode="auto">
          <a:xfrm>
            <a:off x="8244360" y="2565000"/>
            <a:ext cx="719280" cy="467280"/>
          </a:xfrm>
          <a:custGeom>
            <a:avLst/>
            <a:gdLst>
              <a:gd name="textAreaLeft" fmla="*/ 0 w 719280"/>
              <a:gd name="textAreaRight" fmla="*/ 720000 w 719280"/>
              <a:gd name="textAreaTop" fmla="*/ 0 h 467280"/>
              <a:gd name="textAreaBottom" fmla="*/ 468000 h 467280"/>
            </a:gdLst>
            <a:ahLst/>
            <a:cxnLst/>
            <a:rect l="textAreaLeft" t="textAreaTop" r="textAreaRight" b="textAreaBottom"/>
            <a:pathLst>
              <a:path w="807455" h="404156" extrusionOk="0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7600" tIns="57600" rIns="57600" bIns="5760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9" name="Полилиния 46"/>
          <p:cNvSpPr/>
          <p:nvPr/>
        </p:nvSpPr>
        <p:spPr bwMode="auto">
          <a:xfrm>
            <a:off x="8244360" y="4581000"/>
            <a:ext cx="719280" cy="664920"/>
          </a:xfrm>
          <a:custGeom>
            <a:avLst/>
            <a:gdLst>
              <a:gd name="textAreaLeft" fmla="*/ 0 w 719280"/>
              <a:gd name="textAreaRight" fmla="*/ 720000 w 719280"/>
              <a:gd name="textAreaTop" fmla="*/ 0 h 664920"/>
              <a:gd name="textAreaBottom" fmla="*/ 665640 h 664920"/>
            </a:gdLst>
            <a:ahLst/>
            <a:cxnLst/>
            <a:rect l="textAreaLeft" t="textAreaTop" r="textAreaRight" b="textAreaBottom"/>
            <a:pathLst>
              <a:path w="804306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-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0" name="Полилиния 49"/>
          <p:cNvSpPr/>
          <p:nvPr/>
        </p:nvSpPr>
        <p:spPr bwMode="auto">
          <a:xfrm>
            <a:off x="8244360" y="3211920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659,4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1" name="Полилиния 50"/>
          <p:cNvSpPr/>
          <p:nvPr/>
        </p:nvSpPr>
        <p:spPr bwMode="auto">
          <a:xfrm>
            <a:off x="8244360" y="3890519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17,1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2" name="Полилиния 51"/>
          <p:cNvSpPr/>
          <p:nvPr/>
        </p:nvSpPr>
        <p:spPr bwMode="auto">
          <a:xfrm>
            <a:off x="8244360" y="5451480"/>
            <a:ext cx="719280" cy="652320"/>
          </a:xfrm>
          <a:custGeom>
            <a:avLst/>
            <a:gdLst>
              <a:gd name="textAreaLeft" fmla="*/ 0 w 719280"/>
              <a:gd name="textAreaRight" fmla="*/ 720000 w 719280"/>
              <a:gd name="textAreaTop" fmla="*/ 0 h 652320"/>
              <a:gd name="textAreaBottom" fmla="*/ 653040 h 65232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57</a:t>
            </a:r>
            <a:r>
              <a:rPr lang="ru-RU"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070,0</a:t>
            </a:r>
            <a:endParaRPr lang="ru-RU" sz="1200" b="1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3" name="Скругленный прямоугольник 16"/>
          <p:cNvSpPr/>
          <p:nvPr/>
        </p:nvSpPr>
        <p:spPr bwMode="auto">
          <a:xfrm>
            <a:off x="208080" y="3254400"/>
            <a:ext cx="4659480" cy="46728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0" u="none" strike="noStrike">
                <a:solidFill>
                  <a:schemeClr val="dk1"/>
                </a:solidFill>
                <a:latin typeface="Times New Roman"/>
              </a:rPr>
              <a:t>Валовой региональный продукт на душу населения, тыс. рублей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4" name="Скругленный прямоугольник 17"/>
          <p:cNvSpPr/>
          <p:nvPr/>
        </p:nvSpPr>
        <p:spPr bwMode="auto">
          <a:xfrm>
            <a:off x="177120" y="3865680"/>
            <a:ext cx="4659480" cy="57060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0" u="none" strike="noStrike">
                <a:solidFill>
                  <a:schemeClr val="dk1"/>
                </a:solidFill>
                <a:latin typeface="Times New Roman"/>
              </a:rPr>
              <a:t>Отношение объема инвестиций в основной капитал к валовому региональному продукту,%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5" name="Скругленный прямоугольник 18"/>
          <p:cNvSpPr/>
          <p:nvPr/>
        </p:nvSpPr>
        <p:spPr bwMode="auto">
          <a:xfrm>
            <a:off x="225719" y="5445360"/>
            <a:ext cx="4646520" cy="6393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400" b="0" u="none" strike="noStrike">
                <a:solidFill>
                  <a:schemeClr val="dk1"/>
                </a:solidFill>
                <a:latin typeface="Times New Roman"/>
              </a:rPr>
              <a:t>Среднемесячная заработная плата одного работника, рублей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6" name="Полилиния 53"/>
          <p:cNvSpPr/>
          <p:nvPr/>
        </p:nvSpPr>
        <p:spPr bwMode="auto">
          <a:xfrm>
            <a:off x="5868360" y="3211920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98044" h="569323" extrusionOk="0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BBF7E4"/>
              </a:gs>
              <a:gs pos="50000">
                <a:srgbClr val="D3F9EE"/>
              </a:gs>
              <a:gs pos="100000">
                <a:srgbClr val="E8FCF5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2280" tIns="62280" rIns="62280" bIns="6228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567,3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7" name="Полилиния 52"/>
          <p:cNvSpPr/>
          <p:nvPr/>
        </p:nvSpPr>
        <p:spPr bwMode="auto">
          <a:xfrm>
            <a:off x="5076000" y="2565000"/>
            <a:ext cx="719280" cy="467280"/>
          </a:xfrm>
          <a:custGeom>
            <a:avLst/>
            <a:gdLst>
              <a:gd name="textAreaLeft" fmla="*/ 0 w 719280"/>
              <a:gd name="textAreaRight" fmla="*/ 720000 w 719280"/>
              <a:gd name="textAreaTop" fmla="*/ 0 h 467280"/>
              <a:gd name="textAreaBottom" fmla="*/ 468000 h 467280"/>
            </a:gdLst>
            <a:ahLst/>
            <a:cxnLst/>
            <a:rect l="textAreaLeft" t="textAreaTop" r="textAreaRight" b="textAreaBottom"/>
            <a:pathLst>
              <a:path w="730024" h="775751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74880" tIns="74880" rIns="74880" bIns="748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2024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  <a:p>
            <a:pPr algn="ctr" defTabSz="622440">
              <a:lnSpc>
                <a:spcPct val="90000"/>
              </a:lnSpc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факт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8" name="Полилиния 54"/>
          <p:cNvSpPr/>
          <p:nvPr/>
        </p:nvSpPr>
        <p:spPr bwMode="auto">
          <a:xfrm>
            <a:off x="5059800" y="4581000"/>
            <a:ext cx="719280" cy="664920"/>
          </a:xfrm>
          <a:custGeom>
            <a:avLst/>
            <a:gdLst>
              <a:gd name="textAreaLeft" fmla="*/ 0 w 719280"/>
              <a:gd name="textAreaRight" fmla="*/ 720000 w 719280"/>
              <a:gd name="textAreaTop" fmla="*/ 0 h 664920"/>
              <a:gd name="textAreaBottom" fmla="*/ 665640 h 66492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38,5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9" name="Полилиния 57"/>
          <p:cNvSpPr/>
          <p:nvPr/>
        </p:nvSpPr>
        <p:spPr bwMode="auto">
          <a:xfrm>
            <a:off x="5085720" y="3211920"/>
            <a:ext cx="719280" cy="539280"/>
          </a:xfrm>
          <a:custGeom>
            <a:avLst/>
            <a:gdLst>
              <a:gd name="textAreaLeft" fmla="*/ 0 w 719280"/>
              <a:gd name="textAreaRight" fmla="*/ 720000 w 719280"/>
              <a:gd name="textAreaTop" fmla="*/ 0 h 539280"/>
              <a:gd name="textAreaBottom" fmla="*/ 540000 h 5392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522,0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0" name="Полилиния 58"/>
          <p:cNvSpPr/>
          <p:nvPr/>
        </p:nvSpPr>
        <p:spPr bwMode="auto">
          <a:xfrm>
            <a:off x="5059800" y="3874320"/>
            <a:ext cx="719280" cy="571680"/>
          </a:xfrm>
          <a:custGeom>
            <a:avLst/>
            <a:gdLst>
              <a:gd name="textAreaLeft" fmla="*/ 0 w 719280"/>
              <a:gd name="textAreaRight" fmla="*/ 720000 w 719280"/>
              <a:gd name="textAreaTop" fmla="*/ 0 h 571680"/>
              <a:gd name="textAreaBottom" fmla="*/ 572400 h 57168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16,7</a:t>
            </a:r>
            <a:endParaRPr lang="ru-RU" sz="1200" b="1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1" name="Полилиния 59"/>
          <p:cNvSpPr/>
          <p:nvPr/>
        </p:nvSpPr>
        <p:spPr bwMode="auto">
          <a:xfrm>
            <a:off x="5059800" y="5445360"/>
            <a:ext cx="719280" cy="664920"/>
          </a:xfrm>
          <a:custGeom>
            <a:avLst/>
            <a:gdLst>
              <a:gd name="textAreaLeft" fmla="*/ 0 w 719280"/>
              <a:gd name="textAreaRight" fmla="*/ 720000 w 719280"/>
              <a:gd name="textAreaTop" fmla="*/ 0 h 664920"/>
              <a:gd name="textAreaBottom" fmla="*/ 665640 h 664920"/>
            </a:gdLst>
            <a:ahLst/>
            <a:cxnLst/>
            <a:rect l="textAreaLeft" t="textAreaTop" r="textAreaRight" b="textAreaBottom"/>
            <a:pathLst>
              <a:path w="730024" h="1092777" extrusionOk="0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rotWithShape="0">
            <a:gsLst>
              <a:gs pos="0">
                <a:srgbClr val="BDF297"/>
              </a:gs>
              <a:gs pos="50000">
                <a:srgbClr val="D5F5C0"/>
              </a:gs>
              <a:gs pos="100000">
                <a:srgbClr val="EAF8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6960" tIns="66960" rIns="66960" bIns="66960" numCol="1" spcCol="1440" anchor="ctr">
            <a:noAutofit/>
          </a:bodyPr>
          <a:lstStyle/>
          <a:p>
            <a:pPr algn="ctr" defTabSz="533520">
              <a:lnSpc>
                <a:spcPct val="90000"/>
              </a:lnSpc>
              <a:spcAft>
                <a:spcPts val="420"/>
              </a:spcAft>
              <a:defRPr/>
            </a:pP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47</a:t>
            </a:r>
            <a:r>
              <a:rPr lang="ru-RU"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600,0</a:t>
            </a:r>
            <a:endParaRPr lang="ru-RU" sz="1200" b="1" u="none" strike="noStrike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980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84" name="Скругленный прямоугольник 4"/>
          <p:cNvSpPr/>
          <p:nvPr/>
        </p:nvSpPr>
        <p:spPr bwMode="auto">
          <a:xfrm>
            <a:off x="263172" y="764640"/>
            <a:ext cx="2943360" cy="133414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1" i="1" u="none" strike="noStrike">
                <a:solidFill>
                  <a:schemeClr val="dk1"/>
                </a:solidFill>
                <a:latin typeface="Times New Roman"/>
              </a:rPr>
              <a:t>Цель программы:</a:t>
            </a: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Wingdings"/>
              <a:buChar char=""/>
              <a:defRPr/>
            </a:pPr>
            <a:r>
              <a:rPr lang="ru-RU" sz="1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создание условий для улучшения жилищных условий граждан в Чувашской Республике путем увеличения объемов ввода жилья и стимулирования спроса на жилье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8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7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 «Обеспечение граждан в Чувашской Республике доступным и комфортным жильем»</a:t>
            </a:r>
            <a:endParaRPr lang="ru-RU" sz="17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89" name="Прямая соединительная линия 59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2490" name="TextBox 60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1" name="Полилиния 24"/>
          <p:cNvSpPr/>
          <p:nvPr/>
        </p:nvSpPr>
        <p:spPr bwMode="auto">
          <a:xfrm>
            <a:off x="3359880" y="764640"/>
            <a:ext cx="5621760" cy="343800"/>
          </a:xfrm>
          <a:custGeom>
            <a:avLst/>
            <a:gdLst>
              <a:gd name="textAreaLeft" fmla="*/ 0 w 5621760"/>
              <a:gd name="textAreaRight" fmla="*/ 5622480 w 5621760"/>
              <a:gd name="textAreaTop" fmla="*/ 0 h 343800"/>
              <a:gd name="textAreaBottom" fmla="*/ 344520 h 343800"/>
            </a:gdLst>
            <a:ahLst/>
            <a:cxnLst/>
            <a:rect l="textAreaLeft" t="textAreaTop" r="textAreaRight" b="textAreaBottom"/>
            <a:pathLst>
              <a:path w="3933156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1" u="none" strike="noStrike">
                <a:solidFill>
                  <a:schemeClr val="dk1"/>
                </a:solidFill>
                <a:latin typeface="Times New Roman"/>
              </a:rPr>
              <a:t>Расходы в разрезе структурных элементов, млн. руб.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2" name="Полилиния 25"/>
          <p:cNvSpPr/>
          <p:nvPr/>
        </p:nvSpPr>
        <p:spPr bwMode="auto">
          <a:xfrm>
            <a:off x="3363840" y="1951920"/>
            <a:ext cx="3648600" cy="329760"/>
          </a:xfrm>
          <a:custGeom>
            <a:avLst/>
            <a:gdLst>
              <a:gd name="textAreaLeft" fmla="*/ 0 w 3648600"/>
              <a:gd name="textAreaRight" fmla="*/ 3649320 w 3648600"/>
              <a:gd name="textAreaTop" fmla="*/ 0 h 329760"/>
              <a:gd name="textAreaBottom" fmla="*/ 330480 h 329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Региональный проект «Обеспечение жильем молодых семей»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3" name="Полилиния 26"/>
          <p:cNvSpPr/>
          <p:nvPr/>
        </p:nvSpPr>
        <p:spPr bwMode="auto">
          <a:xfrm>
            <a:off x="3360240" y="2860200"/>
            <a:ext cx="3652200" cy="354240"/>
          </a:xfrm>
          <a:custGeom>
            <a:avLst/>
            <a:gdLst>
              <a:gd name="textAreaLeft" fmla="*/ 0 w 3652200"/>
              <a:gd name="textAreaRight" fmla="*/ 3652920 w 3652200"/>
              <a:gd name="textAreaTop" fmla="*/ 0 h 354240"/>
              <a:gd name="textAreaBottom" fmla="*/ 354960 h 35424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Региональный проект «Улучшение жилищных условий отдельных категорий граждан»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4" name="Полилиния 37"/>
          <p:cNvSpPr/>
          <p:nvPr/>
        </p:nvSpPr>
        <p:spPr bwMode="auto">
          <a:xfrm>
            <a:off x="3363840" y="2349000"/>
            <a:ext cx="3648600" cy="454680"/>
          </a:xfrm>
          <a:custGeom>
            <a:avLst/>
            <a:gdLst>
              <a:gd name="textAreaLeft" fmla="*/ 0 w 3648600"/>
              <a:gd name="textAreaRight" fmla="*/ 3649320 w 3648600"/>
              <a:gd name="textAreaTop" fmla="*/ 0 h 454680"/>
              <a:gd name="textAreaBottom" fmla="*/ 455400 h 4546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Региональный проект «Обеспечение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родителей»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5" name="Скругленный прямоугольник 69"/>
          <p:cNvSpPr/>
          <p:nvPr/>
        </p:nvSpPr>
        <p:spPr bwMode="auto">
          <a:xfrm>
            <a:off x="3359160" y="1217520"/>
            <a:ext cx="3650040" cy="2948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Наименование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6" name="Скругленный прямоугольник 67"/>
          <p:cNvSpPr/>
          <p:nvPr/>
        </p:nvSpPr>
        <p:spPr bwMode="auto">
          <a:xfrm>
            <a:off x="7091640" y="1217520"/>
            <a:ext cx="606960" cy="2948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7" name="Полилиния 42"/>
          <p:cNvSpPr/>
          <p:nvPr/>
        </p:nvSpPr>
        <p:spPr bwMode="auto">
          <a:xfrm>
            <a:off x="3363840" y="3238200"/>
            <a:ext cx="3648600" cy="335520"/>
          </a:xfrm>
          <a:custGeom>
            <a:avLst/>
            <a:gdLst>
              <a:gd name="textAreaLeft" fmla="*/ 0 w 3648600"/>
              <a:gd name="textAreaRight" fmla="*/ 3649320 w 3648600"/>
              <a:gd name="textAreaTop" fmla="*/ 0 h 335520"/>
              <a:gd name="textAreaBottom" fmla="*/ 336240 h 33552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Ведомственный проект «Реализации проектов жилищного строительства в Чувашской Республике»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8" name="Полилиния 50"/>
          <p:cNvSpPr/>
          <p:nvPr/>
        </p:nvSpPr>
        <p:spPr bwMode="auto">
          <a:xfrm>
            <a:off x="3363840" y="3588480"/>
            <a:ext cx="3650040" cy="329400"/>
          </a:xfrm>
          <a:custGeom>
            <a:avLst/>
            <a:gdLst>
              <a:gd name="textAreaLeft" fmla="*/ 0 w 3650040"/>
              <a:gd name="textAreaRight" fmla="*/ 3650760 w 3650040"/>
              <a:gd name="textAreaTop" fmla="*/ 0 h 329400"/>
              <a:gd name="textAreaBottom" fmla="*/ 330120 h 3294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Ведомственный проект «Реализация инвестиционных проектов с использованием инфраструктурных бюджетных кредитов»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9" name="Полилиния 54"/>
          <p:cNvSpPr/>
          <p:nvPr/>
        </p:nvSpPr>
        <p:spPr bwMode="auto">
          <a:xfrm>
            <a:off x="3355920" y="3941640"/>
            <a:ext cx="3658320" cy="423000"/>
          </a:xfrm>
          <a:custGeom>
            <a:avLst/>
            <a:gdLst>
              <a:gd name="textAreaLeft" fmla="*/ 0 w 3658320"/>
              <a:gd name="textAreaRight" fmla="*/ 3659040 w 3658320"/>
              <a:gd name="textAreaTop" fmla="*/ 0 h 423000"/>
              <a:gd name="textAreaBottom" fmla="*/ 423720 h 4230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Ведомственный проект «Реализация мероприятий по обеспечению объектами коммунальной, социальной и транспортной инфраструктуры»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0" name="Полилиния 57"/>
          <p:cNvSpPr/>
          <p:nvPr/>
        </p:nvSpPr>
        <p:spPr bwMode="auto">
          <a:xfrm>
            <a:off x="3363840" y="4407840"/>
            <a:ext cx="3650040" cy="287280"/>
          </a:xfrm>
          <a:custGeom>
            <a:avLst/>
            <a:gdLst>
              <a:gd name="textAreaLeft" fmla="*/ 0 w 3650040"/>
              <a:gd name="textAreaRight" fmla="*/ 3650760 w 365004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Ведомственный проект «Защита прав, законных интересов и имущества участников долевого строительства» 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1" name="Полилиния 61"/>
          <p:cNvSpPr/>
          <p:nvPr/>
        </p:nvSpPr>
        <p:spPr bwMode="auto">
          <a:xfrm>
            <a:off x="3359880" y="4725000"/>
            <a:ext cx="3654360" cy="334800"/>
          </a:xfrm>
          <a:custGeom>
            <a:avLst/>
            <a:gdLst>
              <a:gd name="textAreaLeft" fmla="*/ 0 w 3654360"/>
              <a:gd name="textAreaRight" fmla="*/ 3655080 w 3654360"/>
              <a:gd name="textAreaTop" fmla="*/ 0 h 334800"/>
              <a:gd name="textAreaBottom" fmla="*/ 335520 h 3348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Комплекс процессных мероприятий «Совершенствование регулирования градостроительной деятельности»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2" name="Полилиния 62"/>
          <p:cNvSpPr/>
          <p:nvPr/>
        </p:nvSpPr>
        <p:spPr bwMode="auto">
          <a:xfrm>
            <a:off x="3360240" y="5085360"/>
            <a:ext cx="3654000" cy="287280"/>
          </a:xfrm>
          <a:custGeom>
            <a:avLst/>
            <a:gdLst>
              <a:gd name="textAreaLeft" fmla="*/ 0 w 3654000"/>
              <a:gd name="textAreaRight" fmla="*/ 3654720 w 365400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Комплекс процессных мероприятий «Обеспечение жильем отдельных категорий граждан»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3" name="Полилиния 63"/>
          <p:cNvSpPr/>
          <p:nvPr/>
        </p:nvSpPr>
        <p:spPr bwMode="auto">
          <a:xfrm>
            <a:off x="3363840" y="5421240"/>
            <a:ext cx="3650040" cy="287280"/>
          </a:xfrm>
          <a:custGeom>
            <a:avLst/>
            <a:gdLst>
              <a:gd name="textAreaLeft" fmla="*/ 0 w 3650040"/>
              <a:gd name="textAreaRight" fmla="*/ 3650760 w 365004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Комплекс процессных мероприятий «Обеспечение реализации государственных функций в строительной сфере»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4" name="Полилиния 66"/>
          <p:cNvSpPr/>
          <p:nvPr/>
        </p:nvSpPr>
        <p:spPr bwMode="auto">
          <a:xfrm>
            <a:off x="3363840" y="5742492"/>
            <a:ext cx="3650040" cy="359280"/>
          </a:xfrm>
          <a:custGeom>
            <a:avLst/>
            <a:gdLst>
              <a:gd name="textAreaLeft" fmla="*/ 0 w 3650040"/>
              <a:gd name="textAreaRight" fmla="*/ 3650760 w 365004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 dirty="0">
                <a:solidFill>
                  <a:schemeClr val="dk1"/>
                </a:solidFill>
                <a:latin typeface="Times New Roman"/>
              </a:rPr>
              <a:t>Комплекс процессных мероприятий «Проведение мероприятий в сфере строительной отрасли и жилищно-коммунального хозяйства Чувашской Республики»</a:t>
            </a:r>
            <a:endParaRPr lang="ru-RU" sz="9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5" name="Полилиния 68"/>
          <p:cNvSpPr/>
          <p:nvPr/>
        </p:nvSpPr>
        <p:spPr bwMode="auto">
          <a:xfrm>
            <a:off x="3360240" y="6165360"/>
            <a:ext cx="3654000" cy="408960"/>
          </a:xfrm>
          <a:custGeom>
            <a:avLst/>
            <a:gdLst>
              <a:gd name="textAreaLeft" fmla="*/ 0 w 3654000"/>
              <a:gd name="textAreaRight" fmla="*/ 3654720 w 3654000"/>
              <a:gd name="textAreaTop" fmla="*/ 0 h 408960"/>
              <a:gd name="textAreaBottom" fmla="*/ 409680 h 4089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Комплекс процессных мероприятий «Обеспечение реализации государственной программы Чувашской Республики «Обеспечение граждан в Чувашской Республике доступным и комфортным жильем»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6" name="Скругленный прямоугольник 77"/>
          <p:cNvSpPr/>
          <p:nvPr/>
        </p:nvSpPr>
        <p:spPr bwMode="auto">
          <a:xfrm>
            <a:off x="7740360" y="1217520"/>
            <a:ext cx="604440" cy="2948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7" name="Скругленный прямоугольник 78"/>
          <p:cNvSpPr/>
          <p:nvPr/>
        </p:nvSpPr>
        <p:spPr bwMode="auto">
          <a:xfrm>
            <a:off x="8388360" y="1217520"/>
            <a:ext cx="597240" cy="294840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8" name="Полилиния 79"/>
          <p:cNvSpPr/>
          <p:nvPr/>
        </p:nvSpPr>
        <p:spPr bwMode="auto">
          <a:xfrm>
            <a:off x="7098120" y="1951920"/>
            <a:ext cx="611280" cy="329760"/>
          </a:xfrm>
          <a:custGeom>
            <a:avLst/>
            <a:gdLst>
              <a:gd name="textAreaLeft" fmla="*/ 0 w 611280"/>
              <a:gd name="textAreaRight" fmla="*/ 612000 w 611280"/>
              <a:gd name="textAreaTop" fmla="*/ 0 h 329760"/>
              <a:gd name="textAreaBottom" fmla="*/ 330480 h 329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388,3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9" name="Полилиния 80"/>
          <p:cNvSpPr/>
          <p:nvPr/>
        </p:nvSpPr>
        <p:spPr bwMode="auto">
          <a:xfrm>
            <a:off x="7740360" y="1951920"/>
            <a:ext cx="611280" cy="329760"/>
          </a:xfrm>
          <a:custGeom>
            <a:avLst/>
            <a:gdLst>
              <a:gd name="textAreaLeft" fmla="*/ 0 w 611280"/>
              <a:gd name="textAreaRight" fmla="*/ 612000 w 611280"/>
              <a:gd name="textAreaTop" fmla="*/ 0 h 329760"/>
              <a:gd name="textAreaBottom" fmla="*/ 330480 h 329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403,1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0" name="Полилиния 81"/>
          <p:cNvSpPr/>
          <p:nvPr/>
        </p:nvSpPr>
        <p:spPr bwMode="auto">
          <a:xfrm>
            <a:off x="8388360" y="1951920"/>
            <a:ext cx="597240" cy="329760"/>
          </a:xfrm>
          <a:custGeom>
            <a:avLst/>
            <a:gdLst>
              <a:gd name="textAreaLeft" fmla="*/ 0 w 597240"/>
              <a:gd name="textAreaRight" fmla="*/ 597960 w 597240"/>
              <a:gd name="textAreaTop" fmla="*/ 0 h 329760"/>
              <a:gd name="textAreaBottom" fmla="*/ 330480 h 329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403,2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1" name="Полилиния 82"/>
          <p:cNvSpPr/>
          <p:nvPr/>
        </p:nvSpPr>
        <p:spPr bwMode="auto">
          <a:xfrm>
            <a:off x="7098120" y="2349000"/>
            <a:ext cx="600480" cy="454680"/>
          </a:xfrm>
          <a:custGeom>
            <a:avLst/>
            <a:gdLst>
              <a:gd name="textAreaLeft" fmla="*/ 0 w 600480"/>
              <a:gd name="textAreaRight" fmla="*/ 601200 w 600480"/>
              <a:gd name="textAreaTop" fmla="*/ 0 h 454680"/>
              <a:gd name="textAreaBottom" fmla="*/ 455400 h 4546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1 376,4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2" name="Полилиния 83"/>
          <p:cNvSpPr/>
          <p:nvPr/>
        </p:nvSpPr>
        <p:spPr bwMode="auto">
          <a:xfrm>
            <a:off x="7740360" y="2349000"/>
            <a:ext cx="604440" cy="454680"/>
          </a:xfrm>
          <a:custGeom>
            <a:avLst/>
            <a:gdLst>
              <a:gd name="textAreaLeft" fmla="*/ 0 w 604440"/>
              <a:gd name="textAreaRight" fmla="*/ 605160 w 604440"/>
              <a:gd name="textAreaTop" fmla="*/ 0 h 454680"/>
              <a:gd name="textAreaBottom" fmla="*/ 455400 h 4546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1 245,2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3" name="Полилиния 84"/>
          <p:cNvSpPr/>
          <p:nvPr/>
        </p:nvSpPr>
        <p:spPr bwMode="auto">
          <a:xfrm>
            <a:off x="8388360" y="2349000"/>
            <a:ext cx="597240" cy="454680"/>
          </a:xfrm>
          <a:custGeom>
            <a:avLst/>
            <a:gdLst>
              <a:gd name="textAreaLeft" fmla="*/ 0 w 597240"/>
              <a:gd name="textAreaRight" fmla="*/ 597960 w 597240"/>
              <a:gd name="textAreaTop" fmla="*/ 0 h 454680"/>
              <a:gd name="textAreaBottom" fmla="*/ 455400 h 4546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1 246,2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4" name="Полилиния 85"/>
          <p:cNvSpPr/>
          <p:nvPr/>
        </p:nvSpPr>
        <p:spPr bwMode="auto">
          <a:xfrm>
            <a:off x="7098120" y="2860200"/>
            <a:ext cx="600480" cy="354240"/>
          </a:xfrm>
          <a:custGeom>
            <a:avLst/>
            <a:gdLst>
              <a:gd name="textAreaLeft" fmla="*/ 0 w 600480"/>
              <a:gd name="textAreaRight" fmla="*/ 601200 w 600480"/>
              <a:gd name="textAreaTop" fmla="*/ 0 h 354240"/>
              <a:gd name="textAreaBottom" fmla="*/ 354960 h 35424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50,0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5" name="Полилиния 86"/>
          <p:cNvSpPr/>
          <p:nvPr/>
        </p:nvSpPr>
        <p:spPr bwMode="auto">
          <a:xfrm>
            <a:off x="7740360" y="2860200"/>
            <a:ext cx="604440" cy="354240"/>
          </a:xfrm>
          <a:custGeom>
            <a:avLst/>
            <a:gdLst>
              <a:gd name="textAreaLeft" fmla="*/ 0 w 604440"/>
              <a:gd name="textAreaRight" fmla="*/ 605160 w 604440"/>
              <a:gd name="textAreaTop" fmla="*/ 0 h 354240"/>
              <a:gd name="textAreaBottom" fmla="*/ 354960 h 35424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0</a:t>
            </a: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6" name="Полилиния 87"/>
          <p:cNvSpPr/>
          <p:nvPr/>
        </p:nvSpPr>
        <p:spPr bwMode="auto">
          <a:xfrm>
            <a:off x="8388360" y="2860200"/>
            <a:ext cx="597240" cy="354240"/>
          </a:xfrm>
          <a:custGeom>
            <a:avLst/>
            <a:gdLst>
              <a:gd name="textAreaLeft" fmla="*/ 0 w 597240"/>
              <a:gd name="textAreaRight" fmla="*/ 597960 w 597240"/>
              <a:gd name="textAreaTop" fmla="*/ 0 h 354240"/>
              <a:gd name="textAreaBottom" fmla="*/ 354960 h 35424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en-US" sz="1000" b="0" u="none" strike="noStrike">
                <a:solidFill>
                  <a:schemeClr val="dk1"/>
                </a:solidFill>
                <a:latin typeface="Times New Roman"/>
              </a:rPr>
              <a:t>0</a:t>
            </a: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7" name="Полилиния 88"/>
          <p:cNvSpPr/>
          <p:nvPr/>
        </p:nvSpPr>
        <p:spPr bwMode="auto">
          <a:xfrm>
            <a:off x="7098120" y="3238200"/>
            <a:ext cx="600480" cy="335520"/>
          </a:xfrm>
          <a:custGeom>
            <a:avLst/>
            <a:gdLst>
              <a:gd name="textAreaLeft" fmla="*/ 0 w 600480"/>
              <a:gd name="textAreaRight" fmla="*/ 601200 w 600480"/>
              <a:gd name="textAreaTop" fmla="*/ 0 h 335520"/>
              <a:gd name="textAreaBottom" fmla="*/ 336240 h 33552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0,7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8" name="Полилиния 89"/>
          <p:cNvSpPr/>
          <p:nvPr/>
        </p:nvSpPr>
        <p:spPr bwMode="auto">
          <a:xfrm>
            <a:off x="7740360" y="3238200"/>
            <a:ext cx="611280" cy="335520"/>
          </a:xfrm>
          <a:custGeom>
            <a:avLst/>
            <a:gdLst>
              <a:gd name="textAreaLeft" fmla="*/ 0 w 611280"/>
              <a:gd name="textAreaRight" fmla="*/ 612000 w 611280"/>
              <a:gd name="textAreaTop" fmla="*/ 0 h 335520"/>
              <a:gd name="textAreaBottom" fmla="*/ 336240 h 33552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0,7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9" name="Полилиния 90"/>
          <p:cNvSpPr/>
          <p:nvPr/>
        </p:nvSpPr>
        <p:spPr bwMode="auto">
          <a:xfrm>
            <a:off x="8388360" y="3238200"/>
            <a:ext cx="597240" cy="335520"/>
          </a:xfrm>
          <a:custGeom>
            <a:avLst/>
            <a:gdLst>
              <a:gd name="textAreaLeft" fmla="*/ 0 w 597240"/>
              <a:gd name="textAreaRight" fmla="*/ 597960 w 597240"/>
              <a:gd name="textAreaTop" fmla="*/ 0 h 335520"/>
              <a:gd name="textAreaBottom" fmla="*/ 336240 h 33552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0,7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0" name="Полилиния 91"/>
          <p:cNvSpPr/>
          <p:nvPr/>
        </p:nvSpPr>
        <p:spPr bwMode="auto">
          <a:xfrm>
            <a:off x="7098120" y="3588480"/>
            <a:ext cx="600480" cy="329400"/>
          </a:xfrm>
          <a:custGeom>
            <a:avLst/>
            <a:gdLst>
              <a:gd name="textAreaLeft" fmla="*/ 0 w 600480"/>
              <a:gd name="textAreaRight" fmla="*/ 601200 w 600480"/>
              <a:gd name="textAreaTop" fmla="*/ 0 h 329400"/>
              <a:gd name="textAreaBottom" fmla="*/ 330120 h 3294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397,0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1" name="Полилиния 92"/>
          <p:cNvSpPr/>
          <p:nvPr/>
        </p:nvSpPr>
        <p:spPr bwMode="auto">
          <a:xfrm>
            <a:off x="7740360" y="3588480"/>
            <a:ext cx="604440" cy="329400"/>
          </a:xfrm>
          <a:custGeom>
            <a:avLst/>
            <a:gdLst>
              <a:gd name="textAreaLeft" fmla="*/ 0 w 604440"/>
              <a:gd name="textAreaRight" fmla="*/ 605160 w 604440"/>
              <a:gd name="textAreaTop" fmla="*/ 0 h 329400"/>
              <a:gd name="textAreaBottom" fmla="*/ 330120 h 3294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0,0</a:t>
            </a:r>
            <a:endParaRPr/>
          </a:p>
        </p:txBody>
      </p:sp>
      <p:sp>
        <p:nvSpPr>
          <p:cNvPr id="2522" name="Полилиния 93"/>
          <p:cNvSpPr/>
          <p:nvPr/>
        </p:nvSpPr>
        <p:spPr bwMode="auto">
          <a:xfrm>
            <a:off x="8388360" y="3596040"/>
            <a:ext cx="597240" cy="321840"/>
          </a:xfrm>
          <a:custGeom>
            <a:avLst/>
            <a:gdLst>
              <a:gd name="textAreaLeft" fmla="*/ 0 w 597240"/>
              <a:gd name="textAreaRight" fmla="*/ 597960 w 597240"/>
              <a:gd name="textAreaTop" fmla="*/ 0 h 321840"/>
              <a:gd name="textAreaBottom" fmla="*/ 322560 h 32184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3" name="Полилиния 94"/>
          <p:cNvSpPr/>
          <p:nvPr/>
        </p:nvSpPr>
        <p:spPr bwMode="auto">
          <a:xfrm>
            <a:off x="7098120" y="3941640"/>
            <a:ext cx="604800" cy="423000"/>
          </a:xfrm>
          <a:custGeom>
            <a:avLst/>
            <a:gdLst>
              <a:gd name="textAreaLeft" fmla="*/ 0 w 604800"/>
              <a:gd name="textAreaRight" fmla="*/ 605520 w 604800"/>
              <a:gd name="textAreaTop" fmla="*/ 0 h 423000"/>
              <a:gd name="textAreaBottom" fmla="*/ 423720 h 4230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rgbClr val="000000"/>
                </a:solidFill>
                <a:latin typeface="Times New Roman"/>
              </a:rPr>
              <a:t>307,0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4" name="Полилиния 95"/>
          <p:cNvSpPr/>
          <p:nvPr/>
        </p:nvSpPr>
        <p:spPr bwMode="auto">
          <a:xfrm>
            <a:off x="7740360" y="3941640"/>
            <a:ext cx="604440" cy="423000"/>
          </a:xfrm>
          <a:custGeom>
            <a:avLst/>
            <a:gdLst>
              <a:gd name="textAreaLeft" fmla="*/ 0 w 604440"/>
              <a:gd name="textAreaRight" fmla="*/ 605160 w 604440"/>
              <a:gd name="textAreaTop" fmla="*/ 0 h 423000"/>
              <a:gd name="textAreaBottom" fmla="*/ 423720 h 4230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100,0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5" name="Полилиния 96"/>
          <p:cNvSpPr/>
          <p:nvPr/>
        </p:nvSpPr>
        <p:spPr bwMode="auto">
          <a:xfrm>
            <a:off x="8388360" y="3941640"/>
            <a:ext cx="597240" cy="423000"/>
          </a:xfrm>
          <a:custGeom>
            <a:avLst/>
            <a:gdLst>
              <a:gd name="textAreaLeft" fmla="*/ 0 w 597240"/>
              <a:gd name="textAreaRight" fmla="*/ 597960 w 597240"/>
              <a:gd name="textAreaTop" fmla="*/ 0 h 423000"/>
              <a:gd name="textAreaBottom" fmla="*/ 423720 h 4230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6" name="Полилиния 97"/>
          <p:cNvSpPr/>
          <p:nvPr/>
        </p:nvSpPr>
        <p:spPr bwMode="auto">
          <a:xfrm>
            <a:off x="7098120" y="4407840"/>
            <a:ext cx="604800" cy="287280"/>
          </a:xfrm>
          <a:custGeom>
            <a:avLst/>
            <a:gdLst>
              <a:gd name="textAreaLeft" fmla="*/ 0 w 604800"/>
              <a:gd name="textAreaRight" fmla="*/ 605520 w 60480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15,8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7" name="Полилиния 98"/>
          <p:cNvSpPr/>
          <p:nvPr/>
        </p:nvSpPr>
        <p:spPr bwMode="auto">
          <a:xfrm>
            <a:off x="7740360" y="4407840"/>
            <a:ext cx="604440" cy="287280"/>
          </a:xfrm>
          <a:custGeom>
            <a:avLst/>
            <a:gdLst>
              <a:gd name="textAreaLeft" fmla="*/ 0 w 604440"/>
              <a:gd name="textAreaRight" fmla="*/ 605160 w 60444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16,5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8" name="Полилиния 99"/>
          <p:cNvSpPr/>
          <p:nvPr/>
        </p:nvSpPr>
        <p:spPr bwMode="auto">
          <a:xfrm>
            <a:off x="8374320" y="4407840"/>
            <a:ext cx="611280" cy="287280"/>
          </a:xfrm>
          <a:custGeom>
            <a:avLst/>
            <a:gdLst>
              <a:gd name="textAreaLeft" fmla="*/ 0 w 611280"/>
              <a:gd name="textAreaRight" fmla="*/ 612000 w 611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16,5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9" name="Полилиния 100"/>
          <p:cNvSpPr/>
          <p:nvPr/>
        </p:nvSpPr>
        <p:spPr bwMode="auto">
          <a:xfrm>
            <a:off x="7098120" y="4725000"/>
            <a:ext cx="604800" cy="334800"/>
          </a:xfrm>
          <a:custGeom>
            <a:avLst/>
            <a:gdLst>
              <a:gd name="textAreaLeft" fmla="*/ 0 w 604800"/>
              <a:gd name="textAreaRight" fmla="*/ 605520 w 604800"/>
              <a:gd name="textAreaTop" fmla="*/ 0 h 334800"/>
              <a:gd name="textAreaBottom" fmla="*/ 335520 h 3348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0" name="Полилиния 101"/>
          <p:cNvSpPr/>
          <p:nvPr/>
        </p:nvSpPr>
        <p:spPr bwMode="auto">
          <a:xfrm>
            <a:off x="7733520" y="4725000"/>
            <a:ext cx="611280" cy="334800"/>
          </a:xfrm>
          <a:custGeom>
            <a:avLst/>
            <a:gdLst>
              <a:gd name="textAreaLeft" fmla="*/ 0 w 611280"/>
              <a:gd name="textAreaRight" fmla="*/ 612000 w 611280"/>
              <a:gd name="textAreaTop" fmla="*/ 0 h 334800"/>
              <a:gd name="textAreaBottom" fmla="*/ 335520 h 33480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1" name="Полилиния 102"/>
          <p:cNvSpPr/>
          <p:nvPr/>
        </p:nvSpPr>
        <p:spPr bwMode="auto">
          <a:xfrm>
            <a:off x="8374320" y="4725000"/>
            <a:ext cx="611280" cy="332280"/>
          </a:xfrm>
          <a:custGeom>
            <a:avLst/>
            <a:gdLst>
              <a:gd name="textAreaLeft" fmla="*/ 0 w 611280"/>
              <a:gd name="textAreaRight" fmla="*/ 612000 w 611280"/>
              <a:gd name="textAreaTop" fmla="*/ 0 h 332280"/>
              <a:gd name="textAreaBottom" fmla="*/ 333000 h 332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0,0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2" name="Полилиния 103"/>
          <p:cNvSpPr/>
          <p:nvPr/>
        </p:nvSpPr>
        <p:spPr bwMode="auto">
          <a:xfrm>
            <a:off x="7098120" y="5085360"/>
            <a:ext cx="604800" cy="287280"/>
          </a:xfrm>
          <a:custGeom>
            <a:avLst/>
            <a:gdLst>
              <a:gd name="textAreaLeft" fmla="*/ 0 w 604800"/>
              <a:gd name="textAreaRight" fmla="*/ 605520 w 60480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881,8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3" name="Полилиния 104"/>
          <p:cNvSpPr/>
          <p:nvPr/>
        </p:nvSpPr>
        <p:spPr bwMode="auto">
          <a:xfrm>
            <a:off x="7740360" y="5085360"/>
            <a:ext cx="604440" cy="287280"/>
          </a:xfrm>
          <a:custGeom>
            <a:avLst/>
            <a:gdLst>
              <a:gd name="textAreaLeft" fmla="*/ 0 w 604440"/>
              <a:gd name="textAreaRight" fmla="*/ 605160 w 60444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411,4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4" name="Полилиния 105"/>
          <p:cNvSpPr/>
          <p:nvPr/>
        </p:nvSpPr>
        <p:spPr bwMode="auto">
          <a:xfrm>
            <a:off x="8374320" y="5085360"/>
            <a:ext cx="611280" cy="287280"/>
          </a:xfrm>
          <a:custGeom>
            <a:avLst/>
            <a:gdLst>
              <a:gd name="textAreaLeft" fmla="*/ 0 w 611280"/>
              <a:gd name="textAreaRight" fmla="*/ 612000 w 611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>
                <a:solidFill>
                  <a:schemeClr val="dk1"/>
                </a:solidFill>
                <a:latin typeface="Times New Roman"/>
              </a:rPr>
              <a:t>418,1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5" name="Полилиния 106"/>
          <p:cNvSpPr/>
          <p:nvPr/>
        </p:nvSpPr>
        <p:spPr bwMode="auto">
          <a:xfrm>
            <a:off x="7091640" y="5421240"/>
            <a:ext cx="611280" cy="287280"/>
          </a:xfrm>
          <a:custGeom>
            <a:avLst/>
            <a:gdLst>
              <a:gd name="textAreaLeft" fmla="*/ 0 w 611280"/>
              <a:gd name="textAreaRight" fmla="*/ 612000 w 611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205,8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6" name="Полилиния 107"/>
          <p:cNvSpPr/>
          <p:nvPr/>
        </p:nvSpPr>
        <p:spPr bwMode="auto">
          <a:xfrm>
            <a:off x="7740360" y="5421240"/>
            <a:ext cx="604440" cy="287280"/>
          </a:xfrm>
          <a:custGeom>
            <a:avLst/>
            <a:gdLst>
              <a:gd name="textAreaLeft" fmla="*/ 0 w 604440"/>
              <a:gd name="textAreaRight" fmla="*/ 605160 w 60444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203,1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7" name="Полилиния 108"/>
          <p:cNvSpPr/>
          <p:nvPr/>
        </p:nvSpPr>
        <p:spPr bwMode="auto">
          <a:xfrm>
            <a:off x="8374320" y="5421240"/>
            <a:ext cx="611280" cy="287280"/>
          </a:xfrm>
          <a:custGeom>
            <a:avLst/>
            <a:gdLst>
              <a:gd name="textAreaLeft" fmla="*/ 0 w 611280"/>
              <a:gd name="textAreaRight" fmla="*/ 612000 w 611280"/>
              <a:gd name="textAreaTop" fmla="*/ 0 h 287280"/>
              <a:gd name="textAreaBottom" fmla="*/ 288000 h 287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203,1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8" name="Полилиния 109"/>
          <p:cNvSpPr/>
          <p:nvPr/>
        </p:nvSpPr>
        <p:spPr bwMode="auto">
          <a:xfrm>
            <a:off x="7098120" y="5742492"/>
            <a:ext cx="604800" cy="359280"/>
          </a:xfrm>
          <a:custGeom>
            <a:avLst/>
            <a:gdLst>
              <a:gd name="textAreaLeft" fmla="*/ 0 w 604800"/>
              <a:gd name="textAreaRight" fmla="*/ 605520 w 60480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 dirty="0">
                <a:solidFill>
                  <a:schemeClr val="dk1"/>
                </a:solidFill>
                <a:latin typeface="Times New Roman"/>
              </a:rPr>
              <a:t>0,6</a:t>
            </a:r>
            <a:endParaRPr lang="ru-RU" sz="1000" b="0" u="none" strike="noStrike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9" name="Полилиния 110"/>
          <p:cNvSpPr/>
          <p:nvPr/>
        </p:nvSpPr>
        <p:spPr bwMode="auto">
          <a:xfrm>
            <a:off x="7740360" y="5742492"/>
            <a:ext cx="604440" cy="359280"/>
          </a:xfrm>
          <a:custGeom>
            <a:avLst/>
            <a:gdLst>
              <a:gd name="textAreaLeft" fmla="*/ 0 w 604440"/>
              <a:gd name="textAreaRight" fmla="*/ 605160 w 60444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en-US" sz="1000" b="0" u="none" strike="noStrike">
                <a:solidFill>
                  <a:schemeClr val="dk1"/>
                </a:solidFill>
                <a:latin typeface="Times New Roman"/>
              </a:rPr>
              <a:t>0</a:t>
            </a: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,6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0" name="Полилиния 111"/>
          <p:cNvSpPr/>
          <p:nvPr/>
        </p:nvSpPr>
        <p:spPr bwMode="auto">
          <a:xfrm>
            <a:off x="8374320" y="5742492"/>
            <a:ext cx="611280" cy="359280"/>
          </a:xfrm>
          <a:custGeom>
            <a:avLst/>
            <a:gdLst>
              <a:gd name="textAreaLeft" fmla="*/ 0 w 611280"/>
              <a:gd name="textAreaRight" fmla="*/ 612000 w 61128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en-US" sz="1000" b="0" u="none" strike="noStrike">
                <a:solidFill>
                  <a:schemeClr val="dk1"/>
                </a:solidFill>
                <a:latin typeface="Times New Roman"/>
              </a:rPr>
              <a:t>0</a:t>
            </a: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,6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1" name="Полилиния 112"/>
          <p:cNvSpPr/>
          <p:nvPr/>
        </p:nvSpPr>
        <p:spPr bwMode="auto">
          <a:xfrm>
            <a:off x="7091640" y="6165360"/>
            <a:ext cx="611280" cy="408960"/>
          </a:xfrm>
          <a:custGeom>
            <a:avLst/>
            <a:gdLst>
              <a:gd name="textAreaLeft" fmla="*/ 0 w 611280"/>
              <a:gd name="textAreaRight" fmla="*/ 612000 w 611280"/>
              <a:gd name="textAreaTop" fmla="*/ 0 h 408960"/>
              <a:gd name="textAreaBottom" fmla="*/ 409680 h 4089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167,9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2" name="Полилиния 113"/>
          <p:cNvSpPr/>
          <p:nvPr/>
        </p:nvSpPr>
        <p:spPr bwMode="auto">
          <a:xfrm>
            <a:off x="7733520" y="6165360"/>
            <a:ext cx="611280" cy="408960"/>
          </a:xfrm>
          <a:custGeom>
            <a:avLst/>
            <a:gdLst>
              <a:gd name="textAreaLeft" fmla="*/ 0 w 611280"/>
              <a:gd name="textAreaRight" fmla="*/ 612000 w 611280"/>
              <a:gd name="textAreaTop" fmla="*/ 0 h 408960"/>
              <a:gd name="textAreaBottom" fmla="*/ 409680 h 4089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177,4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3" name="Полилиния 114"/>
          <p:cNvSpPr/>
          <p:nvPr/>
        </p:nvSpPr>
        <p:spPr bwMode="auto">
          <a:xfrm>
            <a:off x="8374320" y="6165360"/>
            <a:ext cx="611280" cy="408960"/>
          </a:xfrm>
          <a:custGeom>
            <a:avLst/>
            <a:gdLst>
              <a:gd name="textAreaLeft" fmla="*/ 0 w 611280"/>
              <a:gd name="textAreaRight" fmla="*/ 612000 w 611280"/>
              <a:gd name="textAreaTop" fmla="*/ 0 h 408960"/>
              <a:gd name="textAreaBottom" fmla="*/ 409680 h 4089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177,4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4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37440" y="652536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5293B0F2-5E9E-4ED3-8DB6-F2A1FF052B05}" type="slidenum">
              <a:rPr lang="ru-RU" sz="1200" b="1" u="none" strike="noStrike">
                <a:solidFill>
                  <a:schemeClr val="tx1"/>
                </a:solidFill>
              </a:rPr>
              <a:t>80</a:t>
            </a:fld>
            <a:endParaRPr lang="ru-RU" sz="1200" b="0" u="none" strike="noStrike" dirty="0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546" name="Полилиния 65"/>
          <p:cNvSpPr/>
          <p:nvPr/>
        </p:nvSpPr>
        <p:spPr bwMode="auto">
          <a:xfrm>
            <a:off x="3363840" y="1628640"/>
            <a:ext cx="3648600" cy="257760"/>
          </a:xfrm>
          <a:custGeom>
            <a:avLst/>
            <a:gdLst>
              <a:gd name="textAreaLeft" fmla="*/ 0 w 3648600"/>
              <a:gd name="textAreaRight" fmla="*/ 3649320 w 3648600"/>
              <a:gd name="textAreaTop" fmla="*/ 0 h 257760"/>
              <a:gd name="textAreaBottom" fmla="*/ 258480 h 257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15"/>
              </a:spcAft>
              <a:defRPr/>
            </a:pPr>
            <a:r>
              <a:rPr lang="ru-RU" sz="900" b="0" u="none" strike="noStrike">
                <a:solidFill>
                  <a:schemeClr val="dk1"/>
                </a:solidFill>
                <a:latin typeface="Times New Roman"/>
              </a:rPr>
              <a:t>Региональный проект «Жилье»</a:t>
            </a:r>
            <a:endParaRPr lang="ru-RU" sz="9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7" name="Полилиния 72"/>
          <p:cNvSpPr/>
          <p:nvPr/>
        </p:nvSpPr>
        <p:spPr bwMode="auto">
          <a:xfrm>
            <a:off x="7098120" y="1628640"/>
            <a:ext cx="600480" cy="257760"/>
          </a:xfrm>
          <a:custGeom>
            <a:avLst/>
            <a:gdLst>
              <a:gd name="textAreaLeft" fmla="*/ 0 w 600480"/>
              <a:gd name="textAreaRight" fmla="*/ 601200 w 600480"/>
              <a:gd name="textAreaTop" fmla="*/ 0 h 257760"/>
              <a:gd name="textAreaBottom" fmla="*/ 258480 h 257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1 071,3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8" name="Полилиния 73"/>
          <p:cNvSpPr/>
          <p:nvPr/>
        </p:nvSpPr>
        <p:spPr bwMode="auto">
          <a:xfrm>
            <a:off x="7740360" y="1628640"/>
            <a:ext cx="604440" cy="257760"/>
          </a:xfrm>
          <a:custGeom>
            <a:avLst/>
            <a:gdLst>
              <a:gd name="textAreaLeft" fmla="*/ 0 w 604440"/>
              <a:gd name="textAreaRight" fmla="*/ 605160 w 604440"/>
              <a:gd name="textAreaTop" fmla="*/ 0 h 257760"/>
              <a:gd name="textAreaBottom" fmla="*/ 258480 h 257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1 303,7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9" name="Полилиния 74"/>
          <p:cNvSpPr/>
          <p:nvPr/>
        </p:nvSpPr>
        <p:spPr bwMode="auto">
          <a:xfrm>
            <a:off x="8388360" y="1628640"/>
            <a:ext cx="597240" cy="257760"/>
          </a:xfrm>
          <a:custGeom>
            <a:avLst/>
            <a:gdLst>
              <a:gd name="textAreaLeft" fmla="*/ 0 w 597240"/>
              <a:gd name="textAreaRight" fmla="*/ 597960 w 597240"/>
              <a:gd name="textAreaTop" fmla="*/ 0 h 257760"/>
              <a:gd name="textAreaBottom" fmla="*/ 258480 h 257760"/>
            </a:gdLst>
            <a:ahLst/>
            <a:cxnLst/>
            <a:rect l="textAreaLeft" t="textAreaTop" r="textAreaRight" b="textAreaBottom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rotWithShape="0">
            <a:gsLst>
              <a:gs pos="0">
                <a:srgbClr val="A2C3FF"/>
              </a:gs>
              <a:gs pos="50000">
                <a:srgbClr val="C7D9FF"/>
              </a:gs>
              <a:gs pos="100000">
                <a:srgbClr val="E3ECFF"/>
              </a:gs>
            </a:gsLst>
            <a:lin ang="8100000" scaled="1"/>
          </a:gra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3360" tIns="63360" rIns="63360" bIns="63360" numCol="1" spcCol="1440" anchor="ctr">
            <a:noAutofit/>
          </a:bodyPr>
          <a:lstStyle/>
          <a:p>
            <a:pPr algn="ctr" defTabSz="577800">
              <a:lnSpc>
                <a:spcPct val="90000"/>
              </a:lnSpc>
              <a:spcAft>
                <a:spcPts val="349"/>
              </a:spcAft>
              <a:defRPr/>
            </a:pPr>
            <a:r>
              <a:rPr lang="ru-RU" sz="1000" b="0" u="none" strike="noStrike">
                <a:solidFill>
                  <a:schemeClr val="dk1"/>
                </a:solidFill>
                <a:latin typeface="Times New Roman"/>
              </a:rPr>
              <a:t>2 098,1</a:t>
            </a:r>
            <a:endParaRPr lang="ru-RU" sz="10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4016561" name="Рисунок 22401656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0679" y="2187579"/>
            <a:ext cx="2719457" cy="1626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" name="TextBox 80"/>
          <p:cNvSpPr txBox="1"/>
          <p:nvPr/>
        </p:nvSpPr>
        <p:spPr>
          <a:xfrm>
            <a:off x="400634" y="3772059"/>
            <a:ext cx="280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3" name="Диаграмма 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10196"/>
              </p:ext>
            </p:extLst>
          </p:nvPr>
        </p:nvGraphicFramePr>
        <p:xfrm>
          <a:off x="-19802" y="4027801"/>
          <a:ext cx="3333602" cy="278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356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50" name="Полилиния 6"/>
          <p:cNvSpPr/>
          <p:nvPr/>
        </p:nvSpPr>
        <p:spPr bwMode="auto">
          <a:xfrm>
            <a:off x="5532840" y="774498"/>
            <a:ext cx="3372480" cy="915850"/>
          </a:xfrm>
          <a:custGeom>
            <a:avLst/>
            <a:gdLst>
              <a:gd name="textAreaLeft" fmla="*/ 0 w 3372480"/>
              <a:gd name="textAreaRight" fmla="*/ 3373200 w 3372480"/>
              <a:gd name="textAreaTop" fmla="*/ 0 h 835560"/>
              <a:gd name="textAreaBottom" fmla="*/ 836280 h 835560"/>
            </a:gdLst>
            <a:ahLst/>
            <a:cxnLst/>
            <a:rect l="textAreaLeft" t="textAreaTop" r="textAreaRight" b="textAreaBottom"/>
            <a:pathLst>
              <a:path w="3902419" h="917152" extrusionOk="0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solidFill>
            <a:srgbClr val="5ECCF3"/>
          </a:solidFill>
          <a:ln>
            <a:solidFill>
              <a:srgbClr val="FFFFFF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80280" tIns="80280" rIns="80280" bIns="8028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Достижение значений показателей (индикаторов) 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1" name="Скругленный прямоугольник 4"/>
          <p:cNvSpPr/>
          <p:nvPr/>
        </p:nvSpPr>
        <p:spPr bwMode="auto">
          <a:xfrm>
            <a:off x="158759" y="2471186"/>
            <a:ext cx="4949279" cy="393906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Объем жилищного строительства в год, тыс. кв. м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2" name="Скругленный прямоугольник 34"/>
          <p:cNvSpPr/>
          <p:nvPr/>
        </p:nvSpPr>
        <p:spPr bwMode="auto">
          <a:xfrm>
            <a:off x="169199" y="3793849"/>
            <a:ext cx="4938840" cy="407879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Количество молодых семей, улучшивших жилищные условия, семей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3" name="Скругленный прямоугольник 36"/>
          <p:cNvSpPr/>
          <p:nvPr/>
        </p:nvSpPr>
        <p:spPr bwMode="auto">
          <a:xfrm>
            <a:off x="149759" y="4309559"/>
            <a:ext cx="4949279" cy="57546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Количество граждан, переселенных из непригодного для проживания жилищного фонда (нарастающим итогом с 2019 года),</a:t>
            </a:r>
            <a:r>
              <a:rPr sz="1200"/>
              <a:t> </a:t>
            </a:r>
            <a:r>
              <a:rPr lang="ru-RU" sz="12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тыс. человек</a:t>
            </a:r>
            <a:r>
              <a:rPr sz="1200"/>
              <a:t/>
            </a:r>
            <a:br>
              <a:rPr sz="1200"/>
            </a:b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4" name="Скругленный прямоугольник 10"/>
          <p:cNvSpPr/>
          <p:nvPr/>
        </p:nvSpPr>
        <p:spPr bwMode="auto">
          <a:xfrm>
            <a:off x="149759" y="1869056"/>
            <a:ext cx="2260800" cy="457620"/>
          </a:xfrm>
          <a:prstGeom prst="roundRect">
            <a:avLst>
              <a:gd name="adj" fmla="val 16667"/>
            </a:avLst>
          </a:prstGeom>
          <a:solidFill>
            <a:srgbClr val="5ECCF3"/>
          </a:solidFill>
          <a:ln>
            <a:solidFill>
              <a:srgbClr val="24677F"/>
            </a:solidFill>
            <a:rou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400" b="1" u="none" strike="noStrike">
                <a:solidFill>
                  <a:schemeClr val="accent1">
                    <a:lumMod val="50000"/>
                  </a:schemeClr>
                </a:solidFill>
                <a:latin typeface="Times New Roman"/>
              </a:rPr>
              <a:t>Основные индикаторы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7" name="PlaceHolder 1"/>
          <p:cNvSpPr>
            <a:spLocks noGrp="1"/>
          </p:cNvSpPr>
          <p:nvPr>
            <p:ph type="sldNum" idx="4294967295"/>
          </p:nvPr>
        </p:nvSpPr>
        <p:spPr bwMode="auto">
          <a:xfrm>
            <a:off x="8147160" y="6473520"/>
            <a:ext cx="100584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200" b="1" u="none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fld id="{E350B33C-2273-4C5F-81F5-8CBE267C3E04}" type="slidenum">
              <a:rPr lang="ru-RU" sz="1200" b="1" u="none" strike="noStrike">
                <a:solidFill>
                  <a:schemeClr val="tx1"/>
                </a:solidFill>
              </a:rPr>
              <a:t>81</a:t>
            </a:fld>
            <a:endParaRPr lang="ru-RU" sz="1200" b="0" u="none" strike="noStrike"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2558" name="Заголовок 1"/>
          <p:cNvSpPr/>
          <p:nvPr/>
        </p:nvSpPr>
        <p:spPr bwMode="auto">
          <a:xfrm>
            <a:off x="259560" y="0"/>
            <a:ext cx="7612920" cy="619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r>
              <a:rPr lang="ru-RU" sz="1700" b="1" u="none" strike="noStrike">
                <a:solidFill>
                  <a:schemeClr val="dk1"/>
                </a:solidFill>
                <a:latin typeface="Times New Roman"/>
              </a:rPr>
              <a:t>Государственная программа Чувашской Республики «Обеспечение граждан в Чувашской Республике доступным и комфортным жильем»</a:t>
            </a:r>
            <a:endParaRPr lang="ru-RU" sz="1700" b="0" u="none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  <a:defRPr/>
            </a:pPr>
            <a:endParaRPr lang="ru-RU" sz="1700" b="0" u="none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559" name="Прямая соединительная линия 40"/>
          <p:cNvCxnSpPr>
            <a:cxnSpLocks/>
          </p:cNvCxnSpPr>
          <p:nvPr/>
        </p:nvCxnSpPr>
        <p:spPr bwMode="auto">
          <a:xfrm>
            <a:off x="0" y="620640"/>
            <a:ext cx="9144720" cy="720"/>
          </a:xfrm>
          <a:prstGeom prst="straightConnector1">
            <a:avLst/>
          </a:prstGeom>
          <a:ln w="0">
            <a:solidFill>
              <a:srgbClr val="4E67C8"/>
            </a:solidFill>
          </a:ln>
        </p:spPr>
      </p:cxnSp>
      <p:sp>
        <p:nvSpPr>
          <p:cNvPr id="2560" name="TextBox 43"/>
          <p:cNvSpPr/>
          <p:nvPr/>
        </p:nvSpPr>
        <p:spPr bwMode="auto">
          <a:xfrm>
            <a:off x="7860240" y="69840"/>
            <a:ext cx="12488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Бюджет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00" b="1" i="1" u="none" strike="noStrike">
                <a:solidFill>
                  <a:schemeClr val="accent1"/>
                </a:solidFill>
                <a:latin typeface="Trebuchet MS"/>
              </a:rPr>
              <a:t>для граждан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1" name="Скругленный прямоугольник 48"/>
          <p:cNvSpPr/>
          <p:nvPr/>
        </p:nvSpPr>
        <p:spPr bwMode="auto">
          <a:xfrm>
            <a:off x="126000" y="4951202"/>
            <a:ext cx="4949279" cy="899156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Количество приобретенных жилых помещений в целях обеспечения жилыми помещениями детей-сирот и детей, оставшихся без попечения родителей, лиц из числа детей-сирот и детей, оставшихся без попечения родителей, штук 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2" name="Скругленный прямоугольник 60"/>
          <p:cNvSpPr/>
          <p:nvPr/>
        </p:nvSpPr>
        <p:spPr bwMode="auto">
          <a:xfrm>
            <a:off x="126000" y="5913720"/>
            <a:ext cx="4949280" cy="610920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1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Улучшение качества среды для жизни в опорных населенных пунктах</a:t>
            </a:r>
            <a:r>
              <a:rPr lang="ru-RU" sz="1200" b="0" u="none" strike="noStrike">
                <a:solidFill>
                  <a:schemeClr val="dk1"/>
                </a:solidFill>
                <a:latin typeface="Times New Roman"/>
              </a:rPr>
              <a:t>, %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3" name="Скругленный прямоугольник 52"/>
          <p:cNvSpPr/>
          <p:nvPr/>
        </p:nvSpPr>
        <p:spPr bwMode="auto">
          <a:xfrm>
            <a:off x="149759" y="3019245"/>
            <a:ext cx="4949279" cy="670302"/>
          </a:xfrm>
          <a:prstGeom prst="roundRect">
            <a:avLst>
              <a:gd name="adj" fmla="val 16667"/>
            </a:avLst>
          </a:prstGeom>
          <a:gradFill rotWithShape="0">
            <a:gsLst>
              <a:gs pos="28000">
                <a:srgbClr val="B4E0FA"/>
              </a:gs>
              <a:gs pos="100000">
                <a:srgbClr val="77C6F0"/>
              </a:gs>
            </a:gsLst>
            <a:lin ang="5400000" scaled="1"/>
          </a:gradFill>
          <a:ln>
            <a:solidFill>
              <a:srgbClr val="5ECCF3"/>
            </a:solidFill>
            <a:round/>
          </a:ln>
          <a:effectLst>
            <a:outerShdw blurRad="63360" dist="50760" dir="5400000" sx="98000" sy="98000" rotWithShape="0">
              <a:srgbClr val="000000">
                <a:alpha val="2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0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Общая площадь жилых помещений, приходящаяся в среднем на одного жителя, кв. м</a:t>
            </a:r>
            <a:r>
              <a:rPr sz="1200"/>
              <a:t/>
            </a:r>
            <a:br>
              <a:rPr sz="1200"/>
            </a:b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4" name="Полилиния 67"/>
          <p:cNvSpPr/>
          <p:nvPr/>
        </p:nvSpPr>
        <p:spPr bwMode="auto">
          <a:xfrm>
            <a:off x="5292000" y="1824117"/>
            <a:ext cx="715320" cy="502560"/>
          </a:xfrm>
          <a:custGeom>
            <a:avLst/>
            <a:gdLst>
              <a:gd name="textAreaLeft" fmla="*/ 0 w 715320"/>
              <a:gd name="textAreaRight" fmla="*/ 716040 w 715320"/>
              <a:gd name="textAreaTop" fmla="*/ 0 h 502560"/>
              <a:gd name="textAreaBottom" fmla="*/ 503280 h 502560"/>
            </a:gdLst>
            <a:ahLst/>
            <a:cxnLst/>
            <a:rect l="textAreaLeft" t="textAreaTop" r="textAreaRight" b="textAreaBottom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50" b="1" u="none" strike="noStrike">
                <a:solidFill>
                  <a:srgbClr val="000000"/>
                </a:solidFill>
                <a:latin typeface="Times New Roman"/>
              </a:rPr>
              <a:t>2024</a:t>
            </a:r>
            <a:endParaRPr lang="ru-RU" sz="1350" b="0" u="none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350" b="1" u="none" strike="noStrike">
                <a:solidFill>
                  <a:srgbClr val="000000"/>
                </a:solidFill>
                <a:latin typeface="Times New Roman"/>
              </a:rPr>
              <a:t>факт</a:t>
            </a:r>
            <a:endParaRPr lang="ru-RU" sz="135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5" name="Полилиния 69"/>
          <p:cNvSpPr/>
          <p:nvPr/>
        </p:nvSpPr>
        <p:spPr bwMode="auto">
          <a:xfrm>
            <a:off x="5292000" y="4951202"/>
            <a:ext cx="715320" cy="906715"/>
          </a:xfrm>
          <a:custGeom>
            <a:avLst/>
            <a:gdLst>
              <a:gd name="textAreaLeft" fmla="*/ 0 w 715320"/>
              <a:gd name="textAreaRight" fmla="*/ 716040 w 715320"/>
              <a:gd name="textAreaTop" fmla="*/ 0 h 565920"/>
              <a:gd name="textAreaBottom" fmla="*/ 566640 h 56592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436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6" name="Полилиния 71"/>
          <p:cNvSpPr/>
          <p:nvPr/>
        </p:nvSpPr>
        <p:spPr bwMode="auto">
          <a:xfrm>
            <a:off x="5292000" y="2471186"/>
            <a:ext cx="715320" cy="393906"/>
          </a:xfrm>
          <a:custGeom>
            <a:avLst/>
            <a:gdLst>
              <a:gd name="textAreaLeft" fmla="*/ 0 w 715320"/>
              <a:gd name="textAreaRight" fmla="*/ 716040 w 715320"/>
              <a:gd name="textAreaTop" fmla="*/ 0 h 383760"/>
              <a:gd name="textAreaBottom" fmla="*/ 384480 h 383760"/>
            </a:gdLst>
            <a:ahLst/>
            <a:cxnLst/>
            <a:rect l="textAreaLeft" t="textAreaTop" r="textAreaRight" b="textAreaBottom"/>
            <a:pathLst>
              <a:path w="481076" h="467646" extrusionOk="0">
                <a:moveTo>
                  <a:pt x="0" y="46765"/>
                </a:moveTo>
                <a:cubicBezTo>
                  <a:pt x="0" y="20937"/>
                  <a:pt x="20937" y="0"/>
                  <a:pt x="46765" y="0"/>
                </a:cubicBezTo>
                <a:lnTo>
                  <a:pt x="434311" y="0"/>
                </a:lnTo>
                <a:cubicBezTo>
                  <a:pt x="460139" y="0"/>
                  <a:pt x="481076" y="20937"/>
                  <a:pt x="481076" y="46765"/>
                </a:cubicBezTo>
                <a:lnTo>
                  <a:pt x="481076" y="420881"/>
                </a:lnTo>
                <a:cubicBezTo>
                  <a:pt x="481076" y="446709"/>
                  <a:pt x="460139" y="467646"/>
                  <a:pt x="434311" y="467646"/>
                </a:cubicBezTo>
                <a:lnTo>
                  <a:pt x="46765" y="467646"/>
                </a:lnTo>
                <a:cubicBezTo>
                  <a:pt x="20937" y="467646"/>
                  <a:pt x="0" y="446709"/>
                  <a:pt x="0" y="420881"/>
                </a:cubicBezTo>
                <a:lnTo>
                  <a:pt x="0" y="4676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786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7" name="Полилиния 72"/>
          <p:cNvSpPr/>
          <p:nvPr/>
        </p:nvSpPr>
        <p:spPr bwMode="auto">
          <a:xfrm>
            <a:off x="5292000" y="3793849"/>
            <a:ext cx="715320" cy="407879"/>
          </a:xfrm>
          <a:custGeom>
            <a:avLst/>
            <a:gdLst>
              <a:gd name="textAreaLeft" fmla="*/ 0 w 715320"/>
              <a:gd name="textAreaRight" fmla="*/ 716040 w 71532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473035" h="479881" extrusionOk="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75729"/>
                  <a:pt x="473035" y="304153"/>
                  <a:pt x="473035" y="432578"/>
                </a:cubicBezTo>
                <a:cubicBezTo>
                  <a:pt x="473035" y="458703"/>
                  <a:pt x="451856" y="479882"/>
                  <a:pt x="425731" y="479882"/>
                </a:cubicBezTo>
                <a:lnTo>
                  <a:pt x="47304" y="479881"/>
                </a:lnTo>
                <a:cubicBezTo>
                  <a:pt x="21179" y="479881"/>
                  <a:pt x="0" y="458702"/>
                  <a:pt x="0" y="432577"/>
                </a:cubicBezTo>
                <a:lnTo>
                  <a:pt x="0" y="47304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453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8" name="Полилиния 73"/>
          <p:cNvSpPr/>
          <p:nvPr/>
        </p:nvSpPr>
        <p:spPr bwMode="auto">
          <a:xfrm>
            <a:off x="5292000" y="4309559"/>
            <a:ext cx="715320" cy="575460"/>
          </a:xfrm>
          <a:custGeom>
            <a:avLst/>
            <a:gdLst>
              <a:gd name="textAreaLeft" fmla="*/ 0 w 715320"/>
              <a:gd name="textAreaRight" fmla="*/ 716040 w 715320"/>
              <a:gd name="textAreaTop" fmla="*/ 0 h 397080"/>
              <a:gd name="textAreaBottom" fmla="*/ 397800 h 397080"/>
            </a:gdLst>
            <a:ahLst/>
            <a:cxnLst/>
            <a:rect l="textAreaLeft" t="textAreaTop" r="textAreaRight" b="textAreaBottom"/>
            <a:pathLst>
              <a:path w="444361" h="443984" extrusionOk="0">
                <a:moveTo>
                  <a:pt x="0" y="44398"/>
                </a:moveTo>
                <a:cubicBezTo>
                  <a:pt x="0" y="19878"/>
                  <a:pt x="19878" y="0"/>
                  <a:pt x="44398" y="0"/>
                </a:cubicBezTo>
                <a:lnTo>
                  <a:pt x="399963" y="0"/>
                </a:lnTo>
                <a:cubicBezTo>
                  <a:pt x="424483" y="0"/>
                  <a:pt x="444361" y="19878"/>
                  <a:pt x="444361" y="44398"/>
                </a:cubicBezTo>
                <a:lnTo>
                  <a:pt x="444361" y="399586"/>
                </a:lnTo>
                <a:cubicBezTo>
                  <a:pt x="444361" y="424106"/>
                  <a:pt x="424483" y="443984"/>
                  <a:pt x="399963" y="443984"/>
                </a:cubicBezTo>
                <a:lnTo>
                  <a:pt x="44398" y="443984"/>
                </a:lnTo>
                <a:cubicBezTo>
                  <a:pt x="19878" y="443984"/>
                  <a:pt x="0" y="424106"/>
                  <a:pt x="0" y="399586"/>
                </a:cubicBezTo>
                <a:lnTo>
                  <a:pt x="0" y="44398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200" b="1" u="none" strike="noStrike">
                <a:solidFill>
                  <a:srgbClr val="000000"/>
                </a:solidFill>
                <a:latin typeface="Times New Roman"/>
              </a:rPr>
              <a:t>1,01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0" name="Полилиния 75"/>
          <p:cNvSpPr/>
          <p:nvPr/>
        </p:nvSpPr>
        <p:spPr bwMode="auto">
          <a:xfrm>
            <a:off x="5292000" y="5919840"/>
            <a:ext cx="715320" cy="610920"/>
          </a:xfrm>
          <a:custGeom>
            <a:avLst/>
            <a:gdLst>
              <a:gd name="textAreaLeft" fmla="*/ 0 w 715320"/>
              <a:gd name="textAreaRight" fmla="*/ 716040 w 715320"/>
              <a:gd name="textAreaTop" fmla="*/ 0 h 610920"/>
              <a:gd name="textAreaBottom" fmla="*/ 611640 h 61092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х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1" name="Полилиния 76"/>
          <p:cNvSpPr/>
          <p:nvPr/>
        </p:nvSpPr>
        <p:spPr bwMode="auto">
          <a:xfrm>
            <a:off x="5292000" y="3019245"/>
            <a:ext cx="715320" cy="670302"/>
          </a:xfrm>
          <a:custGeom>
            <a:avLst/>
            <a:gdLst>
              <a:gd name="textAreaLeft" fmla="*/ 0 w 715320"/>
              <a:gd name="textAreaRight" fmla="*/ 716040 w 715320"/>
              <a:gd name="textAreaTop" fmla="*/ 0 h 603360"/>
              <a:gd name="textAreaBottom" fmla="*/ 604080 h 603360"/>
            </a:gdLst>
            <a:ahLst/>
            <a:cxnLst/>
            <a:rect l="textAreaLeft" t="textAreaTop" r="textAreaRight" b="textAreaBottom"/>
            <a:pathLst>
              <a:path w="481076" h="467646" extrusionOk="0">
                <a:moveTo>
                  <a:pt x="0" y="46765"/>
                </a:moveTo>
                <a:cubicBezTo>
                  <a:pt x="0" y="20937"/>
                  <a:pt x="20937" y="0"/>
                  <a:pt x="46765" y="0"/>
                </a:cubicBezTo>
                <a:lnTo>
                  <a:pt x="434311" y="0"/>
                </a:lnTo>
                <a:cubicBezTo>
                  <a:pt x="460139" y="0"/>
                  <a:pt x="481076" y="20937"/>
                  <a:pt x="481076" y="46765"/>
                </a:cubicBezTo>
                <a:lnTo>
                  <a:pt x="481076" y="420881"/>
                </a:lnTo>
                <a:cubicBezTo>
                  <a:pt x="481076" y="446709"/>
                  <a:pt x="460139" y="467646"/>
                  <a:pt x="434311" y="467646"/>
                </a:cubicBezTo>
                <a:lnTo>
                  <a:pt x="46765" y="467646"/>
                </a:lnTo>
                <a:cubicBezTo>
                  <a:pt x="20937" y="467646"/>
                  <a:pt x="0" y="446709"/>
                  <a:pt x="0" y="420881"/>
                </a:cubicBezTo>
                <a:lnTo>
                  <a:pt x="0" y="46765"/>
                </a:lnTo>
                <a:close/>
              </a:path>
            </a:pathLst>
          </a:custGeom>
          <a:gradFill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300" b="1" u="none" strike="noStrike">
                <a:solidFill>
                  <a:srgbClr val="000000"/>
                </a:solidFill>
                <a:latin typeface="Times New Roman"/>
              </a:rPr>
              <a:t>32,6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2" name="Полилиния 78"/>
          <p:cNvSpPr/>
          <p:nvPr/>
        </p:nvSpPr>
        <p:spPr bwMode="auto">
          <a:xfrm>
            <a:off x="6084360" y="5919840"/>
            <a:ext cx="646920" cy="610920"/>
          </a:xfrm>
          <a:custGeom>
            <a:avLst/>
            <a:gdLst>
              <a:gd name="textAreaLeft" fmla="*/ 0 w 646920"/>
              <a:gd name="textAreaRight" fmla="*/ 647640 w 646920"/>
              <a:gd name="textAreaTop" fmla="*/ 0 h 610920"/>
              <a:gd name="textAreaBottom" fmla="*/ 611640 h 61092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12,61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3" name="Полилиния 80"/>
          <p:cNvSpPr/>
          <p:nvPr/>
        </p:nvSpPr>
        <p:spPr bwMode="auto">
          <a:xfrm>
            <a:off x="6084000" y="1824117"/>
            <a:ext cx="646920" cy="509040"/>
          </a:xfrm>
          <a:custGeom>
            <a:avLst/>
            <a:gdLst>
              <a:gd name="textAreaLeft" fmla="*/ 0 w 646920"/>
              <a:gd name="textAreaRight" fmla="*/ 647640 w 646920"/>
              <a:gd name="textAreaTop" fmla="*/ 0 h 509040"/>
              <a:gd name="textAreaBottom" fmla="*/ 509760 h 509040"/>
            </a:gdLst>
            <a:ahLst/>
            <a:cxnLst/>
            <a:rect l="textAreaLeft" t="textAreaTop" r="textAreaRight" b="textAreaBottom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2025 план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4" name="Полилиния 81"/>
          <p:cNvSpPr/>
          <p:nvPr/>
        </p:nvSpPr>
        <p:spPr bwMode="auto">
          <a:xfrm>
            <a:off x="6084360" y="2471186"/>
            <a:ext cx="646920" cy="393906"/>
          </a:xfrm>
          <a:custGeom>
            <a:avLst/>
            <a:gdLst>
              <a:gd name="textAreaLeft" fmla="*/ 0 w 646920"/>
              <a:gd name="textAreaRight" fmla="*/ 647640 w 646920"/>
              <a:gd name="textAreaTop" fmla="*/ 0 h 383760"/>
              <a:gd name="textAreaBottom" fmla="*/ 384480 h 383760"/>
            </a:gdLst>
            <a:ahLst/>
            <a:cxnLst/>
            <a:rect l="textAreaLeft" t="textAreaTop" r="textAreaRight" b="textAreaBottom"/>
            <a:pathLst>
              <a:path w="499638" h="429080" extrusionOk="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818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5" name="Полилиния 82"/>
          <p:cNvSpPr/>
          <p:nvPr/>
        </p:nvSpPr>
        <p:spPr bwMode="auto">
          <a:xfrm>
            <a:off x="6083999" y="3793849"/>
            <a:ext cx="646920" cy="407879"/>
          </a:xfrm>
          <a:custGeom>
            <a:avLst/>
            <a:gdLst>
              <a:gd name="textAreaLeft" fmla="*/ 0 w 646920"/>
              <a:gd name="textAreaRight" fmla="*/ 647640 w 64692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473035" h="500150" extrusionOk="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5800" tIns="55800" rIns="55800" bIns="5580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313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6" name="Полилиния 83"/>
          <p:cNvSpPr/>
          <p:nvPr/>
        </p:nvSpPr>
        <p:spPr bwMode="auto">
          <a:xfrm>
            <a:off x="6084360" y="4309559"/>
            <a:ext cx="646920" cy="575460"/>
          </a:xfrm>
          <a:custGeom>
            <a:avLst/>
            <a:gdLst>
              <a:gd name="textAreaLeft" fmla="*/ 0 w 646920"/>
              <a:gd name="textAreaRight" fmla="*/ 647640 w 646920"/>
              <a:gd name="textAreaTop" fmla="*/ 0 h 397080"/>
              <a:gd name="textAreaBottom" fmla="*/ 397800 h 39708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1,06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8" name="Полилиния 85"/>
          <p:cNvSpPr/>
          <p:nvPr/>
        </p:nvSpPr>
        <p:spPr bwMode="auto">
          <a:xfrm>
            <a:off x="6084360" y="4951202"/>
            <a:ext cx="646920" cy="902756"/>
          </a:xfrm>
          <a:custGeom>
            <a:avLst/>
            <a:gdLst>
              <a:gd name="textAreaLeft" fmla="*/ 0 w 646920"/>
              <a:gd name="textAreaRight" fmla="*/ 647640 w 646920"/>
              <a:gd name="textAreaTop" fmla="*/ 0 h 564840"/>
              <a:gd name="textAreaBottom" fmla="*/ 565560 h 56484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452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9" name="Полилиния 86"/>
          <p:cNvSpPr/>
          <p:nvPr/>
        </p:nvSpPr>
        <p:spPr bwMode="auto">
          <a:xfrm>
            <a:off x="6083999" y="3019245"/>
            <a:ext cx="647280" cy="670302"/>
          </a:xfrm>
          <a:custGeom>
            <a:avLst/>
            <a:gdLst>
              <a:gd name="textAreaLeft" fmla="*/ 0 w 647280"/>
              <a:gd name="textAreaRight" fmla="*/ 648000 w 647280"/>
              <a:gd name="textAreaTop" fmla="*/ 0 h 619560"/>
              <a:gd name="textAreaBottom" fmla="*/ 620280 h 619560"/>
            </a:gdLst>
            <a:ahLst/>
            <a:cxnLst/>
            <a:rect l="textAreaLeft" t="textAreaTop" r="textAreaRight" b="textAreaBottom"/>
            <a:pathLst>
              <a:path w="499638" h="429080" extrusionOk="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32,9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0" name="Полилиния 88"/>
          <p:cNvSpPr/>
          <p:nvPr/>
        </p:nvSpPr>
        <p:spPr bwMode="auto">
          <a:xfrm>
            <a:off x="7597080" y="1820697"/>
            <a:ext cx="647280" cy="515880"/>
          </a:xfrm>
          <a:custGeom>
            <a:avLst/>
            <a:gdLst>
              <a:gd name="textAreaLeft" fmla="*/ 0 w 647280"/>
              <a:gd name="textAreaRight" fmla="*/ 648000 w 647280"/>
              <a:gd name="textAreaTop" fmla="*/ 0 h 515880"/>
              <a:gd name="textAreaBottom" fmla="*/ 516600 h 515880"/>
            </a:gdLst>
            <a:ahLst/>
            <a:cxnLst/>
            <a:rect l="textAreaLeft" t="textAreaTop" r="textAreaRight" b="textAreaBottom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2027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1" name="Полилиния 89"/>
          <p:cNvSpPr/>
          <p:nvPr/>
        </p:nvSpPr>
        <p:spPr bwMode="auto">
          <a:xfrm>
            <a:off x="7592759" y="2471186"/>
            <a:ext cx="647280" cy="393906"/>
          </a:xfrm>
          <a:custGeom>
            <a:avLst/>
            <a:gdLst>
              <a:gd name="textAreaLeft" fmla="*/ 0 w 647280"/>
              <a:gd name="textAreaRight" fmla="*/ 648000 w 647280"/>
              <a:gd name="textAreaTop" fmla="*/ 0 h 383040"/>
              <a:gd name="textAreaBottom" fmla="*/ 383760 h 38304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893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2" name="Полилиния 93"/>
          <p:cNvSpPr/>
          <p:nvPr/>
        </p:nvSpPr>
        <p:spPr bwMode="auto">
          <a:xfrm>
            <a:off x="7601760" y="3793849"/>
            <a:ext cx="642600" cy="407879"/>
          </a:xfrm>
          <a:custGeom>
            <a:avLst/>
            <a:gdLst>
              <a:gd name="textAreaLeft" fmla="*/ 0 w 642600"/>
              <a:gd name="textAreaRight" fmla="*/ 643320 w 64260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285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4" name="Полилиния 95"/>
          <p:cNvSpPr/>
          <p:nvPr/>
        </p:nvSpPr>
        <p:spPr bwMode="auto">
          <a:xfrm>
            <a:off x="7597079" y="4309559"/>
            <a:ext cx="642600" cy="575460"/>
          </a:xfrm>
          <a:custGeom>
            <a:avLst/>
            <a:gdLst>
              <a:gd name="textAreaLeft" fmla="*/ 0 w 642600"/>
              <a:gd name="textAreaRight" fmla="*/ 643320 w 642600"/>
              <a:gd name="textAreaTop" fmla="*/ 0 h 364320"/>
              <a:gd name="textAreaBottom" fmla="*/ 365040 h 36432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1,54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5" name="Полилиния 96"/>
          <p:cNvSpPr/>
          <p:nvPr/>
        </p:nvSpPr>
        <p:spPr bwMode="auto">
          <a:xfrm>
            <a:off x="7592759" y="4951202"/>
            <a:ext cx="647280" cy="903476"/>
          </a:xfrm>
          <a:custGeom>
            <a:avLst/>
            <a:gdLst>
              <a:gd name="textAreaLeft" fmla="*/ 0 w 647280"/>
              <a:gd name="textAreaRight" fmla="*/ 648000 w 647280"/>
              <a:gd name="textAreaTop" fmla="*/ 0 h 565920"/>
              <a:gd name="textAreaBottom" fmla="*/ 566640 h 56592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405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6" name="Полилиния 91"/>
          <p:cNvSpPr/>
          <p:nvPr/>
        </p:nvSpPr>
        <p:spPr bwMode="auto">
          <a:xfrm>
            <a:off x="7597080" y="5920920"/>
            <a:ext cx="642600" cy="609840"/>
          </a:xfrm>
          <a:custGeom>
            <a:avLst/>
            <a:gdLst>
              <a:gd name="textAreaLeft" fmla="*/ 0 w 642600"/>
              <a:gd name="textAreaRight" fmla="*/ 643320 w 642600"/>
              <a:gd name="textAreaTop" fmla="*/ 0 h 609840"/>
              <a:gd name="textAreaBottom" fmla="*/ 610560 h 60984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20,2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7" name="Полилиния 92"/>
          <p:cNvSpPr/>
          <p:nvPr/>
        </p:nvSpPr>
        <p:spPr bwMode="auto">
          <a:xfrm>
            <a:off x="7597080" y="3019245"/>
            <a:ext cx="647280" cy="670302"/>
          </a:xfrm>
          <a:custGeom>
            <a:avLst/>
            <a:gdLst>
              <a:gd name="textAreaLeft" fmla="*/ 0 w 647280"/>
              <a:gd name="textAreaRight" fmla="*/ 648000 w 647280"/>
              <a:gd name="textAreaTop" fmla="*/ 0 h 613800"/>
              <a:gd name="textAreaBottom" fmla="*/ 614520 h 613800"/>
            </a:gdLst>
            <a:ahLst/>
            <a:cxnLst/>
            <a:rect l="textAreaLeft" t="textAreaTop" r="textAreaRight" b="textAreaBottom"/>
            <a:pathLst>
              <a:path w="499638" h="429080" extrusionOk="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34,2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8" name="Полилиния 98"/>
          <p:cNvSpPr/>
          <p:nvPr/>
        </p:nvSpPr>
        <p:spPr bwMode="auto">
          <a:xfrm>
            <a:off x="6850440" y="4951202"/>
            <a:ext cx="673200" cy="906715"/>
          </a:xfrm>
          <a:custGeom>
            <a:avLst/>
            <a:gdLst>
              <a:gd name="textAreaLeft" fmla="*/ 0 w 673200"/>
              <a:gd name="textAreaRight" fmla="*/ 673920 w 673200"/>
              <a:gd name="textAreaTop" fmla="*/ 0 h 572400"/>
              <a:gd name="textAreaBottom" fmla="*/ 573120 h 57240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457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9" name="Полилиния 130"/>
          <p:cNvSpPr/>
          <p:nvPr/>
        </p:nvSpPr>
        <p:spPr bwMode="auto">
          <a:xfrm>
            <a:off x="6853680" y="1824117"/>
            <a:ext cx="669960" cy="509040"/>
          </a:xfrm>
          <a:custGeom>
            <a:avLst/>
            <a:gdLst>
              <a:gd name="textAreaLeft" fmla="*/ 0 w 669960"/>
              <a:gd name="textAreaRight" fmla="*/ 670680 w 669960"/>
              <a:gd name="textAreaTop" fmla="*/ 0 h 509040"/>
              <a:gd name="textAreaBottom" fmla="*/ 509760 h 509040"/>
            </a:gdLst>
            <a:ahLst/>
            <a:cxnLst/>
            <a:rect l="textAreaLeft" t="textAreaTop" r="textAreaRight" b="textAreaBottom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2026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0" name="Полилиния 131"/>
          <p:cNvSpPr/>
          <p:nvPr/>
        </p:nvSpPr>
        <p:spPr bwMode="auto">
          <a:xfrm>
            <a:off x="6850440" y="2471186"/>
            <a:ext cx="673200" cy="393906"/>
          </a:xfrm>
          <a:custGeom>
            <a:avLst/>
            <a:gdLst>
              <a:gd name="textAreaLeft" fmla="*/ 0 w 673200"/>
              <a:gd name="textAreaRight" fmla="*/ 673920 w 673200"/>
              <a:gd name="textAreaTop" fmla="*/ 0 h 383760"/>
              <a:gd name="textAreaBottom" fmla="*/ 384480 h 383760"/>
            </a:gdLst>
            <a:ahLst/>
            <a:cxnLst/>
            <a:rect l="textAreaLeft" t="textAreaTop" r="textAreaRight" b="textAreaBottom"/>
            <a:pathLst>
              <a:path w="499638" h="429089" extrusionOk="0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855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1" name="Полилиния 142"/>
          <p:cNvSpPr/>
          <p:nvPr/>
        </p:nvSpPr>
        <p:spPr bwMode="auto">
          <a:xfrm>
            <a:off x="6853680" y="3793849"/>
            <a:ext cx="669960" cy="407879"/>
          </a:xfrm>
          <a:custGeom>
            <a:avLst/>
            <a:gdLst>
              <a:gd name="textAreaLeft" fmla="*/ 0 w 669960"/>
              <a:gd name="textAreaRight" fmla="*/ 670680 w 66996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488058" h="547530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6160" tIns="56160" rIns="56160" bIns="561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284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2" name="Полилиния 143"/>
          <p:cNvSpPr/>
          <p:nvPr/>
        </p:nvSpPr>
        <p:spPr bwMode="auto">
          <a:xfrm>
            <a:off x="6850440" y="4309559"/>
            <a:ext cx="673200" cy="575460"/>
          </a:xfrm>
          <a:custGeom>
            <a:avLst/>
            <a:gdLst>
              <a:gd name="textAreaLeft" fmla="*/ 0 w 673200"/>
              <a:gd name="textAreaRight" fmla="*/ 673920 w 673200"/>
              <a:gd name="textAreaTop" fmla="*/ 0 h 389520"/>
              <a:gd name="textAreaBottom" fmla="*/ 390240 h 389520"/>
            </a:gdLst>
            <a:ahLst/>
            <a:cxnLst/>
            <a:rect l="textAreaLeft" t="textAreaTop" r="textAreaRight" b="textAreaBottom"/>
            <a:pathLst>
              <a:path w="473035" h="378068" extrusionOk="0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2920" tIns="52920" rIns="52920" bIns="5292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1,3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4" name="Полилиния 145"/>
          <p:cNvSpPr/>
          <p:nvPr/>
        </p:nvSpPr>
        <p:spPr bwMode="auto">
          <a:xfrm>
            <a:off x="6850440" y="5919840"/>
            <a:ext cx="673200" cy="610920"/>
          </a:xfrm>
          <a:custGeom>
            <a:avLst/>
            <a:gdLst>
              <a:gd name="textAreaLeft" fmla="*/ 0 w 673200"/>
              <a:gd name="textAreaRight" fmla="*/ 673920 w 673200"/>
              <a:gd name="textAreaTop" fmla="*/ 0 h 610920"/>
              <a:gd name="textAreaBottom" fmla="*/ 611640 h 61092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i="0" u="none" strike="noStrike" cap="none" spc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17,93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5" name="Полилиния 146"/>
          <p:cNvSpPr/>
          <p:nvPr/>
        </p:nvSpPr>
        <p:spPr bwMode="auto">
          <a:xfrm>
            <a:off x="6850440" y="3019245"/>
            <a:ext cx="669960" cy="670302"/>
          </a:xfrm>
          <a:custGeom>
            <a:avLst/>
            <a:gdLst>
              <a:gd name="textAreaLeft" fmla="*/ 0 w 669960"/>
              <a:gd name="textAreaRight" fmla="*/ 670680 w 669960"/>
              <a:gd name="textAreaTop" fmla="*/ 0 h 596880"/>
              <a:gd name="textAreaBottom" fmla="*/ 597600 h 596880"/>
            </a:gdLst>
            <a:ahLst/>
            <a:cxnLst/>
            <a:rect l="textAreaLeft" t="textAreaTop" r="textAreaRight" b="textAreaBottom"/>
            <a:pathLst>
              <a:path w="499638" h="429080" extrusionOk="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33,5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6" name="Полилиния 148"/>
          <p:cNvSpPr/>
          <p:nvPr/>
        </p:nvSpPr>
        <p:spPr bwMode="auto">
          <a:xfrm>
            <a:off x="8354160" y="1817637"/>
            <a:ext cx="690840" cy="509040"/>
          </a:xfrm>
          <a:custGeom>
            <a:avLst/>
            <a:gdLst>
              <a:gd name="textAreaLeft" fmla="*/ 0 w 690840"/>
              <a:gd name="textAreaRight" fmla="*/ 691560 w 690840"/>
              <a:gd name="textAreaTop" fmla="*/ 0 h 509040"/>
              <a:gd name="textAreaBottom" fmla="*/ 509760 h 509040"/>
            </a:gdLst>
            <a:ahLst/>
            <a:cxnLst/>
            <a:rect l="textAreaLeft" t="textAreaTop" r="textAreaRight" b="textAreaBottom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68040" tIns="68040" rIns="68040" bIns="68040" numCol="1" spcCol="1440" anchor="ctr">
            <a:noAutofit/>
          </a:bodyPr>
          <a:lstStyle/>
          <a:p>
            <a:pPr algn="ctr" defTabSz="622440">
              <a:lnSpc>
                <a:spcPct val="90000"/>
              </a:lnSpc>
              <a:spcAft>
                <a:spcPts val="490"/>
              </a:spcAft>
              <a:defRPr/>
            </a:pPr>
            <a:r>
              <a:rPr lang="ru-RU" sz="1400" b="1" u="none" strike="noStrike">
                <a:solidFill>
                  <a:schemeClr val="dk1"/>
                </a:solidFill>
                <a:latin typeface="Times New Roman"/>
              </a:rPr>
              <a:t>2028</a:t>
            </a:r>
            <a:endParaRPr lang="ru-RU" sz="14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7" name="Полилиния 149"/>
          <p:cNvSpPr/>
          <p:nvPr/>
        </p:nvSpPr>
        <p:spPr bwMode="auto">
          <a:xfrm>
            <a:off x="8349480" y="2471186"/>
            <a:ext cx="690840" cy="393906"/>
          </a:xfrm>
          <a:custGeom>
            <a:avLst/>
            <a:gdLst>
              <a:gd name="textAreaLeft" fmla="*/ 0 w 690840"/>
              <a:gd name="textAreaRight" fmla="*/ 691560 w 690840"/>
              <a:gd name="textAreaTop" fmla="*/ 0 h 383760"/>
              <a:gd name="textAreaBottom" fmla="*/ 384480 h 38376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931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8" name="Полилиния 153"/>
          <p:cNvSpPr/>
          <p:nvPr/>
        </p:nvSpPr>
        <p:spPr bwMode="auto">
          <a:xfrm>
            <a:off x="8358840" y="3793849"/>
            <a:ext cx="686159" cy="407879"/>
          </a:xfrm>
          <a:custGeom>
            <a:avLst/>
            <a:gdLst>
              <a:gd name="textAreaLeft" fmla="*/ 0 w 686160"/>
              <a:gd name="textAreaRight" fmla="*/ 686880 w 686160"/>
              <a:gd name="textAreaTop" fmla="*/ 0 h 359280"/>
              <a:gd name="textAreaBottom" fmla="*/ 360000 h 35928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279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0" name="Полилиния 155"/>
          <p:cNvSpPr/>
          <p:nvPr/>
        </p:nvSpPr>
        <p:spPr bwMode="auto">
          <a:xfrm>
            <a:off x="8354160" y="4309559"/>
            <a:ext cx="686159" cy="575460"/>
          </a:xfrm>
          <a:custGeom>
            <a:avLst/>
            <a:gdLst>
              <a:gd name="textAreaLeft" fmla="*/ 0 w 686160"/>
              <a:gd name="textAreaRight" fmla="*/ 686880 w 686160"/>
              <a:gd name="textAreaTop" fmla="*/ 0 h 371880"/>
              <a:gd name="textAreaBottom" fmla="*/ 372600 h 37188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20"/>
              </a:spcAft>
              <a:defRPr/>
            </a:pPr>
            <a:r>
              <a:rPr lang="ru-RU" sz="1200" b="1" u="none" strike="noStrike">
                <a:solidFill>
                  <a:schemeClr val="dk1"/>
                </a:solidFill>
                <a:latin typeface="Times New Roman"/>
              </a:rPr>
              <a:t>1,83</a:t>
            </a:r>
            <a:endParaRPr lang="ru-RU" sz="12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1" name="Полилиния 156"/>
          <p:cNvSpPr/>
          <p:nvPr/>
        </p:nvSpPr>
        <p:spPr bwMode="auto">
          <a:xfrm>
            <a:off x="8349480" y="4951202"/>
            <a:ext cx="690840" cy="906715"/>
          </a:xfrm>
          <a:custGeom>
            <a:avLst/>
            <a:gdLst>
              <a:gd name="textAreaLeft" fmla="*/ 0 w 690840"/>
              <a:gd name="textAreaRight" fmla="*/ 691560 w 690840"/>
              <a:gd name="textAreaTop" fmla="*/ 0 h 572400"/>
              <a:gd name="textAreaBottom" fmla="*/ 573120 h 57240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405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2" name="Полилиния 151"/>
          <p:cNvSpPr/>
          <p:nvPr/>
        </p:nvSpPr>
        <p:spPr bwMode="auto">
          <a:xfrm>
            <a:off x="8354160" y="5919840"/>
            <a:ext cx="686160" cy="610920"/>
          </a:xfrm>
          <a:custGeom>
            <a:avLst/>
            <a:gdLst>
              <a:gd name="textAreaLeft" fmla="*/ 0 w 686160"/>
              <a:gd name="textAreaRight" fmla="*/ 686880 w 686160"/>
              <a:gd name="textAreaTop" fmla="*/ 0 h 610920"/>
              <a:gd name="textAreaBottom" fmla="*/ 611640 h 610920"/>
            </a:gdLst>
            <a:ahLst/>
            <a:cxnLst/>
            <a:rect l="textAreaLeft" t="textAreaTop" r="textAreaRight" b="textAreaBottom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0760" tIns="50760" rIns="50760" bIns="507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25,06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3" name="Полилиния 152"/>
          <p:cNvSpPr/>
          <p:nvPr/>
        </p:nvSpPr>
        <p:spPr bwMode="auto">
          <a:xfrm>
            <a:off x="8349480" y="3019245"/>
            <a:ext cx="690840" cy="670302"/>
          </a:xfrm>
          <a:custGeom>
            <a:avLst/>
            <a:gdLst>
              <a:gd name="textAreaLeft" fmla="*/ 0 w 690840"/>
              <a:gd name="textAreaRight" fmla="*/ 691560 w 690840"/>
              <a:gd name="textAreaTop" fmla="*/ 0 h 611640"/>
              <a:gd name="textAreaBottom" fmla="*/ 612360 h 611640"/>
            </a:gdLst>
            <a:ahLst/>
            <a:cxnLst/>
            <a:rect l="textAreaLeft" t="textAreaTop" r="textAreaRight" b="textAreaBottom"/>
            <a:pathLst>
              <a:path w="499638" h="429080" extrusionOk="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rotWithShape="0">
            <a:gsLst>
              <a:gs pos="0">
                <a:srgbClr val="B8E9FF"/>
              </a:gs>
              <a:gs pos="50000">
                <a:srgbClr val="D3F1FF"/>
              </a:gs>
              <a:gs pos="100000">
                <a:srgbClr val="E9F7FF"/>
              </a:gs>
            </a:gsLst>
            <a:lin ang="0" scaled="1"/>
          </a:gradFill>
          <a:ln>
            <a:solidFill>
              <a:srgbClr val="A9A9A9"/>
            </a:solidFill>
            <a:round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0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54360" tIns="54360" rIns="54360" bIns="54360" numCol="1" spcCol="1440" anchor="ctr">
            <a:noAutofit/>
          </a:bodyPr>
          <a:lstStyle/>
          <a:p>
            <a:pPr algn="ctr" defTabSz="488880">
              <a:lnSpc>
                <a:spcPct val="90000"/>
              </a:lnSpc>
              <a:spcAft>
                <a:spcPts val="456"/>
              </a:spcAft>
              <a:defRPr/>
            </a:pPr>
            <a:r>
              <a:rPr lang="ru-RU" sz="1300" b="1" u="none" strike="noStrike">
                <a:solidFill>
                  <a:schemeClr val="dk1"/>
                </a:solidFill>
                <a:latin typeface="Times New Roman"/>
              </a:rPr>
              <a:t>34,8</a:t>
            </a:r>
            <a:endParaRPr lang="ru-RU" sz="1300" b="0" u="none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2652755" name="Рисунок 29265275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72028" y="774498"/>
            <a:ext cx="2722712" cy="1552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139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 bwMode="auto">
          <a:xfrm>
            <a:off x="338621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000" i="1">
              <a:latin typeface="Times New Roman"/>
              <a:cs typeface="Times New Roman"/>
            </a:endParaRPr>
          </a:p>
          <a:p>
            <a:pPr>
              <a:defRPr/>
            </a:pPr>
            <a:endParaRPr lang="ru-RU" sz="1000" i="1">
              <a:latin typeface="Times New Roman"/>
              <a:cs typeface="Times New Roman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35496" y="692696"/>
            <a:ext cx="6152412" cy="1440159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b="1" i="1">
                <a:solidFill>
                  <a:schemeClr val="tx1"/>
                </a:solidFill>
                <a:latin typeface="Times New Roman"/>
                <a:cs typeface="Times New Roman"/>
              </a:rPr>
              <a:t>Цели программы:</a:t>
            </a:r>
            <a:endParaRPr/>
          </a:p>
          <a:p>
            <a:pPr marL="285750" indent="-285750" algn="just">
              <a:buFont typeface="Wingdings"/>
              <a:buChar char="v"/>
              <a:defRPr/>
            </a:pPr>
            <a:r>
              <a:rPr lang="ru-RU" sz="1100">
                <a:solidFill>
                  <a:schemeClr val="tx1"/>
                </a:solidFill>
                <a:latin typeface="Times New Roman"/>
                <a:cs typeface="Times New Roman"/>
              </a:rPr>
              <a:t>обеспечение 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жизнедеятельности;</a:t>
            </a:r>
            <a:endParaRPr/>
          </a:p>
          <a:p>
            <a:pPr marL="285750" indent="-285750" algn="just">
              <a:buFont typeface="Wingdings"/>
              <a:buChar char="v"/>
              <a:defRPr/>
            </a:pPr>
            <a:r>
              <a:rPr lang="ru-RU" sz="1100">
                <a:solidFill>
                  <a:schemeClr val="tx1"/>
                </a:solidFill>
                <a:latin typeface="Times New Roman"/>
                <a:cs typeface="Times New Roman"/>
              </a:rPr>
              <a:t>приведение 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  <a:endParaRPr/>
          </a:p>
          <a:p>
            <a:pPr marL="285750" indent="-285750" algn="just">
              <a:buFont typeface="Wingdings"/>
              <a:buChar char="v"/>
              <a:defRPr/>
            </a:pPr>
            <a:r>
              <a:rPr lang="ru-RU" sz="1100">
                <a:solidFill>
                  <a:schemeClr val="tx1"/>
                </a:solidFill>
                <a:latin typeface="Times New Roman"/>
                <a:cs typeface="Times New Roman"/>
              </a:rPr>
              <a:t>повышение надежности функционирования газотранспортной системы населенных пунктов Чувашской Республики.</a:t>
            </a:r>
            <a:endParaRPr/>
          </a:p>
        </p:txBody>
      </p:sp>
      <p:sp>
        <p:nvSpPr>
          <p:cNvPr id="56" name="TextBox 55"/>
          <p:cNvSpPr txBox="1"/>
          <p:nvPr/>
        </p:nvSpPr>
        <p:spPr bwMode="auto">
          <a:xfrm>
            <a:off x="107747" y="2734717"/>
            <a:ext cx="3312125" cy="2693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150" b="1">
                <a:latin typeface="Times New Roman"/>
                <a:cs typeface="Times New Roman"/>
              </a:rPr>
              <a:t>Расходы республиканского бюджета, млн. руб.</a:t>
            </a:r>
            <a:endParaRPr/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8429680"/>
              </p:ext>
            </p:extLst>
          </p:nvPr>
        </p:nvGraphicFramePr>
        <p:xfrm>
          <a:off x="162189" y="3165493"/>
          <a:ext cx="3163795" cy="281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90151" y="6376243"/>
            <a:ext cx="1006489" cy="365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667CCBFA-BFB9-4E9F-B6F6-694D72409F22}" type="slidenum">
              <a:rPr lang="ru-RU" sz="1200">
                <a:solidFill>
                  <a:schemeClr val="tx1"/>
                </a:solidFill>
                <a:latin typeface="Arial"/>
                <a:ea typeface="Arial Unicode MS"/>
                <a:cs typeface="Arial"/>
              </a:rPr>
              <a:t>82</a:t>
            </a:fld>
            <a:endParaRPr lang="ru-RU" sz="1200" dirty="0">
              <a:solidFill>
                <a:schemeClr val="tx1"/>
              </a:solidFill>
              <a:latin typeface="Arial"/>
              <a:ea typeface="Arial Unicode MS"/>
              <a:cs typeface="Arial"/>
            </a:endParaRPr>
          </a:p>
        </p:txBody>
      </p:sp>
      <p:sp>
        <p:nvSpPr>
          <p:cNvPr id="59" name="Заголовок 1"/>
          <p:cNvSpPr txBox="1"/>
          <p:nvPr/>
        </p:nvSpPr>
        <p:spPr bwMode="auto"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/>
              <a:buChar char="*"/>
              <a:defRPr sz="46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spcAft>
                <a:spcPts val="0"/>
              </a:spcAft>
              <a:buNone/>
              <a:defRPr/>
            </a:pPr>
            <a:r>
              <a:rPr lang="ru-RU" sz="1700">
                <a:solidFill>
                  <a:schemeClr val="tx1"/>
                </a:solidFill>
                <a:latin typeface="Times New Roman"/>
                <a:cs typeface="Times New Roman"/>
              </a:rPr>
              <a:t>Государственная программа Чувашской Республики </a:t>
            </a:r>
            <a:endParaRPr/>
          </a:p>
          <a:p>
            <a:pPr marL="0" indent="0" algn="l">
              <a:spcAft>
                <a:spcPts val="0"/>
              </a:spcAft>
              <a:buNone/>
              <a:defRPr/>
            </a:pPr>
            <a:r>
              <a:rPr lang="ru-RU" sz="1700">
                <a:solidFill>
                  <a:schemeClr val="tx1"/>
                </a:solidFill>
                <a:latin typeface="Times New Roman"/>
                <a:cs typeface="Times New Roman"/>
              </a:rPr>
              <a:t>«Модернизация и развитие сферы жилищно-коммунального хозяйства»</a:t>
            </a:r>
            <a:endParaRPr/>
          </a:p>
        </p:txBody>
      </p:sp>
      <p:cxnSp>
        <p:nvCxnSpPr>
          <p:cNvPr id="60" name="Прямая соединительная линия 59"/>
          <p:cNvCxnSpPr>
            <a:cxnSpLocks/>
          </p:cNvCxnSpPr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 bwMode="auto"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Бюджет</a:t>
            </a:r>
            <a:endParaRPr/>
          </a:p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для граждан</a:t>
            </a:r>
            <a:endParaRPr/>
          </a:p>
        </p:txBody>
      </p:sp>
      <p:sp>
        <p:nvSpPr>
          <p:cNvPr id="25" name="Полилиния 24"/>
          <p:cNvSpPr/>
          <p:nvPr/>
        </p:nvSpPr>
        <p:spPr bwMode="auto">
          <a:xfrm>
            <a:off x="3521165" y="2780928"/>
            <a:ext cx="5434713" cy="21939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>
                <a:solidFill>
                  <a:schemeClr val="tx1"/>
                </a:solidFill>
                <a:latin typeface="Times New Roman"/>
                <a:cs typeface="Times New Roman"/>
              </a:rPr>
              <a:t>Расходы в разрезе структурных элементов, млн. руб.</a:t>
            </a:r>
            <a:endParaRPr/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6516216" y="692697"/>
            <a:ext cx="2265233" cy="1508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Полилиния 25"/>
          <p:cNvSpPr/>
          <p:nvPr/>
        </p:nvSpPr>
        <p:spPr bwMode="auto">
          <a:xfrm>
            <a:off x="3529800" y="3607250"/>
            <a:ext cx="3393688" cy="61383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Региональный проект «Модернизация коммунальной инфраструктуры»</a:t>
            </a:r>
            <a:endParaRPr/>
          </a:p>
        </p:txBody>
      </p:sp>
      <p:sp>
        <p:nvSpPr>
          <p:cNvPr id="36" name="Полилиния 35"/>
          <p:cNvSpPr/>
          <p:nvPr/>
        </p:nvSpPr>
        <p:spPr bwMode="auto">
          <a:xfrm>
            <a:off x="7057323" y="3607250"/>
            <a:ext cx="591509" cy="61383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1 189,4</a:t>
            </a:r>
            <a:endParaRPr/>
          </a:p>
        </p:txBody>
      </p:sp>
      <p:sp>
        <p:nvSpPr>
          <p:cNvPr id="42" name="Полилиния 41"/>
          <p:cNvSpPr/>
          <p:nvPr/>
        </p:nvSpPr>
        <p:spPr bwMode="auto">
          <a:xfrm>
            <a:off x="3521165" y="4870381"/>
            <a:ext cx="3402324" cy="4320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Ведомственный проект «Водоснабжение, водоотведение и очистка сточных вод»</a:t>
            </a:r>
            <a:endParaRPr/>
          </a:p>
        </p:txBody>
      </p:sp>
      <p:sp>
        <p:nvSpPr>
          <p:cNvPr id="41" name="Полилиния 40"/>
          <p:cNvSpPr/>
          <p:nvPr/>
        </p:nvSpPr>
        <p:spPr bwMode="auto">
          <a:xfrm>
            <a:off x="7042920" y="5424416"/>
            <a:ext cx="608325" cy="8062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84</a:t>
            </a:r>
            <a:r>
              <a:rPr lang="en-US" sz="120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/>
          </a:p>
        </p:txBody>
      </p:sp>
      <p:sp>
        <p:nvSpPr>
          <p:cNvPr id="38" name="Полилиния 37"/>
          <p:cNvSpPr/>
          <p:nvPr/>
        </p:nvSpPr>
        <p:spPr bwMode="auto">
          <a:xfrm>
            <a:off x="3521166" y="4312057"/>
            <a:ext cx="3419595" cy="43590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Ведомственный проект «Обеспечение качества жилищно-коммунальных услуг»</a:t>
            </a:r>
            <a:endParaRPr/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3538438" y="3070729"/>
            <a:ext cx="3418444" cy="430279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Наименование</a:t>
            </a:r>
            <a:endParaRPr/>
          </a:p>
        </p:txBody>
      </p:sp>
      <p:sp>
        <p:nvSpPr>
          <p:cNvPr id="68" name="Скругленный прямоугольник 67"/>
          <p:cNvSpPr/>
          <p:nvPr/>
        </p:nvSpPr>
        <p:spPr bwMode="auto">
          <a:xfrm>
            <a:off x="7050179" y="3061529"/>
            <a:ext cx="612000" cy="458012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202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 bwMode="auto">
          <a:xfrm>
            <a:off x="7727547" y="3061528"/>
            <a:ext cx="601446" cy="458012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202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 bwMode="auto">
          <a:xfrm>
            <a:off x="8363041" y="3061528"/>
            <a:ext cx="601446" cy="480613"/>
          </a:xfrm>
          <a:prstGeom prst="roundRect">
            <a:avLst>
              <a:gd name="adj" fmla="val 10000"/>
            </a:avLst>
          </a:prstGeom>
          <a:gradFill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202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8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5" name="Полилиния 44"/>
          <p:cNvSpPr/>
          <p:nvPr/>
        </p:nvSpPr>
        <p:spPr bwMode="auto">
          <a:xfrm>
            <a:off x="7042919" y="4853753"/>
            <a:ext cx="605913" cy="448677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1 340,4</a:t>
            </a:r>
            <a:endParaRPr/>
          </a:p>
        </p:txBody>
      </p:sp>
      <p:sp>
        <p:nvSpPr>
          <p:cNvPr id="50" name="Полилиния 49"/>
          <p:cNvSpPr/>
          <p:nvPr/>
        </p:nvSpPr>
        <p:spPr bwMode="auto">
          <a:xfrm>
            <a:off x="7710699" y="4870381"/>
            <a:ext cx="618293" cy="435381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3 016,4</a:t>
            </a:r>
            <a:endParaRPr/>
          </a:p>
        </p:txBody>
      </p:sp>
      <p:sp>
        <p:nvSpPr>
          <p:cNvPr id="52" name="Полилиния 51"/>
          <p:cNvSpPr/>
          <p:nvPr/>
        </p:nvSpPr>
        <p:spPr bwMode="auto">
          <a:xfrm>
            <a:off x="8393419" y="4870381"/>
            <a:ext cx="595588" cy="435381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835,3</a:t>
            </a:r>
            <a:endParaRPr/>
          </a:p>
        </p:txBody>
      </p:sp>
      <p:sp>
        <p:nvSpPr>
          <p:cNvPr id="35" name="Полилиния 34"/>
          <p:cNvSpPr/>
          <p:nvPr/>
        </p:nvSpPr>
        <p:spPr bwMode="auto">
          <a:xfrm>
            <a:off x="3538437" y="5424416"/>
            <a:ext cx="3402324" cy="8062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Комплекс процессных мероприятий «Улучшение условий проживания граждан в многоквартирных домах»</a:t>
            </a:r>
            <a:endParaRPr/>
          </a:p>
        </p:txBody>
      </p:sp>
      <p:sp>
        <p:nvSpPr>
          <p:cNvPr id="64" name="Полилиния 63"/>
          <p:cNvSpPr/>
          <p:nvPr/>
        </p:nvSpPr>
        <p:spPr bwMode="auto">
          <a:xfrm>
            <a:off x="7057323" y="4312057"/>
            <a:ext cx="591509" cy="4359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14,4</a:t>
            </a:r>
            <a:endParaRPr/>
          </a:p>
        </p:txBody>
      </p:sp>
      <p:sp>
        <p:nvSpPr>
          <p:cNvPr id="34" name="Полилиния 33"/>
          <p:cNvSpPr/>
          <p:nvPr/>
        </p:nvSpPr>
        <p:spPr bwMode="auto">
          <a:xfrm>
            <a:off x="7729469" y="5424416"/>
            <a:ext cx="608325" cy="8062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86</a:t>
            </a:r>
            <a:r>
              <a:rPr lang="en-US" sz="120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/>
          </a:p>
        </p:txBody>
      </p:sp>
      <p:sp>
        <p:nvSpPr>
          <p:cNvPr id="39" name="Полилиния 38"/>
          <p:cNvSpPr/>
          <p:nvPr/>
        </p:nvSpPr>
        <p:spPr bwMode="auto">
          <a:xfrm>
            <a:off x="8396272" y="5424416"/>
            <a:ext cx="608325" cy="8062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86</a:t>
            </a:r>
            <a:r>
              <a:rPr lang="en-US" sz="120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/>
          </a:p>
        </p:txBody>
      </p:sp>
      <p:sp>
        <p:nvSpPr>
          <p:cNvPr id="43" name="Полилиния 42"/>
          <p:cNvSpPr/>
          <p:nvPr/>
        </p:nvSpPr>
        <p:spPr bwMode="auto">
          <a:xfrm>
            <a:off x="7710700" y="4312057"/>
            <a:ext cx="627094" cy="4359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14,4</a:t>
            </a:r>
            <a:endParaRPr/>
          </a:p>
        </p:txBody>
      </p:sp>
      <p:sp>
        <p:nvSpPr>
          <p:cNvPr id="44" name="Полилиния 43"/>
          <p:cNvSpPr/>
          <p:nvPr/>
        </p:nvSpPr>
        <p:spPr bwMode="auto">
          <a:xfrm>
            <a:off x="8396271" y="4312057"/>
            <a:ext cx="592735" cy="45665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0,0</a:t>
            </a:r>
            <a:endParaRPr/>
          </a:p>
        </p:txBody>
      </p:sp>
      <p:sp>
        <p:nvSpPr>
          <p:cNvPr id="48" name="Полилиния 47"/>
          <p:cNvSpPr/>
          <p:nvPr/>
        </p:nvSpPr>
        <p:spPr bwMode="auto">
          <a:xfrm>
            <a:off x="7724090" y="3607250"/>
            <a:ext cx="591509" cy="61383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1 390,2</a:t>
            </a:r>
            <a:endParaRPr/>
          </a:p>
        </p:txBody>
      </p:sp>
      <p:sp>
        <p:nvSpPr>
          <p:cNvPr id="49" name="Полилиния 48"/>
          <p:cNvSpPr/>
          <p:nvPr/>
        </p:nvSpPr>
        <p:spPr bwMode="auto">
          <a:xfrm>
            <a:off x="8393419" y="3607250"/>
            <a:ext cx="595587" cy="61383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 extrusionOk="0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876,6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1086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5544775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 extrusionOk="0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Достижение значений показателей (индикаторов) </a:t>
            </a:r>
            <a:endParaRPr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31890" y="2850496"/>
            <a:ext cx="5204405" cy="401137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Доля населения, обеспеченного качественной питьевой водой из систем централизованного водоснабжения, процентов</a:t>
            </a:r>
            <a:endParaRPr/>
          </a:p>
        </p:txBody>
      </p:sp>
      <p:sp>
        <p:nvSpPr>
          <p:cNvPr id="35" name="Скругленный прямоугольник 34"/>
          <p:cNvSpPr/>
          <p:nvPr/>
        </p:nvSpPr>
        <p:spPr bwMode="auto">
          <a:xfrm>
            <a:off x="131890" y="3328499"/>
            <a:ext cx="5204405" cy="458462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Доля уличной водопроводной сети, нуждающейся в замене, в общем протяжении водопроводной сети, процентов</a:t>
            </a:r>
            <a:endParaRPr/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131888" y="4437112"/>
            <a:ext cx="5204407" cy="564368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Численность населения, для которого улучшится качество предоставления коммунальных услуг (в сфере тепло-, водоснабжения и водоотведения), чел.</a:t>
            </a:r>
            <a:endParaRPr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28529" y="1914366"/>
            <a:ext cx="2211223" cy="650538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Основные индикаторы</a:t>
            </a:r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47248" y="6473403"/>
            <a:ext cx="1006489" cy="36512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fld id="{667CCBFA-BFB9-4E9F-B6F6-694D72409F22}" type="slidenum">
              <a:rPr lang="ru-RU" sz="1200">
                <a:solidFill>
                  <a:schemeClr val="tx1"/>
                </a:solidFill>
                <a:latin typeface="Arial"/>
                <a:cs typeface="Arial"/>
              </a:rPr>
              <a:t>83</a:t>
            </a:fld>
            <a:endParaRPr lang="ru-RU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0" name="Заголовок 1"/>
          <p:cNvSpPr txBox="1"/>
          <p:nvPr/>
        </p:nvSpPr>
        <p:spPr bwMode="auto"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>
              <a:spcBef>
                <a:spcPts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/>
              <a:buChar char="*"/>
              <a:defRPr sz="4600" b="1" i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spcAft>
                <a:spcPts val="0"/>
              </a:spcAft>
              <a:buNone/>
              <a:defRPr/>
            </a:pPr>
            <a:r>
              <a:rPr lang="ru-RU" sz="1700">
                <a:solidFill>
                  <a:schemeClr val="tx1"/>
                </a:solidFill>
                <a:latin typeface="Times New Roman"/>
                <a:cs typeface="Times New Roman"/>
              </a:rPr>
              <a:t>Государственная программа Чувашской Республики </a:t>
            </a:r>
            <a:endParaRPr/>
          </a:p>
          <a:p>
            <a:pPr marL="0" indent="0" algn="l">
              <a:spcAft>
                <a:spcPts val="0"/>
              </a:spcAft>
              <a:buNone/>
              <a:defRPr/>
            </a:pPr>
            <a:r>
              <a:rPr lang="ru-RU" sz="1700">
                <a:solidFill>
                  <a:schemeClr val="tx1"/>
                </a:solidFill>
                <a:latin typeface="Times New Roman"/>
                <a:cs typeface="Times New Roman"/>
              </a:rPr>
              <a:t>«Модернизация и развитие сферы жилищно-коммунального хозяйства»</a:t>
            </a:r>
            <a:endParaRPr/>
          </a:p>
          <a:p>
            <a:pPr marL="0" indent="0" algn="l">
              <a:spcAft>
                <a:spcPts val="0"/>
              </a:spcAft>
              <a:buNone/>
              <a:defRPr/>
            </a:pPr>
            <a:endParaRPr lang="ru-RU" sz="17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1" name="Прямая соединительная линия 40"/>
          <p:cNvCxnSpPr>
            <a:cxnSpLocks/>
          </p:cNvCxnSpPr>
          <p:nvPr/>
        </p:nvCxnSpPr>
        <p:spPr bwMode="auto"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 bwMode="auto"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Бюджет</a:t>
            </a:r>
            <a:endParaRPr/>
          </a:p>
          <a:p>
            <a:pPr algn="ctr">
              <a:defRPr/>
            </a:pPr>
            <a:r>
              <a:rPr lang="ru-RU" sz="1300" b="1" i="1">
                <a:solidFill>
                  <a:schemeClr val="accent1"/>
                </a:solidFill>
                <a:latin typeface="+mn-lt"/>
              </a:rPr>
              <a:t>для граждан</a:t>
            </a:r>
            <a:endParaRPr/>
          </a:p>
        </p:txBody>
      </p:sp>
      <p:sp>
        <p:nvSpPr>
          <p:cNvPr id="61" name="Скругленный прямоугольник 60"/>
          <p:cNvSpPr/>
          <p:nvPr/>
        </p:nvSpPr>
        <p:spPr bwMode="auto">
          <a:xfrm>
            <a:off x="131890" y="5627453"/>
            <a:ext cx="5204405" cy="822555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Регистрация в установленном порядке органами местного самоуправления и газораспределительной организацией права собственности на недвижимые объекты газораспределения, являющиеся бесхозяйными, единиц</a:t>
            </a:r>
            <a:endParaRPr/>
          </a:p>
        </p:txBody>
      </p:sp>
      <p:sp>
        <p:nvSpPr>
          <p:cNvPr id="90" name="Скругленный прямоугольник 89"/>
          <p:cNvSpPr/>
          <p:nvPr/>
        </p:nvSpPr>
        <p:spPr bwMode="auto">
          <a:xfrm>
            <a:off x="137506" y="5094664"/>
            <a:ext cx="5204405" cy="430232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Количество многоквартирных домов, в которых проведен капитальный ремонт, единиц</a:t>
            </a:r>
            <a:endParaRPr/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126274" y="3933056"/>
            <a:ext cx="5210021" cy="388037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/>
                <a:cs typeface="Times New Roman"/>
              </a:rPr>
              <a:t>Доля заемных средств в общем объеме капитальных вложений в системы теплоснабжения, процентов</a:t>
            </a:r>
            <a:endParaRPr/>
          </a:p>
        </p:txBody>
      </p:sp>
      <p:sp>
        <p:nvSpPr>
          <p:cNvPr id="45" name="Полилиния 44"/>
          <p:cNvSpPr/>
          <p:nvPr/>
        </p:nvSpPr>
        <p:spPr bwMode="auto">
          <a:xfrm>
            <a:off x="696157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schemeClr val="tx1"/>
                </a:solidFill>
                <a:latin typeface="Times New Roman"/>
                <a:cs typeface="Times New Roman"/>
              </a:rPr>
              <a:t>202</a:t>
            </a:r>
            <a:r>
              <a:rPr lang="en-US" sz="1400" b="1">
                <a:solidFill>
                  <a:schemeClr val="tx1"/>
                </a:solidFill>
                <a:latin typeface="Times New Roman"/>
                <a:cs typeface="Times New Roman"/>
              </a:rPr>
              <a:t>6</a:t>
            </a:r>
            <a:endParaRPr lang="ru-RU" sz="14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8" name="Полилиния 47"/>
          <p:cNvSpPr/>
          <p:nvPr/>
        </p:nvSpPr>
        <p:spPr bwMode="auto">
          <a:xfrm>
            <a:off x="6960414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 extrusionOk="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30,1</a:t>
            </a:r>
            <a:endParaRPr/>
          </a:p>
        </p:txBody>
      </p:sp>
      <p:sp>
        <p:nvSpPr>
          <p:cNvPr id="50" name="Полилиния 49"/>
          <p:cNvSpPr/>
          <p:nvPr/>
        </p:nvSpPr>
        <p:spPr bwMode="auto">
          <a:xfrm>
            <a:off x="6965840" y="443711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 extrusionOk="0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2" tIns="52982" rIns="52982" bIns="5298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24 800</a:t>
            </a:r>
            <a:endParaRPr dirty="0"/>
          </a:p>
        </p:txBody>
      </p:sp>
      <p:sp>
        <p:nvSpPr>
          <p:cNvPr id="64" name="Полилиния 63"/>
          <p:cNvSpPr/>
          <p:nvPr/>
        </p:nvSpPr>
        <p:spPr bwMode="auto">
          <a:xfrm>
            <a:off x="6957785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25</a:t>
            </a:r>
            <a:endParaRPr/>
          </a:p>
        </p:txBody>
      </p:sp>
      <p:sp>
        <p:nvSpPr>
          <p:cNvPr id="93" name="Полилиния 92"/>
          <p:cNvSpPr/>
          <p:nvPr/>
        </p:nvSpPr>
        <p:spPr bwMode="auto">
          <a:xfrm>
            <a:off x="6961573" y="5087141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200</a:t>
            </a:r>
            <a:endParaRPr/>
          </a:p>
        </p:txBody>
      </p:sp>
      <p:sp>
        <p:nvSpPr>
          <p:cNvPr id="54" name="Полилиния 53"/>
          <p:cNvSpPr/>
          <p:nvPr/>
        </p:nvSpPr>
        <p:spPr bwMode="auto">
          <a:xfrm>
            <a:off x="6957785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7" name="Полилиния 66"/>
          <p:cNvSpPr/>
          <p:nvPr/>
        </p:nvSpPr>
        <p:spPr bwMode="auto">
          <a:xfrm>
            <a:off x="7683395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64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7" name="Полилиния 46"/>
          <p:cNvSpPr/>
          <p:nvPr/>
        </p:nvSpPr>
        <p:spPr bwMode="auto">
          <a:xfrm>
            <a:off x="7676190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schemeClr val="tx1"/>
                </a:solidFill>
                <a:latin typeface="Times New Roman"/>
                <a:cs typeface="Times New Roman"/>
              </a:rPr>
              <a:t>202</a:t>
            </a:r>
            <a:r>
              <a:rPr lang="en-US" sz="1400" b="1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ru-RU" sz="14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1" name="Полилиния 50"/>
          <p:cNvSpPr/>
          <p:nvPr/>
        </p:nvSpPr>
        <p:spPr bwMode="auto">
          <a:xfrm>
            <a:off x="7683395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30,1</a:t>
            </a:r>
            <a:endParaRPr/>
          </a:p>
        </p:txBody>
      </p:sp>
      <p:sp>
        <p:nvSpPr>
          <p:cNvPr id="52" name="Полилиния 51"/>
          <p:cNvSpPr/>
          <p:nvPr/>
        </p:nvSpPr>
        <p:spPr bwMode="auto">
          <a:xfrm>
            <a:off x="7683397" y="2825272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endParaRPr/>
          </a:p>
        </p:txBody>
      </p:sp>
      <p:sp>
        <p:nvSpPr>
          <p:cNvPr id="56" name="Полилиния 55"/>
          <p:cNvSpPr/>
          <p:nvPr/>
        </p:nvSpPr>
        <p:spPr bwMode="auto">
          <a:xfrm>
            <a:off x="7683397" y="443711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44 800</a:t>
            </a:r>
            <a:endParaRPr dirty="0"/>
          </a:p>
        </p:txBody>
      </p:sp>
      <p:sp>
        <p:nvSpPr>
          <p:cNvPr id="94" name="Полилиния 93"/>
          <p:cNvSpPr/>
          <p:nvPr/>
        </p:nvSpPr>
        <p:spPr bwMode="auto">
          <a:xfrm>
            <a:off x="7677863" y="5081971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r>
              <a:rPr lang="ru-RU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r>
              <a:rPr lang="ru-RU" sz="1300" b="1" dirty="0">
                <a:solidFill>
                  <a:schemeClr val="tx1"/>
                </a:solidFill>
                <a:latin typeface="Times New Roman"/>
                <a:cs typeface="Times New Roman"/>
              </a:rPr>
              <a:t>00</a:t>
            </a:r>
            <a:endParaRPr dirty="0"/>
          </a:p>
        </p:txBody>
      </p:sp>
      <p:sp>
        <p:nvSpPr>
          <p:cNvPr id="57" name="Полилиния 56"/>
          <p:cNvSpPr/>
          <p:nvPr/>
        </p:nvSpPr>
        <p:spPr bwMode="auto">
          <a:xfrm>
            <a:off x="7683397" y="3936256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7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>
          <a:blip r:embed="rId2"/>
          <a:srcRect r="12948"/>
          <a:stretch/>
        </p:blipFill>
        <p:spPr bwMode="auto">
          <a:xfrm>
            <a:off x="2371579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" name="Полилиния 70"/>
          <p:cNvSpPr/>
          <p:nvPr/>
        </p:nvSpPr>
        <p:spPr bwMode="auto">
          <a:xfrm>
            <a:off x="8403475" y="5661248"/>
            <a:ext cx="612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3" name="Полилиния 72"/>
          <p:cNvSpPr/>
          <p:nvPr/>
        </p:nvSpPr>
        <p:spPr bwMode="auto">
          <a:xfrm>
            <a:off x="8403475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schemeClr val="tx1"/>
                </a:solidFill>
                <a:latin typeface="Times New Roman"/>
                <a:cs typeface="Times New Roman"/>
              </a:rPr>
              <a:t>202</a:t>
            </a:r>
            <a:r>
              <a:rPr lang="en-US" sz="1400" b="1">
                <a:solidFill>
                  <a:schemeClr val="tx1"/>
                </a:solidFill>
                <a:latin typeface="Times New Roman"/>
                <a:cs typeface="Times New Roman"/>
              </a:rPr>
              <a:t>8</a:t>
            </a:r>
            <a:endParaRPr lang="ru-RU" sz="14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4" name="Полилиния 73"/>
          <p:cNvSpPr/>
          <p:nvPr/>
        </p:nvSpPr>
        <p:spPr bwMode="auto">
          <a:xfrm>
            <a:off x="8403475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30,1</a:t>
            </a:r>
            <a:endParaRPr/>
          </a:p>
        </p:txBody>
      </p:sp>
      <p:sp>
        <p:nvSpPr>
          <p:cNvPr id="75" name="Полилиния 74"/>
          <p:cNvSpPr/>
          <p:nvPr/>
        </p:nvSpPr>
        <p:spPr bwMode="auto">
          <a:xfrm>
            <a:off x="8403477" y="2825272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endParaRPr/>
          </a:p>
        </p:txBody>
      </p:sp>
      <p:sp>
        <p:nvSpPr>
          <p:cNvPr id="77" name="Полилиния 76"/>
          <p:cNvSpPr/>
          <p:nvPr/>
        </p:nvSpPr>
        <p:spPr bwMode="auto">
          <a:xfrm>
            <a:off x="8403475" y="443711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72 800</a:t>
            </a:r>
            <a:endParaRPr dirty="0"/>
          </a:p>
        </p:txBody>
      </p:sp>
      <p:sp>
        <p:nvSpPr>
          <p:cNvPr id="78" name="Полилиния 77"/>
          <p:cNvSpPr/>
          <p:nvPr/>
        </p:nvSpPr>
        <p:spPr bwMode="auto">
          <a:xfrm>
            <a:off x="8405050" y="5076801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r>
              <a:rPr lang="ru-RU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r>
              <a:rPr lang="ru-RU" sz="1300" b="1" dirty="0">
                <a:solidFill>
                  <a:schemeClr val="tx1"/>
                </a:solidFill>
                <a:latin typeface="Times New Roman"/>
                <a:cs typeface="Times New Roman"/>
              </a:rPr>
              <a:t>00</a:t>
            </a:r>
            <a:endParaRPr dirty="0"/>
          </a:p>
        </p:txBody>
      </p:sp>
      <p:sp>
        <p:nvSpPr>
          <p:cNvPr id="79" name="Полилиния 78"/>
          <p:cNvSpPr/>
          <p:nvPr/>
        </p:nvSpPr>
        <p:spPr bwMode="auto">
          <a:xfrm>
            <a:off x="8403475" y="3934579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37</a:t>
            </a:r>
            <a:endParaRPr/>
          </a:p>
        </p:txBody>
      </p:sp>
      <p:sp>
        <p:nvSpPr>
          <p:cNvPr id="84" name="Полилиния 83"/>
          <p:cNvSpPr/>
          <p:nvPr/>
        </p:nvSpPr>
        <p:spPr bwMode="auto">
          <a:xfrm>
            <a:off x="6961573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 extrusionOk="0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endParaRPr/>
          </a:p>
        </p:txBody>
      </p:sp>
      <p:sp>
        <p:nvSpPr>
          <p:cNvPr id="55" name="Полилиния 54"/>
          <p:cNvSpPr/>
          <p:nvPr/>
        </p:nvSpPr>
        <p:spPr bwMode="auto">
          <a:xfrm>
            <a:off x="6250890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>
                <a:solidFill>
                  <a:schemeClr val="tx1"/>
                </a:solidFill>
                <a:latin typeface="Times New Roman"/>
                <a:cs typeface="Times New Roman"/>
              </a:rPr>
              <a:t>202</a:t>
            </a:r>
            <a:r>
              <a:rPr lang="en-US" sz="1400" b="1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r>
              <a:rPr lang="ru-RU" sz="1400" b="1">
                <a:solidFill>
                  <a:schemeClr val="tx1"/>
                </a:solidFill>
                <a:latin typeface="Times New Roman"/>
                <a:cs typeface="Times New Roman"/>
              </a:rPr>
              <a:t> план</a:t>
            </a:r>
            <a:endParaRPr/>
          </a:p>
        </p:txBody>
      </p:sp>
      <p:sp>
        <p:nvSpPr>
          <p:cNvPr id="59" name="Полилиния 58"/>
          <p:cNvSpPr/>
          <p:nvPr/>
        </p:nvSpPr>
        <p:spPr bwMode="auto">
          <a:xfrm>
            <a:off x="6250890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 extrusionOk="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4" tIns="55764" rIns="55764" bIns="5576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0</a:t>
            </a: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0" name="Полилиния 59"/>
          <p:cNvSpPr/>
          <p:nvPr/>
        </p:nvSpPr>
        <p:spPr bwMode="auto">
          <a:xfrm>
            <a:off x="6250890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10 400</a:t>
            </a:r>
            <a:endParaRPr dirty="0"/>
          </a:p>
        </p:txBody>
      </p:sp>
      <p:sp>
        <p:nvSpPr>
          <p:cNvPr id="72" name="Полилиния 71"/>
          <p:cNvSpPr/>
          <p:nvPr/>
        </p:nvSpPr>
        <p:spPr bwMode="auto">
          <a:xfrm>
            <a:off x="6250892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25</a:t>
            </a:r>
            <a:endParaRPr/>
          </a:p>
        </p:txBody>
      </p:sp>
      <p:sp>
        <p:nvSpPr>
          <p:cNvPr id="76" name="Полилиния 75"/>
          <p:cNvSpPr/>
          <p:nvPr/>
        </p:nvSpPr>
        <p:spPr bwMode="auto">
          <a:xfrm>
            <a:off x="6250890" y="5083584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200</a:t>
            </a:r>
            <a:endParaRPr/>
          </a:p>
        </p:txBody>
      </p:sp>
      <p:sp>
        <p:nvSpPr>
          <p:cNvPr id="80" name="Полилиния 79"/>
          <p:cNvSpPr/>
          <p:nvPr/>
        </p:nvSpPr>
        <p:spPr bwMode="auto">
          <a:xfrm>
            <a:off x="6250890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r>
              <a:rPr lang="en-US" sz="1300" b="1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ru-RU" sz="1300" b="1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1" name="Полилиния 80"/>
          <p:cNvSpPr/>
          <p:nvPr/>
        </p:nvSpPr>
        <p:spPr bwMode="auto">
          <a:xfrm>
            <a:off x="6252050" y="2825272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 extrusionOk="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>
                <a:solidFill>
                  <a:schemeClr val="tx1"/>
                </a:solidFill>
                <a:latin typeface="Times New Roman"/>
                <a:cs typeface="Times New Roman"/>
              </a:rPr>
              <a:t>-</a:t>
            </a:r>
            <a:endParaRPr/>
          </a:p>
        </p:txBody>
      </p:sp>
      <p:sp>
        <p:nvSpPr>
          <p:cNvPr id="82" name="Полилиния 81"/>
          <p:cNvSpPr/>
          <p:nvPr/>
        </p:nvSpPr>
        <p:spPr bwMode="auto"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 extrusionOk="0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>
                <a:solidFill>
                  <a:prstClr val="black"/>
                </a:solidFill>
                <a:latin typeface="Times New Roman"/>
                <a:cs typeface="Times New Roman"/>
              </a:rPr>
              <a:t>202</a:t>
            </a:r>
            <a:r>
              <a:rPr lang="en-US" sz="1400" b="1">
                <a:solidFill>
                  <a:prstClr val="black"/>
                </a:solidFill>
                <a:latin typeface="Times New Roman"/>
                <a:cs typeface="Times New Roman"/>
              </a:rPr>
              <a:t>4</a:t>
            </a:r>
            <a:r>
              <a:rPr lang="ru-RU" sz="1400" b="1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факт</a:t>
            </a:r>
            <a:endParaRPr/>
          </a:p>
        </p:txBody>
      </p:sp>
      <p:sp>
        <p:nvSpPr>
          <p:cNvPr id="85" name="Полилиния 84"/>
          <p:cNvSpPr/>
          <p:nvPr/>
        </p:nvSpPr>
        <p:spPr bwMode="auto"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 extrusionOk="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r>
              <a:rPr lang="en-US" sz="1300" b="1">
                <a:solidFill>
                  <a:prstClr val="black"/>
                </a:solidFill>
                <a:latin typeface="Times New Roman"/>
                <a:cs typeface="Times New Roman"/>
              </a:rPr>
              <a:t>0</a:t>
            </a: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,</a:t>
            </a:r>
            <a:r>
              <a:rPr lang="en-US" sz="1300" b="1">
                <a:solidFill>
                  <a:prstClr val="black"/>
                </a:solidFill>
                <a:latin typeface="Times New Roman"/>
                <a:cs typeface="Times New Roman"/>
              </a:rPr>
              <a:t>1</a:t>
            </a:r>
            <a:endParaRPr lang="ru-RU" sz="1300" b="1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6" name="Полилиния 85"/>
          <p:cNvSpPr/>
          <p:nvPr/>
        </p:nvSpPr>
        <p:spPr bwMode="auto">
          <a:xfrm>
            <a:off x="5508105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-</a:t>
            </a:r>
            <a:endParaRPr/>
          </a:p>
        </p:txBody>
      </p:sp>
      <p:sp>
        <p:nvSpPr>
          <p:cNvPr id="88" name="Полилиния 87"/>
          <p:cNvSpPr/>
          <p:nvPr/>
        </p:nvSpPr>
        <p:spPr bwMode="auto">
          <a:xfrm>
            <a:off x="5508105" y="5661246"/>
            <a:ext cx="648000" cy="75496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25</a:t>
            </a:r>
            <a:endParaRPr/>
          </a:p>
        </p:txBody>
      </p:sp>
      <p:sp>
        <p:nvSpPr>
          <p:cNvPr id="89" name="Полилиния 88"/>
          <p:cNvSpPr/>
          <p:nvPr/>
        </p:nvSpPr>
        <p:spPr bwMode="auto">
          <a:xfrm>
            <a:off x="5508105" y="5085292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>
                <a:solidFill>
                  <a:prstClr val="black"/>
                </a:solidFill>
                <a:latin typeface="Times New Roman"/>
                <a:cs typeface="Times New Roman"/>
              </a:rPr>
              <a:t>200</a:t>
            </a:r>
            <a:endParaRPr lang="ru-RU" sz="1300" b="1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2" name="Полилиния 91"/>
          <p:cNvSpPr/>
          <p:nvPr/>
        </p:nvSpPr>
        <p:spPr bwMode="auto">
          <a:xfrm>
            <a:off x="5508105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 extrusionOk="0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r>
              <a:rPr lang="en-US" sz="1300" b="1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endParaRPr lang="ru-RU" sz="1300" b="1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5" name="Полилиния 94"/>
          <p:cNvSpPr/>
          <p:nvPr/>
        </p:nvSpPr>
        <p:spPr bwMode="auto">
          <a:xfrm>
            <a:off x="5509264" y="2825272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 extrusionOk="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rgbClr val="00000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>
                <a:solidFill>
                  <a:prstClr val="black"/>
                </a:solidFill>
                <a:latin typeface="Times New Roman"/>
                <a:cs typeface="Times New Roman"/>
              </a:rPr>
              <a:t>80,4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5009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692696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2940" y="5257616"/>
            <a:ext cx="2693556" cy="1123712"/>
          </a:xfrm>
          <a:prstGeom prst="wedgeRoundRectCallout">
            <a:avLst>
              <a:gd name="adj1" fmla="val -71900"/>
              <a:gd name="adj2" fmla="val -833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надлежащем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239" y="3710049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95753"/>
              </p:ext>
            </p:extLst>
          </p:nvPr>
        </p:nvGraphicFramePr>
        <p:xfrm>
          <a:off x="107505" y="4324086"/>
          <a:ext cx="5616623" cy="233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9998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высоким </a:t>
                      </a:r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300" b="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259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надлежащим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123712"/>
          </a:xfrm>
          <a:prstGeom prst="wedgeRoundRectCallout">
            <a:avLst>
              <a:gd name="adj1" fmla="val -61915"/>
              <a:gd name="adj2" fmla="val -1624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2024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лидирующей группе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896408"/>
              </p:ext>
            </p:extLst>
          </p:nvPr>
        </p:nvGraphicFramePr>
        <p:xfrm>
          <a:off x="107504" y="1412776"/>
          <a:ext cx="5688632" cy="220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936104"/>
                <a:gridCol w="936104"/>
                <a:gridCol w="1008112"/>
                <a:gridCol w="1008112"/>
              </a:tblGrid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2023г.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2024г.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высоким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высоким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со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низким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низким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52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716016" y="2422571"/>
            <a:ext cx="4320480" cy="10064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целенаправленная работа по повышению финансовой грамотности молодежи, в том числе в рамках образовательных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факультативов, различных просветительских мероприятий (семинаров, лекций, мастер-классов, деловых игр, круглых столов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приглашением экспертов из кредитных и прочих организаций.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199549"/>
            <a:ext cx="4464496" cy="11601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внимание уделяется размещению информации по финансовой грамотности в СМИ. В печатных, радио-, теле- и интернет изданиях на постоянной основе публикуются материалы, направленные на  углубление знаний населения в области финансов, формирование ответственного подхода к принятию финансовых решений, а также закрепление навыков противостояния мошенническим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41418"/>
            <a:ext cx="4464496" cy="101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обучение педагогов, методистов,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сотрудников центров социального обслуживания населения, центров занятости  и других организаций в области финансовой грамотности.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пул амбассадоров финансовой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16016" y="3834198"/>
            <a:ext cx="4320480" cy="1034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мероприятия по финансовому просвещению взрослого населения, в том числе «на рабочих местах» в организациях.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внимание уделяется работе с людьми пенсионного возраста и социально незащищенными гражданами на базе библиотек,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и социальной защиты.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217596"/>
            <a:ext cx="1676399" cy="1355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6" y="3767619"/>
            <a:ext cx="1649598" cy="124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2987824" y="928164"/>
            <a:ext cx="1584176" cy="12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480186" cy="10839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54383" r="66257" b="34850"/>
          <a:stretch/>
        </p:blipFill>
        <p:spPr bwMode="auto">
          <a:xfrm>
            <a:off x="539552" y="3933056"/>
            <a:ext cx="1872208" cy="13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179512" y="2660115"/>
            <a:ext cx="2520281" cy="11740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республиканских проекта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грамотности признаны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федеральный Каталог лучших региональных практик –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3" y="5074344"/>
            <a:ext cx="2520280" cy="152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передач «Финтеллект»,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вышедший в эфир Национального телевидения Чувашии, - победитель Всероссийской премии «ФинЗОЖ эксперт» в номинации «Лучший медиапроект (цикл материалов, постоянная рубрика/спецпроект) в СМИ».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43" y="649319"/>
            <a:ext cx="1822809" cy="1958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777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81 от 16.11.2021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 - канал Минфина Чувашии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t.me/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minfin_chuvashii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842464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finmail@cap.ru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86720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52936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725144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74988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9" t="35632" r="14511" b="24349"/>
          <a:stretch/>
        </p:blipFill>
        <p:spPr bwMode="auto">
          <a:xfrm>
            <a:off x="6012160" y="2858725"/>
            <a:ext cx="632454" cy="69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87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https://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37200"/>
            <a:ext cx="7792084" cy="349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М.А. Загребаева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7127" y="5656790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5292080" y="5589240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:\Сектор финансирования\Льготы\2\color-odnoklassniki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76" y="6100685"/>
            <a:ext cx="683322" cy="5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37127" y="6182794"/>
            <a:ext cx="286854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https://ok.ru/group/60503534076116</a:t>
            </a:r>
            <a:endParaRPr lang="ru-RU" sz="13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18327</TotalTime>
  <Words>14677</Words>
  <Application>Microsoft Office PowerPoint</Application>
  <PresentationFormat>Экран (4:3)</PresentationFormat>
  <Paragraphs>3730</Paragraphs>
  <Slides>87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8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4191</cp:revision>
  <cp:lastPrinted>2025-11-11T13:38:51Z</cp:lastPrinted>
  <dcterms:created xsi:type="dcterms:W3CDTF">2011-09-23T06:24:52Z</dcterms:created>
  <dcterms:modified xsi:type="dcterms:W3CDTF">2025-11-17T12:16:57Z</dcterms:modified>
</cp:coreProperties>
</file>