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12.xml" ContentType="application/vnd.openxmlformats-officedocument.presentationml.notesSlide+xml"/>
  <Override PartName="/ppt/charts/chart6.xml" ContentType="application/vnd.openxmlformats-officedocument.drawingml.chart+xml"/>
  <Override PartName="/ppt/drawings/drawing1.xml" ContentType="application/vnd.openxmlformats-officedocument.drawingml.chartshapes+xml"/>
  <Override PartName="/ppt/notesSlides/notesSlide13.xml" ContentType="application/vnd.openxmlformats-officedocument.presentationml.notesSlide+xml"/>
  <Override PartName="/ppt/charts/chart7.xml" ContentType="application/vnd.openxmlformats-officedocument.drawingml.chart+xml"/>
  <Override PartName="/ppt/drawings/drawing2.xml" ContentType="application/vnd.openxmlformats-officedocument.drawingml.chartshapes+xml"/>
  <Override PartName="/ppt/notesSlides/notesSlide14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notesSlides/notesSlide15.xml" ContentType="application/vnd.openxmlformats-officedocument.presentationml.notesSlide+xml"/>
  <Override PartName="/ppt/charts/chart10.xml" ContentType="application/vnd.openxmlformats-officedocument.drawingml.chart+xml"/>
  <Override PartName="/ppt/drawings/drawing3.xml" ContentType="application/vnd.openxmlformats-officedocument.drawingml.chartshapes+xml"/>
  <Override PartName="/ppt/charts/chart11.xml" ContentType="application/vnd.openxmlformats-officedocument.drawingml.chart+xml"/>
  <Override PartName="/ppt/drawings/drawing4.xml" ContentType="application/vnd.openxmlformats-officedocument.drawingml.chartshapes+xml"/>
  <Override PartName="/ppt/notesSlides/notesSlide16.xml" ContentType="application/vnd.openxmlformats-officedocument.presentationml.notesSlide+xml"/>
  <Override PartName="/ppt/charts/chart12.xml" ContentType="application/vnd.openxmlformats-officedocument.drawingml.chart+xml"/>
  <Override PartName="/ppt/drawings/drawing5.xml" ContentType="application/vnd.openxmlformats-officedocument.drawingml.chartshape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notesSlides/notesSlide19.xml" ContentType="application/vnd.openxmlformats-officedocument.presentationml.notesSlide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19.xml" ContentType="application/vnd.openxmlformats-officedocument.drawingml.chart+xml"/>
  <Override PartName="/ppt/theme/themeOverride1.xml" ContentType="application/vnd.openxmlformats-officedocument.themeOverride+xml"/>
  <Override PartName="/ppt/notesSlides/notesSlide23.xml" ContentType="application/vnd.openxmlformats-officedocument.presentationml.notesSlide+xml"/>
  <Override PartName="/ppt/charts/chart20.xml" ContentType="application/vnd.openxmlformats-officedocument.drawingml.chart+xml"/>
  <Override PartName="/ppt/theme/themeOverride2.xml" ContentType="application/vnd.openxmlformats-officedocument.themeOverride+xml"/>
  <Override PartName="/ppt/notesSlides/notesSlide24.xml" ContentType="application/vnd.openxmlformats-officedocument.presentationml.notesSlide+xml"/>
  <Override PartName="/ppt/charts/chart21.xml" ContentType="application/vnd.openxmlformats-officedocument.drawingml.chart+xml"/>
  <Override PartName="/ppt/drawings/drawing6.xml" ContentType="application/vnd.openxmlformats-officedocument.drawingml.chartshapes+xml"/>
  <Override PartName="/ppt/charts/chart22.xml" ContentType="application/vnd.openxmlformats-officedocument.drawingml.chart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drawings/drawing7.xml" ContentType="application/vnd.openxmlformats-officedocument.drawingml.chartshapes+xml"/>
  <Override PartName="/ppt/notesSlides/notesSlide27.xml" ContentType="application/vnd.openxmlformats-officedocument.presentationml.notesSlide+xml"/>
  <Override PartName="/ppt/charts/chart26.xml" ContentType="application/vnd.openxmlformats-officedocument.drawingml.chart+xml"/>
  <Override PartName="/ppt/drawings/drawing8.xml" ContentType="application/vnd.openxmlformats-officedocument.drawingml.chartshapes+xml"/>
  <Override PartName="/ppt/notesSlides/notesSlide28.xml" ContentType="application/vnd.openxmlformats-officedocument.presentationml.notesSlide+xml"/>
  <Override PartName="/ppt/charts/chart27.xml" ContentType="application/vnd.openxmlformats-officedocument.drawingml.chart+xml"/>
  <Override PartName="/ppt/notesSlides/notesSlide29.xml" ContentType="application/vnd.openxmlformats-officedocument.presentationml.notesSlide+xml"/>
  <Override PartName="/ppt/charts/chart28.xml" ContentType="application/vnd.openxmlformats-officedocument.drawingml.chart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29.xml" ContentType="application/vnd.openxmlformats-officedocument.drawingml.chart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rts/chart30.xml" ContentType="application/vnd.openxmlformats-officedocument.drawingml.chart+xml"/>
  <Override PartName="/ppt/notesSlides/notesSlide34.xml" ContentType="application/vnd.openxmlformats-officedocument.presentationml.notesSlide+xml"/>
  <Override PartName="/ppt/charts/chart31.xml" ContentType="application/vnd.openxmlformats-officedocument.drawingml.chart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rts/chart32.xml" ContentType="application/vnd.openxmlformats-officedocument.drawingml.chart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rts/chart33.xml" ContentType="application/vnd.openxmlformats-officedocument.drawingml.chart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harts/chart34.xml" ContentType="application/vnd.openxmlformats-officedocument.drawingml.chart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charts/chart35.xml" ContentType="application/vnd.openxmlformats-officedocument.drawingml.chart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charts/chart36.xml" ContentType="application/vnd.openxmlformats-officedocument.drawingml.chart+xml"/>
  <Override PartName="/ppt/notesSlides/notesSlide45.xml" ContentType="application/vnd.openxmlformats-officedocument.presentationml.notesSlide+xml"/>
  <Override PartName="/ppt/charts/chart37.xml" ContentType="application/vnd.openxmlformats-officedocument.drawingml.chart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charts/chart38.xml" ContentType="application/vnd.openxmlformats-officedocument.drawingml.chart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charts/chart39.xml" ContentType="application/vnd.openxmlformats-officedocument.drawingml.chart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charts/chart40.xml" ContentType="application/vnd.openxmlformats-officedocument.drawingml.chart+xml"/>
  <Override PartName="/ppt/drawings/drawing9.xml" ContentType="application/vnd.openxmlformats-officedocument.drawingml.chartshapes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charts/chart41.xml" ContentType="application/vnd.openxmlformats-officedocument.drawingml.chart+xml"/>
  <Override PartName="/ppt/charts/chart42.xml" ContentType="application/vnd.openxmlformats-officedocument.drawingml.chart+xml"/>
  <Override PartName="/ppt/charts/chart43.xml" ContentType="application/vnd.openxmlformats-officedocument.drawingml.chart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charts/chart44.xml" ContentType="application/vnd.openxmlformats-officedocument.drawingml.chart+xml"/>
  <Override PartName="/ppt/notesSlides/notesSlide56.xml" ContentType="application/vnd.openxmlformats-officedocument.presentationml.notesSlide+xml"/>
  <Override PartName="/ppt/charts/chart45.xml" ContentType="application/vnd.openxmlformats-officedocument.drawingml.chart+xml"/>
  <Override PartName="/ppt/notesSlides/notesSlide57.xml" ContentType="application/vnd.openxmlformats-officedocument.presentationml.notesSlide+xml"/>
  <Override PartName="/ppt/charts/chart46.xml" ContentType="application/vnd.openxmlformats-officedocument.drawingml.chart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charts/chart47.xml" ContentType="application/vnd.openxmlformats-officedocument.drawingml.chart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charts/chart48.xml" ContentType="application/vnd.openxmlformats-officedocument.drawingml.chart+xml"/>
  <Override PartName="/ppt/notesSlides/notesSlide62.xml" ContentType="application/vnd.openxmlformats-officedocument.presentationml.notesSlide+xml"/>
  <Override PartName="/ppt/charts/chart49.xml" ContentType="application/vnd.openxmlformats-officedocument.drawingml.chart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charts/chart50.xml" ContentType="application/vnd.openxmlformats-officedocument.drawingml.chart+xml"/>
  <Override PartName="/ppt/charts/chart51.xml" ContentType="application/vnd.openxmlformats-officedocument.drawingml.chart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charts/chart52.xml" ContentType="application/vnd.openxmlformats-officedocument.drawingml.chart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90"/>
  </p:notesMasterIdLst>
  <p:handoutMasterIdLst>
    <p:handoutMasterId r:id="rId91"/>
  </p:handoutMasterIdLst>
  <p:sldIdLst>
    <p:sldId id="611" r:id="rId2"/>
    <p:sldId id="1180" r:id="rId3"/>
    <p:sldId id="437" r:id="rId4"/>
    <p:sldId id="438" r:id="rId5"/>
    <p:sldId id="649" r:id="rId6"/>
    <p:sldId id="442" r:id="rId7"/>
    <p:sldId id="397" r:id="rId8"/>
    <p:sldId id="396" r:id="rId9"/>
    <p:sldId id="1487" r:id="rId10"/>
    <p:sldId id="1488" r:id="rId11"/>
    <p:sldId id="1489" r:id="rId12"/>
    <p:sldId id="1490" r:id="rId13"/>
    <p:sldId id="1578" r:id="rId14"/>
    <p:sldId id="1579" r:id="rId15"/>
    <p:sldId id="1580" r:id="rId16"/>
    <p:sldId id="1511" r:id="rId17"/>
    <p:sldId id="1512" r:id="rId18"/>
    <p:sldId id="1502" r:id="rId19"/>
    <p:sldId id="1503" r:id="rId20"/>
    <p:sldId id="1504" r:id="rId21"/>
    <p:sldId id="1505" r:id="rId22"/>
    <p:sldId id="1506" r:id="rId23"/>
    <p:sldId id="1507" r:id="rId24"/>
    <p:sldId id="1581" r:id="rId25"/>
    <p:sldId id="1582" r:id="rId26"/>
    <p:sldId id="1583" r:id="rId27"/>
    <p:sldId id="1497" r:id="rId28"/>
    <p:sldId id="1584" r:id="rId29"/>
    <p:sldId id="1574" r:id="rId30"/>
    <p:sldId id="1564" r:id="rId31"/>
    <p:sldId id="1513" r:id="rId32"/>
    <p:sldId id="1567" r:id="rId33"/>
    <p:sldId id="1515" r:id="rId34"/>
    <p:sldId id="1572" r:id="rId35"/>
    <p:sldId id="1575" r:id="rId36"/>
    <p:sldId id="1576" r:id="rId37"/>
    <p:sldId id="1577" r:id="rId38"/>
    <p:sldId id="1585" r:id="rId39"/>
    <p:sldId id="1586" r:id="rId40"/>
    <p:sldId id="1501" r:id="rId41"/>
    <p:sldId id="1566" r:id="rId42"/>
    <p:sldId id="1520" r:id="rId43"/>
    <p:sldId id="1521" r:id="rId44"/>
    <p:sldId id="1522" r:id="rId45"/>
    <p:sldId id="1565" r:id="rId46"/>
    <p:sldId id="1563" r:id="rId47"/>
    <p:sldId id="1568" r:id="rId48"/>
    <p:sldId id="1524" r:id="rId49"/>
    <p:sldId id="1569" r:id="rId50"/>
    <p:sldId id="1526" r:id="rId51"/>
    <p:sldId id="1570" r:id="rId52"/>
    <p:sldId id="1528" r:id="rId53"/>
    <p:sldId id="1529" r:id="rId54"/>
    <p:sldId id="1530" r:id="rId55"/>
    <p:sldId id="1531" r:id="rId56"/>
    <p:sldId id="1532" r:id="rId57"/>
    <p:sldId id="1573" r:id="rId58"/>
    <p:sldId id="1534" r:id="rId59"/>
    <p:sldId id="1535" r:id="rId60"/>
    <p:sldId id="1536" r:id="rId61"/>
    <p:sldId id="1537" r:id="rId62"/>
    <p:sldId id="1538" r:id="rId63"/>
    <p:sldId id="1539" r:id="rId64"/>
    <p:sldId id="1540" r:id="rId65"/>
    <p:sldId id="1541" r:id="rId66"/>
    <p:sldId id="1542" r:id="rId67"/>
    <p:sldId id="1543" r:id="rId68"/>
    <p:sldId id="1544" r:id="rId69"/>
    <p:sldId id="1545" r:id="rId70"/>
    <p:sldId id="1546" r:id="rId71"/>
    <p:sldId id="1547" r:id="rId72"/>
    <p:sldId id="1548" r:id="rId73"/>
    <p:sldId id="1549" r:id="rId74"/>
    <p:sldId id="1550" r:id="rId75"/>
    <p:sldId id="1551" r:id="rId76"/>
    <p:sldId id="1552" r:id="rId77"/>
    <p:sldId id="1553" r:id="rId78"/>
    <p:sldId id="1554" r:id="rId79"/>
    <p:sldId id="1555" r:id="rId80"/>
    <p:sldId id="1556" r:id="rId81"/>
    <p:sldId id="1557" r:id="rId82"/>
    <p:sldId id="1571" r:id="rId83"/>
    <p:sldId id="1559" r:id="rId84"/>
    <p:sldId id="1560" r:id="rId85"/>
    <p:sldId id="1367" r:id="rId86"/>
    <p:sldId id="1368" r:id="rId87"/>
    <p:sldId id="1369" r:id="rId88"/>
    <p:sldId id="1370" r:id="rId89"/>
  </p:sldIdLst>
  <p:sldSz cx="9144000" cy="6858000" type="screen4x3"/>
  <p:notesSz cx="9926638" cy="6858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2970262E-9062-49A0-ABFF-45BF8EA6919B}">
          <p14:sldIdLst>
            <p14:sldId id="611"/>
            <p14:sldId id="1180"/>
            <p14:sldId id="437"/>
            <p14:sldId id="438"/>
            <p14:sldId id="649"/>
            <p14:sldId id="442"/>
            <p14:sldId id="397"/>
            <p14:sldId id="396"/>
            <p14:sldId id="1487"/>
            <p14:sldId id="1488"/>
            <p14:sldId id="1489"/>
            <p14:sldId id="1490"/>
            <p14:sldId id="1578"/>
            <p14:sldId id="1579"/>
            <p14:sldId id="1580"/>
            <p14:sldId id="1511"/>
            <p14:sldId id="1512"/>
            <p14:sldId id="1502"/>
            <p14:sldId id="1503"/>
            <p14:sldId id="1504"/>
            <p14:sldId id="1505"/>
            <p14:sldId id="1506"/>
            <p14:sldId id="1507"/>
            <p14:sldId id="1581"/>
            <p14:sldId id="1582"/>
            <p14:sldId id="1583"/>
            <p14:sldId id="1497"/>
            <p14:sldId id="1584"/>
            <p14:sldId id="1574"/>
            <p14:sldId id="1564"/>
            <p14:sldId id="1513"/>
            <p14:sldId id="1567"/>
            <p14:sldId id="1515"/>
            <p14:sldId id="1572"/>
            <p14:sldId id="1575"/>
            <p14:sldId id="1576"/>
            <p14:sldId id="1577"/>
            <p14:sldId id="1585"/>
            <p14:sldId id="1586"/>
            <p14:sldId id="1501"/>
            <p14:sldId id="1566"/>
            <p14:sldId id="1520"/>
            <p14:sldId id="1521"/>
            <p14:sldId id="1522"/>
            <p14:sldId id="1565"/>
            <p14:sldId id="1563"/>
            <p14:sldId id="1568"/>
            <p14:sldId id="1524"/>
            <p14:sldId id="1569"/>
            <p14:sldId id="1526"/>
            <p14:sldId id="1570"/>
            <p14:sldId id="1528"/>
            <p14:sldId id="1529"/>
            <p14:sldId id="1530"/>
            <p14:sldId id="1531"/>
            <p14:sldId id="1532"/>
            <p14:sldId id="1573"/>
            <p14:sldId id="1534"/>
            <p14:sldId id="1535"/>
            <p14:sldId id="1536"/>
            <p14:sldId id="1537"/>
            <p14:sldId id="1538"/>
            <p14:sldId id="1539"/>
            <p14:sldId id="1540"/>
            <p14:sldId id="1541"/>
            <p14:sldId id="1542"/>
            <p14:sldId id="1543"/>
            <p14:sldId id="1544"/>
            <p14:sldId id="1545"/>
            <p14:sldId id="1546"/>
            <p14:sldId id="1547"/>
            <p14:sldId id="1548"/>
            <p14:sldId id="1549"/>
            <p14:sldId id="1550"/>
            <p14:sldId id="1551"/>
            <p14:sldId id="1552"/>
            <p14:sldId id="1553"/>
            <p14:sldId id="1554"/>
            <p14:sldId id="1555"/>
            <p14:sldId id="1556"/>
            <p14:sldId id="1557"/>
            <p14:sldId id="1571"/>
            <p14:sldId id="1559"/>
            <p14:sldId id="1560"/>
            <p14:sldId id="1367"/>
            <p14:sldId id="1368"/>
            <p14:sldId id="1369"/>
            <p14:sldId id="1370"/>
          </p14:sldIdLst>
        </p14:section>
        <p14:section name="Раздел без заголовка" id="{60EB5735-7ACC-4E21-98EB-55B00BEF2465}">
          <p14:sldIdLst/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FAE0"/>
    <a:srgbClr val="D5F6C0"/>
    <a:srgbClr val="BEF397"/>
    <a:srgbClr val="000000"/>
    <a:srgbClr val="DEF6E3"/>
    <a:srgbClr val="BBEEC5"/>
    <a:srgbClr val="8DE7A0"/>
    <a:srgbClr val="E7E1F0"/>
    <a:srgbClr val="CFC0E2"/>
    <a:srgbClr val="B196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79" autoAdjust="0"/>
    <p:restoredTop sz="96390" autoAdjust="0"/>
  </p:normalViewPr>
  <p:slideViewPr>
    <p:cSldViewPr>
      <p:cViewPr varScale="1">
        <p:scale>
          <a:sx n="74" d="100"/>
          <a:sy n="74" d="100"/>
        </p:scale>
        <p:origin x="-1116" y="-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7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notesMaster" Target="notesMasters/notesMaster1.xml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8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9.xlsx"/><Relationship Id="rId1" Type="http://schemas.openxmlformats.org/officeDocument/2006/relationships/themeOverride" Target="../theme/themeOverride2.xml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Microsoft_Excel_Worksheet20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2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Microsoft_Excel_Worksheet24.xlsx"/></Relationships>
</file>

<file path=ppt/charts/_rels/chart2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Microsoft_Excel_Worksheet25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6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7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8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9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0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1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2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3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4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5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6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7.xlsx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8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4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package" Target="../embeddings/Microsoft_Excel_Worksheet39.xlsx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0.xlsx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1.xlsx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2.xlsx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3.xlsx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4.xlsx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5.xlsx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6.xlsx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7.xlsx"/></Relationships>
</file>

<file path=ppt/charts/_rels/chart4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8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&#1044;&#1080;&#1072;&#1075;&#1088;&#1072;&#1084;&#1084;&#1072;%20&#1074;%20Microsoft%20PowerPoint" TargetMode="External"/></Relationships>
</file>

<file path=ppt/charts/_rels/chart5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9.xlsx"/></Relationships>
</file>

<file path=ppt/charts/_rels/chart5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0.xlsx"/></Relationships>
</file>

<file path=ppt/charts/_rels/chart5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1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3349648908499068E-2"/>
          <c:y val="0.12488860494261185"/>
          <c:w val="0.13862702127092461"/>
          <c:h val="8.4717766095490823E-2"/>
        </c:manualLayout>
      </c:layout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3985280"/>
        <c:axId val="124703232"/>
      </c:barChart>
      <c:catAx>
        <c:axId val="13398528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24703232"/>
        <c:crosses val="autoZero"/>
        <c:auto val="1"/>
        <c:lblAlgn val="ctr"/>
        <c:lblOffset val="100"/>
        <c:noMultiLvlLbl val="0"/>
      </c:catAx>
      <c:valAx>
        <c:axId val="124703232"/>
        <c:scaling>
          <c:orientation val="minMax"/>
        </c:scaling>
        <c:delete val="1"/>
        <c:axPos val="b"/>
        <c:numFmt formatCode="#,##0" sourceLinked="1"/>
        <c:majorTickMark val="out"/>
        <c:minorTickMark val="none"/>
        <c:tickLblPos val="nextTo"/>
        <c:crossAx val="13398528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58481349622176071"/>
          <c:y val="2.882904447488541E-2"/>
          <c:w val="0.36949216636862003"/>
          <c:h val="0.89426182497286377"/>
        </c:manualLayout>
      </c:layout>
      <c:barChart>
        <c:barDir val="bar"/>
        <c:grouping val="clustered"/>
        <c:varyColors val="0"/>
        <c:ser>
          <c:idx val="0"/>
          <c:order val="0"/>
          <c:spPr>
            <a:gradFill>
              <a:gsLst>
                <a:gs pos="0">
                  <a:srgbClr val="3BCB27">
                    <a:shade val="30000"/>
                    <a:satMod val="115000"/>
                  </a:srgbClr>
                </a:gs>
                <a:gs pos="22000">
                  <a:srgbClr val="3BCB27">
                    <a:shade val="67500"/>
                    <a:satMod val="115000"/>
                  </a:srgbClr>
                </a:gs>
                <a:gs pos="100000">
                  <a:srgbClr val="3BCB27">
                    <a:shade val="100000"/>
                    <a:satMod val="115000"/>
                  </a:srgbClr>
                </a:gs>
              </a:gsLst>
              <a:lin ang="5400000" scaled="1"/>
            </a:gradFill>
          </c:spPr>
          <c:invertIfNegative val="0"/>
          <c:dPt>
            <c:idx val="4"/>
            <c:invertIfNegative val="0"/>
            <c:bubble3D val="0"/>
          </c:dPt>
          <c:dPt>
            <c:idx val="5"/>
            <c:invertIfNegative val="0"/>
            <c:bubble3D val="0"/>
          </c:dPt>
          <c:dPt>
            <c:idx val="6"/>
            <c:invertIfNegative val="0"/>
            <c:bubble3D val="0"/>
          </c:dPt>
          <c:dPt>
            <c:idx val="9"/>
            <c:invertIfNegative val="0"/>
            <c:bubble3D val="0"/>
          </c:dPt>
          <c:dPt>
            <c:idx val="10"/>
            <c:invertIfNegative val="0"/>
            <c:bubble3D val="0"/>
          </c:dPt>
          <c:dPt>
            <c:idx val="11"/>
            <c:invertIfNegative val="0"/>
            <c:bubble3D val="0"/>
          </c:dPt>
          <c:dPt>
            <c:idx val="12"/>
            <c:invertIfNegative val="0"/>
            <c:bubble3D val="0"/>
          </c:dPt>
          <c:dPt>
            <c:idx val="13"/>
            <c:invertIfNegative val="0"/>
            <c:bubble3D val="0"/>
            <c:spPr>
              <a:gradFill>
                <a:gsLst>
                  <a:gs pos="0">
                    <a:srgbClr val="EDF303"/>
                  </a:gs>
                  <a:gs pos="22000">
                    <a:srgbClr val="FFFF00"/>
                  </a:gs>
                  <a:gs pos="100000">
                    <a:srgbClr val="FAF640"/>
                  </a:gs>
                </a:gsLst>
                <a:lin ang="5400000" scaled="1"/>
              </a:gra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Лист1!$A$9:$A$24</c:f>
              <c:strCache>
                <c:ptCount val="16"/>
                <c:pt idx="0">
                  <c:v>Республика Башкортостан</c:v>
                </c:pt>
                <c:pt idx="1">
                  <c:v>Пензенская область</c:v>
                </c:pt>
                <c:pt idx="2">
                  <c:v>Республика Мордовия</c:v>
                </c:pt>
                <c:pt idx="3">
                  <c:v>Самарская область</c:v>
                </c:pt>
                <c:pt idx="4">
                  <c:v>Саратовская область</c:v>
                </c:pt>
                <c:pt idx="5">
                  <c:v>Ульяновская область</c:v>
                </c:pt>
                <c:pt idx="6">
                  <c:v>Оренбургская область</c:v>
                </c:pt>
                <c:pt idx="7">
                  <c:v>Пермский край</c:v>
                </c:pt>
                <c:pt idx="8">
                  <c:v>Нижегородская область</c:v>
                </c:pt>
                <c:pt idx="9">
                  <c:v>Кировская область</c:v>
                </c:pt>
                <c:pt idx="10">
                  <c:v>Удмуртская Республика</c:v>
                </c:pt>
                <c:pt idx="11">
                  <c:v>Республика Марий Эл</c:v>
                </c:pt>
                <c:pt idx="12">
                  <c:v>Республика Татарстан </c:v>
                </c:pt>
                <c:pt idx="13">
                  <c:v>Чувашская Республика</c:v>
                </c:pt>
                <c:pt idx="14">
                  <c:v>ПФО</c:v>
                </c:pt>
                <c:pt idx="15">
                  <c:v>Россия</c:v>
                </c:pt>
              </c:strCache>
            </c:strRef>
          </c:cat>
          <c:val>
            <c:numRef>
              <c:f>Лист1!$B$9:$B$24</c:f>
              <c:numCache>
                <c:formatCode>0.0</c:formatCode>
                <c:ptCount val="16"/>
                <c:pt idx="0">
                  <c:v>113.6</c:v>
                </c:pt>
                <c:pt idx="1">
                  <c:v>114.5</c:v>
                </c:pt>
                <c:pt idx="2">
                  <c:v>115.2</c:v>
                </c:pt>
                <c:pt idx="3">
                  <c:v>115.3</c:v>
                </c:pt>
                <c:pt idx="4">
                  <c:v>115.7</c:v>
                </c:pt>
                <c:pt idx="5">
                  <c:v>116.7</c:v>
                </c:pt>
                <c:pt idx="6">
                  <c:v>117.2</c:v>
                </c:pt>
                <c:pt idx="7">
                  <c:v>117.5</c:v>
                </c:pt>
                <c:pt idx="8">
                  <c:v>117.7</c:v>
                </c:pt>
                <c:pt idx="9">
                  <c:v>117.9</c:v>
                </c:pt>
                <c:pt idx="10">
                  <c:v>118.7</c:v>
                </c:pt>
                <c:pt idx="11">
                  <c:v>120.6</c:v>
                </c:pt>
                <c:pt idx="12">
                  <c:v>122.7</c:v>
                </c:pt>
                <c:pt idx="13">
                  <c:v>124.3</c:v>
                </c:pt>
                <c:pt idx="14">
                  <c:v>117.7</c:v>
                </c:pt>
                <c:pt idx="15">
                  <c:v>114.3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8436864"/>
        <c:axId val="47128576"/>
      </c:barChart>
      <c:catAx>
        <c:axId val="384368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</c:spPr>
        <c:txPr>
          <a:bodyPr/>
          <a:lstStyle/>
          <a:p>
            <a:pPr>
              <a:defRPr sz="1100" b="1">
                <a:latin typeface="TimesET" pitchFamily="2" charset="0"/>
                <a:cs typeface="Arial" panose="020B0604020202020204" pitchFamily="34" charset="0"/>
              </a:defRPr>
            </a:pPr>
            <a:endParaRPr lang="ru-RU"/>
          </a:p>
        </c:txPr>
        <c:crossAx val="47128576"/>
        <c:crosses val="autoZero"/>
        <c:auto val="1"/>
        <c:lblAlgn val="ctr"/>
        <c:lblOffset val="100"/>
        <c:noMultiLvlLbl val="0"/>
      </c:catAx>
      <c:valAx>
        <c:axId val="47128576"/>
        <c:scaling>
          <c:orientation val="minMax"/>
        </c:scaling>
        <c:delete val="0"/>
        <c:axPos val="b"/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38436864"/>
        <c:crosses val="autoZero"/>
        <c:crossBetween val="between"/>
      </c:valAx>
      <c:spPr>
        <a:noFill/>
        <a:ln w="25396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4877628456108004E-2"/>
          <c:y val="0.15096743786144304"/>
          <c:w val="0.86740056898377582"/>
          <c:h val="0.55275651556690319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Лист1!$B$1</c:f>
              <c:strCache>
                <c:ptCount val="1"/>
                <c:pt idx="0">
                  <c:v>Объем собственных доходов консолидированного бюджета Чувашской Республики, млн. рублей </c:v>
                </c:pt>
              </c:strCache>
            </c:strRef>
          </c:tx>
          <c:spPr>
            <a:solidFill>
              <a:srgbClr val="6699FF"/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"/>
                  <c:y val="-1.65346211532052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"/>
                  <c:y val="-2.204616153760695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Лист1!$A$2:$A$6</c:f>
              <c:strCache>
                <c:ptCount val="5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  <c:pt idx="4">
                  <c:v>2023 год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39217.300000000003</c:v>
                </c:pt>
                <c:pt idx="1">
                  <c:v>39398.699999999997</c:v>
                </c:pt>
                <c:pt idx="2">
                  <c:v>46050</c:v>
                </c:pt>
                <c:pt idx="3">
                  <c:v>55225.5</c:v>
                </c:pt>
                <c:pt idx="4">
                  <c:v>67751.899999999994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8438400"/>
        <c:axId val="47130304"/>
      </c:barChart>
      <c:lineChart>
        <c:grouping val="standard"/>
        <c:varyColors val="0"/>
        <c:ser>
          <c:idx val="2"/>
          <c:order val="1"/>
          <c:tx>
            <c:strRef>
              <c:f>Лист1!$C$1</c:f>
              <c:strCache>
                <c:ptCount val="1"/>
                <c:pt idx="0">
                  <c:v>Собственные доходы на 1 жителя, тыс. рублей</c:v>
                </c:pt>
              </c:strCache>
            </c:strRef>
          </c:tx>
          <c:spPr>
            <a:ln w="25394">
              <a:solidFill>
                <a:srgbClr val="CC99FF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c:spPr>
          <c:marker>
            <c:symbol val="diamond"/>
            <c:size val="48"/>
            <c:spPr>
              <a:solidFill>
                <a:srgbClr val="EC9CC4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c:spPr>
          </c:marker>
          <c:dLbls>
            <c:dLbl>
              <c:idx val="0"/>
              <c:spPr/>
              <c:txPr>
                <a:bodyPr/>
                <a:lstStyle/>
                <a:p>
                  <a:pPr>
                    <a:defRPr sz="1100"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 sz="1100"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pPr/>
              <c:txPr>
                <a:bodyPr/>
                <a:lstStyle/>
                <a:p>
                  <a:pPr>
                    <a:defRPr sz="1100"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  <c:pt idx="4">
                  <c:v>2023 год</c:v>
                </c:pt>
              </c:strCache>
            </c:strRef>
          </c:cat>
          <c:val>
            <c:numRef>
              <c:f>Лист1!$C$2:$C$6</c:f>
              <c:numCache>
                <c:formatCode>0.00</c:formatCode>
                <c:ptCount val="5"/>
                <c:pt idx="0">
                  <c:v>32.203399573000496</c:v>
                </c:pt>
                <c:pt idx="1">
                  <c:v>32.61751800645748</c:v>
                </c:pt>
                <c:pt idx="2">
                  <c:v>38.896866289382544</c:v>
                </c:pt>
                <c:pt idx="3">
                  <c:v>47.072536651892257</c:v>
                </c:pt>
                <c:pt idx="4">
                  <c:v>58.051495158940966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/>
        <c:marker val="1"/>
        <c:smooth val="0"/>
        <c:axId val="194864128"/>
        <c:axId val="47130880"/>
      </c:lineChart>
      <c:catAx>
        <c:axId val="38438400"/>
        <c:scaling>
          <c:orientation val="minMax"/>
        </c:scaling>
        <c:delete val="0"/>
        <c:axPos val="b"/>
        <c:numFmt formatCode="dd/mm/yyyy" sourceLinked="0"/>
        <c:majorTickMark val="out"/>
        <c:minorTickMark val="none"/>
        <c:tickLblPos val="nextTo"/>
        <c:txPr>
          <a:bodyPr/>
          <a:lstStyle/>
          <a:p>
            <a:pPr>
              <a:defRPr sz="105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47130304"/>
        <c:crosses val="autoZero"/>
        <c:auto val="1"/>
        <c:lblAlgn val="ctr"/>
        <c:lblOffset val="100"/>
        <c:noMultiLvlLbl val="1"/>
      </c:catAx>
      <c:valAx>
        <c:axId val="47130304"/>
        <c:scaling>
          <c:orientation val="minMax"/>
          <c:max val="70000"/>
          <c:min val="0"/>
        </c:scaling>
        <c:delete val="0"/>
        <c:axPos val="l"/>
        <c:majorGridlines/>
        <c:numFmt formatCode="#,##0.0" sourceLinked="1"/>
        <c:majorTickMark val="none"/>
        <c:minorTickMark val="none"/>
        <c:tickLblPos val="none"/>
        <c:txPr>
          <a:bodyPr/>
          <a:lstStyle/>
          <a:p>
            <a:pPr>
              <a:defRPr sz="1200" b="1"/>
            </a:pPr>
            <a:endParaRPr lang="ru-RU"/>
          </a:p>
        </c:txPr>
        <c:crossAx val="38438400"/>
        <c:crosses val="autoZero"/>
        <c:crossBetween val="between"/>
      </c:valAx>
      <c:valAx>
        <c:axId val="47130880"/>
        <c:scaling>
          <c:orientation val="minMax"/>
          <c:max val="70"/>
          <c:min val="15"/>
        </c:scaling>
        <c:delete val="0"/>
        <c:axPos val="r"/>
        <c:numFmt formatCode="0.00" sourceLinked="1"/>
        <c:majorTickMark val="none"/>
        <c:minorTickMark val="none"/>
        <c:tickLblPos val="none"/>
        <c:spPr>
          <a:noFill/>
          <a:ln>
            <a:noFill/>
          </a:ln>
        </c:spPr>
        <c:crossAx val="194864128"/>
        <c:crosses val="max"/>
        <c:crossBetween val="between"/>
      </c:valAx>
      <c:catAx>
        <c:axId val="1948641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7130880"/>
        <c:crosses val="autoZero"/>
        <c:auto val="1"/>
        <c:lblAlgn val="ctr"/>
        <c:lblOffset val="100"/>
        <c:noMultiLvlLbl val="0"/>
      </c:catAx>
    </c:plotArea>
    <c:legend>
      <c:legendPos val="r"/>
      <c:legendEntry>
        <c:idx val="0"/>
        <c:txPr>
          <a:bodyPr/>
          <a:lstStyle/>
          <a:p>
            <a:pPr>
              <a:defRPr sz="1100" b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3.1894831521821293E-2"/>
          <c:y val="0.79955938055493847"/>
          <c:w val="0.90331164924085749"/>
          <c:h val="0.15359252617764693"/>
        </c:manualLayout>
      </c:layout>
      <c:overlay val="0"/>
      <c:txPr>
        <a:bodyPr/>
        <a:lstStyle/>
        <a:p>
          <a:pPr>
            <a:defRPr sz="1100" b="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>
          <a:latin typeface="Arial Cyr" pitchFamily="34" charset="0"/>
          <a:cs typeface="Arial Cyr" pitchFamily="34" charset="0"/>
        </a:defRPr>
      </a:pPr>
      <a:endParaRPr lang="ru-RU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4.6960851724520351E-2"/>
          <c:w val="0.94708581869639474"/>
          <c:h val="0.9478518567184037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 в собственных доходах</c:v>
                </c:pt>
              </c:strCache>
            </c:strRef>
          </c:tx>
          <c:explosion val="25"/>
          <c:dPt>
            <c:idx val="0"/>
            <c:bubble3D val="0"/>
            <c:explosion val="8"/>
            <c:spPr>
              <a:solidFill>
                <a:srgbClr val="1DD526"/>
              </a:solidFill>
            </c:spPr>
          </c:dPt>
          <c:dPt>
            <c:idx val="1"/>
            <c:bubble3D val="0"/>
            <c:spPr>
              <a:solidFill>
                <a:srgbClr val="FF0066"/>
              </a:solidFill>
            </c:spPr>
          </c:dPt>
          <c:cat>
            <c:strRef>
              <c:f>Лист1!$A$2:$A$3</c:f>
              <c:strCache>
                <c:ptCount val="2"/>
                <c:pt idx="0">
                  <c:v>10 крупных</c:v>
                </c:pt>
                <c:pt idx="1">
                  <c:v>остальные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18.7</c:v>
                </c:pt>
                <c:pt idx="1">
                  <c:v>83.2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73">
          <a:noFill/>
        </a:ln>
      </c:spPr>
    </c:plotArea>
    <c:plotVisOnly val="1"/>
    <c:dispBlanksAs val="zero"/>
    <c:showDLblsOverMax val="0"/>
  </c:chart>
  <c:txPr>
    <a:bodyPr/>
    <a:lstStyle/>
    <a:p>
      <a:pPr>
        <a:defRPr sz="1798"/>
      </a:pPr>
      <a:endParaRPr lang="ru-RU"/>
    </a:p>
  </c:txPr>
  <c:externalData r:id="rId1">
    <c:autoUpdate val="0"/>
  </c:externalData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5"/>
      <c:rotY val="1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198279556239783E-3"/>
          <c:y val="9.4985381028124247E-2"/>
          <c:w val="0.99880172044376025"/>
          <c:h val="0.72769393560643147"/>
        </c:manualLayout>
      </c:layout>
      <c:bar3DChart>
        <c:barDir val="col"/>
        <c:grouping val="stacked"/>
        <c:varyColors val="0"/>
        <c:ser>
          <c:idx val="1"/>
          <c:order val="0"/>
          <c:tx>
            <c:strRef>
              <c:f>Лист1!$A$2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50000"/>
                    <a:satMod val="300000"/>
                  </a:schemeClr>
                </a:gs>
                <a:gs pos="35000">
                  <a:schemeClr val="accent6">
                    <a:tint val="37000"/>
                    <a:satMod val="300000"/>
                  </a:schemeClr>
                </a:gs>
                <a:gs pos="100000">
                  <a:schemeClr val="accent6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6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5.6524432797345221E-3"/>
                  <c:y val="-0.373088887559501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3.7682955198230146E-3"/>
                  <c:y val="-0.393439190517292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1304738201377713E-2"/>
                  <c:y val="-0.3595220189209745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9.4207387995575362E-3"/>
                  <c:y val="-0.2984711100476015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5.6524432797345221E-3"/>
                  <c:y val="-0.2984716441762881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Лист1!$B$1:$F$1</c:f>
              <c:strCache>
                <c:ptCount val="5"/>
                <c:pt idx="0">
                  <c:v>2023 год (факт)</c:v>
                </c:pt>
                <c:pt idx="1">
                  <c:v>2024 год</c:v>
                </c:pt>
                <c:pt idx="2">
                  <c:v>2025 год</c:v>
                </c:pt>
                <c:pt idx="3">
                  <c:v>2026 год</c:v>
                </c:pt>
                <c:pt idx="4">
                  <c:v>2027 год</c:v>
                </c:pt>
              </c:strCache>
            </c:strRef>
          </c:cat>
          <c:val>
            <c:numRef>
              <c:f>Лист1!$B$2:$F$2</c:f>
              <c:numCache>
                <c:formatCode>#,##0</c:formatCode>
                <c:ptCount val="5"/>
                <c:pt idx="0">
                  <c:v>39059</c:v>
                </c:pt>
                <c:pt idx="1">
                  <c:v>40390</c:v>
                </c:pt>
                <c:pt idx="2">
                  <c:v>35534</c:v>
                </c:pt>
                <c:pt idx="3">
                  <c:v>33434</c:v>
                </c:pt>
                <c:pt idx="4">
                  <c:v>30609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7"/>
        <c:gapDepth val="260"/>
        <c:shape val="cylinder"/>
        <c:axId val="196011520"/>
        <c:axId val="39828224"/>
        <c:axId val="0"/>
      </c:bar3DChart>
      <c:catAx>
        <c:axId val="196011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1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39828224"/>
        <c:crosses val="autoZero"/>
        <c:auto val="1"/>
        <c:lblAlgn val="ctr"/>
        <c:lblOffset val="100"/>
        <c:noMultiLvlLbl val="0"/>
      </c:catAx>
      <c:valAx>
        <c:axId val="39828224"/>
        <c:scaling>
          <c:orientation val="minMax"/>
          <c:min val="0"/>
        </c:scaling>
        <c:delete val="0"/>
        <c:axPos val="l"/>
        <c:majorGridlines/>
        <c:numFmt formatCode="#,##0" sourceLinked="1"/>
        <c:majorTickMark val="none"/>
        <c:minorTickMark val="none"/>
        <c:tickLblPos val="nextTo"/>
        <c:txPr>
          <a:bodyPr/>
          <a:lstStyle/>
          <a:p>
            <a:pPr>
              <a:defRPr sz="11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96011520"/>
        <c:crosses val="autoZero"/>
        <c:crossBetween val="between"/>
      </c:valAx>
      <c:spPr>
        <a:noFill/>
        <a:ln w="25409">
          <a:noFill/>
        </a:ln>
      </c:spPr>
    </c:plotArea>
    <c:plotVisOnly val="1"/>
    <c:dispBlanksAs val="gap"/>
    <c:showDLblsOverMax val="0"/>
  </c:chart>
  <c:txPr>
    <a:bodyPr/>
    <a:lstStyle/>
    <a:p>
      <a:pPr>
        <a:defRPr sz="1809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5"/>
      <c:rotY val="1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5376414815697981E-2"/>
          <c:y val="9.2028421962777079E-2"/>
          <c:w val="0.94794582444769004"/>
          <c:h val="0.7046481550359139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1757952820057031E-2"/>
                  <c:y val="-4.10161144885710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Дотации</c:v>
                </c:pt>
                <c:pt idx="1">
                  <c:v>Субсидии</c:v>
                </c:pt>
              </c:strCache>
            </c:strRef>
          </c:cat>
          <c:val>
            <c:numRef>
              <c:f>Лист1!$B$2:$B$3</c:f>
              <c:numCache>
                <c:formatCode>0</c:formatCode>
                <c:ptCount val="2"/>
                <c:pt idx="0">
                  <c:v>18167</c:v>
                </c:pt>
                <c:pt idx="1">
                  <c:v>14853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9394882050142578E-3"/>
                  <c:y val="-4.101934410388491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6455393845128211E-2"/>
                  <c:y val="4.10161144885710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Дотации</c:v>
                </c:pt>
                <c:pt idx="1">
                  <c:v>Субсидии</c:v>
                </c:pt>
              </c:strCache>
            </c:strRef>
          </c:cat>
          <c:val>
            <c:numRef>
              <c:f>Лист1!$C$2:$C$3</c:f>
              <c:numCache>
                <c:formatCode>0</c:formatCode>
                <c:ptCount val="2"/>
                <c:pt idx="0">
                  <c:v>20097</c:v>
                </c:pt>
                <c:pt idx="1">
                  <c:v>14942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5273858460171094E-2"/>
                  <c:y val="8.20322289771418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5.8789764100285156E-3"/>
                  <c:y val="-4.10161144885710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Дотации</c:v>
                </c:pt>
                <c:pt idx="1">
                  <c:v>Субсидии</c:v>
                </c:pt>
              </c:strCache>
            </c:strRef>
          </c:cat>
          <c:val>
            <c:numRef>
              <c:f>Лист1!$D$2:$D$3</c:f>
              <c:numCache>
                <c:formatCode>0</c:formatCode>
                <c:ptCount val="2"/>
                <c:pt idx="0">
                  <c:v>19752</c:v>
                </c:pt>
                <c:pt idx="1">
                  <c:v>13000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2026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0576417435099751E-2"/>
                  <c:y val="-4.10161144885710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5.8787449542643411E-3"/>
                  <c:y val="4.101288487325697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Дотации</c:v>
                </c:pt>
                <c:pt idx="1">
                  <c:v>Субсидии</c:v>
                </c:pt>
              </c:strCache>
            </c:strRef>
          </c:cat>
          <c:val>
            <c:numRef>
              <c:f>Лист1!$E$2:$E$3</c:f>
              <c:numCache>
                <c:formatCode>0</c:formatCode>
                <c:ptCount val="2"/>
                <c:pt idx="0">
                  <c:v>14269</c:v>
                </c:pt>
                <c:pt idx="1">
                  <c:v>16264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2027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3515905640114063E-2"/>
                  <c:y val="-3.759767061635749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0576417435099588E-2"/>
                  <c:y val="4.10161144885710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Дотации</c:v>
                </c:pt>
                <c:pt idx="1">
                  <c:v>Субсидии</c:v>
                </c:pt>
              </c:strCache>
            </c:strRef>
          </c:cat>
          <c:val>
            <c:numRef>
              <c:f>Лист1!$F$2:$F$3</c:f>
              <c:numCache>
                <c:formatCode>0</c:formatCode>
                <c:ptCount val="2"/>
                <c:pt idx="0">
                  <c:v>12788</c:v>
                </c:pt>
                <c:pt idx="1">
                  <c:v>14867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gapDepth val="64"/>
        <c:shape val="cylinder"/>
        <c:axId val="196539392"/>
        <c:axId val="39825344"/>
        <c:axId val="0"/>
      </c:bar3DChart>
      <c:catAx>
        <c:axId val="1965393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9825344"/>
        <c:crosses val="autoZero"/>
        <c:auto val="1"/>
        <c:lblAlgn val="ctr"/>
        <c:lblOffset val="100"/>
        <c:noMultiLvlLbl val="0"/>
      </c:catAx>
      <c:valAx>
        <c:axId val="39825344"/>
        <c:scaling>
          <c:orientation val="minMax"/>
          <c:min val="0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100" b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96539392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050" b="1">
          <a:latin typeface="TimesET" pitchFamily="2" charset="0"/>
        </a:defRPr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5"/>
      <c:rotY val="1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5376414815697981E-2"/>
          <c:y val="2.4515550903700764E-2"/>
          <c:w val="0.94794582444769004"/>
          <c:h val="0.7493198430148587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8.7278425048221021E-3"/>
                  <c:y val="8.203222897714208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Субвенции</c:v>
                </c:pt>
                <c:pt idx="1">
                  <c:v>Иные межбюджетные трансферты</c:v>
                </c:pt>
              </c:strCache>
            </c:strRef>
          </c:cat>
          <c:val>
            <c:numRef>
              <c:f>Лист1!$B$2:$B$3</c:f>
              <c:numCache>
                <c:formatCode>0</c:formatCode>
                <c:ptCount val="2"/>
                <c:pt idx="0">
                  <c:v>1469</c:v>
                </c:pt>
                <c:pt idx="1">
                  <c:v>3124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8.72784250482207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5.8185616698813837E-3"/>
                  <c:y val="2.05080572442855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Субвенции</c:v>
                </c:pt>
                <c:pt idx="1">
                  <c:v>Иные межбюджетные трансферты</c:v>
                </c:pt>
              </c:strCache>
            </c:strRef>
          </c:cat>
          <c:val>
            <c:numRef>
              <c:f>Лист1!$C$2:$C$3</c:f>
              <c:numCache>
                <c:formatCode>0</c:formatCode>
                <c:ptCount val="2"/>
                <c:pt idx="0">
                  <c:v>1671</c:v>
                </c:pt>
                <c:pt idx="1">
                  <c:v>1109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9092808349406385E-3"/>
                  <c:y val="-1.2304834346571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5.8185616698813837E-3"/>
                  <c:y val="8.203222897714208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Субвенции</c:v>
                </c:pt>
                <c:pt idx="1">
                  <c:v>Иные межбюджетные трансферты</c:v>
                </c:pt>
              </c:strCache>
            </c:strRef>
          </c:cat>
          <c:val>
            <c:numRef>
              <c:f>Лист1!$D$2:$D$3</c:f>
              <c:numCache>
                <c:formatCode>0</c:formatCode>
                <c:ptCount val="2"/>
                <c:pt idx="0">
                  <c:v>1669</c:v>
                </c:pt>
                <c:pt idx="1">
                  <c:v>1113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2026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0364965844584897E-2"/>
                  <c:y val="4.10161144885710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5.8185616698813837E-3"/>
                  <c:y val="-4.10161144885710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Субвенции</c:v>
                </c:pt>
                <c:pt idx="1">
                  <c:v>Иные межбюджетные трансферты</c:v>
                </c:pt>
              </c:strCache>
            </c:strRef>
          </c:cat>
          <c:val>
            <c:numRef>
              <c:f>Лист1!$E$2:$E$3</c:f>
              <c:numCache>
                <c:formatCode>0</c:formatCode>
                <c:ptCount val="2"/>
                <c:pt idx="0">
                  <c:v>1783</c:v>
                </c:pt>
                <c:pt idx="1">
                  <c:v>1118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2027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7455685009644152E-2"/>
                  <c:y val="-8.203222897714208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0364965844584738E-2"/>
                  <c:y val="1.64064457954284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Субвенции</c:v>
                </c:pt>
                <c:pt idx="1">
                  <c:v>Иные межбюджетные трансферты</c:v>
                </c:pt>
              </c:strCache>
            </c:strRef>
          </c:cat>
          <c:val>
            <c:numRef>
              <c:f>Лист1!$F$2:$F$3</c:f>
              <c:numCache>
                <c:formatCode>0</c:formatCode>
                <c:ptCount val="2"/>
                <c:pt idx="0">
                  <c:v>1838</c:v>
                </c:pt>
                <c:pt idx="1">
                  <c:v>1116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gapDepth val="64"/>
        <c:shape val="cylinder"/>
        <c:axId val="196564992"/>
        <c:axId val="47153728"/>
        <c:axId val="0"/>
      </c:bar3DChart>
      <c:catAx>
        <c:axId val="1965649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7153728"/>
        <c:crosses val="autoZero"/>
        <c:auto val="1"/>
        <c:lblAlgn val="ctr"/>
        <c:lblOffset val="100"/>
        <c:noMultiLvlLbl val="0"/>
      </c:catAx>
      <c:valAx>
        <c:axId val="47153728"/>
        <c:scaling>
          <c:orientation val="minMax"/>
          <c:min val="0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100" b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9656499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1.3582231546311068E-2"/>
          <c:y val="0.91702536927421496"/>
          <c:w val="0.93974165451408143"/>
          <c:h val="5.8364962032642367E-2"/>
        </c:manualLayout>
      </c:layout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050" b="1">
          <a:latin typeface="TimesET" pitchFamily="2" charset="0"/>
        </a:defRPr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774183781468217"/>
          <c:y val="4.5705852784238207E-2"/>
          <c:w val="0.48678651601156447"/>
          <c:h val="0.64290912170907855"/>
        </c:manualLayout>
      </c:layout>
      <c:pieChart>
        <c:varyColors val="1"/>
        <c:ser>
          <c:idx val="0"/>
          <c:order val="0"/>
          <c:tx>
            <c:strRef>
              <c:f>Лист1!$A$3:$A$6</c:f>
              <c:strCache>
                <c:ptCount val="1"/>
                <c:pt idx="0">
                  <c:v>Общегосударственные вопросы Национальная экономика Жилищно-коммунальное хозяйство  Образование 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</c:spPr>
          </c:dPt>
          <c:dPt>
            <c:idx val="1"/>
            <c:bubble3D val="0"/>
            <c:spPr>
              <a:solidFill>
                <a:schemeClr val="accent5">
                  <a:lumMod val="20000"/>
                  <a:lumOff val="80000"/>
                </a:schemeClr>
              </a:solidFill>
            </c:spPr>
          </c:dPt>
          <c:dPt>
            <c:idx val="2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</c:spPr>
          </c:dPt>
          <c:dPt>
            <c:idx val="3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</c:spPr>
          </c:dPt>
          <c:dPt>
            <c:idx val="4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5"/>
            <c:bubble3D val="0"/>
            <c:spPr>
              <a:solidFill>
                <a:srgbClr val="FFC000"/>
              </a:solidFill>
            </c:spPr>
          </c:dPt>
          <c:dPt>
            <c:idx val="6"/>
            <c:bubble3D val="0"/>
            <c:spPr>
              <a:solidFill>
                <a:schemeClr val="accent5"/>
              </a:solidFill>
            </c:spPr>
          </c:dPt>
          <c:dPt>
            <c:idx val="7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8"/>
            <c:bubble3D val="0"/>
            <c:spPr>
              <a:solidFill>
                <a:schemeClr val="bg2">
                  <a:lumMod val="50000"/>
                </a:schemeClr>
              </a:solidFill>
            </c:spPr>
          </c:dPt>
          <c:dPt>
            <c:idx val="9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</c:spPr>
          </c:dPt>
          <c:dPt>
            <c:idx val="10"/>
            <c:bubble3D val="0"/>
            <c:spPr>
              <a:solidFill>
                <a:schemeClr val="bg2"/>
              </a:solidFill>
            </c:spPr>
          </c:dPt>
          <c:dLbls>
            <c:dLbl>
              <c:idx val="0"/>
              <c:layout>
                <c:manualLayout>
                  <c:x val="-3.0260978323863021E-2"/>
                  <c:y val="2.083983189901976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7,1%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1100096178524055"/>
                  <c:y val="-0.10442322647910916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16,7%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1359441058186939"/>
                  <c:y val="-1.313582678847655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4,0</a:t>
                    </a:r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13957804432569268"/>
                  <c:y val="0.10182068445386409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28,0%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8966155145260136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2,3%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6.3260587294415735E-2"/>
                  <c:y val="1.3954913129310419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6,</a:t>
                    </a:r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9%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0.13138114592283542"/>
                  <c:y val="2.49795962841734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</a:t>
                    </a:r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</a:t>
                    </a:r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,</a:t>
                    </a:r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</a:t>
                    </a:r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4.400490330622344E-2"/>
                  <c:y val="-4.6757115730188224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</a:t>
                    </a:r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,2%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5.6104523382538248E-2"/>
                  <c:y val="1.8357321358004209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</a:t>
                    </a:r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,</a:t>
                    </a:r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</a:t>
                    </a:r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7.1935171785213373E-2"/>
                  <c:y val="5.651579166889849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1,5%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3.1983695131214497E-2"/>
                  <c:y val="6.7997051405491837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</a:t>
                    </a:r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,</a:t>
                    </a:r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</a:t>
                    </a:r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-6.877631050064828E-2"/>
                  <c:y val="-0.10710108064915858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7,3%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Лист1!$A$3:$A$14</c:f>
              <c:strCache>
                <c:ptCount val="12"/>
                <c:pt idx="0">
                  <c:v>Общегосударственные вопросы</c:v>
                </c:pt>
                <c:pt idx="1">
                  <c:v>Национальная экономика</c:v>
                </c:pt>
                <c:pt idx="2">
                  <c:v>Жилищно-коммунальное хозяйство </c:v>
                </c:pt>
                <c:pt idx="3">
                  <c:v>Образование </c:v>
                </c:pt>
                <c:pt idx="4">
                  <c:v>Культура и кинематография</c:v>
                </c:pt>
                <c:pt idx="5">
                  <c:v>Здравоохранение</c:v>
                </c:pt>
                <c:pt idx="6">
                  <c:v>Социальная политика </c:v>
                </c:pt>
                <c:pt idx="7">
                  <c:v>Физическая культура и спорт </c:v>
                </c:pt>
                <c:pt idx="8">
                  <c:v>Обслуживание государственного и муниципального долга </c:v>
                </c:pt>
                <c:pt idx="9">
                  <c:v>Межбюджетные трансферты </c:v>
                </c:pt>
                <c:pt idx="10">
                  <c:v>Иные расходы</c:v>
                </c:pt>
                <c:pt idx="11">
                  <c:v>Условно утвержденные расходы </c:v>
                </c:pt>
              </c:strCache>
            </c:strRef>
          </c:cat>
          <c:val>
            <c:numRef>
              <c:f>Лист1!$B$3:$B$14</c:f>
              <c:numCache>
                <c:formatCode>0.0%</c:formatCode>
                <c:ptCount val="12"/>
                <c:pt idx="0">
                  <c:v>7.0688939621158436E-2</c:v>
                </c:pt>
                <c:pt idx="1">
                  <c:v>0.16707664975822722</c:v>
                </c:pt>
                <c:pt idx="2">
                  <c:v>3.9696015480952355E-2</c:v>
                </c:pt>
                <c:pt idx="3">
                  <c:v>0.27994262499552414</c:v>
                </c:pt>
                <c:pt idx="4">
                  <c:v>2.2708608623256642E-2</c:v>
                </c:pt>
                <c:pt idx="5">
                  <c:v>6.8799608303692958E-2</c:v>
                </c:pt>
                <c:pt idx="6">
                  <c:v>0.2260790122999097</c:v>
                </c:pt>
                <c:pt idx="7">
                  <c:v>2.2434870117940604E-2</c:v>
                </c:pt>
                <c:pt idx="8">
                  <c:v>2.0465154708829672E-3</c:v>
                </c:pt>
                <c:pt idx="9">
                  <c:v>1.5250353793394554E-2</c:v>
                </c:pt>
                <c:pt idx="10">
                  <c:v>1.1965288287070433E-2</c:v>
                </c:pt>
                <c:pt idx="11">
                  <c:v>7.3311513247989901E-2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70"/>
      </c:pieChart>
    </c:plotArea>
    <c:plotVisOnly val="1"/>
    <c:dispBlanksAs val="zero"/>
    <c:showDLblsOverMax val="0"/>
  </c:chart>
  <c:txPr>
    <a:bodyPr/>
    <a:lstStyle/>
    <a:p>
      <a:pPr>
        <a:defRPr sz="13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486180647798099"/>
          <c:y val="8.3647448949764391E-2"/>
          <c:w val="0.62181050117502812"/>
          <c:h val="0.60882031023587102"/>
        </c:manualLayout>
      </c:layout>
      <c:pieChart>
        <c:varyColors val="1"/>
        <c:ser>
          <c:idx val="0"/>
          <c:order val="0"/>
          <c:tx>
            <c:strRef>
              <c:f>Лист1!$A$3:$A$6</c:f>
              <c:strCache>
                <c:ptCount val="1"/>
                <c:pt idx="0">
                  <c:v>Общегосударственные вопросы Национальная экономика Жилищно-коммунальное хозяйство Образование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</c:spPr>
          </c:dPt>
          <c:dPt>
            <c:idx val="1"/>
            <c:bubble3D val="0"/>
            <c:spPr>
              <a:solidFill>
                <a:schemeClr val="accent5">
                  <a:lumMod val="20000"/>
                  <a:lumOff val="80000"/>
                </a:schemeClr>
              </a:solidFill>
            </c:spPr>
          </c:dPt>
          <c:dPt>
            <c:idx val="2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</c:spPr>
          </c:dPt>
          <c:dPt>
            <c:idx val="3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</c:spPr>
          </c:dPt>
          <c:dPt>
            <c:idx val="4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5"/>
            <c:bubble3D val="0"/>
            <c:spPr>
              <a:solidFill>
                <a:srgbClr val="FFC000"/>
              </a:solidFill>
            </c:spPr>
          </c:dPt>
          <c:dPt>
            <c:idx val="6"/>
            <c:bubble3D val="0"/>
            <c:spPr>
              <a:solidFill>
                <a:schemeClr val="accent5"/>
              </a:solidFill>
            </c:spPr>
          </c:dPt>
          <c:dPt>
            <c:idx val="7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8"/>
            <c:bubble3D val="0"/>
            <c:spPr>
              <a:solidFill>
                <a:schemeClr val="bg2">
                  <a:lumMod val="50000"/>
                </a:schemeClr>
              </a:solidFill>
            </c:spPr>
          </c:dPt>
          <c:dPt>
            <c:idx val="9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</c:spPr>
          </c:dPt>
          <c:dPt>
            <c:idx val="10"/>
            <c:bubble3D val="0"/>
            <c:spPr>
              <a:solidFill>
                <a:schemeClr val="bg2"/>
              </a:solidFill>
            </c:spPr>
          </c:dPt>
          <c:dLbls>
            <c:dLbl>
              <c:idx val="0"/>
              <c:layout>
                <c:manualLayout>
                  <c:x val="-6.9762921926780533E-2"/>
                  <c:y val="3.504290131970556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ru-RU" dirty="0" smtClean="0"/>
                      <a:t>6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4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135551640176682"/>
                  <c:y val="-2.2125756761857684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4,1%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10536063368901162"/>
                  <c:y val="0.13657370170879368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30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4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503961968117898E-2"/>
                  <c:y val="6.3398132957795551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2,2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ru-RU" dirty="0" smtClean="0"/>
                      <a:t>6,7%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ru-RU" dirty="0" smtClean="0"/>
                      <a:t>21,9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3.2267522026359158E-2"/>
                  <c:y val="-3.252863717533646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1,9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5.025755851656083E-2"/>
                  <c:y val="7.0924374627970794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</a:t>
                    </a:r>
                    <a:r>
                      <a:rPr lang="ru-RU" dirty="0" smtClean="0"/>
                      <a:t>2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3.5316293905656312E-2"/>
                  <c:y val="5.3711581178588541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</a:t>
                    </a:r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,</a:t>
                    </a:r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</a:t>
                    </a:r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-7.0578704291951733E-2"/>
                  <c:y val="9.1940359180592054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6,4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Лист1!$A$3:$A$14</c:f>
              <c:strCache>
                <c:ptCount val="12"/>
                <c:pt idx="0">
                  <c:v>Общегосударственные вопросы</c:v>
                </c:pt>
                <c:pt idx="1">
                  <c:v>Национальная экономика</c:v>
                </c:pt>
                <c:pt idx="2">
                  <c:v>Жилищно-коммунальное хозяйство</c:v>
                </c:pt>
                <c:pt idx="3">
                  <c:v>Образование</c:v>
                </c:pt>
                <c:pt idx="4">
                  <c:v>Культура, кинематография</c:v>
                </c:pt>
                <c:pt idx="5">
                  <c:v>Здравоохранение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Обслуживание государственного и муниципального долга</c:v>
                </c:pt>
                <c:pt idx="9">
                  <c:v>Межбюджетные трансферты </c:v>
                </c:pt>
                <c:pt idx="10">
                  <c:v>Иные расходы</c:v>
                </c:pt>
                <c:pt idx="11">
                  <c:v>Условно утвержденные расходы</c:v>
                </c:pt>
              </c:strCache>
            </c:strRef>
          </c:cat>
          <c:val>
            <c:numRef>
              <c:f>Лист1!$B$3:$B$14</c:f>
              <c:numCache>
                <c:formatCode>0.0%</c:formatCode>
                <c:ptCount val="12"/>
                <c:pt idx="0">
                  <c:v>7.1828432117707161E-2</c:v>
                </c:pt>
                <c:pt idx="1">
                  <c:v>0.16376340656876492</c:v>
                </c:pt>
                <c:pt idx="2">
                  <c:v>4.0744810709264924E-2</c:v>
                </c:pt>
                <c:pt idx="3">
                  <c:v>0.3036281637201087</c:v>
                </c:pt>
                <c:pt idx="4">
                  <c:v>2.2147582119108142E-2</c:v>
                </c:pt>
                <c:pt idx="5">
                  <c:v>6.7467109460261798E-2</c:v>
                </c:pt>
                <c:pt idx="6">
                  <c:v>0.21890835870091718</c:v>
                </c:pt>
                <c:pt idx="7">
                  <c:v>1.9050888328153645E-2</c:v>
                </c:pt>
                <c:pt idx="8">
                  <c:v>2.1474566175018316E-3</c:v>
                </c:pt>
                <c:pt idx="9">
                  <c:v>1.5156821751370246E-2</c:v>
                </c:pt>
                <c:pt idx="10">
                  <c:v>1.1229802452403993E-2</c:v>
                </c:pt>
                <c:pt idx="11">
                  <c:v>6.392716745443737E-2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170"/>
      </c:pieChart>
    </c:plotArea>
    <c:plotVisOnly val="1"/>
    <c:dispBlanksAs val="zero"/>
    <c:showDLblsOverMax val="0"/>
  </c:chart>
  <c:txPr>
    <a:bodyPr/>
    <a:lstStyle/>
    <a:p>
      <a:pPr>
        <a:defRPr sz="13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486180647798099"/>
          <c:y val="8.3647448949764391E-2"/>
          <c:w val="0.62181050117502812"/>
          <c:h val="0.60882031023587102"/>
        </c:manualLayout>
      </c:layout>
      <c:pieChart>
        <c:varyColors val="1"/>
        <c:ser>
          <c:idx val="0"/>
          <c:order val="0"/>
          <c:tx>
            <c:strRef>
              <c:f>Лист1!$A$3:$A$6</c:f>
              <c:strCache>
                <c:ptCount val="1"/>
                <c:pt idx="0">
                  <c:v>Общегосударственные вопросы Национальная экономика Жилищно-коммунальное хозяйство Образование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</c:spPr>
          </c:dPt>
          <c:dPt>
            <c:idx val="1"/>
            <c:bubble3D val="0"/>
            <c:spPr>
              <a:solidFill>
                <a:schemeClr val="accent5">
                  <a:lumMod val="20000"/>
                  <a:lumOff val="80000"/>
                </a:schemeClr>
              </a:solidFill>
            </c:spPr>
          </c:dPt>
          <c:dPt>
            <c:idx val="2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</c:spPr>
          </c:dPt>
          <c:dPt>
            <c:idx val="3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</c:spPr>
          </c:dPt>
          <c:dPt>
            <c:idx val="4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5"/>
            <c:bubble3D val="0"/>
            <c:spPr>
              <a:solidFill>
                <a:srgbClr val="FFC000"/>
              </a:solidFill>
            </c:spPr>
          </c:dPt>
          <c:dPt>
            <c:idx val="6"/>
            <c:bubble3D val="0"/>
            <c:spPr>
              <a:solidFill>
                <a:schemeClr val="accent5"/>
              </a:solidFill>
            </c:spPr>
          </c:dPt>
          <c:dPt>
            <c:idx val="7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8"/>
            <c:bubble3D val="0"/>
            <c:spPr>
              <a:solidFill>
                <a:schemeClr val="bg2">
                  <a:lumMod val="50000"/>
                </a:schemeClr>
              </a:solidFill>
            </c:spPr>
          </c:dPt>
          <c:dPt>
            <c:idx val="9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</c:spPr>
          </c:dPt>
          <c:dPt>
            <c:idx val="10"/>
            <c:bubble3D val="0"/>
            <c:spPr>
              <a:solidFill>
                <a:schemeClr val="bg2"/>
              </a:solidFill>
            </c:spPr>
          </c:dPt>
          <c:dLbls>
            <c:dLbl>
              <c:idx val="0"/>
              <c:layout>
                <c:manualLayout>
                  <c:x val="-0.12328806900243404"/>
                  <c:y val="3.9539494872282387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9,5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6670887040919805"/>
                  <c:y val="-9.1244327249324977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17,4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5844427451323376"/>
                  <c:y val="9.5234584558144906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6,0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1622081448020927"/>
                  <c:y val="0.1197706343447602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28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6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7802684671402945E-2"/>
                  <c:y val="7.8472011658413804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7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0.12352941871706927"/>
                  <c:y val="7.5449870539057481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7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4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ru-RU" dirty="0" smtClean="0"/>
                      <a:t>20,4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5.2701863934024727E-2"/>
                  <c:y val="-3.608443148326043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2,</a:t>
                    </a:r>
                    <a:r>
                      <a:rPr lang="ru-RU" dirty="0" smtClean="0"/>
                      <a:t>1%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8.0920025618519159E-2"/>
                  <c:y val="3.167926723609882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</a:t>
                    </a:r>
                    <a:r>
                      <a:rPr lang="ru-RU" dirty="0" smtClean="0"/>
                      <a:t>2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2.508941086924148E-2"/>
                  <c:y val="7.9876930342751382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4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1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8.5792550827685818E-2"/>
                  <c:y val="4.575866440431059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1,</a:t>
                    </a:r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</a:t>
                    </a:r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Лист1!$A$3:$A$14</c:f>
              <c:strCache>
                <c:ptCount val="12"/>
                <c:pt idx="0">
                  <c:v>Общегосударственные вопросы</c:v>
                </c:pt>
                <c:pt idx="1">
                  <c:v>Национальная экономика</c:v>
                </c:pt>
                <c:pt idx="2">
                  <c:v>Жилищно-коммунальное хозяйство</c:v>
                </c:pt>
                <c:pt idx="3">
                  <c:v>Образование</c:v>
                </c:pt>
                <c:pt idx="4">
                  <c:v>Культура, кинематография</c:v>
                </c:pt>
                <c:pt idx="5">
                  <c:v>Здравоохранение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Обслуживание государственного и муниципального долга</c:v>
                </c:pt>
                <c:pt idx="9">
                  <c:v>Межбюджетные трансферты </c:v>
                </c:pt>
                <c:pt idx="10">
                  <c:v>Иные расходы</c:v>
                </c:pt>
                <c:pt idx="11">
                  <c:v>Условно утвержденные расходы</c:v>
                </c:pt>
              </c:strCache>
            </c:strRef>
          </c:cat>
          <c:val>
            <c:numRef>
              <c:f>Лист1!$B$3:$B$14</c:f>
              <c:numCache>
                <c:formatCode>General</c:formatCode>
                <c:ptCount val="12"/>
                <c:pt idx="0">
                  <c:v>9644.5879999999997</c:v>
                </c:pt>
                <c:pt idx="1">
                  <c:v>17719.811600000001</c:v>
                </c:pt>
                <c:pt idx="2">
                  <c:v>6087.9874</c:v>
                </c:pt>
                <c:pt idx="3">
                  <c:v>29192.3917</c:v>
                </c:pt>
                <c:pt idx="4">
                  <c:v>2742.8233</c:v>
                </c:pt>
                <c:pt idx="5">
                  <c:v>7507.7037</c:v>
                </c:pt>
                <c:pt idx="6">
                  <c:v>20819.093800000002</c:v>
                </c:pt>
                <c:pt idx="7">
                  <c:v>2180.02</c:v>
                </c:pt>
                <c:pt idx="8">
                  <c:v>211</c:v>
                </c:pt>
                <c:pt idx="9">
                  <c:v>4170.5055000000002</c:v>
                </c:pt>
                <c:pt idx="10">
                  <c:v>1615.6727000000001</c:v>
                </c:pt>
                <c:pt idx="11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70"/>
      </c:pieChart>
    </c:plotArea>
    <c:plotVisOnly val="1"/>
    <c:dispBlanksAs val="zero"/>
    <c:showDLblsOverMax val="0"/>
  </c:chart>
  <c:txPr>
    <a:bodyPr/>
    <a:lstStyle/>
    <a:p>
      <a:pPr>
        <a:defRPr sz="13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.24524097386182114"/>
          <c:w val="0.97181250140567055"/>
          <c:h val="0.50258291056129856"/>
        </c:manualLayout>
      </c:layout>
      <c:barChart>
        <c:barDir val="col"/>
        <c:grouping val="stacked"/>
        <c:varyColors val="0"/>
        <c:ser>
          <c:idx val="0"/>
          <c:order val="0"/>
          <c:spPr>
            <a:gradFill rotWithShape="1">
              <a:gsLst>
                <a:gs pos="0">
                  <a:schemeClr val="accent2">
                    <a:lumMod val="95000"/>
                  </a:schemeClr>
                </a:gs>
                <a:gs pos="100000">
                  <a:schemeClr val="accent2">
                    <a:shade val="82000"/>
                    <a:satMod val="125000"/>
                    <a:lumMod val="74000"/>
                  </a:schemeClr>
                </a:gs>
              </a:gsLst>
              <a:lin ang="5400000" scaled="0"/>
            </a:gradFill>
            <a:ln>
              <a:noFill/>
            </a:ln>
            <a:effectLst>
              <a:reflection blurRad="38100" stA="26000" endPos="23000" dist="25400" dir="5400000" sy="-100000" rotWithShape="0"/>
            </a:effectLst>
            <a:scene3d>
              <a:camera prst="orthographicFront">
                <a:rot lat="0" lon="0" rev="0"/>
              </a:camera>
              <a:lightRig rig="balanced" dir="tr"/>
            </a:scene3d>
            <a:sp3d contourW="14605" prstMaterial="plastic">
              <a:bevelT w="50800"/>
              <a:contourClr>
                <a:schemeClr val="accent2">
                  <a:shade val="30000"/>
                  <a:satMod val="120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1.3810366109381677E-2"/>
                  <c:y val="-0.18092356716848379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9 757,9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3.3603795376699868E-3"/>
                  <c:y val="-0.22241004438589865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10 851,8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3.3601149408559973E-3"/>
                  <c:y val="-0.24009705231685136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11 606,2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9031562430956769E-3"/>
                  <c:y val="-0.2719939937309360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13 589,2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2.621889829824559E-3"/>
                  <c:y val="-0.28873477462855424"/>
                </c:manualLayout>
              </c:layout>
              <c:tx>
                <c:rich>
                  <a:bodyPr/>
                  <a:lstStyle/>
                  <a:p>
                    <a:r>
                      <a:rPr lang="ru-RU" baseline="0" dirty="0" smtClean="0"/>
                      <a:t>15 019,1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3.3603795376699868E-3"/>
                  <c:y val="-0.2886579195070694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15 356,2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3.3606441344839768E-3"/>
                  <c:y val="-0.1927676945867399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1.2321249301999936E-16"/>
                  <c:y val="-0.201061166333073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t" anchorCtr="0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Лист8!$F$8:$F$13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Лист8!$G$8:$G$13</c:f>
              <c:numCache>
                <c:formatCode>General</c:formatCode>
                <c:ptCount val="6"/>
                <c:pt idx="0">
                  <c:v>9757.9</c:v>
                </c:pt>
                <c:pt idx="1">
                  <c:v>10851.8</c:v>
                </c:pt>
                <c:pt idx="2">
                  <c:v>11606.2</c:v>
                </c:pt>
                <c:pt idx="3">
                  <c:v>13589.2</c:v>
                </c:pt>
                <c:pt idx="4">
                  <c:v>15019.1</c:v>
                </c:pt>
                <c:pt idx="5">
                  <c:v>15356.1469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0470016"/>
        <c:axId val="197259776"/>
      </c:barChart>
      <c:catAx>
        <c:axId val="200470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1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97259776"/>
        <c:crosses val="autoZero"/>
        <c:auto val="1"/>
        <c:lblAlgn val="ctr"/>
        <c:lblOffset val="100"/>
        <c:noMultiLvlLbl val="0"/>
      </c:catAx>
      <c:valAx>
        <c:axId val="197259776"/>
        <c:scaling>
          <c:orientation val="minMax"/>
          <c:max val="18000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200470016"/>
        <c:crosses val="autoZero"/>
        <c:crossBetween val="between"/>
        <c:majorUnit val="5000"/>
      </c:valAx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5934052747572682E-2"/>
          <c:y val="4.2220281703214797E-2"/>
          <c:w val="0.87225195191985505"/>
          <c:h val="0.92711876471740118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00B050"/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2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4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5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10"/>
            <c:invertIfNegative val="0"/>
            <c:bubble3D val="0"/>
            <c:spPr>
              <a:solidFill>
                <a:srgbClr val="00B050"/>
              </a:solidFill>
            </c:spPr>
          </c:dPt>
          <c:dLbls>
            <c:dLbl>
              <c:idx val="1"/>
              <c:tx>
                <c:rich>
                  <a:bodyPr/>
                  <a:lstStyle/>
                  <a:p>
                    <a:r>
                      <a:rPr lang="ru-RU" dirty="0" smtClean="0"/>
                      <a:t>882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 smtClean="0"/>
                      <a:t>-</a:t>
                    </a:r>
                    <a:r>
                      <a:rPr lang="ru-RU" dirty="0" smtClean="0"/>
                      <a:t>1778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Лист5!$E$56:$E$66</c:f>
              <c:numCache>
                <c:formatCode>General</c:formatCode>
                <c:ptCount val="11"/>
                <c:pt idx="0">
                  <c:v>2027</c:v>
                </c:pt>
                <c:pt idx="1">
                  <c:v>2026</c:v>
                </c:pt>
                <c:pt idx="2">
                  <c:v>2025</c:v>
                </c:pt>
                <c:pt idx="3">
                  <c:v>2024</c:v>
                </c:pt>
                <c:pt idx="4">
                  <c:v>2023</c:v>
                </c:pt>
                <c:pt idx="5">
                  <c:v>2022</c:v>
                </c:pt>
                <c:pt idx="6">
                  <c:v>2021</c:v>
                </c:pt>
                <c:pt idx="7">
                  <c:v>2020</c:v>
                </c:pt>
                <c:pt idx="8">
                  <c:v>2019</c:v>
                </c:pt>
                <c:pt idx="9">
                  <c:v>2018</c:v>
                </c:pt>
                <c:pt idx="10">
                  <c:v>2017</c:v>
                </c:pt>
              </c:numCache>
            </c:numRef>
          </c:cat>
          <c:val>
            <c:numRef>
              <c:f>Лист5!$F$56:$F$66</c:f>
              <c:numCache>
                <c:formatCode>General</c:formatCode>
                <c:ptCount val="11"/>
                <c:pt idx="0">
                  <c:v>1391</c:v>
                </c:pt>
                <c:pt idx="1">
                  <c:v>882</c:v>
                </c:pt>
                <c:pt idx="2">
                  <c:v>-1778</c:v>
                </c:pt>
                <c:pt idx="3">
                  <c:v>-5669</c:v>
                </c:pt>
                <c:pt idx="4">
                  <c:v>-895</c:v>
                </c:pt>
                <c:pt idx="5">
                  <c:v>-3106</c:v>
                </c:pt>
                <c:pt idx="6">
                  <c:v>862</c:v>
                </c:pt>
                <c:pt idx="7">
                  <c:v>723</c:v>
                </c:pt>
                <c:pt idx="8">
                  <c:v>3536</c:v>
                </c:pt>
                <c:pt idx="9">
                  <c:v>1282</c:v>
                </c:pt>
                <c:pt idx="10">
                  <c:v>108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8563968"/>
        <c:axId val="124705536"/>
      </c:barChart>
      <c:catAx>
        <c:axId val="6856396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24705536"/>
        <c:crosses val="autoZero"/>
        <c:auto val="1"/>
        <c:lblAlgn val="ctr"/>
        <c:lblOffset val="100"/>
        <c:noMultiLvlLbl val="0"/>
      </c:catAx>
      <c:valAx>
        <c:axId val="1247055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856396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.10355483860837686"/>
          <c:w val="0.97181250140567055"/>
          <c:h val="0.64426904581474276"/>
        </c:manualLayout>
      </c:layout>
      <c:barChart>
        <c:barDir val="col"/>
        <c:grouping val="stacked"/>
        <c:varyColors val="0"/>
        <c:ser>
          <c:idx val="0"/>
          <c:order val="0"/>
          <c:spPr>
            <a:gradFill rotWithShape="1">
              <a:gsLst>
                <a:gs pos="0">
                  <a:schemeClr val="accent2">
                    <a:lumMod val="95000"/>
                  </a:schemeClr>
                </a:gs>
                <a:gs pos="100000">
                  <a:schemeClr val="accent2">
                    <a:shade val="82000"/>
                    <a:satMod val="125000"/>
                    <a:lumMod val="74000"/>
                  </a:schemeClr>
                </a:gs>
              </a:gsLst>
              <a:lin ang="5400000" scaled="0"/>
            </a:gradFill>
            <a:ln>
              <a:noFill/>
            </a:ln>
            <a:effectLst>
              <a:reflection blurRad="38100" stA="26000" endPos="23000" dist="25400" dir="5400000" sy="-100000" rotWithShape="0"/>
            </a:effectLst>
            <a:scene3d>
              <a:camera prst="orthographicFront">
                <a:rot lat="0" lon="0" rev="0"/>
              </a:camera>
              <a:lightRig rig="balanced" dir="tr"/>
            </a:scene3d>
            <a:sp3d contourW="14605" prstMaterial="plastic">
              <a:bevelT w="50800"/>
              <a:contourClr>
                <a:schemeClr val="accent2">
                  <a:shade val="30000"/>
                  <a:satMod val="120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-3.9604443043743439E-3"/>
                  <c:y val="-0.2819183058803373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13 660,0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3.3599814621712433E-3"/>
                  <c:y val="-0.31686746788819481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17 804,5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3.2244149742999078E-3"/>
                  <c:y val="-0.20709871105093008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16 572,6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9031562430956769E-3"/>
                  <c:y val="-0.2719939937309360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13 589,2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2.621889829824559E-3"/>
                  <c:y val="-0.28873477462855424"/>
                </c:manualLayout>
              </c:layout>
              <c:tx>
                <c:rich>
                  <a:bodyPr/>
                  <a:lstStyle/>
                  <a:p>
                    <a:r>
                      <a:rPr lang="ru-RU" baseline="0" dirty="0" smtClean="0"/>
                      <a:t>15 019,1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3.3603795376699868E-3"/>
                  <c:y val="-0.2886579195070694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15 356,2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3.3606441344839768E-3"/>
                  <c:y val="-0.1927676945867399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1.2321249301999936E-16"/>
                  <c:y val="-0.201061166333073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t" anchorCtr="0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Лист8!$F$8:$F$10</c:f>
              <c:numCache>
                <c:formatCode>General</c:formatCode>
                <c:ptCount val="3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Лист8!$G$8:$G$10</c:f>
              <c:numCache>
                <c:formatCode>General</c:formatCode>
                <c:ptCount val="3"/>
                <c:pt idx="0">
                  <c:v>13660</c:v>
                </c:pt>
                <c:pt idx="1">
                  <c:v>17804.5</c:v>
                </c:pt>
                <c:pt idx="2" formatCode="#,##0.00">
                  <c:v>16572.599999999999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0887296"/>
        <c:axId val="197256896"/>
      </c:barChart>
      <c:catAx>
        <c:axId val="200887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1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97256896"/>
        <c:crosses val="autoZero"/>
        <c:auto val="1"/>
        <c:lblAlgn val="ctr"/>
        <c:lblOffset val="100"/>
        <c:noMultiLvlLbl val="0"/>
      </c:catAx>
      <c:valAx>
        <c:axId val="197256896"/>
        <c:scaling>
          <c:orientation val="minMax"/>
          <c:max val="11000"/>
          <c:min val="0"/>
        </c:scaling>
        <c:delete val="1"/>
        <c:axPos val="l"/>
        <c:majorGridlines>
          <c:spPr>
            <a:ln w="9525" cap="flat" cmpd="sng" algn="ctr">
              <a:solidFill>
                <a:sysClr val="window" lastClr="FFFFFF">
                  <a:lumMod val="65000"/>
                </a:sys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200887296"/>
        <c:crosses val="autoZero"/>
        <c:crossBetween val="between"/>
        <c:majorUnit val="4000"/>
      </c:valAx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60"/>
      <c:rotY val="15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4514248025329827E-2"/>
          <c:y val="0"/>
          <c:w val="0.93186343442388353"/>
          <c:h val="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5"/>
          <c:dLbls>
            <c:dLbl>
              <c:idx val="0"/>
              <c:layout>
                <c:manualLayout>
                  <c:x val="0.17758801516318112"/>
                  <c:y val="0.31709393400733255"/>
                </c:manualLayout>
              </c:layout>
              <c:tx>
                <c:rich>
                  <a:bodyPr/>
                  <a:lstStyle/>
                  <a:p>
                    <a:r>
                      <a:rPr lang="ru-RU" sz="1200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25 139,1 млн. рублей -                    77%</a:t>
                    </a:r>
                    <a:endParaRPr lang="ru-RU" sz="120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5962056053813124"/>
                      <c:h val="0.13051327630263304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0.16074333672812921"/>
                  <c:y val="-2.3682553790319593E-2"/>
                </c:manualLayout>
              </c:layout>
              <c:tx>
                <c:rich>
                  <a:bodyPr/>
                  <a:lstStyle/>
                  <a:p>
                    <a:r>
                      <a:rPr lang="ru-RU" sz="1200" i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7 507,7 </a:t>
                    </a:r>
                    <a:r>
                      <a:rPr lang="ru-RU" sz="1200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млн. рублей -                    23%</a:t>
                    </a:r>
                    <a:endParaRPr lang="ru-RU" dirty="0"/>
                  </a:p>
                </c:rich>
              </c:tx>
              <c:showLegendKey val="1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2726469282806164"/>
                      <c:h val="0.13051327630263304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i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Бюджет ТФОМС</c:v>
                </c:pt>
                <c:pt idx="1">
                  <c:v>Республиканский бюджет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25139.1</c:v>
                </c:pt>
                <c:pt idx="1">
                  <c:v>7507.7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spPr>
    <a:scene3d>
      <a:camera prst="orthographicFront"/>
      <a:lightRig rig="threePt" dir="t"/>
    </a:scene3d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75"/>
      <c:rotY val="16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782804079454082"/>
          <c:y val="0.19381511508960125"/>
          <c:w val="0.59238092844274493"/>
          <c:h val="0.5144698572804254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explosion val="1"/>
            <c:spPr>
              <a:solidFill>
                <a:srgbClr val="F97F88"/>
              </a:solidFill>
            </c:spPr>
          </c:dPt>
          <c:dPt>
            <c:idx val="1"/>
            <c:bubble3D val="0"/>
            <c:spPr>
              <a:solidFill>
                <a:srgbClr val="9DFFE5"/>
              </a:solidFill>
            </c:spPr>
          </c:dPt>
          <c:dPt>
            <c:idx val="2"/>
            <c:bubble3D val="0"/>
            <c:spPr>
              <a:solidFill>
                <a:srgbClr val="FFC000"/>
              </a:solidFill>
            </c:spPr>
          </c:dPt>
          <c:dPt>
            <c:idx val="3"/>
            <c:bubble3D val="0"/>
            <c:spPr>
              <a:solidFill>
                <a:srgbClr val="7030A0"/>
              </a:solidFill>
            </c:spPr>
          </c:dPt>
          <c:dPt>
            <c:idx val="4"/>
            <c:bubble3D val="0"/>
            <c:spPr>
              <a:solidFill>
                <a:srgbClr val="99FF66"/>
              </a:solidFill>
            </c:spPr>
          </c:dPt>
          <c:dPt>
            <c:idx val="5"/>
            <c:bubble3D val="0"/>
            <c:spPr>
              <a:solidFill>
                <a:srgbClr val="0000FF"/>
              </a:solidFill>
            </c:spPr>
          </c:dPt>
          <c:dPt>
            <c:idx val="6"/>
            <c:bubble3D val="0"/>
            <c:spPr>
              <a:solidFill>
                <a:srgbClr val="9999FF"/>
              </a:solidFill>
            </c:spPr>
          </c:dPt>
          <c:dLbls>
            <c:dLbl>
              <c:idx val="0"/>
              <c:layout>
                <c:manualLayout>
                  <c:x val="0.18258782476942589"/>
                  <c:y val="-0.13269948239314858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2 325,8 млн. рублей</a:t>
                    </a:r>
                    <a:r>
                      <a:rPr lang="ru-RU" sz="1100" b="0" i="1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ru-RU" sz="1100" b="0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–</a:t>
                    </a:r>
                    <a:r>
                      <a:rPr lang="ru-RU" sz="1100" b="0" i="1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31</a:t>
                    </a:r>
                    <a:r>
                      <a:rPr lang="ru-RU" sz="1100" b="0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ru-RU" sz="1200" b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5036840202250931"/>
                  <c:y val="0.14020207383595262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2 771,5 млн. рублей- </a:t>
                    </a:r>
                    <a:r>
                      <a:rPr lang="ru-RU" sz="1100" b="0" i="1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36,9</a:t>
                    </a:r>
                    <a:r>
                      <a:rPr lang="ru-RU" sz="1100" b="0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ru-RU" b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21513277739197298"/>
                  <c:y val="-2.9120166821881812E-2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2 410,4 млн.</a:t>
                    </a:r>
                    <a:r>
                      <a:rPr lang="ru-RU" sz="11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рублей – 32,1</a:t>
                    </a:r>
                    <a:r>
                      <a:rPr lang="ru-RU" sz="11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ru-RU" b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9.6737010657774666E-2"/>
                  <c:y val="9.2598869649953546E-3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18,9 млн.</a:t>
                    </a:r>
                    <a:r>
                      <a:rPr lang="ru-RU" sz="11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рублей-1,1</a:t>
                    </a:r>
                    <a:r>
                      <a:rPr lang="ru-RU" sz="11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ru-RU" b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.13861374319182274"/>
                  <c:y val="4.7609074461989205E-2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89,7</a:t>
                    </a:r>
                    <a:r>
                      <a:rPr lang="ru-RU" sz="11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ru-RU" sz="11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млн. рублей- 5,4%</a:t>
                    </a:r>
                    <a:endParaRPr lang="ru-RU" b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7.6005716286250607E-2"/>
                  <c:y val="7.2450567542069993E-2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54,4 млн. рублей- 3,2%</a:t>
                    </a:r>
                    <a:endParaRPr lang="ru-RU" b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0.19195220358243567"/>
                  <c:y val="-9.1593158818233905E-2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370,6  млн. рублей – 22,1%</a:t>
                    </a:r>
                    <a:endParaRPr lang="ru-RU" b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 i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Стационарная медицинская помощь</c:v>
                </c:pt>
                <c:pt idx="1">
                  <c:v>Амбулаторная помощь</c:v>
                </c:pt>
                <c:pt idx="2">
                  <c:v>Медицинская помощь в дневных стационарах всех типов, скорая медицинская помощь, санаторно-оздоровительная помощь, заготовка, переработка, хранение и обеспечение безопасности донорской крови и ее компонентов, другие вопросы в области здравоохранения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2325.819</c:v>
                </c:pt>
                <c:pt idx="1">
                  <c:v>2771.5</c:v>
                </c:pt>
                <c:pt idx="2">
                  <c:v>2410.3809999999994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</c:plotArea>
    <c:legend>
      <c:legendPos val="b"/>
      <c:layout>
        <c:manualLayout>
          <c:xMode val="edge"/>
          <c:yMode val="edge"/>
          <c:x val="6.1406458944323603E-2"/>
          <c:y val="0.68645606136294179"/>
          <c:w val="0.88301815322631561"/>
          <c:h val="0.25342095067415388"/>
        </c:manualLayout>
      </c:layout>
      <c:overlay val="0"/>
      <c:txPr>
        <a:bodyPr/>
        <a:lstStyle/>
        <a:p>
          <a:pPr>
            <a:defRPr sz="900"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5"/>
      <c:rotY val="1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198279556239783E-3"/>
          <c:y val="9.4985381028124247E-2"/>
          <c:w val="0.99880172044376025"/>
          <c:h val="0.72769393560643147"/>
        </c:manualLayout>
      </c:layout>
      <c:bar3DChart>
        <c:barDir val="col"/>
        <c:grouping val="stacked"/>
        <c:varyColors val="0"/>
        <c:ser>
          <c:idx val="1"/>
          <c:order val="0"/>
          <c:tx>
            <c:strRef>
              <c:f>Лист1!$A$2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rotWithShape="1">
              <a:gsLst>
                <a:gs pos="0">
                  <a:srgbClr val="3333FF"/>
                </a:gs>
                <a:gs pos="35000">
                  <a:srgbClr val="3366FF"/>
                </a:gs>
                <a:gs pos="100000">
                  <a:srgbClr val="3366FF"/>
                </a:gs>
              </a:gsLst>
              <a:lin ang="16200000" scaled="1"/>
            </a:gradFill>
            <a:ln w="9525" cap="flat" cmpd="sng" algn="ctr">
              <a:solidFill>
                <a:schemeClr val="accent6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-3.3827464894608655E-4"/>
                  <c:y val="-0.265862730366020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6.2890172340814539E-3"/>
                  <c:y val="-0.269710922892320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4542741339205242E-3"/>
                  <c:y val="-0.2869488339252468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4271142454682762E-2"/>
                  <c:y val="-0.3131097036610130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32 792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8.6070177629848383E-3"/>
                  <c:y val="-0.2727635272617183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30 566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3.5026364220219043E-3"/>
                  <c:y val="-0.26824698033559535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27 755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5.2607008511028714E-3"/>
                  <c:y val="-0.26824698033559535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26</a:t>
                    </a:r>
                    <a:r>
                      <a:rPr lang="ru-RU" baseline="0" dirty="0" smtClean="0"/>
                      <a:t> 591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7.3439329911652428E-3"/>
                  <c:y val="-0.25547331460532891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20730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7.3437402420774341E-3"/>
                  <c:y val="-0.2171523174145295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effectLst>
                <a:softEdge rad="63500"/>
              </a:effectLst>
            </c:spPr>
            <c:txPr>
              <a:bodyPr anchor="t" anchorCtr="0"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Лист1!$B$1:$H$1</c:f>
              <c:strCache>
                <c:ptCount val="7"/>
                <c:pt idx="0">
                  <c:v>2021 год (факт)</c:v>
                </c:pt>
                <c:pt idx="1">
                  <c:v>2022 год (факт)</c:v>
                </c:pt>
                <c:pt idx="2">
                  <c:v>2023 год (факт)</c:v>
                </c:pt>
                <c:pt idx="3">
                  <c:v>2024 год</c:v>
                </c:pt>
                <c:pt idx="4">
                  <c:v>2025 год</c:v>
                </c:pt>
                <c:pt idx="5">
                  <c:v>2026 год</c:v>
                </c:pt>
                <c:pt idx="6">
                  <c:v>2027 год</c:v>
                </c:pt>
              </c:strCache>
            </c:strRef>
          </c:cat>
          <c:val>
            <c:numRef>
              <c:f>Лист1!$B$2:$H$2</c:f>
              <c:numCache>
                <c:formatCode>#,##0</c:formatCode>
                <c:ptCount val="7"/>
                <c:pt idx="0">
                  <c:v>28695</c:v>
                </c:pt>
                <c:pt idx="1">
                  <c:v>27716</c:v>
                </c:pt>
                <c:pt idx="2">
                  <c:v>30300</c:v>
                </c:pt>
                <c:pt idx="3">
                  <c:v>32792</c:v>
                </c:pt>
                <c:pt idx="4">
                  <c:v>30566</c:v>
                </c:pt>
                <c:pt idx="5">
                  <c:v>27755</c:v>
                </c:pt>
                <c:pt idx="6">
                  <c:v>26591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7"/>
        <c:gapDepth val="260"/>
        <c:shape val="box"/>
        <c:axId val="202489344"/>
        <c:axId val="61911552"/>
        <c:axId val="0"/>
      </c:bar3DChart>
      <c:catAx>
        <c:axId val="202489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1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61911552"/>
        <c:crosses val="autoZero"/>
        <c:auto val="1"/>
        <c:lblAlgn val="ctr"/>
        <c:lblOffset val="100"/>
        <c:noMultiLvlLbl val="0"/>
      </c:catAx>
      <c:valAx>
        <c:axId val="61911552"/>
        <c:scaling>
          <c:orientation val="minMax"/>
          <c:min val="0"/>
        </c:scaling>
        <c:delete val="1"/>
        <c:axPos val="l"/>
        <c:majorGridlines/>
        <c:numFmt formatCode="#,##0" sourceLinked="1"/>
        <c:majorTickMark val="none"/>
        <c:minorTickMark val="none"/>
        <c:tickLblPos val="nextTo"/>
        <c:crossAx val="202489344"/>
        <c:crosses val="autoZero"/>
        <c:crossBetween val="between"/>
      </c:valAx>
      <c:spPr>
        <a:noFill/>
        <a:ln w="25409">
          <a:noFill/>
        </a:ln>
      </c:spPr>
    </c:plotArea>
    <c:plotVisOnly val="1"/>
    <c:dispBlanksAs val="gap"/>
    <c:showDLblsOverMax val="0"/>
  </c:chart>
  <c:txPr>
    <a:bodyPr/>
    <a:lstStyle/>
    <a:p>
      <a:pPr>
        <a:defRPr sz="1809"/>
      </a:pPr>
      <a:endParaRPr lang="ru-RU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5"/>
      <c:rotY val="1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7557894483659888E-2"/>
          <c:y val="0.10182664889086397"/>
          <c:w val="0.94794582444769004"/>
          <c:h val="0.668720965160249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год (факт)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4.3470255882221559E-3"/>
                  <c:y val="9.79829401671419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1.30638776761430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5.0574277543045049E-3"/>
                  <c:y val="6.53219601114279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8182401268130761E-3"/>
                  <c:y val="1.30643920222855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effectLst>
                <a:softEdge rad="63500"/>
              </a:effectLst>
            </c:spPr>
            <c:txPr>
              <a:bodyPr/>
              <a:lstStyle/>
              <a:p>
                <a:pPr>
                  <a:defRPr sz="8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Лист1!$B$2:$B$5</c:f>
              <c:numCache>
                <c:formatCode>0</c:formatCode>
                <c:ptCount val="4"/>
                <c:pt idx="0">
                  <c:v>752</c:v>
                </c:pt>
                <c:pt idx="1">
                  <c:v>12627</c:v>
                </c:pt>
                <c:pt idx="2">
                  <c:v>13557</c:v>
                </c:pt>
                <c:pt idx="3">
                  <c:v>1759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год (факт)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2.3867622955983294E-3"/>
                  <c:y val="1.95965880334283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7.2729605072517712E-3"/>
                  <c:y val="3.26609800557139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5.4547203804388286E-3"/>
                  <c:y val="6.532196011142765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8182401268129428E-3"/>
                  <c:y val="1.30643920222855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solidFill>
                  <a:schemeClr val="accent1"/>
                </a:solidFill>
              </a:ln>
              <a:effectLst>
                <a:softEdge rad="63500"/>
              </a:effectLst>
            </c:spPr>
            <c:txPr>
              <a:bodyPr/>
              <a:lstStyle/>
              <a:p>
                <a:pPr>
                  <a:defRPr sz="8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Лист1!$C$2:$C$5</c:f>
              <c:numCache>
                <c:formatCode>0</c:formatCode>
                <c:ptCount val="4"/>
                <c:pt idx="0">
                  <c:v>856</c:v>
                </c:pt>
                <c:pt idx="1">
                  <c:v>11229</c:v>
                </c:pt>
                <c:pt idx="2">
                  <c:v>14451</c:v>
                </c:pt>
                <c:pt idx="3">
                  <c:v>1180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год (факт)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3.6366234221398082E-3"/>
                  <c:y val="1.95963308603570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1193487092499458E-2"/>
                  <c:y val="9.798036843642887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8.2678385104976888E-3"/>
                  <c:y val="3.265840832500062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8182401268129428E-3"/>
                  <c:y val="9.798294016714071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effectLst>
                <a:softEdge rad="31750"/>
              </a:effectLst>
            </c:spPr>
            <c:txPr>
              <a:bodyPr/>
              <a:lstStyle/>
              <a:p>
                <a:pPr>
                  <a:defRPr sz="8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Лист1!$D$2:$D$5</c:f>
              <c:numCache>
                <c:formatCode>0</c:formatCode>
                <c:ptCount val="4"/>
                <c:pt idx="0">
                  <c:v>2113</c:v>
                </c:pt>
                <c:pt idx="1">
                  <c:v>10322</c:v>
                </c:pt>
                <c:pt idx="2">
                  <c:v>15522</c:v>
                </c:pt>
                <c:pt idx="3">
                  <c:v>2343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812831793031015E-3"/>
                  <c:y val="6.53219601114279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8.1253858391450197E-3"/>
                  <c:y val="-1.30643920222855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8.9496069737955812E-3"/>
                  <c:y val="1.63297185086430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6364802536257524E-3"/>
                  <c:y val="6.5319388380714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effectLst>
                <a:softEdge rad="31750"/>
              </a:effectLst>
            </c:spPr>
            <c:txPr>
              <a:bodyPr/>
              <a:lstStyle/>
              <a:p>
                <a:pPr>
                  <a:defRPr sz="8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Лист1!$E$2:$E$5</c:f>
              <c:numCache>
                <c:formatCode>0</c:formatCode>
                <c:ptCount val="4"/>
                <c:pt idx="0">
                  <c:v>2227</c:v>
                </c:pt>
                <c:pt idx="1">
                  <c:v>10679</c:v>
                </c:pt>
                <c:pt idx="2">
                  <c:v>18361</c:v>
                </c:pt>
                <c:pt idx="3">
                  <c:v>1525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2025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46876578432866E-2"/>
                  <c:y val="1.30641348492142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6.307145712332078E-3"/>
                  <c:y val="1.306439202228558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7</a:t>
                    </a:r>
                    <a:r>
                      <a:rPr lang="ru-RU" dirty="0" smtClean="0"/>
                      <a:t>232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3978114688287784E-2"/>
                  <c:y val="-2.5717307130483444E-7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19712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5.738909880574552E-3"/>
                  <c:y val="9.7982940167141916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1082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effectLst>
                <a:softEdge rad="31750"/>
              </a:effectLst>
            </c:spPr>
            <c:txPr>
              <a:bodyPr/>
              <a:lstStyle/>
              <a:p>
                <a:pPr>
                  <a:defRPr sz="8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Лист1!$F$2:$F$5</c:f>
              <c:numCache>
                <c:formatCode>0</c:formatCode>
                <c:ptCount val="4"/>
                <c:pt idx="0">
                  <c:v>2540</c:v>
                </c:pt>
                <c:pt idx="1">
                  <c:v>7232</c:v>
                </c:pt>
                <c:pt idx="2">
                  <c:v>19712</c:v>
                </c:pt>
                <c:pt idx="3">
                  <c:v>1082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2026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7.6991731731983959E-3"/>
                  <c:y val="1.63304900278569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8.6936216709025457E-3"/>
                  <c:y val="9.7970081513576689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</a:t>
                    </a:r>
                    <a:r>
                      <a:rPr lang="ru-RU" dirty="0" smtClean="0"/>
                      <a:t>473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5.6255204175481074E-3"/>
                  <c:y val="-5.1434614260966888E-7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19856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0909440760877657E-2"/>
                  <c:y val="9.7982940167141916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1089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Лист1!$G$2:$G$5</c:f>
              <c:numCache>
                <c:formatCode>0</c:formatCode>
                <c:ptCount val="4"/>
                <c:pt idx="0">
                  <c:v>1337</c:v>
                </c:pt>
                <c:pt idx="1">
                  <c:v>5473</c:v>
                </c:pt>
                <c:pt idx="2">
                  <c:v>19856</c:v>
                </c:pt>
                <c:pt idx="3">
                  <c:v>1088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2027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4545348340447854E-2"/>
                  <c:y val="1.63302328547856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7.2728173387377826E-3"/>
                  <c:y val="9.7982940167141916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47</a:t>
                    </a:r>
                    <a:r>
                      <a:rPr lang="ru-RU" dirty="0" smtClean="0"/>
                      <a:t>96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8182258099615507E-2"/>
                  <c:y val="3.2645549671435534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19369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6364017972802562E-2"/>
                  <c:y val="9.7982940167141916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1089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Лист1!$H$2:$H$5</c:f>
              <c:numCache>
                <c:formatCode>0</c:formatCode>
                <c:ptCount val="4"/>
                <c:pt idx="0">
                  <c:v>1337</c:v>
                </c:pt>
                <c:pt idx="1">
                  <c:v>4796</c:v>
                </c:pt>
                <c:pt idx="2">
                  <c:v>19369</c:v>
                </c:pt>
                <c:pt idx="3">
                  <c:v>1089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20"/>
        <c:gapDepth val="64"/>
        <c:shape val="cylinder"/>
        <c:axId val="202488832"/>
        <c:axId val="61907520"/>
        <c:axId val="0"/>
      </c:bar3DChart>
      <c:catAx>
        <c:axId val="2024888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61907520"/>
        <c:crosses val="autoZero"/>
        <c:auto val="1"/>
        <c:lblAlgn val="ctr"/>
        <c:lblOffset val="100"/>
        <c:noMultiLvlLbl val="0"/>
      </c:catAx>
      <c:valAx>
        <c:axId val="61907520"/>
        <c:scaling>
          <c:orientation val="minMax"/>
          <c:min val="0"/>
        </c:scaling>
        <c:delete val="0"/>
        <c:axPos val="l"/>
        <c:majorGridlines>
          <c:spPr>
            <a:ln w="6350"/>
          </c:spPr>
        </c:majorGridlines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900" b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02488832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050" b="1">
          <a:latin typeface="TimesET" pitchFamily="2" charset="0"/>
        </a:defRPr>
      </a:pPr>
      <a:endParaRPr lang="ru-RU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234931808923588"/>
          <c:y val="5.3802302866830215E-2"/>
          <c:w val="0.89765069506165984"/>
          <c:h val="0.56051543731808573"/>
        </c:manualLayout>
      </c:layout>
      <c:bar3DChart>
        <c:barDir val="col"/>
        <c:grouping val="stacked"/>
        <c:varyColors val="0"/>
        <c:ser>
          <c:idx val="8"/>
          <c:order val="0"/>
          <c:tx>
            <c:strRef>
              <c:f>Лист1!$F$1</c:f>
              <c:strCache>
                <c:ptCount val="1"/>
                <c:pt idx="0">
                  <c:v>Иные дотации на премирование муниципальных образований-победителей Всероссийского конкурса «Лучшая муниципальная практика»</c:v>
                </c:pt>
              </c:strCache>
            </c:strRef>
          </c:tx>
          <c:invertIfNegative val="0"/>
          <c:dLbls>
            <c:dLbl>
              <c:idx val="1"/>
              <c:layout>
                <c:manualLayout>
                  <c:x val="3.5630160060778227E-3"/>
                  <c:y val="-9.587000051482134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7815080030388133E-3"/>
                  <c:y val="-2.6843177416946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Лист1!$F$2:$F$8</c:f>
              <c:numCache>
                <c:formatCode>General</c:formatCode>
                <c:ptCount val="7"/>
                <c:pt idx="0" formatCode="#,##0.0">
                  <c:v>40</c:v>
                </c:pt>
              </c:numCache>
            </c:numRef>
          </c:val>
        </c:ser>
        <c:ser>
          <c:idx val="5"/>
          <c:order val="1"/>
          <c:tx>
            <c:strRef>
              <c:f>Лист1!$D$1</c:f>
              <c:strCache>
                <c:ptCount val="1"/>
                <c:pt idx="0">
                  <c:v>Дотации на поддержку мер по обеспечению сбалансированности для компенсации снижения поступления налоговых и неналоговых доходов консолидированных бюджетов муниципальных районов и бюджетов городских округов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2021 год (факт)</c:v>
                </c:pt>
                <c:pt idx="1">
                  <c:v>2022 год (факт)</c:v>
                </c:pt>
                <c:pt idx="2">
                  <c:v>2023 год (факт)</c:v>
                </c:pt>
                <c:pt idx="3">
                  <c:v>2024 год</c:v>
                </c:pt>
                <c:pt idx="4">
                  <c:v>2025 год</c:v>
                </c:pt>
                <c:pt idx="5">
                  <c:v>2026 год</c:v>
                </c:pt>
                <c:pt idx="6">
                  <c:v>2027 год</c:v>
                </c:pt>
              </c:strCache>
            </c:strRef>
          </c:cat>
          <c:val>
            <c:numRef>
              <c:f>Лист1!$D$2:$D$8</c:f>
              <c:numCache>
                <c:formatCode>General</c:formatCode>
                <c:ptCount val="7"/>
              </c:numCache>
            </c:numRef>
          </c:val>
        </c:ser>
        <c:ser>
          <c:idx val="6"/>
          <c:order val="2"/>
          <c:tx>
            <c:strRef>
              <c:f>Лист1!$E$1</c:f>
              <c:strCache>
                <c:ptCount val="1"/>
                <c:pt idx="0">
                  <c:v>Иные дотации на поощрение преобразования муниципальных образований путем их объединения во вновь образованное муниципальное образование – муниципальный округ
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ru-RU" dirty="0" smtClean="0"/>
                      <a:t>401,7</a:t>
                    </a:r>
                  </a:p>
                  <a:p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7815080030389441E-3"/>
                  <c:y val="-1.3421588708473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1.8371801281339111E-3"/>
                  <c:y val="-2.01753796506037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2021 год (факт)</c:v>
                </c:pt>
                <c:pt idx="1">
                  <c:v>2022 год (факт)</c:v>
                </c:pt>
                <c:pt idx="2">
                  <c:v>2023 год (факт)</c:v>
                </c:pt>
                <c:pt idx="3">
                  <c:v>2024 год</c:v>
                </c:pt>
                <c:pt idx="4">
                  <c:v>2025 год</c:v>
                </c:pt>
                <c:pt idx="5">
                  <c:v>2026 год</c:v>
                </c:pt>
                <c:pt idx="6">
                  <c:v>2027 год</c:v>
                </c:pt>
              </c:strCache>
            </c:strRef>
          </c:cat>
          <c:val>
            <c:numRef>
              <c:f>Лист1!$E$2:$E$8</c:f>
              <c:numCache>
                <c:formatCode>#,##0.0</c:formatCode>
                <c:ptCount val="7"/>
                <c:pt idx="1">
                  <c:v>14.6</c:v>
                </c:pt>
              </c:numCache>
            </c:numRef>
          </c:val>
        </c:ser>
        <c:ser>
          <c:idx val="7"/>
          <c:order val="3"/>
          <c:tx>
            <c:strRef>
              <c:f>Лист1!$G$1</c:f>
              <c:strCache>
                <c:ptCount val="1"/>
                <c:pt idx="0">
                  <c:v>Субвенции  на осуществление государственных полномочий Чувашской Республики по расчету и предоставлению дотаций на выравнивание бюджетной обеспеченности поселений</c:v>
                </c:pt>
              </c:strCache>
            </c:strRef>
          </c:tx>
          <c:spPr>
            <a:ln w="0"/>
          </c:spPr>
          <c:invertIfNegative val="0"/>
          <c:dLbls>
            <c:dLbl>
              <c:idx val="1"/>
              <c:layout>
                <c:manualLayout>
                  <c:x val="-3.6745049161204311E-3"/>
                  <c:y val="4.03507593012074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2021 год (факт)</c:v>
                </c:pt>
                <c:pt idx="1">
                  <c:v>2022 год (факт)</c:v>
                </c:pt>
                <c:pt idx="2">
                  <c:v>2023 год (факт)</c:v>
                </c:pt>
                <c:pt idx="3">
                  <c:v>2024 год</c:v>
                </c:pt>
                <c:pt idx="4">
                  <c:v>2025 год</c:v>
                </c:pt>
                <c:pt idx="5">
                  <c:v>2026 год</c:v>
                </c:pt>
                <c:pt idx="6">
                  <c:v>2027 год</c:v>
                </c:pt>
              </c:strCache>
            </c:strRef>
          </c:cat>
          <c:val>
            <c:numRef>
              <c:f>Лист1!$G$2:$G$8</c:f>
              <c:numCache>
                <c:formatCode>#,##0.0</c:formatCode>
                <c:ptCount val="7"/>
                <c:pt idx="0">
                  <c:v>808.1</c:v>
                </c:pt>
                <c:pt idx="1">
                  <c:v>762.7</c:v>
                </c:pt>
              </c:numCache>
            </c:numRef>
          </c:val>
        </c:ser>
        <c:ser>
          <c:idx val="1"/>
          <c:order val="4"/>
          <c:tx>
            <c:strRef>
              <c:f>Лист1!$C$1</c:f>
              <c:strCache>
                <c:ptCount val="1"/>
                <c:pt idx="0">
                  <c:v>Дотации на поддержку мер по обеспечению сбалансированности бюджетов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7.1258917359350643E-3"/>
                  <c:y val="5.7519584724873285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28,8</a:t>
                    </a:r>
                  </a:p>
                  <a:p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3.5071860702346204E-3"/>
                  <c:y val="2.518397314353687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2021 год (факт)</c:v>
                </c:pt>
                <c:pt idx="1">
                  <c:v>2022 год (факт)</c:v>
                </c:pt>
                <c:pt idx="2">
                  <c:v>2023 год (факт)</c:v>
                </c:pt>
                <c:pt idx="3">
                  <c:v>2024 год</c:v>
                </c:pt>
                <c:pt idx="4">
                  <c:v>2025 год</c:v>
                </c:pt>
                <c:pt idx="5">
                  <c:v>2026 год</c:v>
                </c:pt>
                <c:pt idx="6">
                  <c:v>2027 год</c:v>
                </c:pt>
              </c:strCache>
            </c:strRef>
          </c:cat>
          <c:val>
            <c:numRef>
              <c:f>Лист1!$C$2:$C$8</c:f>
              <c:numCache>
                <c:formatCode>#,##0.0</c:formatCode>
                <c:ptCount val="7"/>
                <c:pt idx="0">
                  <c:v>28.8</c:v>
                </c:pt>
                <c:pt idx="1">
                  <c:v>24</c:v>
                </c:pt>
                <c:pt idx="3">
                  <c:v>113.9</c:v>
                </c:pt>
                <c:pt idx="4">
                  <c:v>120</c:v>
                </c:pt>
              </c:numCache>
            </c:numRef>
          </c:val>
        </c:ser>
        <c:ser>
          <c:idx val="0"/>
          <c:order val="5"/>
          <c:tx>
            <c:strRef>
              <c:f>Лист1!$B$1</c:f>
              <c:strCache>
                <c:ptCount val="1"/>
                <c:pt idx="0">
                  <c:v>Дотации на выравнивание бюджетной обеспеченности </c:v>
                </c:pt>
              </c:strCache>
            </c:strRef>
          </c:tx>
          <c:invertIfNegative val="0"/>
          <c:dLbls>
            <c:dLbl>
              <c:idx val="6"/>
              <c:layout>
                <c:manualLayout>
                  <c:x val="9.1857559808169471E-3"/>
                  <c:y val="0.1250871949724859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2021 год (факт)</c:v>
                </c:pt>
                <c:pt idx="1">
                  <c:v>2022 год (факт)</c:v>
                </c:pt>
                <c:pt idx="2">
                  <c:v>2023 год (факт)</c:v>
                </c:pt>
                <c:pt idx="3">
                  <c:v>2024 год</c:v>
                </c:pt>
                <c:pt idx="4">
                  <c:v>2025 год</c:v>
                </c:pt>
                <c:pt idx="5">
                  <c:v>2026 год</c:v>
                </c:pt>
                <c:pt idx="6">
                  <c:v>2027 год</c:v>
                </c:pt>
              </c:strCache>
            </c:strRef>
          </c:cat>
          <c:val>
            <c:numRef>
              <c:f>Лист1!$B$2:$B$8</c:f>
              <c:numCache>
                <c:formatCode>#,##0.0</c:formatCode>
                <c:ptCount val="7"/>
                <c:pt idx="0">
                  <c:v>683.4</c:v>
                </c:pt>
                <c:pt idx="1">
                  <c:v>811.3</c:v>
                </c:pt>
                <c:pt idx="2">
                  <c:v>2112.9</c:v>
                </c:pt>
                <c:pt idx="3">
                  <c:v>2112.9</c:v>
                </c:pt>
                <c:pt idx="4">
                  <c:v>2419.9</c:v>
                </c:pt>
                <c:pt idx="5">
                  <c:v>1337.4</c:v>
                </c:pt>
                <c:pt idx="6">
                  <c:v>1337.4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2"/>
        <c:shape val="box"/>
        <c:axId val="203115520"/>
        <c:axId val="61908672"/>
        <c:axId val="0"/>
      </c:bar3DChart>
      <c:catAx>
        <c:axId val="2031155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61908672"/>
        <c:crosses val="autoZero"/>
        <c:auto val="1"/>
        <c:lblAlgn val="ctr"/>
        <c:lblOffset val="100"/>
        <c:noMultiLvlLbl val="0"/>
      </c:catAx>
      <c:valAx>
        <c:axId val="61908672"/>
        <c:scaling>
          <c:orientation val="minMax"/>
          <c:max val="2300"/>
          <c:min val="0"/>
        </c:scaling>
        <c:delete val="0"/>
        <c:axPos val="l"/>
        <c:majorGridlines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03115520"/>
        <c:crosses val="autoZero"/>
        <c:crossBetween val="between"/>
        <c:majorUnit val="500"/>
        <c:minorUnit val="200"/>
      </c:valAx>
    </c:plotArea>
    <c:legend>
      <c:legendPos val="b"/>
      <c:layout>
        <c:manualLayout>
          <c:xMode val="edge"/>
          <c:yMode val="edge"/>
          <c:x val="3.5831035608838074E-2"/>
          <c:y val="0.65153524706970789"/>
          <c:w val="0.95882444038204506"/>
          <c:h val="0.23917467344700968"/>
        </c:manualLayout>
      </c:layout>
      <c:overlay val="0"/>
      <c:txPr>
        <a:bodyPr/>
        <a:lstStyle/>
        <a:p>
          <a:pPr>
            <a:lnSpc>
              <a:spcPct val="100000"/>
            </a:lnSpc>
            <a:defRPr sz="800" kern="100" baseline="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7678698869398645E-2"/>
          <c:y val="9.1652768345554511E-2"/>
          <c:w val="0.23610980053007538"/>
          <c:h val="0.3881361429795334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финансирования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Pt>
            <c:idx val="0"/>
            <c:bubble3D val="0"/>
            <c:spPr>
              <a:solidFill>
                <a:srgbClr val="00B050"/>
              </a:solidFill>
              <a:ln>
                <a:noFill/>
              </a:ln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bubble3D val="0"/>
            <c:spPr>
              <a:solidFill>
                <a:srgbClr val="FFC000"/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"/>
            <c:bubble3D val="0"/>
            <c:spPr>
              <a:solidFill>
                <a:schemeClr val="accent4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4"/>
            <c:bubble3D val="0"/>
            <c:spPr>
              <a:solidFill>
                <a:srgbClr val="FFFF00"/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5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8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dLbl>
              <c:idx val="0"/>
              <c:layout>
                <c:manualLayout>
                  <c:x val="4.4121486739413809E-2"/>
                  <c:y val="-7.3849216259466804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5,</a:t>
                    </a:r>
                    <a:r>
                      <a:rPr lang="en-US" dirty="0" smtClean="0"/>
                      <a:t>4</a:t>
                    </a:r>
                    <a:r>
                      <a:rPr lang="ru-RU" dirty="0" smtClean="0"/>
                      <a:t>%</a:t>
                    </a:r>
                    <a:endParaRPr lang="ru-RU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6.531533801233666E-2"/>
                  <c:y val="-5.301320311452063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15,2%</a:t>
                    </a:r>
                    <a:endParaRPr lang="en-US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7.4785418439768298E-2"/>
                  <c:y val="3.5460674066586065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8,</a:t>
                    </a:r>
                    <a:r>
                      <a:rPr lang="en-US" dirty="0" smtClean="0"/>
                      <a:t>9</a:t>
                    </a:r>
                    <a:r>
                      <a:rPr lang="ru-RU" dirty="0" smtClean="0"/>
                      <a:t>%</a:t>
                    </a:r>
                    <a:endParaRPr lang="ru-RU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7.943583074601733E-2"/>
                  <c:y val="3.26843739443224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2,9%</a:t>
                    </a:r>
                    <a:endParaRPr lang="en-US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7.0270594012329338E-2"/>
                  <c:y val="5.693066717996727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2,2%</a:t>
                    </a:r>
                    <a:endParaRPr lang="en-US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4.4055754102220485E-2"/>
                  <c:y val="8.6846447849688577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1,</a:t>
                    </a:r>
                    <a:r>
                      <a:rPr lang="en-US" dirty="0" smtClean="0"/>
                      <a:t>4</a:t>
                    </a:r>
                    <a:r>
                      <a:rPr lang="ru-RU" dirty="0" smtClean="0"/>
                      <a:t>%</a:t>
                    </a:r>
                    <a:endParaRPr lang="ru-RU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2.856117441090273E-2"/>
                  <c:y val="7.949503266143689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27,8%</a:t>
                    </a:r>
                    <a:endParaRPr lang="en-US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7.5596082792890429E-2"/>
                  <c:y val="3.901756775924684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3,7%</a:t>
                    </a:r>
                    <a:endParaRPr lang="en-US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7.7776826016015863E-2"/>
                  <c:y val="6.6669737172640178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8,3%</a:t>
                    </a:r>
                    <a:endParaRPr lang="en-US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7.3059764938257124E-2"/>
                  <c:y val="-2.44371294634804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11,3%</a:t>
                    </a:r>
                    <a:endParaRPr lang="en-US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-7.5270168009872268E-2"/>
                  <c:y val="-5.151495522963743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1,8%</a:t>
                    </a:r>
                    <a:endParaRPr lang="en-US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-5.0333449987769618E-2"/>
                  <c:y val="-8.243482805197130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0,8%</a:t>
                    </a:r>
                    <a:endParaRPr lang="en-US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>
                <c:manualLayout>
                  <c:x val="-2.9318130389732699E-2"/>
                  <c:y val="-0.1074149232829189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4,4%</a:t>
                    </a:r>
                    <a:endParaRPr lang="en-US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>
                <c:manualLayout>
                  <c:x val="1.513098888454234E-2"/>
                  <c:y val="-0.10154781025520859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5,9%</a:t>
                    </a:r>
                    <a:endParaRPr lang="en-US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4"/>
              <c:layout>
                <c:manualLayout>
                  <c:x val="0"/>
                  <c:y val="-0.12311994411234688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15"/>
              <c:layout>
                <c:manualLayout>
                  <c:x val="1.5459532101823539E-2"/>
                  <c:y val="-0.19155810648820723"/>
                </c:manualLayout>
              </c:layout>
              <c:tx>
                <c:rich>
                  <a:bodyPr/>
                  <a:lstStyle/>
                  <a:p>
                    <a:r>
                      <a:rPr lang="en-US" sz="1200" i="0" dirty="0"/>
                      <a:t>0,0%</a:t>
                    </a:r>
                    <a:endParaRPr lang="en-US" sz="1050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16"/>
              <c:layout>
                <c:manualLayout>
                  <c:x val="4.0756948268443872E-2"/>
                  <c:y val="-0.14870958266847675"/>
                </c:manualLayout>
              </c:layout>
              <c:tx>
                <c:rich>
                  <a:bodyPr/>
                  <a:lstStyle/>
                  <a:p>
                    <a:r>
                      <a:rPr lang="en-US" sz="1200" i="0" dirty="0"/>
                      <a:t>0,7%</a:t>
                    </a:r>
                    <a:endParaRPr lang="en-US" sz="1200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 i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1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Лист1!$A$2:$A$15</c:f>
              <c:strCache>
                <c:ptCount val="14"/>
                <c:pt idx="0">
                  <c:v>Обеспечение граждан в Чувашской Республике доступным и комфортным жильем</c:v>
                </c:pt>
                <c:pt idx="1">
                  <c:v>Развитие здравоохранения</c:v>
                </c:pt>
                <c:pt idx="2">
                  <c:v>Социальная поддержка граждан</c:v>
                </c:pt>
                <c:pt idx="3">
                  <c:v>Развитие культуры</c:v>
                </c:pt>
                <c:pt idx="4">
                  <c:v>Развитие физической культуры и спорта</c:v>
                </c:pt>
                <c:pt idx="5">
                  <c:v>Комплексное развитие сельских территорий Чувашской Республики</c:v>
                </c:pt>
                <c:pt idx="6">
                  <c:v>Развитие образования</c:v>
                </c:pt>
                <c:pt idx="7">
                  <c:v>Развитие сельского хозяйства и регулирование рынка сельскохозяйственной продукции, сырья и продовольствия Чувашской Республики</c:v>
                </c:pt>
                <c:pt idx="8">
                  <c:v>Развитие транспортной системы Чувашской Республики"</c:v>
                </c:pt>
                <c:pt idx="9">
                  <c:v>Управление общественными финансами и государственным долгом Чувашской Республики</c:v>
                </c:pt>
                <c:pt idx="10">
                  <c:v>Развитие потенциала государственного управления</c:v>
                </c:pt>
                <c:pt idx="11">
                  <c:v>Экономическое развитие Чувашской Республики</c:v>
                </c:pt>
                <c:pt idx="12">
                  <c:v>Модернизация и развитие сферы жилищно-коммунального хозяйства</c:v>
                </c:pt>
                <c:pt idx="13">
                  <c:v>Другие</c:v>
                </c:pt>
              </c:strCache>
            </c:strRef>
          </c:cat>
          <c:val>
            <c:numRef>
              <c:f>Лист1!$B$2:$B$15</c:f>
              <c:numCache>
                <c:formatCode>0.0%</c:formatCode>
                <c:ptCount val="14"/>
                <c:pt idx="0">
                  <c:v>5.3999999999999999E-2</c:v>
                </c:pt>
                <c:pt idx="1">
                  <c:v>0.152</c:v>
                </c:pt>
                <c:pt idx="2">
                  <c:v>8.8999999999999996E-2</c:v>
                </c:pt>
                <c:pt idx="3">
                  <c:v>2.9000000000000001E-2</c:v>
                </c:pt>
                <c:pt idx="4">
                  <c:v>2.1999999999999999E-2</c:v>
                </c:pt>
                <c:pt idx="5">
                  <c:v>1.4E-2</c:v>
                </c:pt>
                <c:pt idx="6">
                  <c:v>0.27800000000000002</c:v>
                </c:pt>
                <c:pt idx="7">
                  <c:v>3.6999999999999998E-2</c:v>
                </c:pt>
                <c:pt idx="8">
                  <c:v>8.3000000000000004E-2</c:v>
                </c:pt>
                <c:pt idx="9">
                  <c:v>0.113</c:v>
                </c:pt>
                <c:pt idx="10">
                  <c:v>1.7999999999999999E-2</c:v>
                </c:pt>
                <c:pt idx="11">
                  <c:v>8.0000000000000002E-3</c:v>
                </c:pt>
                <c:pt idx="12">
                  <c:v>4.3999999999999997E-2</c:v>
                </c:pt>
                <c:pt idx="13">
                  <c:v>5.8999999999999997E-2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42021787048242715"/>
          <c:y val="1.4248126364410221E-2"/>
          <c:w val="0.5587595953617952"/>
          <c:h val="0.57489046642759534"/>
        </c:manualLayout>
      </c:layout>
      <c:overlay val="0"/>
      <c:txPr>
        <a:bodyPr/>
        <a:lstStyle/>
        <a:p>
          <a:pPr>
            <a:lnSpc>
              <a:spcPct val="80000"/>
            </a:lnSpc>
            <a:defRPr sz="900" b="1" kern="0" spc="30" baseline="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1003578776826568E-2"/>
          <c:y val="6.4314428544566843E-2"/>
          <c:w val="0.87577405347306347"/>
          <c:h val="0.75119417002591948"/>
        </c:manualLayout>
      </c:layout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8DE7A0"/>
                  </a:gs>
                  <a:gs pos="50000">
                    <a:srgbClr val="BBEEC5"/>
                  </a:gs>
                  <a:gs pos="100000">
                    <a:srgbClr val="DEF6E3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50000">
                    <a:srgbClr val="CFC0E2"/>
                  </a:gs>
                  <a:gs pos="0">
                    <a:srgbClr val="B196D2"/>
                  </a:gs>
                  <a:gs pos="100000">
                    <a:srgbClr val="E7E1F0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8CADEA"/>
                  </a:gs>
                  <a:gs pos="50000">
                    <a:srgbClr val="BACCF0"/>
                  </a:gs>
                  <a:gs pos="100000">
                    <a:srgbClr val="DEE6F7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8CADEA"/>
                  </a:gs>
                  <a:gs pos="50000">
                    <a:srgbClr val="BACCF0"/>
                  </a:gs>
                  <a:gs pos="100000">
                    <a:srgbClr val="DEE6F7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8.3466076807513154E-3"/>
                  <c:y val="-0.1810489596638764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3 618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0536761763839922E-2"/>
                  <c:y val="-0.30492384700672376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en-US" sz="1300" b="1" i="0" u="none" strike="noStrike" kern="1200" baseline="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ru-RU" sz="1300" b="1" i="0" u="none" strike="noStrike" kern="1200" baseline="0" dirty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8</a:t>
                    </a:r>
                    <a:r>
                      <a:rPr lang="en-US" sz="1300" b="1" i="0" u="none" strike="noStrike" kern="1200" baseline="0" dirty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 </a:t>
                    </a:r>
                    <a:r>
                      <a:rPr lang="ru-RU" sz="1300" b="1" i="0" u="none" strike="noStrike" kern="1200" baseline="0" dirty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388</a:t>
                    </a:r>
                    <a:endParaRPr lang="en-US" sz="1300" b="1" i="0" u="none" strike="noStrike" kern="1200" baseline="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304121722294759E-3"/>
                  <c:y val="-0.37754216133152652"/>
                </c:manualLayout>
              </c:layout>
              <c:tx>
                <c:rich>
                  <a:bodyPr/>
                  <a:lstStyle/>
                  <a:p>
                    <a:r>
                      <a:rPr lang="ru-RU" baseline="0" dirty="0" smtClean="0"/>
                      <a:t>11 543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9.0320924649518776E-3"/>
                  <c:y val="-0.24267116027123251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6 974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3.2095774188046537E-2"/>
                  <c:y val="-0.25171011936795279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6 953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2023 факт</c:v>
                </c:pt>
                <c:pt idx="1">
                  <c:v>2024 план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strCache>
            </c:strRef>
          </c:cat>
          <c:val>
            <c:numRef>
              <c:f>'Лист1 (2)'!$C$8:$C$12</c:f>
              <c:numCache>
                <c:formatCode>#,##0.0</c:formatCode>
                <c:ptCount val="5"/>
                <c:pt idx="0">
                  <c:v>3618.3</c:v>
                </c:pt>
                <c:pt idx="1">
                  <c:v>8387.6</c:v>
                </c:pt>
                <c:pt idx="2">
                  <c:v>11542.6</c:v>
                </c:pt>
                <c:pt idx="3">
                  <c:v>6973.9</c:v>
                </c:pt>
                <c:pt idx="4">
                  <c:v>6953.2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96539904"/>
        <c:axId val="194980096"/>
        <c:axId val="0"/>
      </c:bar3DChart>
      <c:catAx>
        <c:axId val="1965399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94980096"/>
        <c:crosses val="autoZero"/>
        <c:auto val="1"/>
        <c:lblAlgn val="ctr"/>
        <c:lblOffset val="100"/>
        <c:noMultiLvlLbl val="0"/>
      </c:catAx>
      <c:valAx>
        <c:axId val="194980096"/>
        <c:scaling>
          <c:orientation val="minMax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crossAx val="19653990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8DE7A0"/>
                  </a:gs>
                  <a:gs pos="50000">
                    <a:srgbClr val="BBEEC5"/>
                  </a:gs>
                  <a:gs pos="100000">
                    <a:srgbClr val="DEF6E3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50000">
                    <a:srgbClr val="CFC0E2"/>
                  </a:gs>
                  <a:gs pos="0">
                    <a:srgbClr val="B196D2"/>
                  </a:gs>
                  <a:gs pos="100000">
                    <a:srgbClr val="E7E1F0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8CADEA"/>
                  </a:gs>
                  <a:gs pos="50000">
                    <a:srgbClr val="BACCF0"/>
                  </a:gs>
                  <a:gs pos="100000">
                    <a:srgbClr val="DEE6F7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8CADEA"/>
                  </a:gs>
                  <a:gs pos="50000">
                    <a:srgbClr val="BACCF0"/>
                  </a:gs>
                  <a:gs pos="100000">
                    <a:srgbClr val="DEE6F7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2.028525716779082E-2"/>
                  <c:y val="-0.35605005528486255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1 515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3834087935367235E-2"/>
                  <c:y val="-0.37928926106975769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en-US" sz="1300" b="1" i="0" u="none" strike="noStrike" kern="1200" baseline="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dirty="0" smtClean="0"/>
                      <a:t>1 564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3636835655984548E-2"/>
                  <c:y val="-0.37936294115468649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1 840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471993187812831E-2"/>
                  <c:y val="-0.34638859571158759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1 682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9268566212177901E-2"/>
                  <c:y val="-0.3308514662392009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1 606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2023 факт</c:v>
                </c:pt>
                <c:pt idx="1">
                  <c:v>2024 план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1514.7</c:v>
                </c:pt>
                <c:pt idx="1">
                  <c:v>1563.9</c:v>
                </c:pt>
                <c:pt idx="2">
                  <c:v>1839.9</c:v>
                </c:pt>
                <c:pt idx="3">
                  <c:v>1681.5</c:v>
                </c:pt>
                <c:pt idx="4">
                  <c:v>1605.5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03959808"/>
        <c:axId val="194984704"/>
        <c:axId val="0"/>
      </c:bar3DChart>
      <c:catAx>
        <c:axId val="2039598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94984704"/>
        <c:crosses val="autoZero"/>
        <c:auto val="1"/>
        <c:lblAlgn val="ctr"/>
        <c:lblOffset val="100"/>
        <c:noMultiLvlLbl val="0"/>
      </c:catAx>
      <c:valAx>
        <c:axId val="194984704"/>
        <c:scaling>
          <c:orientation val="minMax"/>
          <c:min val="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0395980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2.1982017151220817E-2"/>
                  <c:y val="-0.340894876757090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0025424370791058E-2"/>
                  <c:y val="-0.378738497269763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2383731056825514E-2"/>
                  <c:y val="-0.345758613905276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741027513946633E-2"/>
                  <c:y val="-0.3491955970892270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2.4102557864220147E-2"/>
                  <c:y val="-0.3354105882356124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anchor="t" anchorCtr="0"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2023 факт</c:v>
                </c:pt>
                <c:pt idx="1">
                  <c:v>2024 план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24563.599999999999</c:v>
                </c:pt>
                <c:pt idx="1">
                  <c:v>31442.400000000001</c:v>
                </c:pt>
                <c:pt idx="2">
                  <c:v>28310</c:v>
                </c:pt>
                <c:pt idx="3">
                  <c:v>29616.5</c:v>
                </c:pt>
                <c:pt idx="4">
                  <c:v>27307.9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05591552"/>
        <c:axId val="194988864"/>
        <c:axId val="0"/>
      </c:bar3DChart>
      <c:catAx>
        <c:axId val="2055915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94988864"/>
        <c:crosses val="autoZero"/>
        <c:auto val="1"/>
        <c:lblAlgn val="ctr"/>
        <c:lblOffset val="100"/>
        <c:noMultiLvlLbl val="0"/>
      </c:catAx>
      <c:valAx>
        <c:axId val="194988864"/>
        <c:scaling>
          <c:orientation val="minMax"/>
          <c:min val="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0559155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395744920261762"/>
          <c:y val="3.835960858021812E-2"/>
          <c:w val="0.77553364759068966"/>
          <c:h val="0.93003142576207676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</c:spPr>
          <c:invertIfNegative val="0"/>
          <c:dLbls>
            <c:dLbl>
              <c:idx val="0"/>
              <c:layout>
                <c:manualLayout>
                  <c:x val="-4.8991432285740537E-3"/>
                  <c:y val="3.3911583689649732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100 190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ru-RU" dirty="0" smtClean="0"/>
                      <a:t>100 291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ru-RU" dirty="0" smtClean="0"/>
                      <a:t>100 114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 smtClean="0"/>
                      <a:t>104</a:t>
                    </a:r>
                    <a:r>
                      <a:rPr lang="ru-RU" smtClean="0"/>
                      <a:t> </a:t>
                    </a:r>
                    <a:r>
                      <a:rPr lang="en-US" smtClean="0"/>
                      <a:t>050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 smtClean="0"/>
                      <a:t>94</a:t>
                    </a:r>
                    <a:r>
                      <a:rPr lang="ru-RU" smtClean="0"/>
                      <a:t> </a:t>
                    </a:r>
                    <a:r>
                      <a:rPr lang="en-US" smtClean="0"/>
                      <a:t>089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en-US" smtClean="0"/>
                      <a:t>79</a:t>
                    </a:r>
                    <a:r>
                      <a:rPr lang="ru-RU" smtClean="0"/>
                      <a:t> </a:t>
                    </a:r>
                    <a:r>
                      <a:rPr lang="en-US" smtClean="0"/>
                      <a:t>401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tx>
                <c:rich>
                  <a:bodyPr/>
                  <a:lstStyle/>
                  <a:p>
                    <a:r>
                      <a:rPr lang="en-US" smtClean="0"/>
                      <a:t>77</a:t>
                    </a:r>
                    <a:r>
                      <a:rPr lang="ru-RU" smtClean="0"/>
                      <a:t> </a:t>
                    </a:r>
                    <a:r>
                      <a:rPr lang="en-US" smtClean="0"/>
                      <a:t>388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tx>
                <c:rich>
                  <a:bodyPr/>
                  <a:lstStyle/>
                  <a:p>
                    <a:r>
                      <a:rPr lang="en-US" smtClean="0"/>
                      <a:t>70</a:t>
                    </a:r>
                    <a:r>
                      <a:rPr lang="ru-RU" smtClean="0"/>
                      <a:t> </a:t>
                    </a:r>
                    <a:r>
                      <a:rPr lang="en-US" smtClean="0"/>
                      <a:t>244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tx>
                <c:rich>
                  <a:bodyPr/>
                  <a:lstStyle/>
                  <a:p>
                    <a:r>
                      <a:rPr lang="en-US" smtClean="0"/>
                      <a:t>58</a:t>
                    </a:r>
                    <a:r>
                      <a:rPr lang="ru-RU" smtClean="0"/>
                      <a:t> </a:t>
                    </a:r>
                    <a:r>
                      <a:rPr lang="en-US" smtClean="0"/>
                      <a:t>719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tx>
                <c:rich>
                  <a:bodyPr/>
                  <a:lstStyle/>
                  <a:p>
                    <a:r>
                      <a:rPr lang="en-US" smtClean="0"/>
                      <a:t>49</a:t>
                    </a:r>
                    <a:r>
                      <a:rPr lang="ru-RU" smtClean="0"/>
                      <a:t> </a:t>
                    </a:r>
                    <a:r>
                      <a:rPr lang="en-US" smtClean="0"/>
                      <a:t>706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tx>
                <c:rich>
                  <a:bodyPr/>
                  <a:lstStyle/>
                  <a:p>
                    <a:r>
                      <a:rPr lang="en-US" smtClean="0"/>
                      <a:t>43</a:t>
                    </a:r>
                    <a:r>
                      <a:rPr lang="ru-RU" smtClean="0"/>
                      <a:t> </a:t>
                    </a:r>
                    <a:r>
                      <a:rPr lang="en-US" smtClean="0"/>
                      <a:t>975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Лист5!$E$14:$E$24</c:f>
              <c:numCache>
                <c:formatCode>General</c:formatCode>
                <c:ptCount val="11"/>
                <c:pt idx="0">
                  <c:v>2027</c:v>
                </c:pt>
                <c:pt idx="1">
                  <c:v>2026</c:v>
                </c:pt>
                <c:pt idx="2">
                  <c:v>2025</c:v>
                </c:pt>
                <c:pt idx="3">
                  <c:v>2024</c:v>
                </c:pt>
                <c:pt idx="4">
                  <c:v>2023</c:v>
                </c:pt>
                <c:pt idx="5">
                  <c:v>2022</c:v>
                </c:pt>
                <c:pt idx="6">
                  <c:v>2021</c:v>
                </c:pt>
                <c:pt idx="7">
                  <c:v>2020</c:v>
                </c:pt>
                <c:pt idx="8">
                  <c:v>2019</c:v>
                </c:pt>
                <c:pt idx="9">
                  <c:v>2018</c:v>
                </c:pt>
                <c:pt idx="10">
                  <c:v>2017</c:v>
                </c:pt>
              </c:numCache>
            </c:numRef>
          </c:cat>
          <c:val>
            <c:numRef>
              <c:f>Лист5!$F$14:$F$24</c:f>
              <c:numCache>
                <c:formatCode>General</c:formatCode>
                <c:ptCount val="11"/>
                <c:pt idx="0">
                  <c:v>100190</c:v>
                </c:pt>
                <c:pt idx="1">
                  <c:v>100291</c:v>
                </c:pt>
                <c:pt idx="2">
                  <c:v>100114</c:v>
                </c:pt>
                <c:pt idx="3">
                  <c:v>104050</c:v>
                </c:pt>
                <c:pt idx="4">
                  <c:v>94089</c:v>
                </c:pt>
                <c:pt idx="5">
                  <c:v>79401</c:v>
                </c:pt>
                <c:pt idx="6">
                  <c:v>77388</c:v>
                </c:pt>
                <c:pt idx="7">
                  <c:v>70244</c:v>
                </c:pt>
                <c:pt idx="8">
                  <c:v>58719</c:v>
                </c:pt>
                <c:pt idx="9">
                  <c:v>49706</c:v>
                </c:pt>
                <c:pt idx="10">
                  <c:v>43975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8566528"/>
        <c:axId val="124707392"/>
      </c:barChart>
      <c:catAx>
        <c:axId val="685665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24707392"/>
        <c:crosses val="autoZero"/>
        <c:auto val="1"/>
        <c:lblAlgn val="ctr"/>
        <c:lblOffset val="100"/>
        <c:noMultiLvlLbl val="0"/>
      </c:catAx>
      <c:valAx>
        <c:axId val="1247073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856652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541010097772508"/>
          <c:y val="2.5079927558499131E-2"/>
          <c:w val="0.82297906124950149"/>
          <c:h val="0.73671573962189907"/>
        </c:manualLayout>
      </c:layout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370929210864481E-2"/>
                  <c:y val="-0.320290039412503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4564989244665325E-2"/>
                  <c:y val="-0.363093111816559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5569079795240047E-2"/>
                  <c:y val="-0.3652418894147714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9508025732559272E-2"/>
                  <c:y val="-0.3673757860516975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2.3109622465373628E-2"/>
                  <c:y val="-0.3525426091066139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8.3944760381774609E-3"/>
                  <c:y val="-0.3332976853525508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2023 факт</c:v>
                </c:pt>
                <c:pt idx="1">
                  <c:v>2024 план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14829.5</c:v>
                </c:pt>
                <c:pt idx="1">
                  <c:v>16677</c:v>
                </c:pt>
                <c:pt idx="2">
                  <c:v>15484.6</c:v>
                </c:pt>
                <c:pt idx="3">
                  <c:v>15430.43</c:v>
                </c:pt>
                <c:pt idx="4">
                  <c:v>16190.54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05725696"/>
        <c:axId val="194993472"/>
        <c:axId val="0"/>
      </c:bar3DChart>
      <c:catAx>
        <c:axId val="2057256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94993472"/>
        <c:crosses val="autoZero"/>
        <c:auto val="1"/>
        <c:lblAlgn val="ctr"/>
        <c:lblOffset val="100"/>
        <c:noMultiLvlLbl val="0"/>
      </c:catAx>
      <c:valAx>
        <c:axId val="194993472"/>
        <c:scaling>
          <c:orientation val="minMax"/>
          <c:min val="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0572569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9641051962890819E-2"/>
                  <c:y val="-0.3362941686963527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9 343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8484965751890514E-2"/>
                  <c:y val="-0.32191535529722393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9 074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8403467610965594E-2"/>
                  <c:y val="-0.33632587467742942"/>
                </c:manualLayout>
              </c:layout>
              <c:tx>
                <c:rich>
                  <a:bodyPr/>
                  <a:lstStyle/>
                  <a:p>
                    <a:r>
                      <a: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9 079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415232488289365E-2"/>
                  <c:y val="-0.33947986489024595"/>
                </c:manualLayout>
              </c:layout>
              <c:tx>
                <c:rich>
                  <a:bodyPr/>
                  <a:lstStyle/>
                  <a:p>
                    <a:r>
                      <a: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9 630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4.1029996173365439E-2"/>
                  <c:y val="-0.34787319298554992"/>
                </c:manualLayout>
              </c:layout>
              <c:tx>
                <c:rich>
                  <a:bodyPr/>
                  <a:lstStyle/>
                  <a:p>
                    <a:r>
                      <a:rPr lang="ru-RU" sz="12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10 010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2023 факт</c:v>
                </c:pt>
                <c:pt idx="1">
                  <c:v>2024 план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9343</c:v>
                </c:pt>
                <c:pt idx="1">
                  <c:v>9074</c:v>
                </c:pt>
                <c:pt idx="2">
                  <c:v>9078.9599999999991</c:v>
                </c:pt>
                <c:pt idx="3">
                  <c:v>9631</c:v>
                </c:pt>
                <c:pt idx="4">
                  <c:v>10010.200000000001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374"/>
        <c:shape val="box"/>
        <c:axId val="207175168"/>
        <c:axId val="195874752"/>
        <c:axId val="0"/>
      </c:bar3DChart>
      <c:catAx>
        <c:axId val="2071751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95874752"/>
        <c:crosses val="autoZero"/>
        <c:auto val="1"/>
        <c:lblAlgn val="ctr"/>
        <c:lblOffset val="100"/>
        <c:noMultiLvlLbl val="0"/>
      </c:catAx>
      <c:valAx>
        <c:axId val="195874752"/>
        <c:scaling>
          <c:orientation val="minMax"/>
          <c:min val="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0717516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2.2326638812601145E-2"/>
                  <c:y val="-0.37738578374251619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31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2938078171564608E-2"/>
                  <c:y val="-0.22935962521399647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6088570117440005E-2"/>
                      <c:h val="6.6842859652637213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3.0345465445416216E-2"/>
                  <c:y val="-0.2355279439709824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27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3657325065417751E-2"/>
                  <c:y val="-0.1897414268698899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</a:t>
                    </a:r>
                    <a:r>
                      <a:rPr lang="ru-RU" dirty="0" smtClean="0"/>
                      <a:t>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2.6183178890528215E-2"/>
                  <c:y val="-0.18551883711456066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2023 факт</c:v>
                </c:pt>
                <c:pt idx="1">
                  <c:v>2024 план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strCache>
            </c:strRef>
          </c:cat>
          <c:val>
            <c:numRef>
              <c:f>'Лист1 (2)'!$C$8:$C$12</c:f>
              <c:numCache>
                <c:formatCode>#,##0.0</c:formatCode>
                <c:ptCount val="5"/>
                <c:pt idx="0">
                  <c:v>31.1</c:v>
                </c:pt>
                <c:pt idx="1">
                  <c:v>26.7</c:v>
                </c:pt>
                <c:pt idx="2">
                  <c:v>27</c:v>
                </c:pt>
                <c:pt idx="3">
                  <c:v>26.1</c:v>
                </c:pt>
                <c:pt idx="4">
                  <c:v>26.2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07967232"/>
        <c:axId val="200798720"/>
        <c:axId val="0"/>
      </c:bar3DChart>
      <c:catAx>
        <c:axId val="2079672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00798720"/>
        <c:crosses val="autoZero"/>
        <c:auto val="1"/>
        <c:lblAlgn val="ctr"/>
        <c:lblOffset val="100"/>
        <c:noMultiLvlLbl val="0"/>
      </c:catAx>
      <c:valAx>
        <c:axId val="20079872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0796723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3325998645468148E-2"/>
                  <c:y val="-0.38856038051115127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849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8575774885146664E-2"/>
                  <c:y val="-0.32620642383867049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690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328883525448441E-2"/>
                  <c:y val="-0.32119985253051825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667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7825821928228345E-2"/>
                  <c:y val="-0.32383746798302049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685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2.6615186562179111E-2"/>
                  <c:y val="-0.34196319187545221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698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2023 факт</c:v>
                </c:pt>
                <c:pt idx="1">
                  <c:v>2024 план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849.2</c:v>
                </c:pt>
                <c:pt idx="1">
                  <c:v>689.7</c:v>
                </c:pt>
                <c:pt idx="2">
                  <c:v>666.7</c:v>
                </c:pt>
                <c:pt idx="3">
                  <c:v>684.8</c:v>
                </c:pt>
                <c:pt idx="4">
                  <c:v>697.7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09168384"/>
        <c:axId val="195545920"/>
        <c:axId val="0"/>
      </c:bar3DChart>
      <c:catAx>
        <c:axId val="2091683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95545920"/>
        <c:crosses val="autoZero"/>
        <c:auto val="1"/>
        <c:lblAlgn val="ctr"/>
        <c:lblOffset val="100"/>
        <c:noMultiLvlLbl val="0"/>
      </c:catAx>
      <c:valAx>
        <c:axId val="195545920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0916838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051999211482402E-3"/>
                  <c:y val="-0.2654185509321013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2 827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6432084516752138"/>
                  <c:y val="-0.1964508572729934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2 978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3847817204881321"/>
                  <c:y val="-0.46290236522757588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4 088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3548241088154285E-2"/>
                  <c:y val="-0.26389400396915769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2 711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5281933586114033E-2"/>
                  <c:y val="-0.2547249243582652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2 538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2023 факт</c:v>
                </c:pt>
                <c:pt idx="1">
                  <c:v>2024 план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2827.1</c:v>
                </c:pt>
                <c:pt idx="1">
                  <c:v>4088.2</c:v>
                </c:pt>
                <c:pt idx="2">
                  <c:v>2978.4</c:v>
                </c:pt>
                <c:pt idx="3">
                  <c:v>2711</c:v>
                </c:pt>
                <c:pt idx="4">
                  <c:v>2538.1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09208832"/>
        <c:axId val="195548224"/>
        <c:axId val="0"/>
      </c:bar3DChart>
      <c:catAx>
        <c:axId val="2092088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95548224"/>
        <c:crosses val="autoZero"/>
        <c:auto val="1"/>
        <c:lblAlgn val="ctr"/>
        <c:lblOffset val="100"/>
        <c:noMultiLvlLbl val="0"/>
      </c:catAx>
      <c:valAx>
        <c:axId val="195548224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0920883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6950098779955888E-2"/>
                  <c:y val="-0.31131703040448588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350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9.0170562907960269E-3"/>
                  <c:y val="-0.1956731836282344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164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4361104168903746E-2"/>
                  <c:y val="-0.3839449424397226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552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785094917132217E-2"/>
                  <c:y val="-0.3276509800923756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467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3590202396756179E-2"/>
                  <c:y val="-0.16728394446235537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225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2023 факт</c:v>
                </c:pt>
                <c:pt idx="1">
                  <c:v>2024 план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350</c:v>
                </c:pt>
                <c:pt idx="1">
                  <c:v>164</c:v>
                </c:pt>
                <c:pt idx="2">
                  <c:v>464</c:v>
                </c:pt>
                <c:pt idx="3">
                  <c:v>378</c:v>
                </c:pt>
                <c:pt idx="4">
                  <c:v>167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10599424"/>
        <c:axId val="195864256"/>
        <c:axId val="0"/>
      </c:bar3DChart>
      <c:catAx>
        <c:axId val="2105994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95864256"/>
        <c:crosses val="autoZero"/>
        <c:auto val="1"/>
        <c:lblAlgn val="ctr"/>
        <c:lblOffset val="100"/>
        <c:noMultiLvlLbl val="0"/>
      </c:catAx>
      <c:valAx>
        <c:axId val="195864256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059942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4567404574172342E-2"/>
                  <c:y val="-0.40661112404881217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2 967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9152109873623219E-2"/>
                  <c:y val="-0.385210556310286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2 818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7007270601631808E-2"/>
                  <c:y val="-0.316728739547002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2 1</a:t>
                    </a:r>
                    <a:r>
                      <a:rPr lang="ru-RU" dirty="0" smtClean="0"/>
                      <a:t>96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8190783793860667E-2"/>
                  <c:y val="-0.299608959389810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7894970999079548E-2"/>
                  <c:y val="-0.316728402530187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2023 факт</c:v>
                </c:pt>
                <c:pt idx="1">
                  <c:v>2024 план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2966.6</c:v>
                </c:pt>
                <c:pt idx="1">
                  <c:v>2817.5</c:v>
                </c:pt>
                <c:pt idx="2">
                  <c:v>2195.8000000000002</c:v>
                </c:pt>
                <c:pt idx="3">
                  <c:v>1904.4</c:v>
                </c:pt>
                <c:pt idx="4">
                  <c:v>2237.1999999999998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51770624"/>
        <c:axId val="195863680"/>
        <c:axId val="0"/>
      </c:bar3DChart>
      <c:catAx>
        <c:axId val="1517706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95863680"/>
        <c:crosses val="autoZero"/>
        <c:auto val="1"/>
        <c:lblAlgn val="ctr"/>
        <c:lblOffset val="100"/>
        <c:noMultiLvlLbl val="0"/>
      </c:catAx>
      <c:valAx>
        <c:axId val="195863680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5177062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8DE7A0"/>
                  </a:gs>
                  <a:gs pos="50000">
                    <a:srgbClr val="BBEEC5"/>
                  </a:gs>
                  <a:gs pos="100000">
                    <a:srgbClr val="DEF6E3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B196D2"/>
                  </a:gs>
                  <a:gs pos="50000">
                    <a:srgbClr val="CFC0E2"/>
                  </a:gs>
                  <a:gs pos="100000">
                    <a:srgbClr val="E7E1F0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1124470802087014E-2"/>
                  <c:y val="-0.34862804206221187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930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852862278210809"/>
                      <c:h val="8.294768134014624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1.295873581971564E-2"/>
                  <c:y val="-0.2764717807687900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682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9.7181269631037067E-3"/>
                  <c:y val="-0.26463336594653197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 smtClean="0"/>
                      <a:t>656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3173313010160352E-2"/>
                  <c:y val="-0.21357061638945449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 smtClean="0"/>
                      <a:t>483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6412935304977082E-2"/>
                  <c:y val="-0.21570863192038853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 smtClean="0"/>
                      <a:t>476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anchor="t" anchorCtr="0"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2023 факт</c:v>
                </c:pt>
                <c:pt idx="1">
                  <c:v>2024 план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strCache>
            </c:strRef>
          </c:cat>
          <c:val>
            <c:numRef>
              <c:f>'Лист1 (2)'!$C$8:$C$12</c:f>
              <c:numCache>
                <c:formatCode>#\ ##0.0</c:formatCode>
                <c:ptCount val="5"/>
                <c:pt idx="0">
                  <c:v>930</c:v>
                </c:pt>
                <c:pt idx="1">
                  <c:v>682</c:v>
                </c:pt>
                <c:pt idx="2">
                  <c:v>656</c:v>
                </c:pt>
                <c:pt idx="3">
                  <c:v>483</c:v>
                </c:pt>
                <c:pt idx="4">
                  <c:v>476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374"/>
        <c:shape val="box"/>
        <c:axId val="152130048"/>
        <c:axId val="152011328"/>
        <c:axId val="0"/>
      </c:bar3DChart>
      <c:catAx>
        <c:axId val="1521300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52011328"/>
        <c:crosses val="autoZero"/>
        <c:auto val="1"/>
        <c:lblAlgn val="ctr"/>
        <c:lblOffset val="100"/>
        <c:noMultiLvlLbl val="0"/>
      </c:catAx>
      <c:valAx>
        <c:axId val="152011328"/>
        <c:scaling>
          <c:orientation val="minMax"/>
          <c:min val="0"/>
        </c:scaling>
        <c:delete val="0"/>
        <c:axPos val="l"/>
        <c:majorGridlines/>
        <c:numFmt formatCode="#\ 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52130048"/>
        <c:crosses val="autoZero"/>
        <c:crossBetween val="between"/>
        <c:majorUnit val="200"/>
      </c:valAx>
    </c:plotArea>
    <c:plotVisOnly val="1"/>
    <c:dispBlanksAs val="gap"/>
    <c:showDLblsOverMax val="0"/>
  </c:chart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63092034176698"/>
          <c:y val="5.27687050023442E-2"/>
          <c:w val="0.8545322220145064"/>
          <c:h val="0.74733484000476691"/>
        </c:manualLayout>
      </c:layout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8DE7A0"/>
                  </a:gs>
                  <a:gs pos="50000">
                    <a:srgbClr val="BBEEC5"/>
                  </a:gs>
                  <a:gs pos="100000">
                    <a:srgbClr val="DEF6E3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B196D2"/>
                  </a:gs>
                  <a:gs pos="50000">
                    <a:srgbClr val="CFC0E2"/>
                  </a:gs>
                  <a:gs pos="100000">
                    <a:srgbClr val="E7E1F0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8CADEA"/>
                  </a:gs>
                  <a:gs pos="50000">
                    <a:srgbClr val="BACCF0"/>
                  </a:gs>
                  <a:gs pos="100000">
                    <a:srgbClr val="DEE6F7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3068460390748729E-2"/>
                  <c:y val="-0.1942842585185571"/>
                </c:manualLayout>
              </c:layout>
              <c:tx>
                <c:rich>
                  <a:bodyPr/>
                  <a:lstStyle/>
                  <a:p>
                    <a:pPr>
                      <a:defRPr sz="1300" b="1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dirty="0" smtClean="0"/>
                      <a:t>3</a:t>
                    </a:r>
                    <a:r>
                      <a:rPr lang="ru-RU" dirty="0" smtClean="0"/>
                      <a:t>3</a:t>
                    </a:r>
                    <a:endParaRPr lang="en-US" dirty="0"/>
                  </a:p>
                </c:rich>
              </c:tx>
              <c:numFmt formatCode="#,##0.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2080583548201083E-3"/>
                  <c:y val="-0.3819515557797881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 </a:t>
                    </a:r>
                    <a:r>
                      <a:rPr lang="en-US" dirty="0" smtClean="0"/>
                      <a:t>9</a:t>
                    </a:r>
                    <a:r>
                      <a:rPr lang="ru-RU" dirty="0" smtClean="0"/>
                      <a:t>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40690235749617E-2"/>
                  <c:y val="-0.30869863693095739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473990648085104E-2"/>
                  <c:y val="-0.30491721037904895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4418926751955566E-2"/>
                  <c:y val="-0.31229880619956996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66</a:t>
                    </a:r>
                    <a:endParaRPr lang="ru-RU" dirty="0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2023 факт</c:v>
                </c:pt>
                <c:pt idx="1">
                  <c:v>2024 план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strCache>
            </c:strRef>
          </c:cat>
          <c:val>
            <c:numRef>
              <c:f>'Лист1 (2)'!$C$8:$C$12</c:f>
              <c:numCache>
                <c:formatCode>#\ ##0.0</c:formatCode>
                <c:ptCount val="5"/>
                <c:pt idx="0">
                  <c:v>32.799999999999997</c:v>
                </c:pt>
                <c:pt idx="1">
                  <c:v>91.7</c:v>
                </c:pt>
                <c:pt idx="2">
                  <c:v>66</c:v>
                </c:pt>
                <c:pt idx="3">
                  <c:v>66.5</c:v>
                </c:pt>
                <c:pt idx="4">
                  <c:v>66.5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53044992"/>
        <c:axId val="195544192"/>
        <c:axId val="0"/>
      </c:bar3DChart>
      <c:catAx>
        <c:axId val="1530449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95544192"/>
        <c:crosses val="autoZero"/>
        <c:auto val="1"/>
        <c:lblAlgn val="ctr"/>
        <c:lblOffset val="100"/>
        <c:noMultiLvlLbl val="0"/>
      </c:catAx>
      <c:valAx>
        <c:axId val="195544192"/>
        <c:scaling>
          <c:orientation val="minMax"/>
          <c:max val="100"/>
          <c:min val="0"/>
        </c:scaling>
        <c:delete val="0"/>
        <c:axPos val="l"/>
        <c:majorGridlines/>
        <c:numFmt formatCode="#\ 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53044992"/>
        <c:crosses val="autoZero"/>
        <c:crossBetween val="between"/>
        <c:majorUnit val="20"/>
      </c:valAx>
    </c:plotArea>
    <c:plotVisOnly val="1"/>
    <c:dispBlanksAs val="gap"/>
    <c:showDLblsOverMax val="0"/>
  </c:chart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346114464688339E-2"/>
                  <c:y val="-0.22478572603279909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726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8.5637495569085374E-3"/>
                  <c:y val="-0.3794382401231354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1 441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1921629204431166E-2"/>
                  <c:y val="-0.1661837381664345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524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6375932830972433E-2"/>
                  <c:y val="-0.1283420726885381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362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0548955239706106E-2"/>
                  <c:y val="-0.14443726639147761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385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2023 факт</c:v>
                </c:pt>
                <c:pt idx="1">
                  <c:v>2024 план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725.9</c:v>
                </c:pt>
                <c:pt idx="1">
                  <c:v>1440.9</c:v>
                </c:pt>
                <c:pt idx="2">
                  <c:v>523.70000000000005</c:v>
                </c:pt>
                <c:pt idx="3">
                  <c:v>362.4</c:v>
                </c:pt>
                <c:pt idx="4">
                  <c:v>384.8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53589760"/>
        <c:axId val="152765568"/>
        <c:axId val="0"/>
      </c:bar3DChart>
      <c:catAx>
        <c:axId val="1535897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52765568"/>
        <c:crosses val="autoZero"/>
        <c:auto val="1"/>
        <c:lblAlgn val="ctr"/>
        <c:lblOffset val="100"/>
        <c:noMultiLvlLbl val="0"/>
      </c:catAx>
      <c:valAx>
        <c:axId val="152765568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5358976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350575577070868"/>
          <c:y val="0.74047485226149201"/>
          <c:w val="0.21374716091913762"/>
          <c:h val="0.1402069250992154"/>
        </c:manualLayout>
      </c:layout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8564480"/>
        <c:axId val="124709696"/>
      </c:barChart>
      <c:catAx>
        <c:axId val="6856448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24709696"/>
        <c:crosses val="autoZero"/>
        <c:auto val="1"/>
        <c:lblAlgn val="ctr"/>
        <c:lblOffset val="100"/>
        <c:noMultiLvlLbl val="0"/>
      </c:catAx>
      <c:valAx>
        <c:axId val="124709696"/>
        <c:scaling>
          <c:orientation val="minMax"/>
          <c:max val="80000"/>
          <c:min val="0"/>
        </c:scaling>
        <c:delete val="0"/>
        <c:axPos val="b"/>
        <c:numFmt formatCode="#,##0.0" sourceLinked="1"/>
        <c:majorTickMark val="out"/>
        <c:minorTickMark val="none"/>
        <c:tickLblPos val="nextTo"/>
        <c:crossAx val="68564480"/>
        <c:crosses val="autoZero"/>
        <c:crossBetween val="between"/>
        <c:majorUnit val="20000"/>
      </c:valAx>
    </c:plotArea>
    <c:plotVisOnly val="1"/>
    <c:dispBlanksAs val="gap"/>
    <c:showDLblsOverMax val="0"/>
  </c:chart>
  <c:externalData r:id="rId1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6072334577242625"/>
          <c:y val="7.6431539444427682E-2"/>
          <c:w val="0.82769350032536071"/>
          <c:h val="0.72182012066711143"/>
        </c:manualLayout>
      </c:layout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6542413905513927E-2"/>
                  <c:y val="-0.3540426615056821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368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2517871889405292E-2"/>
                  <c:y val="-0.32485909470485846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 </a:t>
                    </a:r>
                    <a:r>
                      <a:rPr lang="en-US" dirty="0" smtClean="0"/>
                      <a:t>788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8486190760099035E-2"/>
                  <c:y val="-0.3058951837654563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732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4235869259501707E-2"/>
                  <c:y val="-0.2331218496272373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470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2.6638193098012831E-2"/>
                  <c:y val="-0.2298507943215317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489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(2)'!$B$8:$B$11</c:f>
              <c:strCache>
                <c:ptCount val="4"/>
                <c:pt idx="0">
                  <c:v>2023 факт</c:v>
                </c:pt>
                <c:pt idx="1">
                  <c:v>2024 план</c:v>
                </c:pt>
                <c:pt idx="2">
                  <c:v>2025</c:v>
                </c:pt>
                <c:pt idx="3">
                  <c:v>2026</c:v>
                </c:pt>
              </c:strCache>
            </c:strRef>
          </c:cat>
          <c:val>
            <c:numRef>
              <c:f>'Лист1 (2)'!$C$8:$C$12</c:f>
              <c:numCache>
                <c:formatCode>#,##0.0</c:formatCode>
                <c:ptCount val="5"/>
                <c:pt idx="0">
                  <c:v>4367.8</c:v>
                </c:pt>
                <c:pt idx="1">
                  <c:v>3788.3</c:v>
                </c:pt>
                <c:pt idx="2">
                  <c:v>3572.6</c:v>
                </c:pt>
                <c:pt idx="3">
                  <c:v>2448.5</c:v>
                </c:pt>
                <c:pt idx="4">
                  <c:v>2385.6999999999998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55238400"/>
        <c:axId val="152769600"/>
        <c:axId val="0"/>
      </c:bar3DChart>
      <c:catAx>
        <c:axId val="1552384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52769600"/>
        <c:crosses val="autoZero"/>
        <c:auto val="1"/>
        <c:lblAlgn val="ctr"/>
        <c:lblOffset val="100"/>
        <c:noMultiLvlLbl val="0"/>
      </c:catAx>
      <c:valAx>
        <c:axId val="15276960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5523840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727654239840142"/>
          <c:y val="4.6250180240020609E-2"/>
          <c:w val="0.8544172191485313"/>
          <c:h val="0.77763216969775839"/>
        </c:manualLayout>
      </c:layout>
      <c:bar3DChart>
        <c:barDir val="col"/>
        <c:grouping val="stack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56465664"/>
        <c:axId val="151980288"/>
        <c:axId val="0"/>
      </c:bar3DChart>
      <c:catAx>
        <c:axId val="15646566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300" b="1"/>
            </a:pPr>
            <a:endParaRPr lang="ru-RU"/>
          </a:p>
        </c:txPr>
        <c:crossAx val="151980288"/>
        <c:crosses val="autoZero"/>
        <c:auto val="1"/>
        <c:lblAlgn val="ctr"/>
        <c:lblOffset val="100"/>
        <c:noMultiLvlLbl val="0"/>
      </c:catAx>
      <c:valAx>
        <c:axId val="151980288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5646566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1449054071707343"/>
          <c:y val="0.16308391701742697"/>
          <c:w val="0.82190655361342291"/>
          <c:h val="0.64584709874716029"/>
        </c:manualLayout>
      </c:layout>
      <c:bar3DChart>
        <c:barDir val="col"/>
        <c:grouping val="stack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56466176"/>
        <c:axId val="151982016"/>
        <c:axId val="0"/>
      </c:bar3DChart>
      <c:catAx>
        <c:axId val="1564661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51982016"/>
        <c:crosses val="autoZero"/>
        <c:auto val="1"/>
        <c:lblAlgn val="ctr"/>
        <c:lblOffset val="100"/>
        <c:noMultiLvlLbl val="0"/>
      </c:catAx>
      <c:valAx>
        <c:axId val="151982016"/>
        <c:scaling>
          <c:orientation val="minMax"/>
          <c:max val="1600"/>
          <c:min val="0"/>
        </c:scaling>
        <c:delete val="0"/>
        <c:axPos val="l"/>
        <c:majorGridlines>
          <c:spPr>
            <a:ln w="12700" cap="flat" cmpd="sng" algn="ctr">
              <a:solidFill>
                <a:schemeClr val="bg1">
                  <a:lumMod val="7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</c:majorGridlines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5646617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1449054071707343"/>
          <c:y val="0.16308391701742697"/>
          <c:w val="0.82190655361342291"/>
          <c:h val="0.64584709874716029"/>
        </c:manualLayout>
      </c:layout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8DE7A0"/>
                  </a:gs>
                  <a:gs pos="50000">
                    <a:srgbClr val="BBEEC5"/>
                  </a:gs>
                  <a:gs pos="100000">
                    <a:srgbClr val="DEF6E3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B196D2"/>
                  </a:gs>
                  <a:gs pos="50000">
                    <a:srgbClr val="CFC0E2"/>
                  </a:gs>
                  <a:gs pos="100000">
                    <a:srgbClr val="E7E1F0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9632856237771071E-2"/>
                  <c:y val="-0.27176783501237017"/>
                </c:manualLayout>
              </c:layout>
              <c:tx>
                <c:rich>
                  <a:bodyPr/>
                  <a:lstStyle/>
                  <a:p>
                    <a:pPr algn="ctr">
                      <a:defRPr lang="en-US" sz="1300" b="1" i="0" u="none" strike="noStrike" kern="1200" baseline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dirty="0" smtClean="0"/>
                      <a:t>2 199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3054553008478725E-2"/>
                  <c:y val="-0.33119226735801499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en-US" sz="1300" b="1" i="0" u="none" strike="noStrike" kern="1200" baseline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dirty="0" smtClean="0"/>
                      <a:t>2 847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6.4749546846418881E-3"/>
                  <c:y val="-0.22596111990366571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en-US" sz="1300" b="1" i="0" u="none" strike="noStrike" kern="1200" baseline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dirty="0" smtClean="0"/>
                      <a:t>1 467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6354453907844301E-2"/>
                  <c:y val="-0.19957368074259463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en-US" sz="1300" b="1" i="0" u="none" strike="noStrike" kern="1200" baseline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dirty="0" smtClean="0"/>
                      <a:t>1</a:t>
                    </a:r>
                    <a:r>
                      <a:rPr lang="en-US" baseline="0" dirty="0" smtClean="0"/>
                      <a:t> 257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9695538813724479E-2"/>
                  <c:y val="-0.22298061188238158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en-US" sz="1300" b="1" i="0" u="none" strike="noStrike" kern="1200" baseline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dirty="0" smtClean="0"/>
                      <a:t>803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2023 факт</c:v>
                </c:pt>
                <c:pt idx="1">
                  <c:v>2024 план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strCache>
            </c:strRef>
          </c:cat>
          <c:val>
            <c:numRef>
              <c:f>'Лист1 (2)'!$C$8:$C$12</c:f>
              <c:numCache>
                <c:formatCode>#,##0.0</c:formatCode>
                <c:ptCount val="5"/>
                <c:pt idx="0">
                  <c:v>2199</c:v>
                </c:pt>
                <c:pt idx="1">
                  <c:v>2847</c:v>
                </c:pt>
                <c:pt idx="2">
                  <c:v>1525</c:v>
                </c:pt>
                <c:pt idx="3">
                  <c:v>1413</c:v>
                </c:pt>
                <c:pt idx="4">
                  <c:v>1600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56505600"/>
        <c:axId val="152014208"/>
        <c:axId val="0"/>
      </c:bar3DChart>
      <c:catAx>
        <c:axId val="1565056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52014208"/>
        <c:crosses val="autoZero"/>
        <c:auto val="1"/>
        <c:lblAlgn val="ctr"/>
        <c:lblOffset val="100"/>
        <c:noMultiLvlLbl val="0"/>
      </c:catAx>
      <c:valAx>
        <c:axId val="152014208"/>
        <c:scaling>
          <c:orientation val="minMax"/>
          <c:max val="3000"/>
          <c:min val="0"/>
        </c:scaling>
        <c:delete val="0"/>
        <c:axPos val="l"/>
        <c:majorGridlines>
          <c:spPr>
            <a:ln w="12700" cap="flat" cmpd="sng" algn="ctr">
              <a:solidFill>
                <a:schemeClr val="bg1">
                  <a:lumMod val="7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5650560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822297486429838"/>
          <c:y val="3.5324667970578642E-2"/>
          <c:w val="0.88177702513570166"/>
          <c:h val="0.77216470731315734"/>
        </c:manualLayout>
      </c:layout>
      <c:bar3DChart>
        <c:barDir val="col"/>
        <c:grouping val="cluster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5"/>
            <c:invertIfNegative val="0"/>
            <c:bubble3D val="0"/>
            <c:spPr>
              <a:gradFill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6029769227883496E-2"/>
                  <c:y val="-4.0067784547581295E-2"/>
                </c:manualLayout>
              </c:layout>
              <c:tx>
                <c:rich>
                  <a:bodyPr/>
                  <a:lstStyle/>
                  <a:p>
                    <a:r>
                      <a:rPr lang="ru-RU" sz="13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1 200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1442655182729461E-2"/>
                  <c:y val="-1.5752475078689984E-2"/>
                </c:manualLayout>
              </c:layout>
              <c:tx>
                <c:rich>
                  <a:bodyPr/>
                  <a:lstStyle/>
                  <a:p>
                    <a:r>
                      <a:rPr lang="ru-RU" sz="13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1 725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9.4276916920691383E-3"/>
                  <c:y val="-1.9487574817017433E-2"/>
                </c:manualLayout>
              </c:layout>
              <c:tx>
                <c:rich>
                  <a:bodyPr/>
                  <a:lstStyle/>
                  <a:p>
                    <a:r>
                      <a:rPr lang="ru-RU" sz="1300" dirty="0" smtClean="0"/>
                      <a:t>1 918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1375321398580411E-2"/>
                  <c:y val="-1.3261228866796653E-2"/>
                </c:manualLayout>
              </c:layout>
              <c:tx>
                <c:rich>
                  <a:bodyPr/>
                  <a:lstStyle/>
                  <a:p>
                    <a:r>
                      <a:rPr lang="ru-RU" sz="13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870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4917318922620977E-2"/>
                  <c:y val="1.206209744076976E-3"/>
                </c:manualLayout>
              </c:layout>
              <c:tx>
                <c:rich>
                  <a:bodyPr/>
                  <a:lstStyle/>
                  <a:p>
                    <a:r>
                      <a:rPr lang="ru-RU" sz="13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892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5270340333802538E-2"/>
                  <c:y val="-0.290114517533798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2023 факт</c:v>
                </c:pt>
                <c:pt idx="1">
                  <c:v>2024 план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1199.5</c:v>
                </c:pt>
                <c:pt idx="1">
                  <c:v>1724.7</c:v>
                </c:pt>
                <c:pt idx="2">
                  <c:v>1918</c:v>
                </c:pt>
                <c:pt idx="3">
                  <c:v>870.4</c:v>
                </c:pt>
                <c:pt idx="4">
                  <c:v>891.7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374"/>
        <c:shape val="box"/>
        <c:axId val="156982784"/>
        <c:axId val="151995520"/>
        <c:axId val="0"/>
      </c:bar3DChart>
      <c:catAx>
        <c:axId val="1569827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51995520"/>
        <c:crosses val="autoZero"/>
        <c:auto val="1"/>
        <c:lblAlgn val="ctr"/>
        <c:lblOffset val="100"/>
        <c:noMultiLvlLbl val="0"/>
      </c:catAx>
      <c:valAx>
        <c:axId val="151995520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 b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5698278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7614077434225543E-2"/>
                  <c:y val="-0.4077710090847492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1 689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9145548464894108E-2"/>
                  <c:y val="-0.31223952395785498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</a:t>
                    </a:r>
                    <a:r>
                      <a:rPr lang="ru-RU" baseline="0" dirty="0" smtClean="0"/>
                      <a:t> 121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0805383457469333E-2"/>
                  <c:y val="-0.19545666198888251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525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663876550979811E-2"/>
                  <c:y val="-0.147166836330005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358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7114093447947405E-2"/>
                  <c:y val="-0.1567191499063908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337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2023 факт</c:v>
                </c:pt>
                <c:pt idx="1">
                  <c:v>2024 план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strCache>
            </c:strRef>
          </c:cat>
          <c:val>
            <c:numRef>
              <c:f>'Лист1 (2)'!$C$8:$C$12</c:f>
              <c:numCache>
                <c:formatCode>#,##0.0</c:formatCode>
                <c:ptCount val="5"/>
                <c:pt idx="0">
                  <c:v>1689</c:v>
                </c:pt>
                <c:pt idx="1">
                  <c:v>1121.4000000000001</c:v>
                </c:pt>
                <c:pt idx="2">
                  <c:v>525</c:v>
                </c:pt>
                <c:pt idx="3">
                  <c:v>358</c:v>
                </c:pt>
                <c:pt idx="4">
                  <c:v>337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12428800"/>
        <c:axId val="151999552"/>
        <c:axId val="0"/>
      </c:bar3DChart>
      <c:catAx>
        <c:axId val="2124288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51999552"/>
        <c:crosses val="autoZero"/>
        <c:auto val="1"/>
        <c:lblAlgn val="ctr"/>
        <c:lblOffset val="100"/>
        <c:noMultiLvlLbl val="0"/>
      </c:catAx>
      <c:valAx>
        <c:axId val="151999552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242880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173402682069666"/>
          <c:y val="5.5649146919887864E-2"/>
          <c:w val="0.85244066916006245"/>
          <c:h val="0.77259835389096376"/>
        </c:manualLayout>
      </c:layout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7614331620288724E-2"/>
                  <c:y val="-0.4113416477281855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488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2689222460083891E-2"/>
                  <c:y val="-0.27424002006922898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948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7261963648342734E-2"/>
                  <c:y val="-0.2063985496769027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630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2779580521823531E-2"/>
                  <c:y val="-0.17080718092830069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497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0342256450352515E-2"/>
                  <c:y val="-0.2269234761782948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723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2023 факт</c:v>
                </c:pt>
                <c:pt idx="1">
                  <c:v>2024 план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1488</c:v>
                </c:pt>
                <c:pt idx="1">
                  <c:v>948</c:v>
                </c:pt>
                <c:pt idx="2">
                  <c:v>630</c:v>
                </c:pt>
                <c:pt idx="3">
                  <c:v>497</c:v>
                </c:pt>
                <c:pt idx="4">
                  <c:v>723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13226496"/>
        <c:axId val="152771904"/>
        <c:axId val="0"/>
      </c:bar3DChart>
      <c:catAx>
        <c:axId val="2132264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52771904"/>
        <c:crosses val="autoZero"/>
        <c:auto val="1"/>
        <c:lblAlgn val="ctr"/>
        <c:lblOffset val="100"/>
        <c:noMultiLvlLbl val="0"/>
      </c:catAx>
      <c:valAx>
        <c:axId val="152771904"/>
        <c:scaling>
          <c:orientation val="minMax"/>
          <c:max val="1600"/>
          <c:min val="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3226496"/>
        <c:crosses val="autoZero"/>
        <c:crossBetween val="between"/>
        <c:majorUnit val="200"/>
      </c:valAx>
    </c:plotArea>
    <c:plotVisOnly val="1"/>
    <c:dispBlanksAs val="gap"/>
    <c:showDLblsOverMax val="0"/>
  </c:chart>
  <c:externalData r:id="rId1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060447956391937"/>
          <c:y val="2.61364551395212E-2"/>
          <c:w val="0.86214714362008893"/>
          <c:h val="0.82002198891263278"/>
        </c:manualLayout>
      </c:layout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8DE7A0"/>
                  </a:gs>
                  <a:gs pos="50000">
                    <a:srgbClr val="BBEEC5"/>
                  </a:gs>
                  <a:gs pos="100000">
                    <a:srgbClr val="DEF6E3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B196D2"/>
                  </a:gs>
                  <a:gs pos="50000">
                    <a:srgbClr val="CFC0E2"/>
                  </a:gs>
                  <a:gs pos="100000">
                    <a:srgbClr val="E7E1F0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2494870682541145E-2"/>
                  <c:y val="-0.23112914773637119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40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2721240560256176E-2"/>
                  <c:y val="-0.263791930632074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54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430849601613012E-2"/>
                  <c:y val="-0.2432082533220931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46</a:t>
                    </a:r>
                    <a:endParaRPr lang="ru-RU" dirty="0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469458064113602E-2"/>
                  <c:y val="-0.2243016689539625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4</a:t>
                    </a:r>
                    <a:r>
                      <a:rPr lang="en-US" dirty="0" smtClean="0"/>
                      <a:t>2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1191313475886809E-2"/>
                  <c:y val="-0.2267738012209793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42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2023 факт</c:v>
                </c:pt>
                <c:pt idx="1">
                  <c:v>2024 план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40</c:v>
                </c:pt>
                <c:pt idx="1">
                  <c:v>54.2</c:v>
                </c:pt>
                <c:pt idx="2">
                  <c:v>45.9</c:v>
                </c:pt>
                <c:pt idx="3">
                  <c:v>41.6</c:v>
                </c:pt>
                <c:pt idx="4">
                  <c:v>41.6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13747200"/>
        <c:axId val="155774336"/>
        <c:axId val="0"/>
      </c:bar3DChart>
      <c:catAx>
        <c:axId val="2137472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55774336"/>
        <c:crosses val="autoZero"/>
        <c:auto val="1"/>
        <c:lblAlgn val="ctr"/>
        <c:lblOffset val="100"/>
        <c:noMultiLvlLbl val="0"/>
      </c:catAx>
      <c:valAx>
        <c:axId val="155774336"/>
        <c:scaling>
          <c:orientation val="minMax"/>
          <c:max val="100"/>
          <c:min val="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3747200"/>
        <c:crosses val="autoZero"/>
        <c:crossBetween val="between"/>
        <c:majorUnit val="20"/>
      </c:valAx>
    </c:plotArea>
    <c:plotVisOnly val="1"/>
    <c:dispBlanksAs val="gap"/>
    <c:showDLblsOverMax val="0"/>
  </c:chart>
  <c:externalData r:id="rId1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5"/>
            <c:invertIfNegative val="0"/>
            <c:bubble3D val="0"/>
            <c:spPr>
              <a:gradFill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6.941720942698717E-3"/>
                  <c:y val="-0.34141121427024507"/>
                </c:manualLayout>
              </c:layout>
              <c:tx>
                <c:rich>
                  <a:bodyPr/>
                  <a:lstStyle/>
                  <a:p>
                    <a:r>
                      <a:rPr lang="ru-RU" sz="13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9 302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1550930527275908E-2"/>
                  <c:y val="-0.29915638520918386"/>
                </c:manualLayout>
              </c:layout>
              <c:tx>
                <c:rich>
                  <a:bodyPr/>
                  <a:lstStyle/>
                  <a:p>
                    <a:r>
                      <a:rPr lang="ru-RU" sz="13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8 090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9552504039736561E-3"/>
                  <c:y val="-0.32649977639045247"/>
                </c:manualLayout>
              </c:layout>
              <c:tx>
                <c:rich>
                  <a:bodyPr/>
                  <a:lstStyle/>
                  <a:p>
                    <a:r>
                      <a:rPr lang="ru-RU" sz="1300" dirty="0" smtClean="0"/>
                      <a:t>8 482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2809561416232986E-2"/>
                  <c:y val="-0.35925203779705372"/>
                </c:manualLayout>
              </c:layout>
              <c:tx>
                <c:rich>
                  <a:bodyPr/>
                  <a:lstStyle/>
                  <a:p>
                    <a:r>
                      <a:rPr lang="ru-RU" sz="13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9 763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4.3179068225136445E-2"/>
                  <c:y val="-0.37338771481770289"/>
                </c:manualLayout>
              </c:layout>
              <c:tx>
                <c:rich>
                  <a:bodyPr/>
                  <a:lstStyle/>
                  <a:p>
                    <a:r>
                      <a:rPr lang="ru-RU" sz="13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10 503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5270340333802538E-2"/>
                  <c:y val="-0.290114517533798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2023 факт</c:v>
                </c:pt>
                <c:pt idx="1">
                  <c:v>2024 план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9302</c:v>
                </c:pt>
                <c:pt idx="1">
                  <c:v>8090.2</c:v>
                </c:pt>
                <c:pt idx="2">
                  <c:v>8479</c:v>
                </c:pt>
                <c:pt idx="3">
                  <c:v>9760</c:v>
                </c:pt>
                <c:pt idx="4">
                  <c:v>10503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374"/>
        <c:shape val="box"/>
        <c:axId val="218801152"/>
        <c:axId val="156049408"/>
        <c:axId val="0"/>
      </c:bar3DChart>
      <c:catAx>
        <c:axId val="2188011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56049408"/>
        <c:crosses val="autoZero"/>
        <c:auto val="1"/>
        <c:lblAlgn val="ctr"/>
        <c:lblOffset val="100"/>
        <c:noMultiLvlLbl val="0"/>
      </c:catAx>
      <c:valAx>
        <c:axId val="156049408"/>
        <c:scaling>
          <c:orientation val="minMax"/>
          <c:max val="12000"/>
          <c:min val="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8801152"/>
        <c:crosses val="autoZero"/>
        <c:crossBetween val="between"/>
        <c:majorUnit val="2000"/>
      </c:valAx>
    </c:plotArea>
    <c:plotVisOnly val="1"/>
    <c:dispBlanksAs val="gap"/>
    <c:showDLblsOverMax val="0"/>
  </c:chart>
  <c:externalData r:id="rId1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8DE7A0"/>
                  </a:gs>
                  <a:gs pos="50000">
                    <a:srgbClr val="BBEEC5"/>
                  </a:gs>
                  <a:gs pos="100000">
                    <a:srgbClr val="DEF6E3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5"/>
            <c:invertIfNegative val="0"/>
            <c:bubble3D val="0"/>
            <c:spPr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438585962647662E-2"/>
                  <c:y val="-0.3468089060250283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3 988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9.4610594576787829E-3"/>
                  <c:y val="-0.38157038673607341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4 284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6611654834033991E-2"/>
                  <c:y val="-0.11128867529147636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766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986692851220322E-2"/>
                  <c:y val="-0.11453977347535814"/>
                </c:manualLayout>
              </c:layout>
              <c:tx>
                <c:rich>
                  <a:bodyPr/>
                  <a:lstStyle/>
                  <a:p>
                    <a:pPr>
                      <a:defRPr sz="13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dirty="0" smtClean="0"/>
                      <a:t>664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9.2108419425366173E-3"/>
                  <c:y val="-9.7466493626574849E-2"/>
                </c:manualLayout>
              </c:layout>
              <c:tx>
                <c:rich>
                  <a:bodyPr/>
                  <a:lstStyle/>
                  <a:p>
                    <a:pPr>
                      <a:defRPr sz="13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dirty="0" smtClean="0"/>
                      <a:t>664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936897801443065E-2"/>
                  <c:y val="-0.1386636523325230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2023 факт</c:v>
                </c:pt>
                <c:pt idx="1">
                  <c:v>2024 план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3988</c:v>
                </c:pt>
                <c:pt idx="1">
                  <c:v>4284.3</c:v>
                </c:pt>
                <c:pt idx="2">
                  <c:v>765.7</c:v>
                </c:pt>
                <c:pt idx="3">
                  <c:v>663.6</c:v>
                </c:pt>
                <c:pt idx="4">
                  <c:v>663.7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20030464"/>
        <c:axId val="155742144"/>
        <c:axId val="0"/>
      </c:bar3DChart>
      <c:catAx>
        <c:axId val="2200304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55742144"/>
        <c:crosses val="autoZero"/>
        <c:auto val="1"/>
        <c:lblAlgn val="ctr"/>
        <c:lblOffset val="100"/>
        <c:noMultiLvlLbl val="0"/>
      </c:catAx>
      <c:valAx>
        <c:axId val="155742144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2003046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592264112235075"/>
          <c:y val="3.3658201297849195E-2"/>
          <c:w val="0.66742068135055543"/>
          <c:h val="0.9260928484382287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7030A0"/>
            </a:solidFill>
          </c:spPr>
          <c:invertIfNegative val="0"/>
          <c:dLbls>
            <c:dLbl>
              <c:idx val="0"/>
              <c:layout>
                <c:manualLayout>
                  <c:x val="2.8058768759764548E-2"/>
                  <c:y val="-2.6456482261457773E-7"/>
                </c:manualLayout>
              </c:layout>
              <c:tx>
                <c:rich>
                  <a:bodyPr/>
                  <a:lstStyle/>
                  <a:p>
                    <a:r>
                      <a:rPr lang="ru-RU" smtClean="0"/>
                      <a:t>98 799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6033582148436882E-2"/>
                  <c:y val="-3.359973247205137E-3"/>
                </c:manualLayout>
              </c:layout>
              <c:tx>
                <c:rich>
                  <a:bodyPr/>
                  <a:lstStyle/>
                  <a:p>
                    <a:r>
                      <a:rPr lang="ru-RU" smtClean="0"/>
                      <a:t>99 409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8058768759764548E-2"/>
                  <c:y val="-5.2912964522915546E-7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101 892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8.016791074218441E-3"/>
                  <c:y val="-6.720211059232888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'[Диаграмма в Microsoft PowerPoint]Лист1'!$I$2:$I$12</c:f>
              <c:numCache>
                <c:formatCode>General</c:formatCode>
                <c:ptCount val="11"/>
                <c:pt idx="0">
                  <c:v>2027</c:v>
                </c:pt>
                <c:pt idx="1">
                  <c:v>2026</c:v>
                </c:pt>
                <c:pt idx="2">
                  <c:v>2025</c:v>
                </c:pt>
                <c:pt idx="3">
                  <c:v>2024</c:v>
                </c:pt>
                <c:pt idx="4">
                  <c:v>2023</c:v>
                </c:pt>
                <c:pt idx="5">
                  <c:v>2022</c:v>
                </c:pt>
                <c:pt idx="6">
                  <c:v>2021</c:v>
                </c:pt>
                <c:pt idx="7">
                  <c:v>2020</c:v>
                </c:pt>
                <c:pt idx="8">
                  <c:v>2019</c:v>
                </c:pt>
                <c:pt idx="9">
                  <c:v>2018</c:v>
                </c:pt>
                <c:pt idx="10">
                  <c:v>2017</c:v>
                </c:pt>
              </c:numCache>
            </c:numRef>
          </c:cat>
          <c:val>
            <c:numRef>
              <c:f>'[Диаграмма в Microsoft PowerPoint]Лист1'!$J$2:$J$12</c:f>
              <c:numCache>
                <c:formatCode>General</c:formatCode>
                <c:ptCount val="11"/>
                <c:pt idx="0">
                  <c:v>87155</c:v>
                </c:pt>
                <c:pt idx="1">
                  <c:v>95027</c:v>
                </c:pt>
                <c:pt idx="2" formatCode="#,##0">
                  <c:v>97094</c:v>
                </c:pt>
                <c:pt idx="3" formatCode="#,##0">
                  <c:v>109719</c:v>
                </c:pt>
                <c:pt idx="4" formatCode="#,##0">
                  <c:v>94984</c:v>
                </c:pt>
                <c:pt idx="5" formatCode="#,##0">
                  <c:v>82507</c:v>
                </c:pt>
                <c:pt idx="6" formatCode="#,##0">
                  <c:v>76526</c:v>
                </c:pt>
                <c:pt idx="7" formatCode="#,##0">
                  <c:v>69521</c:v>
                </c:pt>
                <c:pt idx="8" formatCode="#,##0">
                  <c:v>55183</c:v>
                </c:pt>
                <c:pt idx="9" formatCode="#,##0">
                  <c:v>48424</c:v>
                </c:pt>
                <c:pt idx="10" formatCode="#,##0">
                  <c:v>43867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8565504"/>
        <c:axId val="124712576"/>
      </c:barChart>
      <c:catAx>
        <c:axId val="685655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24712576"/>
        <c:crosses val="autoZero"/>
        <c:auto val="1"/>
        <c:lblAlgn val="ctr"/>
        <c:lblOffset val="100"/>
        <c:noMultiLvlLbl val="0"/>
      </c:catAx>
      <c:valAx>
        <c:axId val="1247125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856550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727654239840142"/>
          <c:y val="4.6250180240020609E-2"/>
          <c:w val="0.8544172191485313"/>
          <c:h val="0.77763216969775839"/>
        </c:manualLayout>
      </c:layout>
      <c:bar3DChart>
        <c:barDir val="col"/>
        <c:grouping val="stack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20872192"/>
        <c:axId val="155742720"/>
        <c:axId val="0"/>
      </c:bar3DChart>
      <c:catAx>
        <c:axId val="22087219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300" b="1"/>
            </a:pPr>
            <a:endParaRPr lang="ru-RU"/>
          </a:p>
        </c:txPr>
        <c:crossAx val="155742720"/>
        <c:crosses val="autoZero"/>
        <c:auto val="1"/>
        <c:lblAlgn val="ctr"/>
        <c:lblOffset val="100"/>
        <c:noMultiLvlLbl val="0"/>
      </c:catAx>
      <c:valAx>
        <c:axId val="155742720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22087219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8DE7A0"/>
                  </a:gs>
                  <a:gs pos="50000">
                    <a:srgbClr val="BBEEC5"/>
                  </a:gs>
                  <a:gs pos="100000">
                    <a:srgbClr val="DEF6E3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5"/>
            <c:invertIfNegative val="0"/>
            <c:bubble3D val="0"/>
            <c:spPr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2.9568616769488029E-3"/>
                  <c:y val="-0.28660852753511279"/>
                </c:manualLayout>
              </c:layout>
              <c:tx>
                <c:rich>
                  <a:bodyPr/>
                  <a:lstStyle/>
                  <a:p>
                    <a:r>
                      <a:rPr lang="ru-RU" baseline="0" dirty="0" smtClean="0"/>
                      <a:t>4 260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9.4609374484416562E-3"/>
                  <c:y val="-0.35422827981705696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</a:t>
                    </a:r>
                    <a:r>
                      <a:rPr lang="ru-RU" baseline="0" dirty="0" smtClean="0"/>
                      <a:t> 953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0223469988318872E-2"/>
                  <c:y val="-0.3696006786088232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5 537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8383118320663354E-2"/>
                  <c:y val="-0.29682282468052062"/>
                </c:manualLayout>
              </c:layout>
              <c:tx>
                <c:rich>
                  <a:bodyPr/>
                  <a:lstStyle/>
                  <a:p>
                    <a:pPr>
                      <a:defRPr sz="13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dirty="0" smtClean="0"/>
                      <a:t>4 229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2723474487956271E-2"/>
                  <c:y val="-0.24856918745635792"/>
                </c:manualLayout>
              </c:layout>
              <c:tx>
                <c:rich>
                  <a:bodyPr/>
                  <a:lstStyle/>
                  <a:p>
                    <a:pPr>
                      <a:defRPr sz="13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dirty="0" smtClean="0"/>
                      <a:t>3 519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936897801443065E-2"/>
                  <c:y val="-0.1386636523325230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2023 факт</c:v>
                </c:pt>
                <c:pt idx="1">
                  <c:v>2024 план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strCache>
            </c:strRef>
          </c:cat>
          <c:val>
            <c:numRef>
              <c:f>'Лист1 (2)'!$C$8:$C$12</c:f>
              <c:numCache>
                <c:formatCode>#,##0.0</c:formatCode>
                <c:ptCount val="5"/>
                <c:pt idx="0">
                  <c:v>4260</c:v>
                </c:pt>
                <c:pt idx="1">
                  <c:v>4953</c:v>
                </c:pt>
                <c:pt idx="2">
                  <c:v>5536.9</c:v>
                </c:pt>
                <c:pt idx="3">
                  <c:v>4228.6000000000004</c:v>
                </c:pt>
                <c:pt idx="4">
                  <c:v>3519.4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21027328"/>
        <c:axId val="155774912"/>
        <c:axId val="0"/>
      </c:bar3DChart>
      <c:catAx>
        <c:axId val="2210273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55774912"/>
        <c:crosses val="autoZero"/>
        <c:auto val="1"/>
        <c:lblAlgn val="ctr"/>
        <c:lblOffset val="100"/>
        <c:noMultiLvlLbl val="0"/>
      </c:catAx>
      <c:valAx>
        <c:axId val="155774912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21027328"/>
        <c:crosses val="autoZero"/>
        <c:crossBetween val="between"/>
        <c:majorUnit val="1000"/>
      </c:valAx>
    </c:plotArea>
    <c:plotVisOnly val="1"/>
    <c:dispBlanksAs val="gap"/>
    <c:showDLblsOverMax val="0"/>
  </c:chart>
  <c:externalData r:id="rId1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1449054071707343"/>
          <c:y val="0.1087705371376517"/>
          <c:w val="0.82190655361342291"/>
          <c:h val="0.70016043650488069"/>
        </c:manualLayout>
      </c:layout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8DE7A0"/>
                  </a:gs>
                  <a:gs pos="50000">
                    <a:srgbClr val="BBEEC5"/>
                  </a:gs>
                  <a:gs pos="100000">
                    <a:srgbClr val="DEF6E3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B196D2"/>
                  </a:gs>
                  <a:gs pos="50000">
                    <a:srgbClr val="CFC0E2"/>
                  </a:gs>
                  <a:gs pos="100000">
                    <a:srgbClr val="E7E1F0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2.1081960114356334E-2"/>
                  <c:y val="-0.31474141124951904"/>
                </c:manualLayout>
              </c:layout>
              <c:tx>
                <c:rich>
                  <a:bodyPr/>
                  <a:lstStyle/>
                  <a:p>
                    <a:pPr algn="ctr">
                      <a:defRPr lang="en-US" sz="1300" b="1" i="0" u="none" strike="noStrike" kern="1200" baseline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ru-RU" dirty="0" smtClean="0"/>
                      <a:t>3 764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0880603831790618E-2"/>
                  <c:y val="-0.20856631459029787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en-US" sz="1300" b="1" i="0" u="none" strike="noStrike" kern="1200" baseline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ru-RU" dirty="0" smtClean="0"/>
                      <a:t>1 795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7362060436911999E-3"/>
                  <c:y val="-0.33674031754429756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en-US" sz="1300" b="1" i="0" u="none" strike="noStrike" kern="1200" baseline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ru-RU" dirty="0" smtClean="0"/>
                      <a:t>4 519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3455675857633001E-2"/>
                  <c:y val="-0.21630651906624032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en-US" sz="1300" b="1" i="0" u="none" strike="noStrike" kern="1200" baseline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ru-RU" dirty="0" smtClean="0"/>
                      <a:t>2 593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7854823084302387E-2"/>
                  <c:y val="-0.21348727696555828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en-US" sz="1300" b="1" i="0" u="none" strike="noStrike" kern="1200" baseline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ru-RU" dirty="0" smtClean="0"/>
                      <a:t>2 561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2023 факт</c:v>
                </c:pt>
                <c:pt idx="1">
                  <c:v>2024 план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strCache>
            </c:strRef>
          </c:cat>
          <c:val>
            <c:numRef>
              <c:f>'Лист1 (2)'!$C$8:$C$12</c:f>
              <c:numCache>
                <c:formatCode>0.0</c:formatCode>
                <c:ptCount val="5"/>
                <c:pt idx="0">
                  <c:v>3764</c:v>
                </c:pt>
                <c:pt idx="1">
                  <c:v>1795</c:v>
                </c:pt>
                <c:pt idx="2">
                  <c:v>4519.2</c:v>
                </c:pt>
                <c:pt idx="3">
                  <c:v>2592.8000000000002</c:v>
                </c:pt>
                <c:pt idx="4">
                  <c:v>2561.1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22382080"/>
        <c:axId val="156054592"/>
        <c:axId val="0"/>
      </c:bar3DChart>
      <c:catAx>
        <c:axId val="2223820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56054592"/>
        <c:crosses val="autoZero"/>
        <c:auto val="1"/>
        <c:lblAlgn val="ctr"/>
        <c:lblOffset val="100"/>
        <c:noMultiLvlLbl val="0"/>
      </c:catAx>
      <c:valAx>
        <c:axId val="156054592"/>
        <c:scaling>
          <c:orientation val="minMax"/>
        </c:scaling>
        <c:delete val="0"/>
        <c:axPos val="l"/>
        <c:majorGridlines>
          <c:spPr>
            <a:ln w="12700" cap="flat" cmpd="sng" algn="ctr">
              <a:solidFill>
                <a:schemeClr val="bg1">
                  <a:lumMod val="7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</c:majorGridlines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2238208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0865697078761933E-2"/>
          <c:y val="4.8500415502001966E-2"/>
          <c:w val="0.68858748719613894"/>
          <c:h val="0.5809791991377332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Ценные бумаги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1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3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5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7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9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1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3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5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dLbl>
              <c:idx val="1"/>
              <c:layout>
                <c:manualLayout>
                  <c:x val="-4.2022363176674477E-3"/>
                  <c:y val="-1.768538056119054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100" b="0" i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"/>
                  <c:y val="-1.989605313133936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100" b="0" i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"/>
                  <c:y val="-2.21067257014881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100" b="0" i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spPr/>
              <c:txPr>
                <a:bodyPr/>
                <a:lstStyle/>
                <a:p>
                  <a:pPr>
                    <a:defRPr sz="1100" b="1">
                      <a:solidFill>
                        <a:schemeClr val="accent1">
                          <a:lumMod val="5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0"/>
                  <c:y val="-2.210672570148818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100" b="0" i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100" b="1">
                      <a:solidFill>
                        <a:srgbClr val="7030A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0"/>
                  <c:y val="-1.547470799104172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100" b="0" i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0"/>
                  <c:y val="-1.547470799104172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100" b="0" i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>
                <c:manualLayout>
                  <c:x val="-1.4007454392224825E-3"/>
                  <c:y val="-1.768538056119062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100" b="0" i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5"/>
              <c:layout>
                <c:manualLayout>
                  <c:x val="1.4007454392224825E-3"/>
                  <c:y val="-1.768538056119054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100" b="0" i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Лист1!$A$2:$A$17</c:f>
              <c:strCache>
                <c:ptCount val="16"/>
                <c:pt idx="0">
                  <c:v>Госдолг на 01.01.2021</c:v>
                </c:pt>
                <c:pt idx="1">
                  <c:v>Расходы на обслуживание 2020 год</c:v>
                </c:pt>
                <c:pt idx="2">
                  <c:v>Госдолг на 01.01.2022</c:v>
                </c:pt>
                <c:pt idx="3">
                  <c:v>Расходы на обслуживание 2021 год</c:v>
                </c:pt>
                <c:pt idx="4">
                  <c:v>Госдолг на 01.01.2023</c:v>
                </c:pt>
                <c:pt idx="5">
                  <c:v>Расходы на обслуживание 2022 год</c:v>
                </c:pt>
                <c:pt idx="6">
                  <c:v>Госдолг на 01.01.2024</c:v>
                </c:pt>
                <c:pt idx="7">
                  <c:v>Расходы на обслуживание 2023 год</c:v>
                </c:pt>
                <c:pt idx="8">
                  <c:v>Госдолг на 01.01.2025</c:v>
                </c:pt>
                <c:pt idx="9">
                  <c:v>Расходы на обслуживание 2024 год</c:v>
                </c:pt>
                <c:pt idx="10">
                  <c:v>Госдолг на 01.01.2026</c:v>
                </c:pt>
                <c:pt idx="11">
                  <c:v>Расходы на обслуживание 2025 год</c:v>
                </c:pt>
                <c:pt idx="12">
                  <c:v>Госдолг на 01.01.2027</c:v>
                </c:pt>
                <c:pt idx="13">
                  <c:v>Расходы на обслуживание 2026 год</c:v>
                </c:pt>
                <c:pt idx="14">
                  <c:v>Госдолг на 01.01.2028</c:v>
                </c:pt>
                <c:pt idx="15">
                  <c:v>Расходы на обслуживание 2027 год</c:v>
                </c:pt>
              </c:strCache>
            </c:strRef>
          </c:cat>
          <c:val>
            <c:numRef>
              <c:f>Лист1!$B$2:$B$17</c:f>
              <c:numCache>
                <c:formatCode>#,##0</c:formatCode>
                <c:ptCount val="16"/>
                <c:pt idx="1">
                  <c:v>12.8</c:v>
                </c:pt>
                <c:pt idx="3">
                  <c:v>9.3033999999999999</c:v>
                </c:pt>
                <c:pt idx="5">
                  <c:v>30.948</c:v>
                </c:pt>
                <c:pt idx="7">
                  <c:v>73.56</c:v>
                </c:pt>
                <c:pt idx="9">
                  <c:v>127.5</c:v>
                </c:pt>
                <c:pt idx="11">
                  <c:v>211</c:v>
                </c:pt>
                <c:pt idx="13">
                  <c:v>213.47</c:v>
                </c:pt>
                <c:pt idx="15">
                  <c:v>202.2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Бюджетные кредиты из федерального бюджета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6"/>
              <c:spPr/>
              <c:txPr>
                <a:bodyPr anchorCtr="0"/>
                <a:lstStyle/>
                <a:p>
                  <a:pPr algn="ctr" rtl="0">
                    <a:defRPr lang="ru-RU" sz="11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anchorCtr="0"/>
                <a:lstStyle/>
                <a:p>
                  <a:pPr algn="ctr" rtl="0">
                    <a:defRPr lang="ru-RU" sz="11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anchorCtr="0"/>
              <a:lstStyle/>
              <a:p>
                <a:pPr algn="ctr" rtl="0">
                  <a:defRPr lang="ru-RU" sz="11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Лист1!$A$2:$A$17</c:f>
              <c:strCache>
                <c:ptCount val="16"/>
                <c:pt idx="0">
                  <c:v>Госдолг на 01.01.2021</c:v>
                </c:pt>
                <c:pt idx="1">
                  <c:v>Расходы на обслуживание 2020 год</c:v>
                </c:pt>
                <c:pt idx="2">
                  <c:v>Госдолг на 01.01.2022</c:v>
                </c:pt>
                <c:pt idx="3">
                  <c:v>Расходы на обслуживание 2021 год</c:v>
                </c:pt>
                <c:pt idx="4">
                  <c:v>Госдолг на 01.01.2023</c:v>
                </c:pt>
                <c:pt idx="5">
                  <c:v>Расходы на обслуживание 2022 год</c:v>
                </c:pt>
                <c:pt idx="6">
                  <c:v>Госдолг на 01.01.2024</c:v>
                </c:pt>
                <c:pt idx="7">
                  <c:v>Расходы на обслуживание 2023 год</c:v>
                </c:pt>
                <c:pt idx="8">
                  <c:v>Госдолг на 01.01.2025</c:v>
                </c:pt>
                <c:pt idx="9">
                  <c:v>Расходы на обслуживание 2024 год</c:v>
                </c:pt>
                <c:pt idx="10">
                  <c:v>Госдолг на 01.01.2026</c:v>
                </c:pt>
                <c:pt idx="11">
                  <c:v>Расходы на обслуживание 2025 год</c:v>
                </c:pt>
                <c:pt idx="12">
                  <c:v>Госдолг на 01.01.2027</c:v>
                </c:pt>
                <c:pt idx="13">
                  <c:v>Расходы на обслуживание 2026 год</c:v>
                </c:pt>
                <c:pt idx="14">
                  <c:v>Госдолг на 01.01.2028</c:v>
                </c:pt>
                <c:pt idx="15">
                  <c:v>Расходы на обслуживание 2027 год</c:v>
                </c:pt>
              </c:strCache>
            </c:strRef>
          </c:cat>
          <c:val>
            <c:numRef>
              <c:f>Лист1!$C$2:$C$17</c:f>
              <c:numCache>
                <c:formatCode>General</c:formatCode>
                <c:ptCount val="16"/>
                <c:pt idx="0" formatCode="#,##0">
                  <c:v>8346.1</c:v>
                </c:pt>
                <c:pt idx="2" formatCode="#,##0">
                  <c:v>7941.3418000000001</c:v>
                </c:pt>
                <c:pt idx="4" formatCode="#,##0">
                  <c:v>10611.3</c:v>
                </c:pt>
                <c:pt idx="6" formatCode="#,##0">
                  <c:v>13229.986999999999</c:v>
                </c:pt>
                <c:pt idx="8" formatCode="#,##0">
                  <c:v>12766.8</c:v>
                </c:pt>
                <c:pt idx="10" formatCode="#,##0">
                  <c:v>13145.9</c:v>
                </c:pt>
                <c:pt idx="12" formatCode="#,##0">
                  <c:v>12319.5</c:v>
                </c:pt>
                <c:pt idx="14" formatCode="#,##0">
                  <c:v>11412.6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Государственные гарантии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</c:dPt>
          <c:dLbls>
            <c:dLbl>
              <c:idx val="6"/>
              <c:spPr/>
              <c:txPr>
                <a:bodyPr anchorCtr="0"/>
                <a:lstStyle/>
                <a:p>
                  <a:pPr algn="ctr" rtl="0">
                    <a:defRPr lang="ru-RU" sz="11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anchorCtr="0"/>
                <a:lstStyle/>
                <a:p>
                  <a:pPr algn="ctr" rtl="0">
                    <a:defRPr lang="ru-RU" sz="11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anchorCtr="0"/>
              <a:lstStyle/>
              <a:p>
                <a:pPr algn="ctr" rtl="0">
                  <a:defRPr lang="ru-RU" sz="11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Лист1!$A$2:$A$17</c:f>
              <c:strCache>
                <c:ptCount val="16"/>
                <c:pt idx="0">
                  <c:v>Госдолг на 01.01.2021</c:v>
                </c:pt>
                <c:pt idx="1">
                  <c:v>Расходы на обслуживание 2020 год</c:v>
                </c:pt>
                <c:pt idx="2">
                  <c:v>Госдолг на 01.01.2022</c:v>
                </c:pt>
                <c:pt idx="3">
                  <c:v>Расходы на обслуживание 2021 год</c:v>
                </c:pt>
                <c:pt idx="4">
                  <c:v>Госдолг на 01.01.2023</c:v>
                </c:pt>
                <c:pt idx="5">
                  <c:v>Расходы на обслуживание 2022 год</c:v>
                </c:pt>
                <c:pt idx="6">
                  <c:v>Госдолг на 01.01.2024</c:v>
                </c:pt>
                <c:pt idx="7">
                  <c:v>Расходы на обслуживание 2023 год</c:v>
                </c:pt>
                <c:pt idx="8">
                  <c:v>Госдолг на 01.01.2025</c:v>
                </c:pt>
                <c:pt idx="9">
                  <c:v>Расходы на обслуживание 2024 год</c:v>
                </c:pt>
                <c:pt idx="10">
                  <c:v>Госдолг на 01.01.2026</c:v>
                </c:pt>
                <c:pt idx="11">
                  <c:v>Расходы на обслуживание 2025 год</c:v>
                </c:pt>
                <c:pt idx="12">
                  <c:v>Госдолг на 01.01.2027</c:v>
                </c:pt>
                <c:pt idx="13">
                  <c:v>Расходы на обслуживание 2026 год</c:v>
                </c:pt>
                <c:pt idx="14">
                  <c:v>Госдолг на 01.01.2028</c:v>
                </c:pt>
                <c:pt idx="15">
                  <c:v>Расходы на обслуживание 2027 год</c:v>
                </c:pt>
              </c:strCache>
            </c:strRef>
          </c:cat>
          <c:val>
            <c:numRef>
              <c:f>Лист1!$D$2:$D$17</c:f>
              <c:numCache>
                <c:formatCode>General</c:formatCode>
                <c:ptCount val="16"/>
                <c:pt idx="0" formatCode="#,##0">
                  <c:v>49.6</c:v>
                </c:pt>
                <c:pt idx="2" formatCode="#,##0">
                  <c:v>26.5</c:v>
                </c:pt>
                <c:pt idx="6" formatCode="#,##0">
                  <c:v>4038.8</c:v>
                </c:pt>
                <c:pt idx="8" formatCode="#,##0">
                  <c:v>4003.7</c:v>
                </c:pt>
                <c:pt idx="10" formatCode="#,##0">
                  <c:v>3985</c:v>
                </c:pt>
                <c:pt idx="12" formatCode="#,##0">
                  <c:v>3735.1</c:v>
                </c:pt>
                <c:pt idx="14" formatCode="#,##0">
                  <c:v>3364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Кредиты кредитных организаций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</c:dPt>
          <c:dLbls>
            <c:dLbl>
              <c:idx val="0"/>
              <c:layout>
                <c:manualLayout>
                  <c:x val="-2.801490878444978E-3"/>
                  <c:y val="-1.7685380561190546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spPr/>
              <c:txPr>
                <a:bodyPr anchorCtr="0"/>
                <a:lstStyle/>
                <a:p>
                  <a:pPr algn="ctr">
                    <a:defRPr lang="en-US" sz="11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1.4007454392225339E-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100" b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1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Лист1!$A$2:$A$17</c:f>
              <c:strCache>
                <c:ptCount val="16"/>
                <c:pt idx="0">
                  <c:v>Госдолг на 01.01.2021</c:v>
                </c:pt>
                <c:pt idx="1">
                  <c:v>Расходы на обслуживание 2020 год</c:v>
                </c:pt>
                <c:pt idx="2">
                  <c:v>Госдолг на 01.01.2022</c:v>
                </c:pt>
                <c:pt idx="3">
                  <c:v>Расходы на обслуживание 2021 год</c:v>
                </c:pt>
                <c:pt idx="4">
                  <c:v>Госдолг на 01.01.2023</c:v>
                </c:pt>
                <c:pt idx="5">
                  <c:v>Расходы на обслуживание 2022 год</c:v>
                </c:pt>
                <c:pt idx="6">
                  <c:v>Госдолг на 01.01.2024</c:v>
                </c:pt>
                <c:pt idx="7">
                  <c:v>Расходы на обслуживание 2023 год</c:v>
                </c:pt>
                <c:pt idx="8">
                  <c:v>Госдолг на 01.01.2025</c:v>
                </c:pt>
                <c:pt idx="9">
                  <c:v>Расходы на обслуживание 2024 год</c:v>
                </c:pt>
                <c:pt idx="10">
                  <c:v>Госдолг на 01.01.2026</c:v>
                </c:pt>
                <c:pt idx="11">
                  <c:v>Расходы на обслуживание 2025 год</c:v>
                </c:pt>
                <c:pt idx="12">
                  <c:v>Госдолг на 01.01.2027</c:v>
                </c:pt>
                <c:pt idx="13">
                  <c:v>Расходы на обслуживание 2026 год</c:v>
                </c:pt>
                <c:pt idx="14">
                  <c:v>Госдолг на 01.01.2028</c:v>
                </c:pt>
                <c:pt idx="15">
                  <c:v>Расходы на обслуживание 2027 год</c:v>
                </c:pt>
              </c:strCache>
            </c:strRef>
          </c:cat>
          <c:val>
            <c:numRef>
              <c:f>Лист1!$E$2:$E$17</c:f>
              <c:numCache>
                <c:formatCode>General</c:formatCode>
                <c:ptCount val="16"/>
                <c:pt idx="0" formatCode="#,##0">
                  <c:v>500</c:v>
                </c:pt>
                <c:pt idx="8" formatCode="#,##0">
                  <c:v>1303.5</c:v>
                </c:pt>
                <c:pt idx="10" formatCode="#,##0">
                  <c:v>2671.3</c:v>
                </c:pt>
                <c:pt idx="12" formatCode="#,##0">
                  <c:v>2815.4</c:v>
                </c:pt>
                <c:pt idx="14" formatCode="#,##0">
                  <c:v>2531.5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Кредиты международных финансовых организаций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</c:dPt>
          <c:dLbls>
            <c:dLbl>
              <c:idx val="6"/>
              <c:spPr/>
              <c:txPr>
                <a:bodyPr/>
                <a:lstStyle/>
                <a:p>
                  <a:pPr>
                    <a:defRPr sz="1100" b="1">
                      <a:solidFill>
                        <a:schemeClr val="accent1">
                          <a:lumMod val="5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Лист1!$A$2:$A$17</c:f>
              <c:strCache>
                <c:ptCount val="16"/>
                <c:pt idx="0">
                  <c:v>Госдолг на 01.01.2021</c:v>
                </c:pt>
                <c:pt idx="1">
                  <c:v>Расходы на обслуживание 2020 год</c:v>
                </c:pt>
                <c:pt idx="2">
                  <c:v>Госдолг на 01.01.2022</c:v>
                </c:pt>
                <c:pt idx="3">
                  <c:v>Расходы на обслуживание 2021 год</c:v>
                </c:pt>
                <c:pt idx="4">
                  <c:v>Госдолг на 01.01.2023</c:v>
                </c:pt>
                <c:pt idx="5">
                  <c:v>Расходы на обслуживание 2022 год</c:v>
                </c:pt>
                <c:pt idx="6">
                  <c:v>Госдолг на 01.01.2024</c:v>
                </c:pt>
                <c:pt idx="7">
                  <c:v>Расходы на обслуживание 2023 год</c:v>
                </c:pt>
                <c:pt idx="8">
                  <c:v>Госдолг на 01.01.2025</c:v>
                </c:pt>
                <c:pt idx="9">
                  <c:v>Расходы на обслуживание 2024 год</c:v>
                </c:pt>
                <c:pt idx="10">
                  <c:v>Госдолг на 01.01.2026</c:v>
                </c:pt>
                <c:pt idx="11">
                  <c:v>Расходы на обслуживание 2025 год</c:v>
                </c:pt>
                <c:pt idx="12">
                  <c:v>Госдолг на 01.01.2027</c:v>
                </c:pt>
                <c:pt idx="13">
                  <c:v>Расходы на обслуживание 2026 год</c:v>
                </c:pt>
                <c:pt idx="14">
                  <c:v>Госдолг на 01.01.2028</c:v>
                </c:pt>
                <c:pt idx="15">
                  <c:v>Расходы на обслуживание 2027 год</c:v>
                </c:pt>
              </c:strCache>
            </c:strRef>
          </c:cat>
          <c:val>
            <c:numRef>
              <c:f>Лист1!$F$2:$F$17</c:f>
              <c:numCache>
                <c:formatCode>General</c:formatCode>
                <c:ptCount val="16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85453056"/>
        <c:axId val="46249024"/>
      </c:barChart>
      <c:lineChart>
        <c:grouping val="standard"/>
        <c:varyColors val="0"/>
        <c:ser>
          <c:idx val="6"/>
          <c:order val="6"/>
          <c:tx>
            <c:strRef>
              <c:f>Лист1!$H$1</c:f>
              <c:strCache>
                <c:ptCount val="1"/>
                <c:pt idx="0">
                  <c:v>Доля расходов на обслуживание госдолга к расходам бюджета без учета расходов за счет субвенций</c:v>
                </c:pt>
              </c:strCache>
            </c:strRef>
          </c:tx>
          <c:spPr>
            <a:ln>
              <a:solidFill>
                <a:schemeClr val="accent6">
                  <a:lumMod val="75000"/>
                </a:schemeClr>
              </a:solidFill>
            </a:ln>
          </c:spPr>
          <c:marker>
            <c:symbol val="circle"/>
            <c:size val="7"/>
            <c:spPr>
              <a:solidFill>
                <a:schemeClr val="accent6">
                  <a:lumMod val="75000"/>
                </a:schemeClr>
              </a:solidFill>
            </c:spPr>
          </c:marker>
          <c:dPt>
            <c:idx val="0"/>
            <c:marker>
              <c:symbol val="none"/>
            </c:marker>
            <c:bubble3D val="0"/>
          </c:dPt>
          <c:dPt>
            <c:idx val="2"/>
            <c:marker>
              <c:symbol val="none"/>
            </c:marker>
            <c:bubble3D val="0"/>
          </c:dPt>
          <c:dPt>
            <c:idx val="4"/>
            <c:marker>
              <c:symbol val="none"/>
            </c:marker>
            <c:bubble3D val="0"/>
          </c:dPt>
          <c:dPt>
            <c:idx val="6"/>
            <c:marker>
              <c:symbol val="none"/>
            </c:marker>
            <c:bubble3D val="0"/>
          </c:dPt>
          <c:dPt>
            <c:idx val="8"/>
            <c:marker>
              <c:symbol val="none"/>
            </c:marker>
            <c:bubble3D val="0"/>
          </c:dPt>
          <c:dPt>
            <c:idx val="10"/>
            <c:marker>
              <c:symbol val="none"/>
            </c:marker>
            <c:bubble3D val="0"/>
          </c:dPt>
          <c:dPt>
            <c:idx val="12"/>
            <c:marker>
              <c:symbol val="none"/>
            </c:marker>
            <c:bubble3D val="0"/>
          </c:dPt>
          <c:dPt>
            <c:idx val="14"/>
            <c:marker>
              <c:symbol val="none"/>
            </c:marker>
            <c:bubble3D val="0"/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0,02%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3.0816399662894619E-2"/>
                  <c:y val="-3.0949415982083478E-2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0,01%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2.241192702755972E-2"/>
                  <c:y val="-3.3160088552232271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0,04%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2.9415654223672136E-2"/>
                  <c:y val="-3.7360366435515026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0,08%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4.0621617737451994E-2"/>
                  <c:y val="-2.6307003584770939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0,12%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-2.8014908784449653E-2"/>
                  <c:y val="2.895981066894952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0,2</a:t>
                    </a:r>
                    <a:r>
                      <a: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</a:t>
                    </a:r>
                    <a:r>
                      <a:rPr lang="en-US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layout>
                <c:manualLayout>
                  <c:x val="-3.3670501216497679E-2"/>
                  <c:y val="2.8020361860989426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0,2</a:t>
                    </a:r>
                    <a:r>
                      <a: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</a:t>
                    </a:r>
                    <a:r>
                      <a:rPr lang="en-US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4"/>
              <c:layout>
                <c:manualLayout>
                  <c:x val="-2.8014908784448627E-3"/>
                  <c:y val="2.8959462531536879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0,21%**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Лист1!$A$2:$A$17</c:f>
              <c:strCache>
                <c:ptCount val="16"/>
                <c:pt idx="0">
                  <c:v>Госдолг на 01.01.2021</c:v>
                </c:pt>
                <c:pt idx="1">
                  <c:v>Расходы на обслуживание 2020 год</c:v>
                </c:pt>
                <c:pt idx="2">
                  <c:v>Госдолг на 01.01.2022</c:v>
                </c:pt>
                <c:pt idx="3">
                  <c:v>Расходы на обслуживание 2021 год</c:v>
                </c:pt>
                <c:pt idx="4">
                  <c:v>Госдолг на 01.01.2023</c:v>
                </c:pt>
                <c:pt idx="5">
                  <c:v>Расходы на обслуживание 2022 год</c:v>
                </c:pt>
                <c:pt idx="6">
                  <c:v>Госдолг на 01.01.2024</c:v>
                </c:pt>
                <c:pt idx="7">
                  <c:v>Расходы на обслуживание 2023 год</c:v>
                </c:pt>
                <c:pt idx="8">
                  <c:v>Госдолг на 01.01.2025</c:v>
                </c:pt>
                <c:pt idx="9">
                  <c:v>Расходы на обслуживание 2024 год</c:v>
                </c:pt>
                <c:pt idx="10">
                  <c:v>Госдолг на 01.01.2026</c:v>
                </c:pt>
                <c:pt idx="11">
                  <c:v>Расходы на обслуживание 2025 год</c:v>
                </c:pt>
                <c:pt idx="12">
                  <c:v>Госдолг на 01.01.2027</c:v>
                </c:pt>
                <c:pt idx="13">
                  <c:v>Расходы на обслуживание 2026 год</c:v>
                </c:pt>
                <c:pt idx="14">
                  <c:v>Госдолг на 01.01.2028</c:v>
                </c:pt>
                <c:pt idx="15">
                  <c:v>Расходы на обслуживание 2027 год</c:v>
                </c:pt>
              </c:strCache>
            </c:strRef>
          </c:cat>
          <c:val>
            <c:numRef>
              <c:f>Лист1!$H$2:$H$17</c:f>
              <c:numCache>
                <c:formatCode>#,##0</c:formatCode>
                <c:ptCount val="16"/>
                <c:pt idx="1">
                  <c:v>20000</c:v>
                </c:pt>
                <c:pt idx="2">
                  <c:v>19500</c:v>
                </c:pt>
                <c:pt idx="3">
                  <c:v>19000</c:v>
                </c:pt>
                <c:pt idx="4">
                  <c:v>20000</c:v>
                </c:pt>
                <c:pt idx="5">
                  <c:v>21000</c:v>
                </c:pt>
                <c:pt idx="6">
                  <c:v>21500</c:v>
                </c:pt>
                <c:pt idx="7">
                  <c:v>22000</c:v>
                </c:pt>
                <c:pt idx="8">
                  <c:v>22500</c:v>
                </c:pt>
                <c:pt idx="9">
                  <c:v>23000</c:v>
                </c:pt>
                <c:pt idx="10">
                  <c:v>24000</c:v>
                </c:pt>
                <c:pt idx="11">
                  <c:v>25000</c:v>
                </c:pt>
                <c:pt idx="12">
                  <c:v>25000</c:v>
                </c:pt>
                <c:pt idx="13">
                  <c:v>25000</c:v>
                </c:pt>
                <c:pt idx="14">
                  <c:v>25000</c:v>
                </c:pt>
                <c:pt idx="15">
                  <c:v>25000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5453056"/>
        <c:axId val="46249024"/>
      </c:lineChart>
      <c:lineChart>
        <c:grouping val="standard"/>
        <c:varyColors val="0"/>
        <c:ser>
          <c:idx val="5"/>
          <c:order val="5"/>
          <c:tx>
            <c:strRef>
              <c:f>Лист1!$G$1</c:f>
              <c:strCache>
                <c:ptCount val="1"/>
                <c:pt idx="0">
                  <c:v>Отношение государственного долга к собственным доходам</c:v>
                </c:pt>
              </c:strCache>
            </c:strRef>
          </c:tx>
          <c:spPr>
            <a:ln>
              <a:solidFill>
                <a:srgbClr val="7030A0"/>
              </a:solidFill>
            </a:ln>
          </c:spPr>
          <c:marker>
            <c:spPr>
              <a:solidFill>
                <a:srgbClr val="7030A0"/>
              </a:solidFill>
            </c:spPr>
          </c:marker>
          <c:dPt>
            <c:idx val="1"/>
            <c:marker>
              <c:symbol val="none"/>
            </c:marker>
            <c:bubble3D val="0"/>
          </c:dPt>
          <c:dPt>
            <c:idx val="3"/>
            <c:marker>
              <c:symbol val="none"/>
            </c:marker>
            <c:bubble3D val="0"/>
          </c:dPt>
          <c:dPt>
            <c:idx val="5"/>
            <c:marker>
              <c:symbol val="none"/>
            </c:marker>
            <c:bubble3D val="0"/>
          </c:dPt>
          <c:dPt>
            <c:idx val="7"/>
            <c:marker>
              <c:symbol val="none"/>
            </c:marker>
            <c:bubble3D val="0"/>
          </c:dPt>
          <c:dPt>
            <c:idx val="9"/>
            <c:marker>
              <c:symbol val="none"/>
            </c:marker>
            <c:bubble3D val="0"/>
          </c:dPt>
          <c:dPt>
            <c:idx val="11"/>
            <c:marker>
              <c:symbol val="none"/>
            </c:marker>
            <c:bubble3D val="0"/>
          </c:dPt>
          <c:dPt>
            <c:idx val="13"/>
            <c:marker>
              <c:symbol val="none"/>
            </c:marker>
            <c:bubble3D val="0"/>
          </c:dPt>
          <c:dLbls>
            <c:dLbl>
              <c:idx val="0"/>
              <c:layout>
                <c:manualLayout>
                  <c:x val="-2.9415654223672136E-2"/>
                  <c:y val="-3.73603664355150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3.6419381419784597E-2"/>
                  <c:y val="-3.0728348725068574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31,4%</a:t>
                    </a:r>
                    <a:endParaRPr lang="ru-RU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ru-RU" smtClean="0"/>
                      <a:t>28,4%</a:t>
                    </a:r>
                    <a:endParaRPr lang="ru-RU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tx>
                <c:rich>
                  <a:bodyPr/>
                  <a:lstStyle/>
                  <a:p>
                    <a:r>
                      <a:rPr lang="en-US" smtClean="0"/>
                      <a:t>30,7%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tx>
                <c:rich>
                  <a:bodyPr/>
                  <a:lstStyle/>
                  <a:p>
                    <a:r>
                      <a:rPr lang="en-US" smtClean="0"/>
                      <a:t>28,2%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4"/>
              <c:tx>
                <c:rich>
                  <a:bodyPr/>
                  <a:lstStyle/>
                  <a:p>
                    <a:r>
                      <a:rPr lang="en-US" dirty="0" smtClean="0"/>
                      <a:t>24,9%*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Лист1!$A$2:$A$17</c:f>
              <c:strCache>
                <c:ptCount val="16"/>
                <c:pt idx="0">
                  <c:v>Госдолг на 01.01.2021</c:v>
                </c:pt>
                <c:pt idx="1">
                  <c:v>Расходы на обслуживание 2020 год</c:v>
                </c:pt>
                <c:pt idx="2">
                  <c:v>Госдолг на 01.01.2022</c:v>
                </c:pt>
                <c:pt idx="3">
                  <c:v>Расходы на обслуживание 2021 год</c:v>
                </c:pt>
                <c:pt idx="4">
                  <c:v>Госдолг на 01.01.2023</c:v>
                </c:pt>
                <c:pt idx="5">
                  <c:v>Расходы на обслуживание 2022 год</c:v>
                </c:pt>
                <c:pt idx="6">
                  <c:v>Госдолг на 01.01.2024</c:v>
                </c:pt>
                <c:pt idx="7">
                  <c:v>Расходы на обслуживание 2023 год</c:v>
                </c:pt>
                <c:pt idx="8">
                  <c:v>Госдолг на 01.01.2025</c:v>
                </c:pt>
                <c:pt idx="9">
                  <c:v>Расходы на обслуживание 2024 год</c:v>
                </c:pt>
                <c:pt idx="10">
                  <c:v>Госдолг на 01.01.2026</c:v>
                </c:pt>
                <c:pt idx="11">
                  <c:v>Расходы на обслуживание 2025 год</c:v>
                </c:pt>
                <c:pt idx="12">
                  <c:v>Госдолг на 01.01.2027</c:v>
                </c:pt>
                <c:pt idx="13">
                  <c:v>Расходы на обслуживание 2026 год</c:v>
                </c:pt>
                <c:pt idx="14">
                  <c:v>Госдолг на 01.01.2028</c:v>
                </c:pt>
                <c:pt idx="15">
                  <c:v>Расходы на обслуживание 2027 год</c:v>
                </c:pt>
              </c:strCache>
            </c:strRef>
          </c:cat>
          <c:val>
            <c:numRef>
              <c:f>Лист1!$G$2:$G$17</c:f>
              <c:numCache>
                <c:formatCode>0.0%</c:formatCode>
                <c:ptCount val="16"/>
                <c:pt idx="0">
                  <c:v>0.28399999999999997</c:v>
                </c:pt>
                <c:pt idx="1">
                  <c:v>0.2515</c:v>
                </c:pt>
                <c:pt idx="2">
                  <c:v>0.219</c:v>
                </c:pt>
                <c:pt idx="3">
                  <c:v>0.23049999999999998</c:v>
                </c:pt>
                <c:pt idx="4">
                  <c:v>0.24199999999999999</c:v>
                </c:pt>
                <c:pt idx="5">
                  <c:v>0.27800000000000002</c:v>
                </c:pt>
                <c:pt idx="6">
                  <c:v>0.314</c:v>
                </c:pt>
                <c:pt idx="7">
                  <c:v>0.29899999999999999</c:v>
                </c:pt>
                <c:pt idx="8">
                  <c:v>0.28399999999999997</c:v>
                </c:pt>
                <c:pt idx="9">
                  <c:v>0.29549999999999998</c:v>
                </c:pt>
                <c:pt idx="10">
                  <c:v>0.307</c:v>
                </c:pt>
                <c:pt idx="11">
                  <c:v>0.29449999999999998</c:v>
                </c:pt>
                <c:pt idx="12">
                  <c:v>0.28199999999999997</c:v>
                </c:pt>
                <c:pt idx="13">
                  <c:v>0.26549999999999996</c:v>
                </c:pt>
                <c:pt idx="14">
                  <c:v>0.249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5453568"/>
        <c:axId val="46249600"/>
      </c:lineChart>
      <c:catAx>
        <c:axId val="1854530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46249024"/>
        <c:crosses val="autoZero"/>
        <c:auto val="1"/>
        <c:lblAlgn val="ctr"/>
        <c:lblOffset val="100"/>
        <c:noMultiLvlLbl val="0"/>
      </c:catAx>
      <c:valAx>
        <c:axId val="46249024"/>
        <c:scaling>
          <c:orientation val="minMax"/>
          <c:max val="30000"/>
          <c:min val="0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 anchor="t" anchorCtr="1"/>
              <a:lstStyle/>
              <a:p>
                <a:pPr>
                  <a:defRPr sz="1400" b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r>
                  <a:rPr lang="ru-RU" sz="1400" b="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млн. рублей</a:t>
                </a:r>
                <a:endParaRPr lang="ru-RU" sz="14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2.6484545358920572E-2"/>
              <c:y val="2.223031448296894E-2"/>
            </c:manualLayout>
          </c:layout>
          <c:overlay val="0"/>
        </c:title>
        <c:numFmt formatCode="#,##0" sourceLinked="1"/>
        <c:majorTickMark val="none"/>
        <c:minorTickMark val="none"/>
        <c:tickLblPos val="none"/>
        <c:txPr>
          <a:bodyPr/>
          <a:lstStyle/>
          <a:p>
            <a:pPr>
              <a:defRPr sz="1600"/>
            </a:pPr>
            <a:endParaRPr lang="ru-RU"/>
          </a:p>
        </c:txPr>
        <c:crossAx val="185453056"/>
        <c:crosses val="autoZero"/>
        <c:crossBetween val="between"/>
      </c:valAx>
      <c:valAx>
        <c:axId val="46249600"/>
        <c:scaling>
          <c:orientation val="minMax"/>
          <c:max val="1"/>
          <c:min val="-5"/>
        </c:scaling>
        <c:delete val="0"/>
        <c:axPos val="r"/>
        <c:numFmt formatCode="0.0%" sourceLinked="1"/>
        <c:majorTickMark val="none"/>
        <c:minorTickMark val="none"/>
        <c:tickLblPos val="none"/>
        <c:spPr>
          <a:noFill/>
          <a:ln>
            <a:noFill/>
          </a:ln>
        </c:spPr>
        <c:crossAx val="185453568"/>
        <c:crosses val="max"/>
        <c:crossBetween val="between"/>
      </c:valAx>
      <c:catAx>
        <c:axId val="1854535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6249600"/>
        <c:crosses val="autoZero"/>
        <c:auto val="1"/>
        <c:lblAlgn val="ctr"/>
        <c:lblOffset val="100"/>
        <c:noMultiLvlLbl val="0"/>
      </c:catAx>
      <c:spPr>
        <a:noFill/>
        <a:ln>
          <a:noFill/>
        </a:ln>
      </c:spPr>
    </c:plotArea>
    <c:legend>
      <c:legendPos val="b"/>
      <c:legendEntry>
        <c:idx val="0"/>
        <c:delete val="1"/>
      </c:legendEntry>
      <c:legendEntry>
        <c:idx val="4"/>
        <c:delete val="1"/>
      </c:legendEntry>
      <c:layout>
        <c:manualLayout>
          <c:xMode val="edge"/>
          <c:yMode val="edge"/>
          <c:x val="0.75515179282732303"/>
          <c:y val="0.45001477843316579"/>
          <c:w val="0.23644373453734205"/>
          <c:h val="0.54476020120949897"/>
        </c:manualLayout>
      </c:layout>
      <c:overlay val="0"/>
      <c:txPr>
        <a:bodyPr/>
        <a:lstStyle/>
        <a:p>
          <a:pPr algn="l">
            <a:defRPr sz="900" b="1" i="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5833265923541117E-2"/>
          <c:y val="8.3167783055366748E-2"/>
          <c:w val="0.95416666666666672"/>
          <c:h val="0.6354182282517855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  <c:pt idx="6">
                  <c:v>2027</c:v>
                </c:pt>
              </c:numCache>
            </c:numRef>
          </c:cat>
          <c:val>
            <c:numRef>
              <c:f>Лист1!$B$2:$B$8</c:f>
              <c:numCache>
                <c:formatCode>#,##0</c:formatCode>
                <c:ptCount val="7"/>
                <c:pt idx="0">
                  <c:v>36308</c:v>
                </c:pt>
                <c:pt idx="1">
                  <c:v>43892</c:v>
                </c:pt>
                <c:pt idx="2">
                  <c:v>55030</c:v>
                </c:pt>
                <c:pt idx="3">
                  <c:v>63660</c:v>
                </c:pt>
                <c:pt idx="4">
                  <c:v>64580</c:v>
                </c:pt>
                <c:pt idx="5">
                  <c:v>66858</c:v>
                </c:pt>
                <c:pt idx="6">
                  <c:v>69581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flip="none" rotWithShape="1">
              <a:gsLst>
                <a:gs pos="0">
                  <a:srgbClr val="00B050">
                    <a:tint val="66000"/>
                    <a:satMod val="160000"/>
                  </a:srgbClr>
                </a:gs>
                <a:gs pos="50000">
                  <a:srgbClr val="00B050">
                    <a:tint val="44500"/>
                    <a:satMod val="160000"/>
                  </a:srgbClr>
                </a:gs>
                <a:gs pos="100000">
                  <a:srgbClr val="00B05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  <c:pt idx="6">
                  <c:v>2027</c:v>
                </c:pt>
              </c:numCache>
            </c:numRef>
          </c:cat>
          <c:val>
            <c:numRef>
              <c:f>Лист1!$C$2:$C$8</c:f>
              <c:numCache>
                <c:formatCode>#,##0</c:formatCode>
                <c:ptCount val="7"/>
                <c:pt idx="0">
                  <c:v>41080</c:v>
                </c:pt>
                <c:pt idx="1">
                  <c:v>38925</c:v>
                </c:pt>
                <c:pt idx="2">
                  <c:v>39059</c:v>
                </c:pt>
                <c:pt idx="3">
                  <c:v>40390</c:v>
                </c:pt>
                <c:pt idx="4">
                  <c:v>35534</c:v>
                </c:pt>
                <c:pt idx="5">
                  <c:v>33434</c:v>
                </c:pt>
                <c:pt idx="6">
                  <c:v>30609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2"/>
        <c:overlap val="100"/>
        <c:axId val="194813952"/>
        <c:axId val="46250176"/>
      </c:barChart>
      <c:catAx>
        <c:axId val="1948139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5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46250176"/>
        <c:crosses val="autoZero"/>
        <c:auto val="1"/>
        <c:lblAlgn val="ctr"/>
        <c:lblOffset val="100"/>
        <c:noMultiLvlLbl val="0"/>
      </c:catAx>
      <c:valAx>
        <c:axId val="46250176"/>
        <c:scaling>
          <c:orientation val="minMax"/>
          <c:min val="0"/>
        </c:scaling>
        <c:delete val="1"/>
        <c:axPos val="l"/>
        <c:numFmt formatCode="#,##0" sourceLinked="1"/>
        <c:majorTickMark val="out"/>
        <c:minorTickMark val="none"/>
        <c:tickLblPos val="nextTo"/>
        <c:crossAx val="1948139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3320827631922683"/>
          <c:y val="0.86603510497148406"/>
          <c:w val="0.67789517536944566"/>
          <c:h val="0.133964895028516"/>
        </c:manualLayout>
      </c:layout>
      <c:overlay val="0"/>
      <c:txPr>
        <a:bodyPr/>
        <a:lstStyle/>
        <a:p>
          <a:pPr>
            <a:defRPr sz="12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982376527526928"/>
          <c:y val="4.1277919474668301E-2"/>
          <c:w val="0.62289285855866572"/>
          <c:h val="0.870480998565171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Лист5!$B$8</c:f>
              <c:strCache>
                <c:ptCount val="1"/>
                <c:pt idx="0">
                  <c:v>спирт</c:v>
                </c:pt>
              </c:strCache>
            </c:strRef>
          </c:tx>
          <c:spPr>
            <a:gradFill flip="none" rotWithShape="1">
              <a:gsLst>
                <a:gs pos="0">
                  <a:schemeClr val="accent6">
                    <a:lumMod val="75000"/>
                    <a:shade val="30000"/>
                    <a:satMod val="115000"/>
                  </a:schemeClr>
                </a:gs>
                <a:gs pos="50000">
                  <a:schemeClr val="accent6">
                    <a:lumMod val="75000"/>
                    <a:shade val="67500"/>
                    <a:satMod val="115000"/>
                  </a:schemeClr>
                </a:gs>
                <a:gs pos="100000">
                  <a:schemeClr val="accent6">
                    <a:lumMod val="7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c:spPr>
          <c:invertIfNegative val="0"/>
          <c:dLbls>
            <c:dLbl>
              <c:idx val="0"/>
              <c:layout>
                <c:manualLayout>
                  <c:x val="-1.2588340018523938E-2"/>
                  <c:y val="6.50007564171356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9.514909236374644E-3"/>
                  <c:y val="1.88291726451198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9.4411531191488391E-3"/>
                  <c:y val="1.507611658230372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5735255198581398E-2"/>
                  <c:y val="2.010148877640505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1.5782893710789912E-2"/>
                  <c:y val="6.364245580278176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Лист5!$C$7:$G$7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Лист5!$C$8:$G$8</c:f>
              <c:numCache>
                <c:formatCode>#,##0</c:formatCode>
                <c:ptCount val="5"/>
                <c:pt idx="0">
                  <c:v>71</c:v>
                </c:pt>
                <c:pt idx="1">
                  <c:v>51</c:v>
                </c:pt>
                <c:pt idx="2">
                  <c:v>57</c:v>
                </c:pt>
                <c:pt idx="3">
                  <c:v>60</c:v>
                </c:pt>
                <c:pt idx="4">
                  <c:v>62</c:v>
                </c:pt>
              </c:numCache>
            </c:numRef>
          </c:val>
        </c:ser>
        <c:ser>
          <c:idx val="1"/>
          <c:order val="1"/>
          <c:tx>
            <c:strRef>
              <c:f>Лист5!$B$9</c:f>
              <c:strCache>
                <c:ptCount val="1"/>
                <c:pt idx="0">
                  <c:v>алкоголь</c:v>
                </c:pt>
              </c:strCache>
            </c:strRef>
          </c:tx>
          <c:spPr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c:spPr>
          <c:invertIfNegative val="0"/>
          <c:dLbls>
            <c:dLbl>
              <c:idx val="0"/>
              <c:layout>
                <c:manualLayout>
                  <c:x val="-2.2172173389697958E-2"/>
                  <c:y val="1.755567348308823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8214216210956504E-2"/>
                  <c:y val="1.246374516306691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2.7272784607123422E-2"/>
                  <c:y val="1.140830687843194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2.1456578696045465E-2"/>
                  <c:y val="-9.042139525868214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6.7606467516460704E-3"/>
                  <c:y val="-2.150677111526622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Лист5!$C$7:$G$7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Лист5!$C$9:$G$9</c:f>
              <c:numCache>
                <c:formatCode>#,##0</c:formatCode>
                <c:ptCount val="5"/>
                <c:pt idx="0">
                  <c:v>1458</c:v>
                </c:pt>
                <c:pt idx="1">
                  <c:v>1437</c:v>
                </c:pt>
                <c:pt idx="2">
                  <c:v>1833</c:v>
                </c:pt>
                <c:pt idx="3">
                  <c:v>1956</c:v>
                </c:pt>
                <c:pt idx="4">
                  <c:v>2065</c:v>
                </c:pt>
              </c:numCache>
            </c:numRef>
          </c:val>
        </c:ser>
        <c:ser>
          <c:idx val="2"/>
          <c:order val="2"/>
          <c:tx>
            <c:strRef>
              <c:f>Лист5!$B$10</c:f>
              <c:strCache>
                <c:ptCount val="1"/>
                <c:pt idx="0">
                  <c:v>пиво </c:v>
                </c:pt>
              </c:strCache>
            </c:strRef>
          </c:tx>
          <c:spPr>
            <a:gradFill flip="none" rotWithShape="1">
              <a:gsLst>
                <a:gs pos="0">
                  <a:schemeClr val="tx1">
                    <a:lumMod val="65000"/>
                    <a:lumOff val="35000"/>
                    <a:shade val="30000"/>
                    <a:satMod val="115000"/>
                  </a:schemeClr>
                </a:gs>
                <a:gs pos="50000">
                  <a:schemeClr val="tx1">
                    <a:lumMod val="65000"/>
                    <a:lumOff val="35000"/>
                    <a:shade val="67500"/>
                    <a:satMod val="115000"/>
                  </a:schemeClr>
                </a:gs>
                <a:gs pos="100000">
                  <a:schemeClr val="tx1">
                    <a:lumMod val="65000"/>
                    <a:lumOff val="3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c:spPr>
          <c:invertIfNegative val="0"/>
          <c:dLbls>
            <c:dLbl>
              <c:idx val="0"/>
              <c:layout>
                <c:manualLayout>
                  <c:x val="3.1470850046309809E-3"/>
                  <c:y val="-1.207017187215604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7.7224312470493264E-3"/>
                  <c:y val="-1.742448238611785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262145063230005E-2"/>
                  <c:y val="1.125761440218226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8555683493165144E-2"/>
                  <c:y val="1.253052261332658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5482027468745382E-2"/>
                  <c:y val="5.09133736913392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Лист5!$C$7:$G$7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Лист5!$C$10:$G$10</c:f>
              <c:numCache>
                <c:formatCode>#,##0</c:formatCode>
                <c:ptCount val="5"/>
                <c:pt idx="0">
                  <c:v>1216</c:v>
                </c:pt>
                <c:pt idx="1">
                  <c:v>1216</c:v>
                </c:pt>
                <c:pt idx="2">
                  <c:v>1216</c:v>
                </c:pt>
                <c:pt idx="3">
                  <c:v>1217</c:v>
                </c:pt>
                <c:pt idx="4">
                  <c:v>1217</c:v>
                </c:pt>
              </c:numCache>
            </c:numRef>
          </c:val>
        </c:ser>
        <c:ser>
          <c:idx val="3"/>
          <c:order val="3"/>
          <c:tx>
            <c:strRef>
              <c:f>Лист5!$B$11</c:f>
              <c:strCache>
                <c:ptCount val="1"/>
                <c:pt idx="0">
                  <c:v>нефтепродукты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numRef>
              <c:f>Лист5!$C$7:$G$7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Лист5!$C$11:$G$11</c:f>
              <c:numCache>
                <c:formatCode>#,##0</c:formatCode>
                <c:ptCount val="5"/>
                <c:pt idx="0">
                  <c:v>4415</c:v>
                </c:pt>
                <c:pt idx="1">
                  <c:v>4664</c:v>
                </c:pt>
                <c:pt idx="2">
                  <c:v>4548</c:v>
                </c:pt>
                <c:pt idx="3">
                  <c:v>4656</c:v>
                </c:pt>
                <c:pt idx="4">
                  <c:v>4820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38350336"/>
        <c:axId val="61830208"/>
      </c:barChart>
      <c:catAx>
        <c:axId val="383503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61830208"/>
        <c:crosses val="autoZero"/>
        <c:auto val="1"/>
        <c:lblAlgn val="ctr"/>
        <c:lblOffset val="100"/>
        <c:noMultiLvlLbl val="0"/>
      </c:catAx>
      <c:valAx>
        <c:axId val="61830208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383503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4300802943646171"/>
          <c:y val="0.13250114245857084"/>
          <c:w val="0.25699197056353806"/>
          <c:h val="0.37846858623273538"/>
        </c:manualLayout>
      </c:layout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2719786887945131"/>
          <c:y val="3.8716811320848319E-3"/>
          <c:w val="0.5666819727698037"/>
          <c:h val="0.8735500907775366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'Лист1 (2)'!$C$3</c:f>
              <c:strCache>
                <c:ptCount val="1"/>
                <c:pt idx="0">
                  <c:v>2027</c:v>
                </c:pt>
              </c:strCache>
            </c:strRef>
          </c:tx>
          <c:spPr>
            <a:gradFill flip="none" rotWithShape="1">
              <a:gsLst>
                <a:gs pos="0">
                  <a:srgbClr val="FFFF00">
                    <a:shade val="30000"/>
                    <a:satMod val="115000"/>
                  </a:srgbClr>
                </a:gs>
                <a:gs pos="50000">
                  <a:srgbClr val="FFFF00">
                    <a:shade val="67500"/>
                    <a:satMod val="115000"/>
                  </a:srgbClr>
                </a:gs>
                <a:gs pos="100000">
                  <a:srgbClr val="FFFF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'Лист1 (2)'!$B$4:$B$11</c:f>
              <c:strCache>
                <c:ptCount val="8"/>
                <c:pt idx="0">
                  <c:v>Неналоговые доходы</c:v>
                </c:pt>
                <c:pt idx="1">
                  <c:v>Госпошлина</c:v>
                </c:pt>
                <c:pt idx="2">
                  <c:v>Транспортный налог</c:v>
                </c:pt>
                <c:pt idx="3">
                  <c:v>Налог на имущество организаций</c:v>
                </c:pt>
                <c:pt idx="4">
                  <c:v>Упрощенная система налогообложения</c:v>
                </c:pt>
                <c:pt idx="5">
                  <c:v>Акцизы</c:v>
                </c:pt>
                <c:pt idx="6">
                  <c:v>Налог на доходы физических лиц</c:v>
                </c:pt>
                <c:pt idx="7">
                  <c:v>Налог на прибыль организаций</c:v>
                </c:pt>
              </c:strCache>
            </c:strRef>
          </c:cat>
          <c:val>
            <c:numRef>
              <c:f>'Лист1 (2)'!$C$4:$C$11</c:f>
              <c:numCache>
                <c:formatCode>#,##0</c:formatCode>
                <c:ptCount val="8"/>
                <c:pt idx="0">
                  <c:v>3450</c:v>
                </c:pt>
                <c:pt idx="1">
                  <c:v>149</c:v>
                </c:pt>
                <c:pt idx="2">
                  <c:v>1170</c:v>
                </c:pt>
                <c:pt idx="3">
                  <c:v>3612</c:v>
                </c:pt>
                <c:pt idx="4">
                  <c:v>6960</c:v>
                </c:pt>
                <c:pt idx="5">
                  <c:v>8164</c:v>
                </c:pt>
                <c:pt idx="6">
                  <c:v>24529</c:v>
                </c:pt>
                <c:pt idx="7">
                  <c:v>21246</c:v>
                </c:pt>
              </c:numCache>
            </c:numRef>
          </c:val>
        </c:ser>
        <c:ser>
          <c:idx val="1"/>
          <c:order val="1"/>
          <c:tx>
            <c:strRef>
              <c:f>'Лист1 (2)'!$D$3</c:f>
              <c:strCache>
                <c:ptCount val="1"/>
                <c:pt idx="0">
                  <c:v>2026</c:v>
                </c:pt>
              </c:strCache>
            </c:strRef>
          </c:tx>
          <c:spPr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'Лист1 (2)'!$B$4:$B$11</c:f>
              <c:strCache>
                <c:ptCount val="8"/>
                <c:pt idx="0">
                  <c:v>Неналоговые доходы</c:v>
                </c:pt>
                <c:pt idx="1">
                  <c:v>Госпошлина</c:v>
                </c:pt>
                <c:pt idx="2">
                  <c:v>Транспортный налог</c:v>
                </c:pt>
                <c:pt idx="3">
                  <c:v>Налог на имущество организаций</c:v>
                </c:pt>
                <c:pt idx="4">
                  <c:v>Упрощенная система налогообложения</c:v>
                </c:pt>
                <c:pt idx="5">
                  <c:v>Акцизы</c:v>
                </c:pt>
                <c:pt idx="6">
                  <c:v>Налог на доходы физических лиц</c:v>
                </c:pt>
                <c:pt idx="7">
                  <c:v>Налог на прибыль организаций</c:v>
                </c:pt>
              </c:strCache>
            </c:strRef>
          </c:cat>
          <c:val>
            <c:numRef>
              <c:f>'Лист1 (2)'!$D$4:$D$11</c:f>
              <c:numCache>
                <c:formatCode>#,##0</c:formatCode>
                <c:ptCount val="8"/>
                <c:pt idx="0">
                  <c:v>3967</c:v>
                </c:pt>
                <c:pt idx="1">
                  <c:v>150</c:v>
                </c:pt>
                <c:pt idx="2">
                  <c:v>1163</c:v>
                </c:pt>
                <c:pt idx="3">
                  <c:v>3552</c:v>
                </c:pt>
                <c:pt idx="4">
                  <c:v>6544</c:v>
                </c:pt>
                <c:pt idx="5">
                  <c:v>7889</c:v>
                </c:pt>
                <c:pt idx="6">
                  <c:v>23312</c:v>
                </c:pt>
                <c:pt idx="7">
                  <c:v>19987</c:v>
                </c:pt>
              </c:numCache>
            </c:numRef>
          </c:val>
        </c:ser>
        <c:ser>
          <c:idx val="2"/>
          <c:order val="2"/>
          <c:tx>
            <c:strRef>
              <c:f>'Лист1 (2)'!$E$3</c:f>
              <c:strCache>
                <c:ptCount val="1"/>
                <c:pt idx="0">
                  <c:v>2025</c:v>
                </c:pt>
              </c:strCache>
            </c:strRef>
          </c:tx>
          <c:spPr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'Лист1 (2)'!$B$4:$B$11</c:f>
              <c:strCache>
                <c:ptCount val="8"/>
                <c:pt idx="0">
                  <c:v>Неналоговые доходы</c:v>
                </c:pt>
                <c:pt idx="1">
                  <c:v>Госпошлина</c:v>
                </c:pt>
                <c:pt idx="2">
                  <c:v>Транспортный налог</c:v>
                </c:pt>
                <c:pt idx="3">
                  <c:v>Налог на имущество организаций</c:v>
                </c:pt>
                <c:pt idx="4">
                  <c:v>Упрощенная система налогообложения</c:v>
                </c:pt>
                <c:pt idx="5">
                  <c:v>Акцизы</c:v>
                </c:pt>
                <c:pt idx="6">
                  <c:v>Налог на доходы физических лиц</c:v>
                </c:pt>
                <c:pt idx="7">
                  <c:v>Налог на прибыль организаций</c:v>
                </c:pt>
              </c:strCache>
            </c:strRef>
          </c:cat>
          <c:val>
            <c:numRef>
              <c:f>'Лист1 (2)'!$E$4:$E$11</c:f>
              <c:numCache>
                <c:formatCode>#,##0</c:formatCode>
                <c:ptCount val="8"/>
                <c:pt idx="0">
                  <c:v>4782</c:v>
                </c:pt>
                <c:pt idx="1">
                  <c:v>149</c:v>
                </c:pt>
                <c:pt idx="2">
                  <c:v>1151</c:v>
                </c:pt>
                <c:pt idx="3">
                  <c:v>3499</c:v>
                </c:pt>
                <c:pt idx="4">
                  <c:v>6038</c:v>
                </c:pt>
                <c:pt idx="5">
                  <c:v>7654</c:v>
                </c:pt>
                <c:pt idx="6">
                  <c:v>21789</c:v>
                </c:pt>
                <c:pt idx="7">
                  <c:v>19233</c:v>
                </c:pt>
              </c:numCache>
            </c:numRef>
          </c:val>
        </c:ser>
        <c:ser>
          <c:idx val="3"/>
          <c:order val="3"/>
          <c:tx>
            <c:strRef>
              <c:f>'Лист1 (2)'!$F$3</c:f>
              <c:strCache>
                <c:ptCount val="1"/>
                <c:pt idx="0">
                  <c:v>2024</c:v>
                </c:pt>
              </c:strCache>
            </c:strRef>
          </c:tx>
          <c:spPr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'Лист1 (2)'!$B$4:$B$11</c:f>
              <c:strCache>
                <c:ptCount val="8"/>
                <c:pt idx="0">
                  <c:v>Неналоговые доходы</c:v>
                </c:pt>
                <c:pt idx="1">
                  <c:v>Госпошлина</c:v>
                </c:pt>
                <c:pt idx="2">
                  <c:v>Транспортный налог</c:v>
                </c:pt>
                <c:pt idx="3">
                  <c:v>Налог на имущество организаций</c:v>
                </c:pt>
                <c:pt idx="4">
                  <c:v>Упрощенная система налогообложения</c:v>
                </c:pt>
                <c:pt idx="5">
                  <c:v>Акцизы</c:v>
                </c:pt>
                <c:pt idx="6">
                  <c:v>Налог на доходы физических лиц</c:v>
                </c:pt>
                <c:pt idx="7">
                  <c:v>Налог на прибыль организаций</c:v>
                </c:pt>
              </c:strCache>
            </c:strRef>
          </c:cat>
          <c:val>
            <c:numRef>
              <c:f>'Лист1 (2)'!$F$4:$F$11</c:f>
              <c:numCache>
                <c:formatCode>#,##0</c:formatCode>
                <c:ptCount val="8"/>
                <c:pt idx="0">
                  <c:v>6159</c:v>
                </c:pt>
                <c:pt idx="1">
                  <c:v>154</c:v>
                </c:pt>
                <c:pt idx="2">
                  <c:v>1151</c:v>
                </c:pt>
                <c:pt idx="3">
                  <c:v>3433</c:v>
                </c:pt>
                <c:pt idx="4">
                  <c:v>5820</c:v>
                </c:pt>
                <c:pt idx="5">
                  <c:v>7368</c:v>
                </c:pt>
                <c:pt idx="6">
                  <c:v>20159</c:v>
                </c:pt>
                <c:pt idx="7">
                  <c:v>19138</c:v>
                </c:pt>
              </c:numCache>
            </c:numRef>
          </c:val>
        </c:ser>
        <c:ser>
          <c:idx val="4"/>
          <c:order val="4"/>
          <c:tx>
            <c:strRef>
              <c:f>'Лист1 (2)'!$G$3</c:f>
              <c:strCache>
                <c:ptCount val="1"/>
                <c:pt idx="0">
                  <c:v>2023</c:v>
                </c:pt>
              </c:strCache>
            </c:strRef>
          </c:tx>
          <c:spPr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'Лист1 (2)'!$B$4:$B$11</c:f>
              <c:strCache>
                <c:ptCount val="8"/>
                <c:pt idx="0">
                  <c:v>Неналоговые доходы</c:v>
                </c:pt>
                <c:pt idx="1">
                  <c:v>Госпошлина</c:v>
                </c:pt>
                <c:pt idx="2">
                  <c:v>Транспортный налог</c:v>
                </c:pt>
                <c:pt idx="3">
                  <c:v>Налог на имущество организаций</c:v>
                </c:pt>
                <c:pt idx="4">
                  <c:v>Упрощенная система налогообложения</c:v>
                </c:pt>
                <c:pt idx="5">
                  <c:v>Акцизы</c:v>
                </c:pt>
                <c:pt idx="6">
                  <c:v>Налог на доходы физических лиц</c:v>
                </c:pt>
                <c:pt idx="7">
                  <c:v>Налог на прибыль организаций</c:v>
                </c:pt>
              </c:strCache>
            </c:strRef>
          </c:cat>
          <c:val>
            <c:numRef>
              <c:f>'Лист1 (2)'!$G$4:$G$11</c:f>
              <c:numCache>
                <c:formatCode>#,##0</c:formatCode>
                <c:ptCount val="8"/>
                <c:pt idx="0">
                  <c:v>4431</c:v>
                </c:pt>
                <c:pt idx="1">
                  <c:v>171</c:v>
                </c:pt>
                <c:pt idx="2">
                  <c:v>1097</c:v>
                </c:pt>
                <c:pt idx="3">
                  <c:v>3289</c:v>
                </c:pt>
                <c:pt idx="4">
                  <c:v>4575</c:v>
                </c:pt>
                <c:pt idx="5">
                  <c:v>7160</c:v>
                </c:pt>
                <c:pt idx="6">
                  <c:v>16877</c:v>
                </c:pt>
                <c:pt idx="7">
                  <c:v>17234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38375424"/>
        <c:axId val="61831936"/>
      </c:barChart>
      <c:catAx>
        <c:axId val="3837542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61831936"/>
        <c:crosses val="autoZero"/>
        <c:auto val="1"/>
        <c:lblAlgn val="ctr"/>
        <c:lblOffset val="100"/>
        <c:noMultiLvlLbl val="0"/>
      </c:catAx>
      <c:valAx>
        <c:axId val="61831936"/>
        <c:scaling>
          <c:orientation val="minMax"/>
        </c:scaling>
        <c:delete val="0"/>
        <c:axPos val="b"/>
        <c:numFmt formatCode="#,##0" sourceLinked="1"/>
        <c:majorTickMark val="out"/>
        <c:minorTickMark val="none"/>
        <c:tickLblPos val="nextTo"/>
        <c:crossAx val="38375424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D1DB72-7F8F-4E2A-A00A-E83DF7CE947F}" type="doc">
      <dgm:prSet loTypeId="urn:microsoft.com/office/officeart/2005/8/layout/equation1" loCatId="relationship" qsTypeId="urn:microsoft.com/office/officeart/2005/8/quickstyle/simple1" qsCatId="simple" csTypeId="urn:microsoft.com/office/officeart/2005/8/colors/accent1_2" csCatId="accent1" phldr="1"/>
      <dgm:spPr/>
    </dgm:pt>
    <dgm:pt modelId="{65EBFEF0-9C89-4A4C-BA89-C4D7B4B700F7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Доходы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9C8D859-E17A-44DB-B71C-33300E104F3E}" type="parTrans" cxnId="{803A8AB7-53BA-458D-A0C5-F5066F514936}">
      <dgm:prSet/>
      <dgm:spPr/>
      <dgm:t>
        <a:bodyPr/>
        <a:lstStyle/>
        <a:p>
          <a:endParaRPr lang="ru-RU"/>
        </a:p>
      </dgm:t>
    </dgm:pt>
    <dgm:pt modelId="{D36948F7-83BC-4220-85A0-DE21D57BD41D}" type="sibTrans" cxnId="{803A8AB7-53BA-458D-A0C5-F5066F514936}">
      <dgm:prSet/>
      <dgm:spPr>
        <a:solidFill>
          <a:srgbClr val="FFC000"/>
        </a:solidFill>
      </dgm:spPr>
      <dgm:t>
        <a:bodyPr/>
        <a:lstStyle/>
        <a:p>
          <a:endParaRPr lang="ru-RU" dirty="0"/>
        </a:p>
      </dgm:t>
    </dgm:pt>
    <dgm:pt modelId="{4E7CB679-5A70-4D19-B9FE-B35165ACC3D3}">
      <dgm:prSet phldrT="[Текст]" custT="1"/>
      <dgm:spPr>
        <a:solidFill>
          <a:srgbClr val="F57E1B"/>
        </a:solidFill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Расходы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D6E0D5E-B61E-4B9A-8F57-02B79F843522}" type="parTrans" cxnId="{E9122005-A3A9-453D-96BB-26288AC1EAD0}">
      <dgm:prSet/>
      <dgm:spPr/>
      <dgm:t>
        <a:bodyPr/>
        <a:lstStyle/>
        <a:p>
          <a:endParaRPr lang="ru-RU"/>
        </a:p>
      </dgm:t>
    </dgm:pt>
    <dgm:pt modelId="{FEA73179-04A7-4795-AF97-EAF1F3F2AA68}" type="sibTrans" cxnId="{E9122005-A3A9-453D-96BB-26288AC1EAD0}">
      <dgm:prSet custT="1"/>
      <dgm:spPr>
        <a:solidFill>
          <a:srgbClr val="FFC000"/>
        </a:solidFill>
      </dgm:spPr>
      <dgm:t>
        <a:bodyPr/>
        <a:lstStyle/>
        <a:p>
          <a:endParaRPr lang="ru-RU" sz="3000" dirty="0"/>
        </a:p>
      </dgm:t>
    </dgm:pt>
    <dgm:pt modelId="{ADB1419B-AC29-439A-9A52-52A4D8AD4433}">
      <dgm:prSet phldrT="[Текст]" custT="1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ru-RU" sz="17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(-)Дефицит</a:t>
          </a:r>
        </a:p>
        <a:p>
          <a:r>
            <a:rPr lang="ru-RU" sz="1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(расходы больше доходов)</a:t>
          </a:r>
        </a:p>
        <a:p>
          <a:r>
            <a:rPr lang="ru-RU" sz="1700" b="1" dirty="0" smtClean="0">
              <a:solidFill>
                <a:srgbClr val="46740E"/>
              </a:solidFill>
              <a:latin typeface="Times New Roman" pitchFamily="18" charset="0"/>
              <a:cs typeface="Times New Roman" pitchFamily="18" charset="0"/>
            </a:rPr>
            <a:t>(+) Профицит</a:t>
          </a:r>
        </a:p>
        <a:p>
          <a:r>
            <a:rPr lang="ru-RU" sz="1400" b="1" dirty="0" smtClean="0">
              <a:solidFill>
                <a:srgbClr val="46740E"/>
              </a:solidFill>
              <a:latin typeface="Times New Roman" pitchFamily="18" charset="0"/>
              <a:cs typeface="Times New Roman" pitchFamily="18" charset="0"/>
            </a:rPr>
            <a:t>(доходы больше расходов)</a:t>
          </a:r>
        </a:p>
      </dgm:t>
    </dgm:pt>
    <dgm:pt modelId="{EDB616C3-BFB7-41B5-8C02-303B97B270E2}" type="parTrans" cxnId="{4AE357D3-33B3-46A7-BD7A-5DD6C6A615AD}">
      <dgm:prSet/>
      <dgm:spPr/>
      <dgm:t>
        <a:bodyPr/>
        <a:lstStyle/>
        <a:p>
          <a:endParaRPr lang="ru-RU"/>
        </a:p>
      </dgm:t>
    </dgm:pt>
    <dgm:pt modelId="{820FDBF0-55B4-432E-B5FC-EF777F1C7DF0}" type="sibTrans" cxnId="{4AE357D3-33B3-46A7-BD7A-5DD6C6A615AD}">
      <dgm:prSet/>
      <dgm:spPr/>
      <dgm:t>
        <a:bodyPr/>
        <a:lstStyle/>
        <a:p>
          <a:endParaRPr lang="ru-RU"/>
        </a:p>
      </dgm:t>
    </dgm:pt>
    <dgm:pt modelId="{22696057-B287-4EFB-96CD-3F248CB196C8}" type="pres">
      <dgm:prSet presAssocID="{6CD1DB72-7F8F-4E2A-A00A-E83DF7CE947F}" presName="linearFlow" presStyleCnt="0">
        <dgm:presLayoutVars>
          <dgm:dir/>
          <dgm:resizeHandles val="exact"/>
        </dgm:presLayoutVars>
      </dgm:prSet>
      <dgm:spPr/>
    </dgm:pt>
    <dgm:pt modelId="{7FAC88BC-C8FF-402F-AB2A-11AC4BBF48B7}" type="pres">
      <dgm:prSet presAssocID="{65EBFEF0-9C89-4A4C-BA89-C4D7B4B700F7}" presName="node" presStyleLbl="node1" presStyleIdx="0" presStyleCnt="3" custScaleX="111865" custScaleY="435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3F7D03-16FC-4BE4-943C-EE4202A7666A}" type="pres">
      <dgm:prSet presAssocID="{D36948F7-83BC-4220-85A0-DE21D57BD41D}" presName="spacerL" presStyleCnt="0"/>
      <dgm:spPr/>
    </dgm:pt>
    <dgm:pt modelId="{1816D16A-814C-4C22-A6CC-12105B3989BB}" type="pres">
      <dgm:prSet presAssocID="{D36948F7-83BC-4220-85A0-DE21D57BD41D}" presName="sibTrans" presStyleLbl="sibTrans2D1" presStyleIdx="0" presStyleCnt="2" custScaleX="58918" custScaleY="63202" custLinFactNeighborX="37387" custLinFactNeighborY="-4869"/>
      <dgm:spPr>
        <a:prstGeom prst="mathMinus">
          <a:avLst/>
        </a:prstGeom>
      </dgm:spPr>
      <dgm:t>
        <a:bodyPr/>
        <a:lstStyle/>
        <a:p>
          <a:endParaRPr lang="ru-RU"/>
        </a:p>
      </dgm:t>
    </dgm:pt>
    <dgm:pt modelId="{5A3AD51A-CA0C-4D60-85EB-AFC0F3AEFCE4}" type="pres">
      <dgm:prSet presAssocID="{D36948F7-83BC-4220-85A0-DE21D57BD41D}" presName="spacerR" presStyleCnt="0"/>
      <dgm:spPr/>
    </dgm:pt>
    <dgm:pt modelId="{32775538-2AC3-4373-B014-5A44732CBC7F}" type="pres">
      <dgm:prSet presAssocID="{4E7CB679-5A70-4D19-B9FE-B35165ACC3D3}" presName="node" presStyleLbl="node1" presStyleIdx="1" presStyleCnt="3" custScaleX="111895" custScaleY="357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A2439C-BAC0-499A-8F57-8D66EBFA7D82}" type="pres">
      <dgm:prSet presAssocID="{FEA73179-04A7-4795-AF97-EAF1F3F2AA68}" presName="spacerL" presStyleCnt="0"/>
      <dgm:spPr/>
    </dgm:pt>
    <dgm:pt modelId="{4B955819-9EB5-4C61-BE5E-7CE7027DF3F0}" type="pres">
      <dgm:prSet presAssocID="{FEA73179-04A7-4795-AF97-EAF1F3F2AA68}" presName="sibTrans" presStyleLbl="sibTrans2D1" presStyleIdx="1" presStyleCnt="2" custScaleX="60591" custScaleY="72180"/>
      <dgm:spPr/>
      <dgm:t>
        <a:bodyPr/>
        <a:lstStyle/>
        <a:p>
          <a:endParaRPr lang="ru-RU"/>
        </a:p>
      </dgm:t>
    </dgm:pt>
    <dgm:pt modelId="{EE572389-320D-4E27-B728-8E274B326BA1}" type="pres">
      <dgm:prSet presAssocID="{FEA73179-04A7-4795-AF97-EAF1F3F2AA68}" presName="spacerR" presStyleCnt="0"/>
      <dgm:spPr/>
    </dgm:pt>
    <dgm:pt modelId="{A84245DF-C8CC-47D2-83AC-15EF153255E0}" type="pres">
      <dgm:prSet presAssocID="{ADB1419B-AC29-439A-9A52-52A4D8AD4433}" presName="node" presStyleLbl="node1" presStyleIdx="2" presStyleCnt="3" custScaleX="194103" custScaleY="1022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AE357D3-33B3-46A7-BD7A-5DD6C6A615AD}" srcId="{6CD1DB72-7F8F-4E2A-A00A-E83DF7CE947F}" destId="{ADB1419B-AC29-439A-9A52-52A4D8AD4433}" srcOrd="2" destOrd="0" parTransId="{EDB616C3-BFB7-41B5-8C02-303B97B270E2}" sibTransId="{820FDBF0-55B4-432E-B5FC-EF777F1C7DF0}"/>
    <dgm:cxn modelId="{676CD4F4-1C8E-4883-BAA3-E5C532BFD6AB}" type="presOf" srcId="{ADB1419B-AC29-439A-9A52-52A4D8AD4433}" destId="{A84245DF-C8CC-47D2-83AC-15EF153255E0}" srcOrd="0" destOrd="0" presId="urn:microsoft.com/office/officeart/2005/8/layout/equation1"/>
    <dgm:cxn modelId="{790489E6-FD0A-4365-AB02-5546F8FF0FAC}" type="presOf" srcId="{FEA73179-04A7-4795-AF97-EAF1F3F2AA68}" destId="{4B955819-9EB5-4C61-BE5E-7CE7027DF3F0}" srcOrd="0" destOrd="0" presId="urn:microsoft.com/office/officeart/2005/8/layout/equation1"/>
    <dgm:cxn modelId="{5F9E2D14-C470-430E-97A2-0513DF28D4A7}" type="presOf" srcId="{6CD1DB72-7F8F-4E2A-A00A-E83DF7CE947F}" destId="{22696057-B287-4EFB-96CD-3F248CB196C8}" srcOrd="0" destOrd="0" presId="urn:microsoft.com/office/officeart/2005/8/layout/equation1"/>
    <dgm:cxn modelId="{098A3344-10AC-4A5A-AC57-689BBC254AE6}" type="presOf" srcId="{4E7CB679-5A70-4D19-B9FE-B35165ACC3D3}" destId="{32775538-2AC3-4373-B014-5A44732CBC7F}" srcOrd="0" destOrd="0" presId="urn:microsoft.com/office/officeart/2005/8/layout/equation1"/>
    <dgm:cxn modelId="{73BDD5B6-C74D-430F-BBA0-61C3327235D2}" type="presOf" srcId="{65EBFEF0-9C89-4A4C-BA89-C4D7B4B700F7}" destId="{7FAC88BC-C8FF-402F-AB2A-11AC4BBF48B7}" srcOrd="0" destOrd="0" presId="urn:microsoft.com/office/officeart/2005/8/layout/equation1"/>
    <dgm:cxn modelId="{803A8AB7-53BA-458D-A0C5-F5066F514936}" srcId="{6CD1DB72-7F8F-4E2A-A00A-E83DF7CE947F}" destId="{65EBFEF0-9C89-4A4C-BA89-C4D7B4B700F7}" srcOrd="0" destOrd="0" parTransId="{F9C8D859-E17A-44DB-B71C-33300E104F3E}" sibTransId="{D36948F7-83BC-4220-85A0-DE21D57BD41D}"/>
    <dgm:cxn modelId="{01FA8DC8-5937-4509-98A3-2A52DF759257}" type="presOf" srcId="{D36948F7-83BC-4220-85A0-DE21D57BD41D}" destId="{1816D16A-814C-4C22-A6CC-12105B3989BB}" srcOrd="0" destOrd="0" presId="urn:microsoft.com/office/officeart/2005/8/layout/equation1"/>
    <dgm:cxn modelId="{E9122005-A3A9-453D-96BB-26288AC1EAD0}" srcId="{6CD1DB72-7F8F-4E2A-A00A-E83DF7CE947F}" destId="{4E7CB679-5A70-4D19-B9FE-B35165ACC3D3}" srcOrd="1" destOrd="0" parTransId="{1D6E0D5E-B61E-4B9A-8F57-02B79F843522}" sibTransId="{FEA73179-04A7-4795-AF97-EAF1F3F2AA68}"/>
    <dgm:cxn modelId="{51CBD45D-5ADE-42FE-A8D7-9003988F337B}" type="presParOf" srcId="{22696057-B287-4EFB-96CD-3F248CB196C8}" destId="{7FAC88BC-C8FF-402F-AB2A-11AC4BBF48B7}" srcOrd="0" destOrd="0" presId="urn:microsoft.com/office/officeart/2005/8/layout/equation1"/>
    <dgm:cxn modelId="{F0C9AC94-81AA-4CF0-9987-DA7605A79FD2}" type="presParOf" srcId="{22696057-B287-4EFB-96CD-3F248CB196C8}" destId="{2E3F7D03-16FC-4BE4-943C-EE4202A7666A}" srcOrd="1" destOrd="0" presId="urn:microsoft.com/office/officeart/2005/8/layout/equation1"/>
    <dgm:cxn modelId="{0FDB26BF-BDE3-4762-92D8-43BAF4CA0D6B}" type="presParOf" srcId="{22696057-B287-4EFB-96CD-3F248CB196C8}" destId="{1816D16A-814C-4C22-A6CC-12105B3989BB}" srcOrd="2" destOrd="0" presId="urn:microsoft.com/office/officeart/2005/8/layout/equation1"/>
    <dgm:cxn modelId="{BE8119D0-A497-48CD-8244-FB0AB67F9A4D}" type="presParOf" srcId="{22696057-B287-4EFB-96CD-3F248CB196C8}" destId="{5A3AD51A-CA0C-4D60-85EB-AFC0F3AEFCE4}" srcOrd="3" destOrd="0" presId="urn:microsoft.com/office/officeart/2005/8/layout/equation1"/>
    <dgm:cxn modelId="{7A1D6B5D-4849-46D6-AB5A-2C7F071B1E3F}" type="presParOf" srcId="{22696057-B287-4EFB-96CD-3F248CB196C8}" destId="{32775538-2AC3-4373-B014-5A44732CBC7F}" srcOrd="4" destOrd="0" presId="urn:microsoft.com/office/officeart/2005/8/layout/equation1"/>
    <dgm:cxn modelId="{5A29D872-49D1-42C0-A2D2-499E49470AA4}" type="presParOf" srcId="{22696057-B287-4EFB-96CD-3F248CB196C8}" destId="{EDA2439C-BAC0-499A-8F57-8D66EBFA7D82}" srcOrd="5" destOrd="0" presId="urn:microsoft.com/office/officeart/2005/8/layout/equation1"/>
    <dgm:cxn modelId="{A6108F18-EB55-4488-BB89-543776F8ACA8}" type="presParOf" srcId="{22696057-B287-4EFB-96CD-3F248CB196C8}" destId="{4B955819-9EB5-4C61-BE5E-7CE7027DF3F0}" srcOrd="6" destOrd="0" presId="urn:microsoft.com/office/officeart/2005/8/layout/equation1"/>
    <dgm:cxn modelId="{4A12E9AF-681F-4EE3-B9C5-6F0BCB92DEA0}" type="presParOf" srcId="{22696057-B287-4EFB-96CD-3F248CB196C8}" destId="{EE572389-320D-4E27-B728-8E274B326BA1}" srcOrd="7" destOrd="0" presId="urn:microsoft.com/office/officeart/2005/8/layout/equation1"/>
    <dgm:cxn modelId="{81900CB6-D86D-424A-96C0-DB4FE0BFDE2C}" type="presParOf" srcId="{22696057-B287-4EFB-96CD-3F248CB196C8}" destId="{A84245DF-C8CC-47D2-83AC-15EF153255E0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CC59976-64CC-4537-8D8E-B8FCC07D4A56}" type="doc">
      <dgm:prSet loTypeId="urn:microsoft.com/office/officeart/2005/8/layout/cycle8" loCatId="cycle" qsTypeId="urn:microsoft.com/office/officeart/2005/8/quickstyle/simple5" qsCatId="simple" csTypeId="urn:microsoft.com/office/officeart/2005/8/colors/colorful1#1" csCatId="colorful" phldr="1"/>
      <dgm:spPr/>
    </dgm:pt>
    <dgm:pt modelId="{67C479B8-79CB-4E3C-AF4B-51F99AF1F0F6}">
      <dgm:prSet phldrT="[Текст]" custT="1"/>
      <dgm:spPr/>
      <dgm:t>
        <a:bodyPr/>
        <a:lstStyle/>
        <a:p>
          <a:pPr algn="r"/>
          <a:endParaRPr lang="ru-RU" sz="14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r"/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Утверждение отчета об исполнении бюджета предыдущего года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F7D31E-F01D-4D75-ADAF-0C5EE9D7676C}" type="parTrans" cxnId="{16F9D93B-ACDB-49A4-AE4B-5143EA88A525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A7967A1-D43F-457B-A04F-2D6451A2B03F}" type="sibTrans" cxnId="{16F9D93B-ACDB-49A4-AE4B-5143EA88A525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4975CC-6CF4-47D1-BD0A-940EBDCA7574}">
      <dgm:prSet phldrT="[Текст]" custT="1"/>
      <dgm:spPr>
        <a:solidFill>
          <a:schemeClr val="accent2">
            <a:lumMod val="75000"/>
          </a:schemeClr>
        </a:solidFill>
      </dgm:spPr>
      <dgm:t>
        <a:bodyPr/>
        <a:lstStyle/>
        <a:p>
          <a:pPr algn="ctr"/>
          <a:endParaRPr lang="ru-RU" sz="14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Составление проекта бюджета очередного года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27C35E-81F7-466F-8D06-63A4EF65A333}" type="parTrans" cxnId="{4237B6ED-DDEE-42B2-8E43-820FA46C28A0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296FD6-98EC-4A51-B0AE-603F8E7D623D}" type="sibTrans" cxnId="{4237B6ED-DDEE-42B2-8E43-820FA46C28A0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B9137E0-04C3-41DD-92EF-B909727F1245}">
      <dgm:prSet phldrT="[Текст]" custT="1"/>
      <dgm:spPr/>
      <dgm:t>
        <a:bodyPr/>
        <a:lstStyle/>
        <a:p>
          <a:pPr algn="r"/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Рассмотрение проекта бюджета очередного года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B6A80E-7349-44E0-A016-93394582D131}" type="sibTrans" cxnId="{41F2AC8D-068A-4633-93B3-1F7CF042C6E9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C5151F-53A8-4196-97AA-63386F8B9A90}" type="parTrans" cxnId="{41F2AC8D-068A-4633-93B3-1F7CF042C6E9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F76E49-923E-46CA-8364-D26CACBCD025}">
      <dgm:prSet phldrT="[Текст]" custT="1"/>
      <dgm:spPr/>
      <dgm:t>
        <a:bodyPr/>
        <a:lstStyle/>
        <a:p>
          <a:pPr algn="l"/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Утверждение бюджета очередного года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273E43-A622-43E7-9F9E-013BA2AC3E56}" type="parTrans" cxnId="{10AC6F65-CFA1-4664-96BA-31E34285EC17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2E5A08-8EA2-4BBB-B2AF-0AFA8970CC88}" type="sibTrans" cxnId="{10AC6F65-CFA1-4664-96BA-31E34285EC17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B64474-2C4E-4705-AAF6-8050BAE96CFE}">
      <dgm:prSet phldrT="[Текст]" custT="1"/>
      <dgm:spPr/>
      <dgm:t>
        <a:bodyPr/>
        <a:lstStyle/>
        <a:p>
          <a:pPr algn="r"/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текущем году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1F63B3-9B13-4AE5-AE28-0F5E81D88C2B}" type="parTrans" cxnId="{F2AF6333-9F20-4262-A99D-D03480DC94AB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D1F4B0-7453-454F-A14A-FE56C84337AB}" type="sibTrans" cxnId="{F2AF6333-9F20-4262-A99D-D03480DC94AB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E172B5-4C68-4BC9-815B-9E2AE5DDFB57}">
      <dgm:prSet phldrT="[Текст]" custT="1"/>
      <dgm:spPr/>
      <dgm:t>
        <a:bodyPr/>
        <a:lstStyle/>
        <a:p>
          <a:pPr algn="l"/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отчета об исполнении бюджета предыдущего года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05A835-60BA-4E4C-A1B7-45FA8A0F045F}" type="parTrans" cxnId="{A55E5BAA-BC43-4D95-9614-81BFB1C2196C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A48A5E-E443-4EE8-BA17-BB2D05E5DCBA}" type="sibTrans" cxnId="{A55E5BAA-BC43-4D95-9614-81BFB1C2196C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83CEAF-857D-4241-8103-98853D011D82}" type="pres">
      <dgm:prSet presAssocID="{0CC59976-64CC-4537-8D8E-B8FCC07D4A56}" presName="compositeShape" presStyleCnt="0">
        <dgm:presLayoutVars>
          <dgm:chMax val="7"/>
          <dgm:dir/>
          <dgm:resizeHandles val="exact"/>
        </dgm:presLayoutVars>
      </dgm:prSet>
      <dgm:spPr/>
    </dgm:pt>
    <dgm:pt modelId="{4AF62A4F-6281-44A9-8CCB-EC1D32ECC29E}" type="pres">
      <dgm:prSet presAssocID="{0CC59976-64CC-4537-8D8E-B8FCC07D4A56}" presName="wedge1" presStyleLbl="node1" presStyleIdx="0" presStyleCnt="6"/>
      <dgm:spPr/>
      <dgm:t>
        <a:bodyPr/>
        <a:lstStyle/>
        <a:p>
          <a:endParaRPr lang="ru-RU"/>
        </a:p>
      </dgm:t>
    </dgm:pt>
    <dgm:pt modelId="{0D278E1A-672D-4E79-A420-13FD6E1C6454}" type="pres">
      <dgm:prSet presAssocID="{0CC59976-64CC-4537-8D8E-B8FCC07D4A56}" presName="dummy1a" presStyleCnt="0"/>
      <dgm:spPr/>
    </dgm:pt>
    <dgm:pt modelId="{C0797E7B-9B21-424A-8FF5-3B0874FDD097}" type="pres">
      <dgm:prSet presAssocID="{0CC59976-64CC-4537-8D8E-B8FCC07D4A56}" presName="dummy1b" presStyleCnt="0"/>
      <dgm:spPr/>
    </dgm:pt>
    <dgm:pt modelId="{740B71DB-D616-4EF1-98F2-8EAEDB8665E1}" type="pres">
      <dgm:prSet presAssocID="{0CC59976-64CC-4537-8D8E-B8FCC07D4A56}" presName="wedge1Tx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2E3C46-EC8A-4ABB-BCAE-D9BAAC0F901D}" type="pres">
      <dgm:prSet presAssocID="{0CC59976-64CC-4537-8D8E-B8FCC07D4A56}" presName="wedge2" presStyleLbl="node1" presStyleIdx="1" presStyleCnt="6"/>
      <dgm:spPr/>
      <dgm:t>
        <a:bodyPr/>
        <a:lstStyle/>
        <a:p>
          <a:endParaRPr lang="ru-RU"/>
        </a:p>
      </dgm:t>
    </dgm:pt>
    <dgm:pt modelId="{750BBB24-9553-4978-A5C7-E6BFB7ED49D0}" type="pres">
      <dgm:prSet presAssocID="{0CC59976-64CC-4537-8D8E-B8FCC07D4A56}" presName="dummy2a" presStyleCnt="0"/>
      <dgm:spPr/>
    </dgm:pt>
    <dgm:pt modelId="{E2647F9B-D437-4C8F-80E6-471F5C0183BF}" type="pres">
      <dgm:prSet presAssocID="{0CC59976-64CC-4537-8D8E-B8FCC07D4A56}" presName="dummy2b" presStyleCnt="0"/>
      <dgm:spPr/>
    </dgm:pt>
    <dgm:pt modelId="{13877B98-6675-42E9-945C-2FAC2CCA660C}" type="pres">
      <dgm:prSet presAssocID="{0CC59976-64CC-4537-8D8E-B8FCC07D4A56}" presName="wedge2Tx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4DAB56-0E4E-4262-BFE2-5F22B9C565D7}" type="pres">
      <dgm:prSet presAssocID="{0CC59976-64CC-4537-8D8E-B8FCC07D4A56}" presName="wedge3" presStyleLbl="node1" presStyleIdx="2" presStyleCnt="6"/>
      <dgm:spPr/>
      <dgm:t>
        <a:bodyPr/>
        <a:lstStyle/>
        <a:p>
          <a:endParaRPr lang="ru-RU"/>
        </a:p>
      </dgm:t>
    </dgm:pt>
    <dgm:pt modelId="{5A7D453C-E265-42CE-8911-E2E2A2D9A579}" type="pres">
      <dgm:prSet presAssocID="{0CC59976-64CC-4537-8D8E-B8FCC07D4A56}" presName="dummy3a" presStyleCnt="0"/>
      <dgm:spPr/>
    </dgm:pt>
    <dgm:pt modelId="{598D2280-9461-4EE1-AA2C-BC3C4C3C41F1}" type="pres">
      <dgm:prSet presAssocID="{0CC59976-64CC-4537-8D8E-B8FCC07D4A56}" presName="dummy3b" presStyleCnt="0"/>
      <dgm:spPr/>
    </dgm:pt>
    <dgm:pt modelId="{CF8795A2-0B39-49CF-9E5A-203CAA8C33C6}" type="pres">
      <dgm:prSet presAssocID="{0CC59976-64CC-4537-8D8E-B8FCC07D4A56}" presName="wedge3Tx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C7F541-63A3-4EAE-B73C-7B624E9A8B04}" type="pres">
      <dgm:prSet presAssocID="{0CC59976-64CC-4537-8D8E-B8FCC07D4A56}" presName="wedge4" presStyleLbl="node1" presStyleIdx="3" presStyleCnt="6"/>
      <dgm:spPr/>
      <dgm:t>
        <a:bodyPr/>
        <a:lstStyle/>
        <a:p>
          <a:endParaRPr lang="ru-RU"/>
        </a:p>
      </dgm:t>
    </dgm:pt>
    <dgm:pt modelId="{F96A818A-D8C9-41DD-9CB3-C7DE7AE8CF4F}" type="pres">
      <dgm:prSet presAssocID="{0CC59976-64CC-4537-8D8E-B8FCC07D4A56}" presName="dummy4a" presStyleCnt="0"/>
      <dgm:spPr/>
    </dgm:pt>
    <dgm:pt modelId="{BFD46E79-D8E1-4475-A9C1-61CAA34304EE}" type="pres">
      <dgm:prSet presAssocID="{0CC59976-64CC-4537-8D8E-B8FCC07D4A56}" presName="dummy4b" presStyleCnt="0"/>
      <dgm:spPr/>
    </dgm:pt>
    <dgm:pt modelId="{68657E94-A1A4-466A-A4AE-DF569D48D293}" type="pres">
      <dgm:prSet presAssocID="{0CC59976-64CC-4537-8D8E-B8FCC07D4A56}" presName="wedge4Tx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76E67D-5740-41C1-B512-8D9664E886EA}" type="pres">
      <dgm:prSet presAssocID="{0CC59976-64CC-4537-8D8E-B8FCC07D4A56}" presName="wedge5" presStyleLbl="node1" presStyleIdx="4" presStyleCnt="6"/>
      <dgm:spPr/>
      <dgm:t>
        <a:bodyPr/>
        <a:lstStyle/>
        <a:p>
          <a:endParaRPr lang="ru-RU"/>
        </a:p>
      </dgm:t>
    </dgm:pt>
    <dgm:pt modelId="{703C93DC-6538-419A-BF89-E09F262006D9}" type="pres">
      <dgm:prSet presAssocID="{0CC59976-64CC-4537-8D8E-B8FCC07D4A56}" presName="dummy5a" presStyleCnt="0"/>
      <dgm:spPr/>
    </dgm:pt>
    <dgm:pt modelId="{8FBBB6A5-D1B6-4EC1-9D4E-3B2FA54A9325}" type="pres">
      <dgm:prSet presAssocID="{0CC59976-64CC-4537-8D8E-B8FCC07D4A56}" presName="dummy5b" presStyleCnt="0"/>
      <dgm:spPr/>
    </dgm:pt>
    <dgm:pt modelId="{2C360389-B675-45DE-A33A-F1C14C06ECE2}" type="pres">
      <dgm:prSet presAssocID="{0CC59976-64CC-4537-8D8E-B8FCC07D4A56}" presName="wedge5Tx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87E9FC-B2D7-4745-9F92-BBE64603542E}" type="pres">
      <dgm:prSet presAssocID="{0CC59976-64CC-4537-8D8E-B8FCC07D4A56}" presName="wedge6" presStyleLbl="node1" presStyleIdx="5" presStyleCnt="6"/>
      <dgm:spPr/>
      <dgm:t>
        <a:bodyPr/>
        <a:lstStyle/>
        <a:p>
          <a:endParaRPr lang="ru-RU"/>
        </a:p>
      </dgm:t>
    </dgm:pt>
    <dgm:pt modelId="{10953369-E3EE-45C5-BFC4-FB3304D1768D}" type="pres">
      <dgm:prSet presAssocID="{0CC59976-64CC-4537-8D8E-B8FCC07D4A56}" presName="dummy6a" presStyleCnt="0"/>
      <dgm:spPr/>
    </dgm:pt>
    <dgm:pt modelId="{FAA213C5-586F-4AC7-B1A6-31CDA7211B37}" type="pres">
      <dgm:prSet presAssocID="{0CC59976-64CC-4537-8D8E-B8FCC07D4A56}" presName="dummy6b" presStyleCnt="0"/>
      <dgm:spPr/>
    </dgm:pt>
    <dgm:pt modelId="{D71A6E66-33C1-424E-9406-2878A3DD5A71}" type="pres">
      <dgm:prSet presAssocID="{0CC59976-64CC-4537-8D8E-B8FCC07D4A56}" presName="wedge6Tx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5E1EC9-0933-4E6B-AECB-D952B70FC643}" type="pres">
      <dgm:prSet presAssocID="{76296FD6-98EC-4A51-B0AE-603F8E7D623D}" presName="arrowWedge1" presStyleLbl="fgSibTrans2D1" presStyleIdx="0" presStyleCnt="6"/>
      <dgm:spPr>
        <a:solidFill>
          <a:schemeClr val="accent2">
            <a:lumMod val="75000"/>
          </a:schemeClr>
        </a:solidFill>
      </dgm:spPr>
    </dgm:pt>
    <dgm:pt modelId="{A4DA3E07-BB5F-47AE-8641-79F859DB5CB5}" type="pres">
      <dgm:prSet presAssocID="{9DB6A80E-7349-44E0-A016-93394582D131}" presName="arrowWedge2" presStyleLbl="fgSibTrans2D1" presStyleIdx="1" presStyleCnt="6"/>
      <dgm:spPr/>
    </dgm:pt>
    <dgm:pt modelId="{213181CF-CFAC-4748-ABA5-035FEB22F4F7}" type="pres">
      <dgm:prSet presAssocID="{482E5A08-8EA2-4BBB-B2AF-0AFA8970CC88}" presName="arrowWedge3" presStyleLbl="fgSibTrans2D1" presStyleIdx="2" presStyleCnt="6"/>
      <dgm:spPr/>
    </dgm:pt>
    <dgm:pt modelId="{A92B7A11-A671-4B89-9347-B0ACB03A440B}" type="pres">
      <dgm:prSet presAssocID="{3BD1F4B0-7453-454F-A14A-FE56C84337AB}" presName="arrowWedge4" presStyleLbl="fgSibTrans2D1" presStyleIdx="3" presStyleCnt="6"/>
      <dgm:spPr/>
    </dgm:pt>
    <dgm:pt modelId="{7BA1513E-5EC7-4F59-860A-3B64659C2085}" type="pres">
      <dgm:prSet presAssocID="{93A48A5E-E443-4EE8-BA17-BB2D05E5DCBA}" presName="arrowWedge5" presStyleLbl="fgSibTrans2D1" presStyleIdx="4" presStyleCnt="6"/>
      <dgm:spPr/>
    </dgm:pt>
    <dgm:pt modelId="{0D69B72D-0C44-42CD-AEA0-3AD3918B2D39}" type="pres">
      <dgm:prSet presAssocID="{FA7967A1-D43F-457B-A04F-2D6451A2B03F}" presName="arrowWedge6" presStyleLbl="fgSibTrans2D1" presStyleIdx="5" presStyleCnt="6"/>
      <dgm:spPr/>
    </dgm:pt>
  </dgm:ptLst>
  <dgm:cxnLst>
    <dgm:cxn modelId="{EB3AA91D-3D7B-4374-B3F7-97C40F0CA0A7}" type="presOf" srcId="{DB9137E0-04C3-41DD-92EF-B909727F1245}" destId="{842E3C46-EC8A-4ABB-BCAE-D9BAAC0F901D}" srcOrd="0" destOrd="0" presId="urn:microsoft.com/office/officeart/2005/8/layout/cycle8"/>
    <dgm:cxn modelId="{A55E5BAA-BC43-4D95-9614-81BFB1C2196C}" srcId="{0CC59976-64CC-4537-8D8E-B8FCC07D4A56}" destId="{05E172B5-4C68-4BC9-815B-9E2AE5DDFB57}" srcOrd="4" destOrd="0" parTransId="{C605A835-60BA-4E4C-A1B7-45FA8A0F045F}" sibTransId="{93A48A5E-E443-4EE8-BA17-BB2D05E5DCBA}"/>
    <dgm:cxn modelId="{83C0B71A-83FB-40CA-ADA2-F57568F599D9}" type="presOf" srcId="{67C479B8-79CB-4E3C-AF4B-51F99AF1F0F6}" destId="{D71A6E66-33C1-424E-9406-2878A3DD5A71}" srcOrd="1" destOrd="0" presId="urn:microsoft.com/office/officeart/2005/8/layout/cycle8"/>
    <dgm:cxn modelId="{BFAB04C5-ABE3-4527-9606-9EA331365D0F}" type="presOf" srcId="{ECB64474-2C4E-4705-AAF6-8050BAE96CFE}" destId="{4EC7F541-63A3-4EAE-B73C-7B624E9A8B04}" srcOrd="0" destOrd="0" presId="urn:microsoft.com/office/officeart/2005/8/layout/cycle8"/>
    <dgm:cxn modelId="{41F2AC8D-068A-4633-93B3-1F7CF042C6E9}" srcId="{0CC59976-64CC-4537-8D8E-B8FCC07D4A56}" destId="{DB9137E0-04C3-41DD-92EF-B909727F1245}" srcOrd="1" destOrd="0" parTransId="{1CC5151F-53A8-4196-97AA-63386F8B9A90}" sibTransId="{9DB6A80E-7349-44E0-A016-93394582D131}"/>
    <dgm:cxn modelId="{96ED972A-8166-4654-A500-D4F0C7B1E3F1}" type="presOf" srcId="{17F76E49-923E-46CA-8364-D26CACBCD025}" destId="{CF8795A2-0B39-49CF-9E5A-203CAA8C33C6}" srcOrd="1" destOrd="0" presId="urn:microsoft.com/office/officeart/2005/8/layout/cycle8"/>
    <dgm:cxn modelId="{69C9B0C3-B875-49DA-8D88-AD05108DE5F0}" type="presOf" srcId="{05E172B5-4C68-4BC9-815B-9E2AE5DDFB57}" destId="{2C360389-B675-45DE-A33A-F1C14C06ECE2}" srcOrd="1" destOrd="0" presId="urn:microsoft.com/office/officeart/2005/8/layout/cycle8"/>
    <dgm:cxn modelId="{2838D954-7E13-433F-8530-C9C16978BB30}" type="presOf" srcId="{ECB64474-2C4E-4705-AAF6-8050BAE96CFE}" destId="{68657E94-A1A4-466A-A4AE-DF569D48D293}" srcOrd="1" destOrd="0" presId="urn:microsoft.com/office/officeart/2005/8/layout/cycle8"/>
    <dgm:cxn modelId="{B5252B14-6E94-499C-8743-CF815FD4832E}" type="presOf" srcId="{17F76E49-923E-46CA-8364-D26CACBCD025}" destId="{EF4DAB56-0E4E-4262-BFE2-5F22B9C565D7}" srcOrd="0" destOrd="0" presId="urn:microsoft.com/office/officeart/2005/8/layout/cycle8"/>
    <dgm:cxn modelId="{60130FF4-5BC6-40D2-9DC0-2E0FAFD52AE0}" type="presOf" srcId="{804975CC-6CF4-47D1-BD0A-940EBDCA7574}" destId="{4AF62A4F-6281-44A9-8CCB-EC1D32ECC29E}" srcOrd="0" destOrd="0" presId="urn:microsoft.com/office/officeart/2005/8/layout/cycle8"/>
    <dgm:cxn modelId="{16F9D93B-ACDB-49A4-AE4B-5143EA88A525}" srcId="{0CC59976-64CC-4537-8D8E-B8FCC07D4A56}" destId="{67C479B8-79CB-4E3C-AF4B-51F99AF1F0F6}" srcOrd="5" destOrd="0" parTransId="{96F7D31E-F01D-4D75-ADAF-0C5EE9D7676C}" sibTransId="{FA7967A1-D43F-457B-A04F-2D6451A2B03F}"/>
    <dgm:cxn modelId="{3909185B-3969-481C-AA5D-54888D04CA2D}" type="presOf" srcId="{804975CC-6CF4-47D1-BD0A-940EBDCA7574}" destId="{740B71DB-D616-4EF1-98F2-8EAEDB8665E1}" srcOrd="1" destOrd="0" presId="urn:microsoft.com/office/officeart/2005/8/layout/cycle8"/>
    <dgm:cxn modelId="{29A43981-884C-44A9-B33E-F04E02355011}" type="presOf" srcId="{67C479B8-79CB-4E3C-AF4B-51F99AF1F0F6}" destId="{DA87E9FC-B2D7-4745-9F92-BBE64603542E}" srcOrd="0" destOrd="0" presId="urn:microsoft.com/office/officeart/2005/8/layout/cycle8"/>
    <dgm:cxn modelId="{F2AF6333-9F20-4262-A99D-D03480DC94AB}" srcId="{0CC59976-64CC-4537-8D8E-B8FCC07D4A56}" destId="{ECB64474-2C4E-4705-AAF6-8050BAE96CFE}" srcOrd="3" destOrd="0" parTransId="{711F63B3-9B13-4AE5-AE28-0F5E81D88C2B}" sibTransId="{3BD1F4B0-7453-454F-A14A-FE56C84337AB}"/>
    <dgm:cxn modelId="{4237B6ED-DDEE-42B2-8E43-820FA46C28A0}" srcId="{0CC59976-64CC-4537-8D8E-B8FCC07D4A56}" destId="{804975CC-6CF4-47D1-BD0A-940EBDCA7574}" srcOrd="0" destOrd="0" parTransId="{0527C35E-81F7-466F-8D06-63A4EF65A333}" sibTransId="{76296FD6-98EC-4A51-B0AE-603F8E7D623D}"/>
    <dgm:cxn modelId="{4D951E67-1E92-4E86-B5C6-009D152A71BA}" type="presOf" srcId="{DB9137E0-04C3-41DD-92EF-B909727F1245}" destId="{13877B98-6675-42E9-945C-2FAC2CCA660C}" srcOrd="1" destOrd="0" presId="urn:microsoft.com/office/officeart/2005/8/layout/cycle8"/>
    <dgm:cxn modelId="{BBD3EB3C-B427-4F81-8525-C33F3F9EBFB9}" type="presOf" srcId="{05E172B5-4C68-4BC9-815B-9E2AE5DDFB57}" destId="{0476E67D-5740-41C1-B512-8D9664E886EA}" srcOrd="0" destOrd="0" presId="urn:microsoft.com/office/officeart/2005/8/layout/cycle8"/>
    <dgm:cxn modelId="{EF639702-1CE3-4E2E-A2D8-F12A5935547A}" type="presOf" srcId="{0CC59976-64CC-4537-8D8E-B8FCC07D4A56}" destId="{5A83CEAF-857D-4241-8103-98853D011D82}" srcOrd="0" destOrd="0" presId="urn:microsoft.com/office/officeart/2005/8/layout/cycle8"/>
    <dgm:cxn modelId="{10AC6F65-CFA1-4664-96BA-31E34285EC17}" srcId="{0CC59976-64CC-4537-8D8E-B8FCC07D4A56}" destId="{17F76E49-923E-46CA-8364-D26CACBCD025}" srcOrd="2" destOrd="0" parTransId="{61273E43-A622-43E7-9F9E-013BA2AC3E56}" sibTransId="{482E5A08-8EA2-4BBB-B2AF-0AFA8970CC88}"/>
    <dgm:cxn modelId="{A1DBA41F-53F5-4C3D-A34F-D4FB62C7FC08}" type="presParOf" srcId="{5A83CEAF-857D-4241-8103-98853D011D82}" destId="{4AF62A4F-6281-44A9-8CCB-EC1D32ECC29E}" srcOrd="0" destOrd="0" presId="urn:microsoft.com/office/officeart/2005/8/layout/cycle8"/>
    <dgm:cxn modelId="{92B6316D-0DE5-4551-BFE3-4819E5405611}" type="presParOf" srcId="{5A83CEAF-857D-4241-8103-98853D011D82}" destId="{0D278E1A-672D-4E79-A420-13FD6E1C6454}" srcOrd="1" destOrd="0" presId="urn:microsoft.com/office/officeart/2005/8/layout/cycle8"/>
    <dgm:cxn modelId="{34D4C8E0-B18E-4481-8032-6E48FDEAD7E1}" type="presParOf" srcId="{5A83CEAF-857D-4241-8103-98853D011D82}" destId="{C0797E7B-9B21-424A-8FF5-3B0874FDD097}" srcOrd="2" destOrd="0" presId="urn:microsoft.com/office/officeart/2005/8/layout/cycle8"/>
    <dgm:cxn modelId="{3FA7CD6A-380E-4045-AB58-2DD93ABA0851}" type="presParOf" srcId="{5A83CEAF-857D-4241-8103-98853D011D82}" destId="{740B71DB-D616-4EF1-98F2-8EAEDB8665E1}" srcOrd="3" destOrd="0" presId="urn:microsoft.com/office/officeart/2005/8/layout/cycle8"/>
    <dgm:cxn modelId="{049AFCE5-DD57-4E10-9B79-4E16E1932368}" type="presParOf" srcId="{5A83CEAF-857D-4241-8103-98853D011D82}" destId="{842E3C46-EC8A-4ABB-BCAE-D9BAAC0F901D}" srcOrd="4" destOrd="0" presId="urn:microsoft.com/office/officeart/2005/8/layout/cycle8"/>
    <dgm:cxn modelId="{BA3553BA-EE8F-430A-860A-684A56295C0F}" type="presParOf" srcId="{5A83CEAF-857D-4241-8103-98853D011D82}" destId="{750BBB24-9553-4978-A5C7-E6BFB7ED49D0}" srcOrd="5" destOrd="0" presId="urn:microsoft.com/office/officeart/2005/8/layout/cycle8"/>
    <dgm:cxn modelId="{10C609CC-7137-485B-A6F0-027396A47D79}" type="presParOf" srcId="{5A83CEAF-857D-4241-8103-98853D011D82}" destId="{E2647F9B-D437-4C8F-80E6-471F5C0183BF}" srcOrd="6" destOrd="0" presId="urn:microsoft.com/office/officeart/2005/8/layout/cycle8"/>
    <dgm:cxn modelId="{152C0A60-502C-4305-9D85-A7D9B9097804}" type="presParOf" srcId="{5A83CEAF-857D-4241-8103-98853D011D82}" destId="{13877B98-6675-42E9-945C-2FAC2CCA660C}" srcOrd="7" destOrd="0" presId="urn:microsoft.com/office/officeart/2005/8/layout/cycle8"/>
    <dgm:cxn modelId="{5680D80D-7452-435B-8DAC-105E3E9705F2}" type="presParOf" srcId="{5A83CEAF-857D-4241-8103-98853D011D82}" destId="{EF4DAB56-0E4E-4262-BFE2-5F22B9C565D7}" srcOrd="8" destOrd="0" presId="urn:microsoft.com/office/officeart/2005/8/layout/cycle8"/>
    <dgm:cxn modelId="{F88EC142-2894-45EC-B820-FC4759C2479F}" type="presParOf" srcId="{5A83CEAF-857D-4241-8103-98853D011D82}" destId="{5A7D453C-E265-42CE-8911-E2E2A2D9A579}" srcOrd="9" destOrd="0" presId="urn:microsoft.com/office/officeart/2005/8/layout/cycle8"/>
    <dgm:cxn modelId="{30A58B57-67CD-451F-998B-8454EEA0927E}" type="presParOf" srcId="{5A83CEAF-857D-4241-8103-98853D011D82}" destId="{598D2280-9461-4EE1-AA2C-BC3C4C3C41F1}" srcOrd="10" destOrd="0" presId="urn:microsoft.com/office/officeart/2005/8/layout/cycle8"/>
    <dgm:cxn modelId="{7F84AAF1-7FA1-4B74-85F7-6BAB691DC43F}" type="presParOf" srcId="{5A83CEAF-857D-4241-8103-98853D011D82}" destId="{CF8795A2-0B39-49CF-9E5A-203CAA8C33C6}" srcOrd="11" destOrd="0" presId="urn:microsoft.com/office/officeart/2005/8/layout/cycle8"/>
    <dgm:cxn modelId="{CD77995F-BEB4-4789-8695-3C26C537B473}" type="presParOf" srcId="{5A83CEAF-857D-4241-8103-98853D011D82}" destId="{4EC7F541-63A3-4EAE-B73C-7B624E9A8B04}" srcOrd="12" destOrd="0" presId="urn:microsoft.com/office/officeart/2005/8/layout/cycle8"/>
    <dgm:cxn modelId="{A16A6892-C17E-4C83-83B8-E448E9866430}" type="presParOf" srcId="{5A83CEAF-857D-4241-8103-98853D011D82}" destId="{F96A818A-D8C9-41DD-9CB3-C7DE7AE8CF4F}" srcOrd="13" destOrd="0" presId="urn:microsoft.com/office/officeart/2005/8/layout/cycle8"/>
    <dgm:cxn modelId="{AD7E9E1C-F36F-481D-B145-AAEC7B95CEB4}" type="presParOf" srcId="{5A83CEAF-857D-4241-8103-98853D011D82}" destId="{BFD46E79-D8E1-4475-A9C1-61CAA34304EE}" srcOrd="14" destOrd="0" presId="urn:microsoft.com/office/officeart/2005/8/layout/cycle8"/>
    <dgm:cxn modelId="{CCCD38BC-A6BB-4C56-AF21-7F81BD14D265}" type="presParOf" srcId="{5A83CEAF-857D-4241-8103-98853D011D82}" destId="{68657E94-A1A4-466A-A4AE-DF569D48D293}" srcOrd="15" destOrd="0" presId="urn:microsoft.com/office/officeart/2005/8/layout/cycle8"/>
    <dgm:cxn modelId="{B6CE9AF7-E03F-49CE-BD17-48AA2B71AE4B}" type="presParOf" srcId="{5A83CEAF-857D-4241-8103-98853D011D82}" destId="{0476E67D-5740-41C1-B512-8D9664E886EA}" srcOrd="16" destOrd="0" presId="urn:microsoft.com/office/officeart/2005/8/layout/cycle8"/>
    <dgm:cxn modelId="{279E9EF8-D243-4971-B971-3DA826871FF6}" type="presParOf" srcId="{5A83CEAF-857D-4241-8103-98853D011D82}" destId="{703C93DC-6538-419A-BF89-E09F262006D9}" srcOrd="17" destOrd="0" presId="urn:microsoft.com/office/officeart/2005/8/layout/cycle8"/>
    <dgm:cxn modelId="{6E6177CF-F496-48C1-A147-61E4E1B038E4}" type="presParOf" srcId="{5A83CEAF-857D-4241-8103-98853D011D82}" destId="{8FBBB6A5-D1B6-4EC1-9D4E-3B2FA54A9325}" srcOrd="18" destOrd="0" presId="urn:microsoft.com/office/officeart/2005/8/layout/cycle8"/>
    <dgm:cxn modelId="{A0CB4A85-0515-449C-9B3B-723DE0085A16}" type="presParOf" srcId="{5A83CEAF-857D-4241-8103-98853D011D82}" destId="{2C360389-B675-45DE-A33A-F1C14C06ECE2}" srcOrd="19" destOrd="0" presId="urn:microsoft.com/office/officeart/2005/8/layout/cycle8"/>
    <dgm:cxn modelId="{AF5E31F2-3B19-460F-A1E3-E716328A614F}" type="presParOf" srcId="{5A83CEAF-857D-4241-8103-98853D011D82}" destId="{DA87E9FC-B2D7-4745-9F92-BBE64603542E}" srcOrd="20" destOrd="0" presId="urn:microsoft.com/office/officeart/2005/8/layout/cycle8"/>
    <dgm:cxn modelId="{4AE98E9B-11C3-431A-94D5-EB08F49341C1}" type="presParOf" srcId="{5A83CEAF-857D-4241-8103-98853D011D82}" destId="{10953369-E3EE-45C5-BFC4-FB3304D1768D}" srcOrd="21" destOrd="0" presId="urn:microsoft.com/office/officeart/2005/8/layout/cycle8"/>
    <dgm:cxn modelId="{1B55A58E-9398-4D02-8443-B4CE9098FD1D}" type="presParOf" srcId="{5A83CEAF-857D-4241-8103-98853D011D82}" destId="{FAA213C5-586F-4AC7-B1A6-31CDA7211B37}" srcOrd="22" destOrd="0" presId="urn:microsoft.com/office/officeart/2005/8/layout/cycle8"/>
    <dgm:cxn modelId="{811025A9-D12C-43CE-8296-375892C7721B}" type="presParOf" srcId="{5A83CEAF-857D-4241-8103-98853D011D82}" destId="{D71A6E66-33C1-424E-9406-2878A3DD5A71}" srcOrd="23" destOrd="0" presId="urn:microsoft.com/office/officeart/2005/8/layout/cycle8"/>
    <dgm:cxn modelId="{D8A5C464-2457-4A98-8EC9-E3F9496E65B9}" type="presParOf" srcId="{5A83CEAF-857D-4241-8103-98853D011D82}" destId="{645E1EC9-0933-4E6B-AECB-D952B70FC643}" srcOrd="24" destOrd="0" presId="urn:microsoft.com/office/officeart/2005/8/layout/cycle8"/>
    <dgm:cxn modelId="{F57F9BE2-98AE-4E7A-8A80-41FFBE821901}" type="presParOf" srcId="{5A83CEAF-857D-4241-8103-98853D011D82}" destId="{A4DA3E07-BB5F-47AE-8641-79F859DB5CB5}" srcOrd="25" destOrd="0" presId="urn:microsoft.com/office/officeart/2005/8/layout/cycle8"/>
    <dgm:cxn modelId="{6B7C1D5C-21E4-4E18-BD99-C0E4FF2F1110}" type="presParOf" srcId="{5A83CEAF-857D-4241-8103-98853D011D82}" destId="{213181CF-CFAC-4748-ABA5-035FEB22F4F7}" srcOrd="26" destOrd="0" presId="urn:microsoft.com/office/officeart/2005/8/layout/cycle8"/>
    <dgm:cxn modelId="{5ECDA30B-0D4F-4D72-BDE8-F4ED9E1D0A2A}" type="presParOf" srcId="{5A83CEAF-857D-4241-8103-98853D011D82}" destId="{A92B7A11-A671-4B89-9347-B0ACB03A440B}" srcOrd="27" destOrd="0" presId="urn:microsoft.com/office/officeart/2005/8/layout/cycle8"/>
    <dgm:cxn modelId="{1256DBD4-C274-4A07-8B14-81CA67BFC5D6}" type="presParOf" srcId="{5A83CEAF-857D-4241-8103-98853D011D82}" destId="{7BA1513E-5EC7-4F59-860A-3B64659C2085}" srcOrd="28" destOrd="0" presId="urn:microsoft.com/office/officeart/2005/8/layout/cycle8"/>
    <dgm:cxn modelId="{2575776D-3AD4-4577-A6A3-BC57123EC397}" type="presParOf" srcId="{5A83CEAF-857D-4241-8103-98853D011D82}" destId="{0D69B72D-0C44-42CD-AEA0-3AD3918B2D39}" srcOrd="2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AAB7ED8-92BF-472C-87B1-C6386D66FBEB}" type="doc">
      <dgm:prSet loTypeId="urn:microsoft.com/office/officeart/2005/8/layout/cycle6" loCatId="cycle" qsTypeId="urn:microsoft.com/office/officeart/2005/8/quickstyle/3d1" qsCatId="3D" csTypeId="urn:microsoft.com/office/officeart/2005/8/colors/accent5_3" csCatId="accent5" phldr="1"/>
      <dgm:spPr/>
      <dgm:t>
        <a:bodyPr/>
        <a:lstStyle/>
        <a:p>
          <a:endParaRPr lang="ru-RU"/>
        </a:p>
      </dgm:t>
    </dgm:pt>
    <dgm:pt modelId="{A51210AF-817E-4E3E-B0D1-38C0AF0BD115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7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Основных направлениях налоговой политики Чувашской Республики</a:t>
          </a:r>
          <a:endParaRPr lang="ru-RU" sz="17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6075DF-E010-40EC-B4DC-946E87931D70}" type="parTrans" cxnId="{2A9D9DEE-F90B-47B2-B734-FC5044C56616}">
      <dgm:prSet/>
      <dgm:spPr/>
      <dgm:t>
        <a:bodyPr/>
        <a:lstStyle/>
        <a:p>
          <a:endParaRPr lang="ru-RU"/>
        </a:p>
      </dgm:t>
    </dgm:pt>
    <dgm:pt modelId="{C8234B4D-104B-4FD1-9C1F-A414143258AA}" type="sibTrans" cxnId="{2A9D9DEE-F90B-47B2-B734-FC5044C56616}">
      <dgm:prSet>
        <dgm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dgm:style>
      </dgm:prSet>
      <dgm:spPr>
        <a:ln w="76200"/>
      </dgm:spPr>
      <dgm:t>
        <a:bodyPr/>
        <a:lstStyle/>
        <a:p>
          <a:endParaRPr lang="ru-RU"/>
        </a:p>
      </dgm:t>
    </dgm:pt>
    <dgm:pt modelId="{A5495B50-43AD-4A49-9076-987885A89997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7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Основных направлениях бюджетной политики Чувашской Республики</a:t>
          </a:r>
          <a:endParaRPr lang="ru-RU" sz="17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6B1D32-B0BB-46B8-9166-582BE3B8B6C5}" type="parTrans" cxnId="{393E5E0C-FDAF-45D4-98EB-484C1151E6FB}">
      <dgm:prSet/>
      <dgm:spPr/>
      <dgm:t>
        <a:bodyPr/>
        <a:lstStyle/>
        <a:p>
          <a:endParaRPr lang="ru-RU"/>
        </a:p>
      </dgm:t>
    </dgm:pt>
    <dgm:pt modelId="{04BE0404-A1B3-4DF6-8F9E-5898A0BB0D34}" type="sibTrans" cxnId="{393E5E0C-FDAF-45D4-98EB-484C1151E6FB}">
      <dgm:prSet>
        <dgm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dgm:style>
      </dgm:prSet>
      <dgm:spPr>
        <a:ln w="76200"/>
      </dgm:spPr>
      <dgm:t>
        <a:bodyPr/>
        <a:lstStyle/>
        <a:p>
          <a:endParaRPr lang="ru-RU"/>
        </a:p>
      </dgm:t>
    </dgm:pt>
    <dgm:pt modelId="{4D5D21B2-DAFF-4489-83F7-D7EBC1E1D448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7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Государственных программах Чувашской Республики</a:t>
          </a:r>
          <a:endParaRPr lang="ru-RU" sz="17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A72DC8-DC49-4CF4-BFCF-A66AA88A9C97}" type="parTrans" cxnId="{70F493C5-3EBF-4F49-8BEE-240781A115EE}">
      <dgm:prSet/>
      <dgm:spPr/>
      <dgm:t>
        <a:bodyPr/>
        <a:lstStyle/>
        <a:p>
          <a:endParaRPr lang="ru-RU"/>
        </a:p>
      </dgm:t>
    </dgm:pt>
    <dgm:pt modelId="{A31C26CC-7098-4C2A-9AC2-1040AD3A8036}" type="sibTrans" cxnId="{70F493C5-3EBF-4F49-8BEE-240781A115EE}">
      <dgm:prSet>
        <dgm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dgm:style>
      </dgm:prSet>
      <dgm:spPr>
        <a:ln w="76200"/>
      </dgm:spPr>
      <dgm:t>
        <a:bodyPr/>
        <a:lstStyle/>
        <a:p>
          <a:endParaRPr lang="ru-RU"/>
        </a:p>
      </dgm:t>
    </dgm:pt>
    <dgm:pt modelId="{ACECFA3F-271D-4071-ACC5-D5EA66374059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Прогнозе социально-экономического развития Чувашской Республики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2DC491-C08E-4A09-BCB7-E9F316D39C79}" type="parTrans" cxnId="{573B9DE4-DB43-4A5C-A3C5-7C42F15550F1}">
      <dgm:prSet/>
      <dgm:spPr/>
      <dgm:t>
        <a:bodyPr/>
        <a:lstStyle/>
        <a:p>
          <a:endParaRPr lang="ru-RU"/>
        </a:p>
      </dgm:t>
    </dgm:pt>
    <dgm:pt modelId="{306D97E9-8708-417E-90DB-E143EE19C8F5}" type="sibTrans" cxnId="{573B9DE4-DB43-4A5C-A3C5-7C42F15550F1}">
      <dgm:prSet>
        <dgm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dgm:style>
      </dgm:prSet>
      <dgm:spPr>
        <a:ln w="76200"/>
      </dgm:spPr>
      <dgm:t>
        <a:bodyPr/>
        <a:lstStyle/>
        <a:p>
          <a:endParaRPr lang="ru-RU"/>
        </a:p>
      </dgm:t>
    </dgm:pt>
    <dgm:pt modelId="{50F8A006-03B7-453E-8B11-52199EE89448}" type="pres">
      <dgm:prSet presAssocID="{1AAB7ED8-92BF-472C-87B1-C6386D66FBEB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8C25282-24D3-4CFD-AC59-CD63786195EA}" type="pres">
      <dgm:prSet presAssocID="{A51210AF-817E-4E3E-B0D1-38C0AF0BD115}" presName="node" presStyleLbl="node1" presStyleIdx="0" presStyleCnt="4" custScaleX="138989" custScaleY="1479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47B94C-0F5B-451D-9428-43279F7D65DD}" type="pres">
      <dgm:prSet presAssocID="{A51210AF-817E-4E3E-B0D1-38C0AF0BD115}" presName="spNode" presStyleCnt="0"/>
      <dgm:spPr/>
    </dgm:pt>
    <dgm:pt modelId="{B1BA7DD6-4629-4464-AA76-4AC12B29F7ED}" type="pres">
      <dgm:prSet presAssocID="{C8234B4D-104B-4FD1-9C1F-A414143258AA}" presName="sibTrans" presStyleLbl="sibTrans1D1" presStyleIdx="0" presStyleCnt="4"/>
      <dgm:spPr/>
      <dgm:t>
        <a:bodyPr/>
        <a:lstStyle/>
        <a:p>
          <a:endParaRPr lang="ru-RU"/>
        </a:p>
      </dgm:t>
    </dgm:pt>
    <dgm:pt modelId="{09EE511D-0EF6-43EC-B406-0F1618FAB471}" type="pres">
      <dgm:prSet presAssocID="{A5495B50-43AD-4A49-9076-987885A89997}" presName="node" presStyleLbl="node1" presStyleIdx="1" presStyleCnt="4" custScaleX="142593" custScaleY="162611" custRadScaleRad="115663" custRadScaleInc="-21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C46AB8-91FF-4DB2-AA00-CB287071D8BD}" type="pres">
      <dgm:prSet presAssocID="{A5495B50-43AD-4A49-9076-987885A89997}" presName="spNode" presStyleCnt="0"/>
      <dgm:spPr/>
    </dgm:pt>
    <dgm:pt modelId="{CEBC4C3C-A437-4420-A2E2-C12E33E8450C}" type="pres">
      <dgm:prSet presAssocID="{04BE0404-A1B3-4DF6-8F9E-5898A0BB0D34}" presName="sibTrans" presStyleLbl="sibTrans1D1" presStyleIdx="1" presStyleCnt="4"/>
      <dgm:spPr/>
      <dgm:t>
        <a:bodyPr/>
        <a:lstStyle/>
        <a:p>
          <a:endParaRPr lang="ru-RU"/>
        </a:p>
      </dgm:t>
    </dgm:pt>
    <dgm:pt modelId="{B5C2805B-3ECC-4AA3-B306-E04B8D93175A}" type="pres">
      <dgm:prSet presAssocID="{4D5D21B2-DAFF-4489-83F7-D7EBC1E1D448}" presName="node" presStyleLbl="node1" presStyleIdx="2" presStyleCnt="4" custScaleX="142593" custScaleY="1238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43ACCF-7837-4FB8-8080-B65670FB2E40}" type="pres">
      <dgm:prSet presAssocID="{4D5D21B2-DAFF-4489-83F7-D7EBC1E1D448}" presName="spNode" presStyleCnt="0"/>
      <dgm:spPr/>
    </dgm:pt>
    <dgm:pt modelId="{609DDD8F-8077-4ED9-B479-F4058D5BF79E}" type="pres">
      <dgm:prSet presAssocID="{A31C26CC-7098-4C2A-9AC2-1040AD3A8036}" presName="sibTrans" presStyleLbl="sibTrans1D1" presStyleIdx="2" presStyleCnt="4"/>
      <dgm:spPr/>
      <dgm:t>
        <a:bodyPr/>
        <a:lstStyle/>
        <a:p>
          <a:endParaRPr lang="ru-RU"/>
        </a:p>
      </dgm:t>
    </dgm:pt>
    <dgm:pt modelId="{FDB32F28-2B23-4FC5-B84F-1478F183AB08}" type="pres">
      <dgm:prSet presAssocID="{ACECFA3F-271D-4071-ACC5-D5EA66374059}" presName="node" presStyleLbl="node1" presStyleIdx="3" presStyleCnt="4" custScaleX="142593" custScaleY="162611" custRadScaleRad="111386" custRadScaleInc="22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A00F86-7713-40B8-8DA0-458E6F8C677E}" type="pres">
      <dgm:prSet presAssocID="{ACECFA3F-271D-4071-ACC5-D5EA66374059}" presName="spNode" presStyleCnt="0"/>
      <dgm:spPr/>
    </dgm:pt>
    <dgm:pt modelId="{AE08C94F-0CD5-478E-94D3-913DA7B7B592}" type="pres">
      <dgm:prSet presAssocID="{306D97E9-8708-417E-90DB-E143EE19C8F5}" presName="sibTrans" presStyleLbl="sibTrans1D1" presStyleIdx="3" presStyleCnt="4"/>
      <dgm:spPr/>
      <dgm:t>
        <a:bodyPr/>
        <a:lstStyle/>
        <a:p>
          <a:endParaRPr lang="ru-RU"/>
        </a:p>
      </dgm:t>
    </dgm:pt>
  </dgm:ptLst>
  <dgm:cxnLst>
    <dgm:cxn modelId="{2A9D9DEE-F90B-47B2-B734-FC5044C56616}" srcId="{1AAB7ED8-92BF-472C-87B1-C6386D66FBEB}" destId="{A51210AF-817E-4E3E-B0D1-38C0AF0BD115}" srcOrd="0" destOrd="0" parTransId="{BF6075DF-E010-40EC-B4DC-946E87931D70}" sibTransId="{C8234B4D-104B-4FD1-9C1F-A414143258AA}"/>
    <dgm:cxn modelId="{393E5E0C-FDAF-45D4-98EB-484C1151E6FB}" srcId="{1AAB7ED8-92BF-472C-87B1-C6386D66FBEB}" destId="{A5495B50-43AD-4A49-9076-987885A89997}" srcOrd="1" destOrd="0" parTransId="{266B1D32-B0BB-46B8-9166-582BE3B8B6C5}" sibTransId="{04BE0404-A1B3-4DF6-8F9E-5898A0BB0D34}"/>
    <dgm:cxn modelId="{AB319334-C866-4940-BC19-3F5E4ABB540F}" type="presOf" srcId="{A5495B50-43AD-4A49-9076-987885A89997}" destId="{09EE511D-0EF6-43EC-B406-0F1618FAB471}" srcOrd="0" destOrd="0" presId="urn:microsoft.com/office/officeart/2005/8/layout/cycle6"/>
    <dgm:cxn modelId="{4EB5DAAB-95CA-4CC1-AEDC-EFB5125E9522}" type="presOf" srcId="{C8234B4D-104B-4FD1-9C1F-A414143258AA}" destId="{B1BA7DD6-4629-4464-AA76-4AC12B29F7ED}" srcOrd="0" destOrd="0" presId="urn:microsoft.com/office/officeart/2005/8/layout/cycle6"/>
    <dgm:cxn modelId="{573B9DE4-DB43-4A5C-A3C5-7C42F15550F1}" srcId="{1AAB7ED8-92BF-472C-87B1-C6386D66FBEB}" destId="{ACECFA3F-271D-4071-ACC5-D5EA66374059}" srcOrd="3" destOrd="0" parTransId="{492DC491-C08E-4A09-BCB7-E9F316D39C79}" sibTransId="{306D97E9-8708-417E-90DB-E143EE19C8F5}"/>
    <dgm:cxn modelId="{D0CCB2BC-4E5F-49CD-9479-4BB47A19CF81}" type="presOf" srcId="{ACECFA3F-271D-4071-ACC5-D5EA66374059}" destId="{FDB32F28-2B23-4FC5-B84F-1478F183AB08}" srcOrd="0" destOrd="0" presId="urn:microsoft.com/office/officeart/2005/8/layout/cycle6"/>
    <dgm:cxn modelId="{1A0095BA-0124-4209-817F-DC647E6DE77A}" type="presOf" srcId="{04BE0404-A1B3-4DF6-8F9E-5898A0BB0D34}" destId="{CEBC4C3C-A437-4420-A2E2-C12E33E8450C}" srcOrd="0" destOrd="0" presId="urn:microsoft.com/office/officeart/2005/8/layout/cycle6"/>
    <dgm:cxn modelId="{70F493C5-3EBF-4F49-8BEE-240781A115EE}" srcId="{1AAB7ED8-92BF-472C-87B1-C6386D66FBEB}" destId="{4D5D21B2-DAFF-4489-83F7-D7EBC1E1D448}" srcOrd="2" destOrd="0" parTransId="{52A72DC8-DC49-4CF4-BFCF-A66AA88A9C97}" sibTransId="{A31C26CC-7098-4C2A-9AC2-1040AD3A8036}"/>
    <dgm:cxn modelId="{B4AF70D9-ECE1-49A0-A1BC-77D57B099F82}" type="presOf" srcId="{306D97E9-8708-417E-90DB-E143EE19C8F5}" destId="{AE08C94F-0CD5-478E-94D3-913DA7B7B592}" srcOrd="0" destOrd="0" presId="urn:microsoft.com/office/officeart/2005/8/layout/cycle6"/>
    <dgm:cxn modelId="{DA252B4D-D2D7-4CEC-AAB5-A3F1A2A6657F}" type="presOf" srcId="{A51210AF-817E-4E3E-B0D1-38C0AF0BD115}" destId="{28C25282-24D3-4CFD-AC59-CD63786195EA}" srcOrd="0" destOrd="0" presId="urn:microsoft.com/office/officeart/2005/8/layout/cycle6"/>
    <dgm:cxn modelId="{BE24E7BE-3613-484C-9030-89AE65134247}" type="presOf" srcId="{A31C26CC-7098-4C2A-9AC2-1040AD3A8036}" destId="{609DDD8F-8077-4ED9-B479-F4058D5BF79E}" srcOrd="0" destOrd="0" presId="urn:microsoft.com/office/officeart/2005/8/layout/cycle6"/>
    <dgm:cxn modelId="{1E103184-5769-4899-92D4-AA248006B308}" type="presOf" srcId="{1AAB7ED8-92BF-472C-87B1-C6386D66FBEB}" destId="{50F8A006-03B7-453E-8B11-52199EE89448}" srcOrd="0" destOrd="0" presId="urn:microsoft.com/office/officeart/2005/8/layout/cycle6"/>
    <dgm:cxn modelId="{1CA97521-1CB3-4C08-A457-AAA43704E01D}" type="presOf" srcId="{4D5D21B2-DAFF-4489-83F7-D7EBC1E1D448}" destId="{B5C2805B-3ECC-4AA3-B306-E04B8D93175A}" srcOrd="0" destOrd="0" presId="urn:microsoft.com/office/officeart/2005/8/layout/cycle6"/>
    <dgm:cxn modelId="{50CE96E2-EBB9-43AA-8372-9DE28A951A51}" type="presParOf" srcId="{50F8A006-03B7-453E-8B11-52199EE89448}" destId="{28C25282-24D3-4CFD-AC59-CD63786195EA}" srcOrd="0" destOrd="0" presId="urn:microsoft.com/office/officeart/2005/8/layout/cycle6"/>
    <dgm:cxn modelId="{98AB7FF7-14C7-4CA1-9FD1-816F19E5F1C2}" type="presParOf" srcId="{50F8A006-03B7-453E-8B11-52199EE89448}" destId="{A647B94C-0F5B-451D-9428-43279F7D65DD}" srcOrd="1" destOrd="0" presId="urn:microsoft.com/office/officeart/2005/8/layout/cycle6"/>
    <dgm:cxn modelId="{453EDF7D-95D1-49BE-9ABE-7063C48AED07}" type="presParOf" srcId="{50F8A006-03B7-453E-8B11-52199EE89448}" destId="{B1BA7DD6-4629-4464-AA76-4AC12B29F7ED}" srcOrd="2" destOrd="0" presId="urn:microsoft.com/office/officeart/2005/8/layout/cycle6"/>
    <dgm:cxn modelId="{DE907F73-6B14-4409-BD9E-376E249C1201}" type="presParOf" srcId="{50F8A006-03B7-453E-8B11-52199EE89448}" destId="{09EE511D-0EF6-43EC-B406-0F1618FAB471}" srcOrd="3" destOrd="0" presId="urn:microsoft.com/office/officeart/2005/8/layout/cycle6"/>
    <dgm:cxn modelId="{F58FDDD5-86F1-4BB6-BFE4-6081B29108C2}" type="presParOf" srcId="{50F8A006-03B7-453E-8B11-52199EE89448}" destId="{D6C46AB8-91FF-4DB2-AA00-CB287071D8BD}" srcOrd="4" destOrd="0" presId="urn:microsoft.com/office/officeart/2005/8/layout/cycle6"/>
    <dgm:cxn modelId="{84172652-4C9E-4F1A-96FD-3C61C000BE86}" type="presParOf" srcId="{50F8A006-03B7-453E-8B11-52199EE89448}" destId="{CEBC4C3C-A437-4420-A2E2-C12E33E8450C}" srcOrd="5" destOrd="0" presId="urn:microsoft.com/office/officeart/2005/8/layout/cycle6"/>
    <dgm:cxn modelId="{BDA7AE05-BDFF-49AD-BD2B-8BF45018EBB9}" type="presParOf" srcId="{50F8A006-03B7-453E-8B11-52199EE89448}" destId="{B5C2805B-3ECC-4AA3-B306-E04B8D93175A}" srcOrd="6" destOrd="0" presId="urn:microsoft.com/office/officeart/2005/8/layout/cycle6"/>
    <dgm:cxn modelId="{7292DD1B-22B4-43CA-810B-4CB8B37530AF}" type="presParOf" srcId="{50F8A006-03B7-453E-8B11-52199EE89448}" destId="{3743ACCF-7837-4FB8-8080-B65670FB2E40}" srcOrd="7" destOrd="0" presId="urn:microsoft.com/office/officeart/2005/8/layout/cycle6"/>
    <dgm:cxn modelId="{3B3D2678-1B6F-4D9E-ADAC-E6C2AF7A6A32}" type="presParOf" srcId="{50F8A006-03B7-453E-8B11-52199EE89448}" destId="{609DDD8F-8077-4ED9-B479-F4058D5BF79E}" srcOrd="8" destOrd="0" presId="urn:microsoft.com/office/officeart/2005/8/layout/cycle6"/>
    <dgm:cxn modelId="{E6C580EF-EEFB-4037-B53D-B20FCED40B9E}" type="presParOf" srcId="{50F8A006-03B7-453E-8B11-52199EE89448}" destId="{FDB32F28-2B23-4FC5-B84F-1478F183AB08}" srcOrd="9" destOrd="0" presId="urn:microsoft.com/office/officeart/2005/8/layout/cycle6"/>
    <dgm:cxn modelId="{B60F3539-31F0-4CA7-9ED5-DC2DD9DC9B5E}" type="presParOf" srcId="{50F8A006-03B7-453E-8B11-52199EE89448}" destId="{33A00F86-7713-40B8-8DA0-458E6F8C677E}" srcOrd="10" destOrd="0" presId="urn:microsoft.com/office/officeart/2005/8/layout/cycle6"/>
    <dgm:cxn modelId="{E1240213-F8F8-498C-A844-50C4475927E9}" type="presParOf" srcId="{50F8A006-03B7-453E-8B11-52199EE89448}" destId="{AE08C94F-0CD5-478E-94D3-913DA7B7B592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A37C2D0-E311-480D-BE74-4A10698CA5CA}" type="doc">
      <dgm:prSet loTypeId="urn:microsoft.com/office/officeart/2005/8/layout/hierarchy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64DD87F-0B0C-4621-942E-8CB6627B1031}" type="pres">
      <dgm:prSet presAssocID="{1A37C2D0-E311-480D-BE74-4A10698CA5CA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2812B615-9E9B-417E-8C80-4A39115811A9}" type="presOf" srcId="{1A37C2D0-E311-480D-BE74-4A10698CA5CA}" destId="{864DD87F-0B0C-4621-942E-8CB6627B1031}" srcOrd="0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AC88BC-C8FF-402F-AB2A-11AC4BBF48B7}">
      <dsp:nvSpPr>
        <dsp:cNvPr id="0" name=""/>
        <dsp:cNvSpPr/>
      </dsp:nvSpPr>
      <dsp:spPr>
        <a:xfrm>
          <a:off x="1142" y="535858"/>
          <a:ext cx="1842349" cy="717703"/>
        </a:xfrm>
        <a:prstGeom prst="ellipse">
          <a:avLst/>
        </a:prstGeom>
        <a:solidFill>
          <a:srgbClr val="00B05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Доходы</a:t>
          </a:r>
          <a:endParaRPr lang="ru-RU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70948" y="640963"/>
        <a:ext cx="1302737" cy="507493"/>
      </dsp:txXfrm>
    </dsp:sp>
    <dsp:sp modelId="{1816D16A-814C-4C22-A6CC-12105B3989BB}">
      <dsp:nvSpPr>
        <dsp:cNvPr id="0" name=""/>
        <dsp:cNvSpPr/>
      </dsp:nvSpPr>
      <dsp:spPr>
        <a:xfrm>
          <a:off x="2027221" y="546339"/>
          <a:ext cx="562799" cy="603721"/>
        </a:xfrm>
        <a:prstGeom prst="mathMinus">
          <a:avLst/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/>
        </a:p>
      </dsp:txBody>
      <dsp:txXfrm>
        <a:off x="2101820" y="777202"/>
        <a:ext cx="413601" cy="141995"/>
      </dsp:txXfrm>
    </dsp:sp>
    <dsp:sp modelId="{32775538-2AC3-4373-B014-5A44732CBC7F}">
      <dsp:nvSpPr>
        <dsp:cNvPr id="0" name=""/>
        <dsp:cNvSpPr/>
      </dsp:nvSpPr>
      <dsp:spPr>
        <a:xfrm>
          <a:off x="2673753" y="600303"/>
          <a:ext cx="1842843" cy="588813"/>
        </a:xfrm>
        <a:prstGeom prst="ellipse">
          <a:avLst/>
        </a:prstGeom>
        <a:solidFill>
          <a:srgbClr val="F57E1B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Расходы</a:t>
          </a:r>
          <a:endParaRPr lang="ru-RU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943631" y="686533"/>
        <a:ext cx="1303087" cy="416353"/>
      </dsp:txXfrm>
    </dsp:sp>
    <dsp:sp modelId="{4B955819-9EB5-4C61-BE5E-7CE7027DF3F0}">
      <dsp:nvSpPr>
        <dsp:cNvPr id="0" name=""/>
        <dsp:cNvSpPr/>
      </dsp:nvSpPr>
      <dsp:spPr>
        <a:xfrm>
          <a:off x="4650328" y="549969"/>
          <a:ext cx="578780" cy="689481"/>
        </a:xfrm>
        <a:prstGeom prst="mathEqual">
          <a:avLst/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000" kern="1200" dirty="0"/>
        </a:p>
      </dsp:txBody>
      <dsp:txXfrm>
        <a:off x="4727045" y="692002"/>
        <a:ext cx="425346" cy="405415"/>
      </dsp:txXfrm>
    </dsp:sp>
    <dsp:sp modelId="{A84245DF-C8CC-47D2-83AC-15EF153255E0}">
      <dsp:nvSpPr>
        <dsp:cNvPr id="0" name=""/>
        <dsp:cNvSpPr/>
      </dsp:nvSpPr>
      <dsp:spPr>
        <a:xfrm>
          <a:off x="5362840" y="52737"/>
          <a:ext cx="3196759" cy="1683946"/>
        </a:xfrm>
        <a:prstGeom prst="ellipse">
          <a:avLst/>
        </a:prstGeom>
        <a:solidFill>
          <a:schemeClr val="bg2">
            <a:lumMod val="9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(-)Дефицит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(расходы больше доходов)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rgbClr val="46740E"/>
              </a:solidFill>
              <a:latin typeface="Times New Roman" pitchFamily="18" charset="0"/>
              <a:cs typeface="Times New Roman" pitchFamily="18" charset="0"/>
            </a:rPr>
            <a:t>(+) Профицит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46740E"/>
              </a:solidFill>
              <a:latin typeface="Times New Roman" pitchFamily="18" charset="0"/>
              <a:cs typeface="Times New Roman" pitchFamily="18" charset="0"/>
            </a:rPr>
            <a:t>(доходы больше расходов)</a:t>
          </a:r>
        </a:p>
      </dsp:txBody>
      <dsp:txXfrm>
        <a:off x="5830995" y="299345"/>
        <a:ext cx="2260449" cy="11907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F62A4F-6281-44A9-8CCB-EC1D32ECC29E}">
      <dsp:nvSpPr>
        <dsp:cNvPr id="0" name=""/>
        <dsp:cNvSpPr/>
      </dsp:nvSpPr>
      <dsp:spPr>
        <a:xfrm>
          <a:off x="2180614" y="347707"/>
          <a:ext cx="4899424" cy="4899424"/>
        </a:xfrm>
        <a:prstGeom prst="pie">
          <a:avLst>
            <a:gd name="adj1" fmla="val 16200000"/>
            <a:gd name="adj2" fmla="val 19800000"/>
          </a:avLst>
        </a:prstGeom>
        <a:solidFill>
          <a:schemeClr val="accent2">
            <a:lumMod val="75000"/>
          </a:schemeClr>
        </a:soli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2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Составление проекта бюджета очередного года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46979" y="973550"/>
        <a:ext cx="1283182" cy="991550"/>
      </dsp:txXfrm>
    </dsp:sp>
    <dsp:sp modelId="{842E3C46-EC8A-4ABB-BCAE-D9BAAC0F901D}">
      <dsp:nvSpPr>
        <dsp:cNvPr id="0" name=""/>
        <dsp:cNvSpPr/>
      </dsp:nvSpPr>
      <dsp:spPr>
        <a:xfrm>
          <a:off x="2238940" y="448611"/>
          <a:ext cx="4899424" cy="4899424"/>
        </a:xfrm>
        <a:prstGeom prst="pie">
          <a:avLst>
            <a:gd name="adj1" fmla="val 19800000"/>
            <a:gd name="adj2" fmla="val 18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3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Рассмотрение проекта бюджета очередного года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63550" y="2431712"/>
        <a:ext cx="1341509" cy="962386"/>
      </dsp:txXfrm>
    </dsp:sp>
    <dsp:sp modelId="{EF4DAB56-0E4E-4262-BFE2-5F22B9C565D7}">
      <dsp:nvSpPr>
        <dsp:cNvPr id="0" name=""/>
        <dsp:cNvSpPr/>
      </dsp:nvSpPr>
      <dsp:spPr>
        <a:xfrm>
          <a:off x="2180614" y="549516"/>
          <a:ext cx="4899424" cy="4899424"/>
        </a:xfrm>
        <a:prstGeom prst="pie">
          <a:avLst>
            <a:gd name="adj1" fmla="val 1800000"/>
            <a:gd name="adj2" fmla="val 54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4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Утверждение бюджета очередного года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46979" y="3860710"/>
        <a:ext cx="1283182" cy="991550"/>
      </dsp:txXfrm>
    </dsp:sp>
    <dsp:sp modelId="{4EC7F541-63A3-4EAE-B73C-7B624E9A8B04}">
      <dsp:nvSpPr>
        <dsp:cNvPr id="0" name=""/>
        <dsp:cNvSpPr/>
      </dsp:nvSpPr>
      <dsp:spPr>
        <a:xfrm>
          <a:off x="2063961" y="549516"/>
          <a:ext cx="4899424" cy="4899424"/>
        </a:xfrm>
        <a:prstGeom prst="pie">
          <a:avLst>
            <a:gd name="adj1" fmla="val 5400000"/>
            <a:gd name="adj2" fmla="val 900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5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текущем году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13837" y="3860710"/>
        <a:ext cx="1283182" cy="991550"/>
      </dsp:txXfrm>
    </dsp:sp>
    <dsp:sp modelId="{0476E67D-5740-41C1-B512-8D9664E886EA}">
      <dsp:nvSpPr>
        <dsp:cNvPr id="0" name=""/>
        <dsp:cNvSpPr/>
      </dsp:nvSpPr>
      <dsp:spPr>
        <a:xfrm>
          <a:off x="2005634" y="448611"/>
          <a:ext cx="4899424" cy="4899424"/>
        </a:xfrm>
        <a:prstGeom prst="pie">
          <a:avLst>
            <a:gd name="adj1" fmla="val 9000000"/>
            <a:gd name="adj2" fmla="val 1260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6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отчета об исполнении бюджета предыдущего года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38940" y="2431712"/>
        <a:ext cx="1341509" cy="962386"/>
      </dsp:txXfrm>
    </dsp:sp>
    <dsp:sp modelId="{DA87E9FC-B2D7-4745-9F92-BBE64603542E}">
      <dsp:nvSpPr>
        <dsp:cNvPr id="0" name=""/>
        <dsp:cNvSpPr/>
      </dsp:nvSpPr>
      <dsp:spPr>
        <a:xfrm>
          <a:off x="2063961" y="347707"/>
          <a:ext cx="4899424" cy="4899424"/>
        </a:xfrm>
        <a:prstGeom prst="pie">
          <a:avLst>
            <a:gd name="adj1" fmla="val 12600000"/>
            <a:gd name="adj2" fmla="val 162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2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Утверждение отчета об исполнении бюджета предыдущего года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13837" y="973550"/>
        <a:ext cx="1283182" cy="991550"/>
      </dsp:txXfrm>
    </dsp:sp>
    <dsp:sp modelId="{645E1EC9-0933-4E6B-AECB-D952B70FC643}">
      <dsp:nvSpPr>
        <dsp:cNvPr id="0" name=""/>
        <dsp:cNvSpPr/>
      </dsp:nvSpPr>
      <dsp:spPr>
        <a:xfrm>
          <a:off x="1877137" y="44409"/>
          <a:ext cx="5506019" cy="5506019"/>
        </a:xfrm>
        <a:prstGeom prst="circularArrow">
          <a:avLst>
            <a:gd name="adj1" fmla="val 5085"/>
            <a:gd name="adj2" fmla="val 327528"/>
            <a:gd name="adj3" fmla="val 19472472"/>
            <a:gd name="adj4" fmla="val 16200251"/>
            <a:gd name="adj5" fmla="val 5932"/>
          </a:avLst>
        </a:prstGeom>
        <a:solidFill>
          <a:schemeClr val="accent2">
            <a:lumMod val="75000"/>
          </a:schemeClr>
        </a:soli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2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4DA3E07-BB5F-47AE-8641-79F859DB5CB5}">
      <dsp:nvSpPr>
        <dsp:cNvPr id="0" name=""/>
        <dsp:cNvSpPr/>
      </dsp:nvSpPr>
      <dsp:spPr>
        <a:xfrm>
          <a:off x="1935464" y="145314"/>
          <a:ext cx="5506019" cy="5506019"/>
        </a:xfrm>
        <a:prstGeom prst="circularArrow">
          <a:avLst>
            <a:gd name="adj1" fmla="val 5085"/>
            <a:gd name="adj2" fmla="val 327528"/>
            <a:gd name="adj3" fmla="val 1472472"/>
            <a:gd name="adj4" fmla="val 19800000"/>
            <a:gd name="adj5" fmla="val 5932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3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13181CF-CFAC-4748-ABA5-035FEB22F4F7}">
      <dsp:nvSpPr>
        <dsp:cNvPr id="0" name=""/>
        <dsp:cNvSpPr/>
      </dsp:nvSpPr>
      <dsp:spPr>
        <a:xfrm>
          <a:off x="1877137" y="246218"/>
          <a:ext cx="5506019" cy="5506019"/>
        </a:xfrm>
        <a:prstGeom prst="circularArrow">
          <a:avLst>
            <a:gd name="adj1" fmla="val 5085"/>
            <a:gd name="adj2" fmla="val 327528"/>
            <a:gd name="adj3" fmla="val 5072221"/>
            <a:gd name="adj4" fmla="val 1800000"/>
            <a:gd name="adj5" fmla="val 5932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4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92B7A11-A671-4B89-9347-B0ACB03A440B}">
      <dsp:nvSpPr>
        <dsp:cNvPr id="0" name=""/>
        <dsp:cNvSpPr/>
      </dsp:nvSpPr>
      <dsp:spPr>
        <a:xfrm>
          <a:off x="1760842" y="246218"/>
          <a:ext cx="5506019" cy="5506019"/>
        </a:xfrm>
        <a:prstGeom prst="circularArrow">
          <a:avLst>
            <a:gd name="adj1" fmla="val 5085"/>
            <a:gd name="adj2" fmla="val 327528"/>
            <a:gd name="adj3" fmla="val 8672472"/>
            <a:gd name="adj4" fmla="val 5400251"/>
            <a:gd name="adj5" fmla="val 5932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5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BA1513E-5EC7-4F59-860A-3B64659C2085}">
      <dsp:nvSpPr>
        <dsp:cNvPr id="0" name=""/>
        <dsp:cNvSpPr/>
      </dsp:nvSpPr>
      <dsp:spPr>
        <a:xfrm>
          <a:off x="1702516" y="145314"/>
          <a:ext cx="5506019" cy="5506019"/>
        </a:xfrm>
        <a:prstGeom prst="circularArrow">
          <a:avLst>
            <a:gd name="adj1" fmla="val 5085"/>
            <a:gd name="adj2" fmla="val 327528"/>
            <a:gd name="adj3" fmla="val 12272472"/>
            <a:gd name="adj4" fmla="val 9000000"/>
            <a:gd name="adj5" fmla="val 5932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6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D69B72D-0C44-42CD-AEA0-3AD3918B2D39}">
      <dsp:nvSpPr>
        <dsp:cNvPr id="0" name=""/>
        <dsp:cNvSpPr/>
      </dsp:nvSpPr>
      <dsp:spPr>
        <a:xfrm>
          <a:off x="1760842" y="44409"/>
          <a:ext cx="5506019" cy="5506019"/>
        </a:xfrm>
        <a:prstGeom prst="circularArrow">
          <a:avLst>
            <a:gd name="adj1" fmla="val 5085"/>
            <a:gd name="adj2" fmla="val 327528"/>
            <a:gd name="adj3" fmla="val 15872221"/>
            <a:gd name="adj4" fmla="val 12600000"/>
            <a:gd name="adj5" fmla="val 5932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2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C25282-24D3-4CFD-AC59-CD63786195EA}">
      <dsp:nvSpPr>
        <dsp:cNvPr id="0" name=""/>
        <dsp:cNvSpPr/>
      </dsp:nvSpPr>
      <dsp:spPr>
        <a:xfrm>
          <a:off x="2923982" y="-190513"/>
          <a:ext cx="2288938" cy="1583958"/>
        </a:xfrm>
        <a:prstGeom prst="roundRect">
          <a:avLst/>
        </a:prstGeom>
        <a:gradFill rotWithShape="1">
          <a:gsLst>
            <a:gs pos="28000">
              <a:schemeClr val="accent2">
                <a:tint val="18000"/>
                <a:satMod val="120000"/>
                <a:lumMod val="88000"/>
              </a:schemeClr>
            </a:gs>
            <a:gs pos="100000">
              <a:schemeClr val="accent2"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2"/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Основных направлениях налоговой политики Чувашской Республики</a:t>
          </a:r>
          <a:endParaRPr lang="ru-RU" sz="17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01304" y="-113191"/>
        <a:ext cx="2134294" cy="1429314"/>
      </dsp:txXfrm>
    </dsp:sp>
    <dsp:sp modelId="{B1BA7DD6-4629-4464-AA76-4AC12B29F7ED}">
      <dsp:nvSpPr>
        <dsp:cNvPr id="0" name=""/>
        <dsp:cNvSpPr/>
      </dsp:nvSpPr>
      <dsp:spPr>
        <a:xfrm>
          <a:off x="2853375" y="919912"/>
          <a:ext cx="3534831" cy="3534831"/>
        </a:xfrm>
        <a:custGeom>
          <a:avLst/>
          <a:gdLst/>
          <a:ahLst/>
          <a:cxnLst/>
          <a:rect l="0" t="0" r="0" b="0"/>
          <a:pathLst>
            <a:path>
              <a:moveTo>
                <a:pt x="2367347" y="104935"/>
              </a:moveTo>
              <a:arcTo wR="1767415" hR="1767415" stAng="17390566" swAng="1594941"/>
            </a:path>
          </a:pathLst>
        </a:custGeom>
        <a:noFill/>
        <a:ln w="76200" cap="flat" cmpd="sng" algn="ctr">
          <a:solidFill>
            <a:schemeClr val="accent4"/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40000" prstMaterial="matte">
          <a:bevelT w="19050" h="38100"/>
        </a:sp3d>
      </dsp:spPr>
      <dsp:style>
        <a:lnRef idx="3">
          <a:schemeClr val="accent4"/>
        </a:lnRef>
        <a:fillRef idx="0">
          <a:schemeClr val="accent4"/>
        </a:fillRef>
        <a:effectRef idx="2">
          <a:schemeClr val="accent4"/>
        </a:effectRef>
        <a:fontRef idx="minor">
          <a:schemeClr val="tx1"/>
        </a:fontRef>
      </dsp:style>
    </dsp:sp>
    <dsp:sp modelId="{09EE511D-0EF6-43EC-B406-0F1618FAB471}">
      <dsp:nvSpPr>
        <dsp:cNvPr id="0" name=""/>
        <dsp:cNvSpPr/>
      </dsp:nvSpPr>
      <dsp:spPr>
        <a:xfrm>
          <a:off x="4938417" y="1475062"/>
          <a:ext cx="2348291" cy="1740672"/>
        </a:xfrm>
        <a:prstGeom prst="roundRect">
          <a:avLst/>
        </a:prstGeom>
        <a:gradFill rotWithShape="1">
          <a:gsLst>
            <a:gs pos="28000">
              <a:schemeClr val="accent2">
                <a:tint val="18000"/>
                <a:satMod val="120000"/>
                <a:lumMod val="88000"/>
              </a:schemeClr>
            </a:gs>
            <a:gs pos="100000">
              <a:schemeClr val="accent2"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2"/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Основных направлениях бюджетной политики Чувашской Республики</a:t>
          </a:r>
          <a:endParaRPr lang="ru-RU" sz="17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23390" y="1560035"/>
        <a:ext cx="2178345" cy="1570726"/>
      </dsp:txXfrm>
    </dsp:sp>
    <dsp:sp modelId="{CEBC4C3C-A437-4420-A2E2-C12E33E8450C}">
      <dsp:nvSpPr>
        <dsp:cNvPr id="0" name=""/>
        <dsp:cNvSpPr/>
      </dsp:nvSpPr>
      <dsp:spPr>
        <a:xfrm>
          <a:off x="2842246" y="272306"/>
          <a:ext cx="3534831" cy="3534831"/>
        </a:xfrm>
        <a:custGeom>
          <a:avLst/>
          <a:gdLst/>
          <a:ahLst/>
          <a:cxnLst/>
          <a:rect l="0" t="0" r="0" b="0"/>
          <a:pathLst>
            <a:path>
              <a:moveTo>
                <a:pt x="3081225" y="2949643"/>
              </a:moveTo>
              <a:arcTo wR="1767415" hR="1767415" stAng="2518942" swAng="1605769"/>
            </a:path>
          </a:pathLst>
        </a:custGeom>
        <a:noFill/>
        <a:ln w="76200" cap="flat" cmpd="sng" algn="ctr">
          <a:solidFill>
            <a:schemeClr val="accent4"/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40000" prstMaterial="matte">
          <a:bevelT w="19050" h="38100"/>
        </a:sp3d>
      </dsp:spPr>
      <dsp:style>
        <a:lnRef idx="3">
          <a:schemeClr val="accent4"/>
        </a:lnRef>
        <a:fillRef idx="0">
          <a:schemeClr val="accent4"/>
        </a:fillRef>
        <a:effectRef idx="2">
          <a:schemeClr val="accent4"/>
        </a:effectRef>
        <a:fontRef idx="minor">
          <a:schemeClr val="tx1"/>
        </a:fontRef>
      </dsp:style>
    </dsp:sp>
    <dsp:sp modelId="{B5C2805B-3ECC-4AA3-B306-E04B8D93175A}">
      <dsp:nvSpPr>
        <dsp:cNvPr id="0" name=""/>
        <dsp:cNvSpPr/>
      </dsp:nvSpPr>
      <dsp:spPr>
        <a:xfrm>
          <a:off x="2894306" y="3473570"/>
          <a:ext cx="2348291" cy="1325454"/>
        </a:xfrm>
        <a:prstGeom prst="roundRect">
          <a:avLst/>
        </a:prstGeom>
        <a:gradFill rotWithShape="1">
          <a:gsLst>
            <a:gs pos="28000">
              <a:schemeClr val="accent2">
                <a:tint val="18000"/>
                <a:satMod val="120000"/>
                <a:lumMod val="88000"/>
              </a:schemeClr>
            </a:gs>
            <a:gs pos="100000">
              <a:schemeClr val="accent2"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2"/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Государственных программах Чувашской Республики</a:t>
          </a:r>
          <a:endParaRPr lang="ru-RU" sz="17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59009" y="3538273"/>
        <a:ext cx="2218885" cy="1196048"/>
      </dsp:txXfrm>
    </dsp:sp>
    <dsp:sp modelId="{609DDD8F-8077-4ED9-B479-F4058D5BF79E}">
      <dsp:nvSpPr>
        <dsp:cNvPr id="0" name=""/>
        <dsp:cNvSpPr/>
      </dsp:nvSpPr>
      <dsp:spPr>
        <a:xfrm>
          <a:off x="1891785" y="329175"/>
          <a:ext cx="3534831" cy="3534831"/>
        </a:xfrm>
        <a:custGeom>
          <a:avLst/>
          <a:gdLst/>
          <a:ahLst/>
          <a:cxnLst/>
          <a:rect l="0" t="0" r="0" b="0"/>
          <a:pathLst>
            <a:path>
              <a:moveTo>
                <a:pt x="995611" y="3357408"/>
              </a:moveTo>
              <a:arcTo wR="1767415" hR="1767415" stAng="6953554" swAng="1474309"/>
            </a:path>
          </a:pathLst>
        </a:custGeom>
        <a:noFill/>
        <a:ln w="76200" cap="flat" cmpd="sng" algn="ctr">
          <a:solidFill>
            <a:schemeClr val="accent4"/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40000" prstMaterial="matte">
          <a:bevelT w="19050" h="38100"/>
        </a:sp3d>
      </dsp:spPr>
      <dsp:style>
        <a:lnRef idx="3">
          <a:schemeClr val="accent4"/>
        </a:lnRef>
        <a:fillRef idx="0">
          <a:schemeClr val="accent4"/>
        </a:fillRef>
        <a:effectRef idx="2">
          <a:schemeClr val="accent4"/>
        </a:effectRef>
        <a:fontRef idx="minor">
          <a:schemeClr val="tx1"/>
        </a:fontRef>
      </dsp:style>
    </dsp:sp>
    <dsp:sp modelId="{FDB32F28-2B23-4FC5-B84F-1478F183AB08}">
      <dsp:nvSpPr>
        <dsp:cNvPr id="0" name=""/>
        <dsp:cNvSpPr/>
      </dsp:nvSpPr>
      <dsp:spPr>
        <a:xfrm>
          <a:off x="925792" y="1475054"/>
          <a:ext cx="2348291" cy="1740672"/>
        </a:xfrm>
        <a:prstGeom prst="roundRect">
          <a:avLst/>
        </a:prstGeom>
        <a:gradFill rotWithShape="1">
          <a:gsLst>
            <a:gs pos="28000">
              <a:schemeClr val="accent2">
                <a:tint val="18000"/>
                <a:satMod val="120000"/>
                <a:lumMod val="88000"/>
              </a:schemeClr>
            </a:gs>
            <a:gs pos="100000">
              <a:schemeClr val="accent2"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2"/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Прогнозе социально-экономического развития Чувашской Республики</a:t>
          </a:r>
          <a:endParaRPr lang="ru-RU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10765" y="1560027"/>
        <a:ext cx="2178345" cy="1570726"/>
      </dsp:txXfrm>
    </dsp:sp>
    <dsp:sp modelId="{AE08C94F-0CD5-478E-94D3-913DA7B7B592}">
      <dsp:nvSpPr>
        <dsp:cNvPr id="0" name=""/>
        <dsp:cNvSpPr/>
      </dsp:nvSpPr>
      <dsp:spPr>
        <a:xfrm>
          <a:off x="1881374" y="866596"/>
          <a:ext cx="3534831" cy="3534831"/>
        </a:xfrm>
        <a:custGeom>
          <a:avLst/>
          <a:gdLst/>
          <a:ahLst/>
          <a:cxnLst/>
          <a:rect l="0" t="0" r="0" b="0"/>
          <a:pathLst>
            <a:path>
              <a:moveTo>
                <a:pt x="438025" y="602735"/>
              </a:moveTo>
              <a:arcTo wR="1767415" hR="1767415" stAng="13273299" swAng="1459282"/>
            </a:path>
          </a:pathLst>
        </a:custGeom>
        <a:noFill/>
        <a:ln w="76200" cap="flat" cmpd="sng" algn="ctr">
          <a:solidFill>
            <a:schemeClr val="accent4"/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40000" prstMaterial="matte">
          <a:bevelT w="19050" h="38100"/>
        </a:sp3d>
      </dsp:spPr>
      <dsp:style>
        <a:lnRef idx="3">
          <a:schemeClr val="accent4"/>
        </a:lnRef>
        <a:fillRef idx="0">
          <a:schemeClr val="accent4"/>
        </a:fillRef>
        <a:effectRef idx="2">
          <a:schemeClr val="accent4"/>
        </a:effectRef>
        <a:fontRef idx="minor">
          <a:schemeClr val="tx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0.01837</cdr:x>
      <cdr:y>0.89651</cdr:y>
    </cdr:from>
    <cdr:to>
      <cdr:x>0.30399</cdr:x>
      <cdr:y>0.99296</cdr:y>
    </cdr:to>
    <cdr:sp macro="" textlink="">
      <cdr:nvSpPr>
        <cdr:cNvPr id="8" name="Скругленный прямоугольник 7"/>
        <cdr:cNvSpPr/>
      </cdr:nvSpPr>
      <cdr:spPr>
        <a:xfrm xmlns:a="http://schemas.openxmlformats.org/drawingml/2006/main">
          <a:off x="166553" y="5150295"/>
          <a:ext cx="2589603" cy="554092"/>
        </a:xfrm>
        <a:prstGeom xmlns:a="http://schemas.openxmlformats.org/drawingml/2006/main" prst="round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*Ограничение по Бюджетному кодексу РФ - не более 100% объема собственных доходов</a:t>
          </a:r>
        </a:p>
        <a:p xmlns:a="http://schemas.openxmlformats.org/drawingml/2006/main">
          <a:endParaRPr lang="ru-RU" sz="1000" dirty="0"/>
        </a:p>
      </cdr:txBody>
    </cdr:sp>
  </cdr:relSizeAnchor>
  <cdr:relSizeAnchor xmlns:cdr="http://schemas.openxmlformats.org/drawingml/2006/chartDrawing">
    <cdr:from>
      <cdr:x>0.05718</cdr:x>
      <cdr:y>0.36908</cdr:y>
    </cdr:from>
    <cdr:to>
      <cdr:x>0.1373</cdr:x>
      <cdr:y>0.41983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518385" y="2120317"/>
          <a:ext cx="726416" cy="2915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8 896</a:t>
          </a:r>
          <a:endParaRPr lang="ru-RU" sz="12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0.14454</cdr:x>
      <cdr:y>0.40061</cdr:y>
    </cdr:from>
    <cdr:to>
      <cdr:x>0.21602</cdr:x>
      <cdr:y>0.44543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1310473" y="2301459"/>
          <a:ext cx="648072" cy="2574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7 968</a:t>
          </a:r>
          <a:endParaRPr lang="ru-RU" sz="12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0.2319</cdr:x>
      <cdr:y>0.37078</cdr:y>
    </cdr:from>
    <cdr:to>
      <cdr:x>0.29938</cdr:x>
      <cdr:y>0.41466</cdr:y>
    </cdr:to>
    <cdr:sp macro="" textlink="">
      <cdr:nvSpPr>
        <cdr:cNvPr id="9" name="TextBox 1"/>
        <cdr:cNvSpPr txBox="1"/>
      </cdr:nvSpPr>
      <cdr:spPr>
        <a:xfrm xmlns:a="http://schemas.openxmlformats.org/drawingml/2006/main">
          <a:off x="2102561" y="2130104"/>
          <a:ext cx="611799" cy="2520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10 611</a:t>
          </a:r>
        </a:p>
        <a:p xmlns:a="http://schemas.openxmlformats.org/drawingml/2006/main"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0.40311</cdr:x>
      <cdr:y>0.23767</cdr:y>
    </cdr:from>
    <cdr:to>
      <cdr:x>0.47459</cdr:x>
      <cdr:y>0.28155</cdr:y>
    </cdr:to>
    <cdr:sp macro="" textlink="">
      <cdr:nvSpPr>
        <cdr:cNvPr id="10" name="TextBox 1"/>
        <cdr:cNvSpPr txBox="1"/>
      </cdr:nvSpPr>
      <cdr:spPr>
        <a:xfrm xmlns:a="http://schemas.openxmlformats.org/drawingml/2006/main">
          <a:off x="3654837" y="1365355"/>
          <a:ext cx="648080" cy="2520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100" b="1" i="0" u="none" strike="noStrike" kern="1200" baseline="0">
              <a:solidFill>
                <a:srgbClr val="7030A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r>
            <a:rPr lang="ru-RU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18 074</a:t>
          </a:r>
          <a:endParaRPr lang="ru-RU" sz="12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0.49399</cdr:x>
      <cdr:y>0.2126</cdr:y>
    </cdr:from>
    <cdr:to>
      <cdr:x>0.56547</cdr:x>
      <cdr:y>0.2502</cdr:y>
    </cdr:to>
    <cdr:sp macro="" textlink="">
      <cdr:nvSpPr>
        <cdr:cNvPr id="11" name="TextBox 1"/>
        <cdr:cNvSpPr txBox="1"/>
      </cdr:nvSpPr>
      <cdr:spPr>
        <a:xfrm xmlns:a="http://schemas.openxmlformats.org/drawingml/2006/main">
          <a:off x="4478825" y="1221339"/>
          <a:ext cx="648080" cy="2160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19 802</a:t>
          </a:r>
          <a:endParaRPr lang="en-US" sz="1200" b="1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endParaRPr lang="ru-RU" sz="12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0.57341</cdr:x>
      <cdr:y>0.23767</cdr:y>
    </cdr:from>
    <cdr:to>
      <cdr:x>0.64925</cdr:x>
      <cdr:y>0.28781</cdr:y>
    </cdr:to>
    <cdr:sp macro="" textlink="">
      <cdr:nvSpPr>
        <cdr:cNvPr id="12" name="TextBox 1"/>
        <cdr:cNvSpPr txBox="1"/>
      </cdr:nvSpPr>
      <cdr:spPr>
        <a:xfrm xmlns:a="http://schemas.openxmlformats.org/drawingml/2006/main">
          <a:off x="5198905" y="1365355"/>
          <a:ext cx="687611" cy="2880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0.31733</cdr:x>
      <cdr:y>0.2502</cdr:y>
    </cdr:from>
    <cdr:to>
      <cdr:x>0.38881</cdr:x>
      <cdr:y>0.29408</cdr:y>
    </cdr:to>
    <cdr:sp macro="" textlink="">
      <cdr:nvSpPr>
        <cdr:cNvPr id="14" name="TextBox 1"/>
        <cdr:cNvSpPr txBox="1"/>
      </cdr:nvSpPr>
      <cdr:spPr>
        <a:xfrm xmlns:a="http://schemas.openxmlformats.org/drawingml/2006/main">
          <a:off x="2877065" y="1437363"/>
          <a:ext cx="648080" cy="2520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100" b="1" i="0" u="none" strike="noStrike" kern="1200" baseline="0">
              <a:solidFill>
                <a:srgbClr val="7030A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r>
            <a:rPr lang="ru-RU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17 269</a:t>
          </a:r>
          <a:endParaRPr lang="ru-RU" sz="12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0.57341</cdr:x>
      <cdr:y>0.22513</cdr:y>
    </cdr:from>
    <cdr:to>
      <cdr:x>0.64925</cdr:x>
      <cdr:y>0.27527</cdr:y>
    </cdr:to>
    <cdr:sp macro="" textlink="">
      <cdr:nvSpPr>
        <cdr:cNvPr id="16" name="TextBox 1"/>
        <cdr:cNvSpPr txBox="1"/>
      </cdr:nvSpPr>
      <cdr:spPr>
        <a:xfrm xmlns:a="http://schemas.openxmlformats.org/drawingml/2006/main">
          <a:off x="5198905" y="1293347"/>
          <a:ext cx="687611" cy="2880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18 870</a:t>
          </a:r>
        </a:p>
        <a:p xmlns:a="http://schemas.openxmlformats.org/drawingml/2006/main"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0.66566</cdr:x>
      <cdr:y>0.23767</cdr:y>
    </cdr:from>
    <cdr:to>
      <cdr:x>0.7415</cdr:x>
      <cdr:y>0.28781</cdr:y>
    </cdr:to>
    <cdr:sp macro="" textlink="">
      <cdr:nvSpPr>
        <cdr:cNvPr id="17" name="TextBox 1"/>
        <cdr:cNvSpPr txBox="1"/>
      </cdr:nvSpPr>
      <cdr:spPr>
        <a:xfrm xmlns:a="http://schemas.openxmlformats.org/drawingml/2006/main">
          <a:off x="6035287" y="1365355"/>
          <a:ext cx="687611" cy="2880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17 308</a:t>
          </a:r>
        </a:p>
        <a:p xmlns:a="http://schemas.openxmlformats.org/drawingml/2006/main"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0.83479</cdr:x>
      <cdr:y>0.45938</cdr:y>
    </cdr:from>
    <cdr:to>
      <cdr:x>0.91748</cdr:x>
      <cdr:y>0.68438</cdr:y>
    </cdr:to>
    <cdr:sp macro="" textlink="">
      <cdr:nvSpPr>
        <cdr:cNvPr id="16" name="TextBox 15"/>
        <cdr:cNvSpPr txBox="1"/>
      </cdr:nvSpPr>
      <cdr:spPr>
        <a:xfrm xmlns:a="http://schemas.openxmlformats.org/drawingml/2006/main">
          <a:off x="5088896" y="1866933"/>
          <a:ext cx="504056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0.83479</cdr:x>
      <cdr:y>0.45938</cdr:y>
    </cdr:from>
    <cdr:to>
      <cdr:x>0.91748</cdr:x>
      <cdr:y>0.68438</cdr:y>
    </cdr:to>
    <cdr:sp macro="" textlink="">
      <cdr:nvSpPr>
        <cdr:cNvPr id="17" name="TextBox 16"/>
        <cdr:cNvSpPr txBox="1"/>
      </cdr:nvSpPr>
      <cdr:spPr>
        <a:xfrm xmlns:a="http://schemas.openxmlformats.org/drawingml/2006/main">
          <a:off x="5088896" y="1866933"/>
          <a:ext cx="504056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0.17285</cdr:x>
      <cdr:y>0.12727</cdr:y>
    </cdr:from>
    <cdr:to>
      <cdr:x>0.3208</cdr:x>
      <cdr:y>0.2417</cdr:y>
    </cdr:to>
    <cdr:sp macro="" textlink="">
      <cdr:nvSpPr>
        <cdr:cNvPr id="9" name="TextBox 2"/>
        <cdr:cNvSpPr txBox="1"/>
      </cdr:nvSpPr>
      <cdr:spPr>
        <a:xfrm xmlns:a="http://schemas.openxmlformats.org/drawingml/2006/main">
          <a:off x="1506075" y="342296"/>
          <a:ext cx="1289083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82 817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0.57523</cdr:x>
      <cdr:y>0.05768</cdr:y>
    </cdr:from>
    <cdr:to>
      <cdr:x>0.74933</cdr:x>
      <cdr:y>0.17211</cdr:y>
    </cdr:to>
    <cdr:sp macro="" textlink="">
      <cdr:nvSpPr>
        <cdr:cNvPr id="10" name="TextBox 2"/>
        <cdr:cNvSpPr txBox="1"/>
      </cdr:nvSpPr>
      <cdr:spPr>
        <a:xfrm xmlns:a="http://schemas.openxmlformats.org/drawingml/2006/main">
          <a:off x="5012003" y="155135"/>
          <a:ext cx="1516927" cy="30777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100 114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0.86254</cdr:x>
      <cdr:y>0.08445</cdr:y>
    </cdr:from>
    <cdr:to>
      <cdr:x>0.99531</cdr:x>
      <cdr:y>0.19888</cdr:y>
    </cdr:to>
    <cdr:sp macro="" textlink="">
      <cdr:nvSpPr>
        <cdr:cNvPr id="11" name="TextBox 2"/>
        <cdr:cNvSpPr txBox="1"/>
      </cdr:nvSpPr>
      <cdr:spPr>
        <a:xfrm xmlns:a="http://schemas.openxmlformats.org/drawingml/2006/main">
          <a:off x="7515312" y="227143"/>
          <a:ext cx="1156821" cy="30777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100 190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0.72792</cdr:x>
      <cdr:y>0.05768</cdr:y>
    </cdr:from>
    <cdr:to>
      <cdr:x>0.85856</cdr:x>
      <cdr:y>0.17211</cdr:y>
    </cdr:to>
    <cdr:sp macro="" textlink="">
      <cdr:nvSpPr>
        <cdr:cNvPr id="12" name="TextBox 2"/>
        <cdr:cNvSpPr txBox="1"/>
      </cdr:nvSpPr>
      <cdr:spPr>
        <a:xfrm xmlns:a="http://schemas.openxmlformats.org/drawingml/2006/main">
          <a:off x="6342309" y="155135"/>
          <a:ext cx="1138262" cy="30777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100 292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0.07729</cdr:x>
      <cdr:y>0.6172</cdr:y>
    </cdr:from>
    <cdr:to>
      <cdr:x>0.16085</cdr:x>
      <cdr:y>0.72591</cdr:y>
    </cdr:to>
    <cdr:sp macro="" textlink="">
      <cdr:nvSpPr>
        <cdr:cNvPr id="18" name="TextBox 2"/>
        <cdr:cNvSpPr txBox="1"/>
      </cdr:nvSpPr>
      <cdr:spPr>
        <a:xfrm xmlns:a="http://schemas.openxmlformats.org/drawingml/2006/main">
          <a:off x="673425" y="1660032"/>
          <a:ext cx="728084" cy="29238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(46,9%)</a:t>
          </a:r>
          <a:endParaRPr lang="ru-RU" sz="13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0.48065</cdr:x>
      <cdr:y>0.6172</cdr:y>
    </cdr:from>
    <cdr:to>
      <cdr:x>0.56421</cdr:x>
      <cdr:y>0.72591</cdr:y>
    </cdr:to>
    <cdr:sp macro="" textlink="">
      <cdr:nvSpPr>
        <cdr:cNvPr id="19" name="TextBox 2"/>
        <cdr:cNvSpPr txBox="1"/>
      </cdr:nvSpPr>
      <cdr:spPr>
        <a:xfrm xmlns:a="http://schemas.openxmlformats.org/drawingml/2006/main">
          <a:off x="4187888" y="1660032"/>
          <a:ext cx="728084" cy="29238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(61,2%)</a:t>
          </a:r>
          <a:endParaRPr lang="ru-RU" sz="13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0.30413</cdr:x>
      <cdr:y>0.08445</cdr:y>
    </cdr:from>
    <cdr:to>
      <cdr:x>0.47823</cdr:x>
      <cdr:y>0.19888</cdr:y>
    </cdr:to>
    <cdr:sp macro="" textlink="">
      <cdr:nvSpPr>
        <cdr:cNvPr id="21" name="TextBox 2"/>
        <cdr:cNvSpPr txBox="1"/>
      </cdr:nvSpPr>
      <cdr:spPr>
        <a:xfrm xmlns:a="http://schemas.openxmlformats.org/drawingml/2006/main">
          <a:off x="2649843" y="227143"/>
          <a:ext cx="1516928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94 089</a:t>
          </a:r>
        </a:p>
      </cdr:txBody>
    </cdr:sp>
  </cdr:relSizeAnchor>
  <cdr:relSizeAnchor xmlns:cdr="http://schemas.openxmlformats.org/drawingml/2006/chartDrawing">
    <cdr:from>
      <cdr:x>0.47038</cdr:x>
      <cdr:y>0.03091</cdr:y>
    </cdr:from>
    <cdr:to>
      <cdr:x>0.58608</cdr:x>
      <cdr:y>0.14534</cdr:y>
    </cdr:to>
    <cdr:sp macro="" textlink="">
      <cdr:nvSpPr>
        <cdr:cNvPr id="15" name="TextBox 2"/>
        <cdr:cNvSpPr txBox="1"/>
      </cdr:nvSpPr>
      <cdr:spPr>
        <a:xfrm xmlns:a="http://schemas.openxmlformats.org/drawingml/2006/main">
          <a:off x="4098363" y="83127"/>
          <a:ext cx="1008090" cy="30777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104 050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0.04062</cdr:x>
      <cdr:y>0.16477</cdr:y>
    </cdr:from>
    <cdr:to>
      <cdr:x>0.18857</cdr:x>
      <cdr:y>0.2792</cdr:y>
    </cdr:to>
    <cdr:sp macro="" textlink="">
      <cdr:nvSpPr>
        <cdr:cNvPr id="22" name="TextBox 2"/>
        <cdr:cNvSpPr txBox="1"/>
      </cdr:nvSpPr>
      <cdr:spPr>
        <a:xfrm xmlns:a="http://schemas.openxmlformats.org/drawingml/2006/main">
          <a:off x="353947" y="443167"/>
          <a:ext cx="1289083" cy="30777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77 388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0.21384</cdr:x>
      <cdr:y>0.6172</cdr:y>
    </cdr:from>
    <cdr:to>
      <cdr:x>0.2974</cdr:x>
      <cdr:y>0.72591</cdr:y>
    </cdr:to>
    <cdr:sp macro="" textlink="">
      <cdr:nvSpPr>
        <cdr:cNvPr id="14" name="TextBox 2"/>
        <cdr:cNvSpPr txBox="1"/>
      </cdr:nvSpPr>
      <cdr:spPr>
        <a:xfrm xmlns:a="http://schemas.openxmlformats.org/drawingml/2006/main">
          <a:off x="1863181" y="1660032"/>
          <a:ext cx="728084" cy="29238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(53,0%)</a:t>
          </a:r>
          <a:endParaRPr lang="ru-RU" sz="13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</cdr:x>
      <cdr:y>0.02817</cdr:y>
    </cdr:from>
    <cdr:to>
      <cdr:x>0.37273</cdr:x>
      <cdr:y>0.08451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144016"/>
          <a:ext cx="2952328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0.00909</cdr:x>
      <cdr:y>0.02817</cdr:y>
    </cdr:from>
    <cdr:to>
      <cdr:x>0.37273</cdr:x>
      <cdr:y>0.94366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72008" y="144016"/>
          <a:ext cx="2880320" cy="46805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0.09458</cdr:x>
      <cdr:y>2.17999E-7</cdr:y>
    </cdr:from>
    <cdr:to>
      <cdr:x>0.94063</cdr:x>
      <cdr:y>0.12048</cdr:y>
    </cdr:to>
    <cdr:sp macro="" textlink="">
      <cdr:nvSpPr>
        <cdr:cNvPr id="3" name="Заголовок 1"/>
        <cdr:cNvSpPr txBox="1">
          <a:spLocks xmlns:a="http://schemas.openxmlformats.org/drawingml/2006/main"/>
        </cdr:cNvSpPr>
      </cdr:nvSpPr>
      <cdr:spPr bwMode="auto">
        <a:xfrm xmlns:a="http://schemas.openxmlformats.org/drawingml/2006/main">
          <a:off x="458839" y="1"/>
          <a:ext cx="4104467" cy="552662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>
          <a:noFill/>
          <a:headEnd/>
          <a:tailEnd/>
        </a:ln>
      </cdr:spPr>
      <cdr:style>
        <a:lnRef xmlns:a="http://schemas.openxmlformats.org/drawingml/2006/main" idx="1">
          <a:schemeClr val="accent5"/>
        </a:lnRef>
        <a:fillRef xmlns:a="http://schemas.openxmlformats.org/drawingml/2006/main" idx="2">
          <a:schemeClr val="accent5"/>
        </a:fillRef>
        <a:effectRef xmlns:a="http://schemas.openxmlformats.org/drawingml/2006/main" idx="1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="horz" wrap="square" lIns="91440" tIns="45720" rIns="91440" bIns="45720" numCol="1" anchor="ctr" anchorCtr="0" compatLnSpc="1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Собственные доходы на 1 жителя Чувашской </a:t>
          </a:r>
          <a:r>
            <a: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Республики (тыс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рублей/чел</a:t>
          </a:r>
          <a:r>
            <a: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.)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0.58422</cdr:x>
      <cdr:y>0.31297</cdr:y>
    </cdr:from>
    <cdr:to>
      <cdr:x>0.74344</cdr:x>
      <cdr:y>0.38017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747119" y="1411009"/>
          <a:ext cx="748680" cy="302971"/>
        </a:xfrm>
        <a:prstGeom xmlns:a="http://schemas.openxmlformats.org/drawingml/2006/main" prst="ellipse">
          <a:avLst/>
        </a:prstGeom>
        <a:ln xmlns:a="http://schemas.openxmlformats.org/drawingml/2006/main"/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/>
        </a:sp3d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lIns="0" tIns="0" rIns="0" bIns="0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18,7%</a:t>
          </a:r>
          <a:endParaRPr lang="ru-RU" sz="1400" b="1" dirty="0">
            <a:solidFill>
              <a:prstClr val="black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0.16948</cdr:x>
      <cdr:y>0.46474</cdr:y>
    </cdr:from>
    <cdr:to>
      <cdr:x>0.3287</cdr:x>
      <cdr:y>0.53194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796925" y="2095280"/>
          <a:ext cx="748680" cy="302955"/>
        </a:xfrm>
        <a:prstGeom xmlns:a="http://schemas.openxmlformats.org/drawingml/2006/main" prst="ellipse">
          <a:avLst/>
        </a:prstGeom>
        <a:ln xmlns:a="http://schemas.openxmlformats.org/drawingml/2006/main"/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/>
        </a:sp3d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lIns="0" tIns="0" rIns="0" bIns="0" rtlCol="0">
          <a:spAutoFit/>
        </a:bodyPr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81,3%</a:t>
          </a:r>
          <a:endParaRPr lang="ru-RU" sz="1400" b="1" dirty="0">
            <a:solidFill>
              <a:prstClr val="black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0.17944</cdr:x>
      <cdr:y>0.18548</cdr:y>
    </cdr:from>
    <cdr:to>
      <cdr:x>0.69073</cdr:x>
      <cdr:y>0.3422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827584" y="801370"/>
          <a:ext cx="2358050" cy="677105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3">
            <a:lumMod val="75000"/>
          </a:schemeClr>
        </a:solidFill>
        <a:ln xmlns:a="http://schemas.openxmlformats.org/drawingml/2006/main">
          <a:solidFill>
            <a:schemeClr val="bg1"/>
          </a:solidFill>
        </a:ln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Здравоохранение </a:t>
          </a:r>
          <a:endParaRPr lang="ru-RU" sz="16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pPr algn="ctr"/>
          <a:r>
            <a:rPr lang="ru-RU" sz="16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32 646,8 млн. рублей</a:t>
          </a:r>
        </a:p>
      </cdr:txBody>
    </cdr:sp>
  </cdr:relSizeAnchor>
  <cdr:relSizeAnchor xmlns:cdr="http://schemas.openxmlformats.org/drawingml/2006/chartDrawing">
    <cdr:from>
      <cdr:x>0.57123</cdr:x>
      <cdr:y>0.44831</cdr:y>
    </cdr:from>
    <cdr:to>
      <cdr:x>0.88695</cdr:x>
      <cdr:y>0.68164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634490" y="1936914"/>
          <a:ext cx="1456089" cy="100811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>
          <a:noAutofit/>
        </a:bodyPr>
        <a:lstStyle xmlns:a="http://schemas.openxmlformats.org/drawingml/2006/main"/>
        <a:p xmlns:a="http://schemas.openxmlformats.org/drawingml/2006/main">
          <a:pPr algn="ctr"/>
          <a:r>
            <a:rPr lang="ru-RU" sz="12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Республиканский бюджет</a:t>
          </a:r>
          <a:endParaRPr lang="ru-RU" sz="12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0.08984</cdr:x>
      <cdr:y>0.46964</cdr:y>
    </cdr:from>
    <cdr:to>
      <cdr:x>0.48426</cdr:x>
      <cdr:y>0.63164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414339" y="2029069"/>
          <a:ext cx="1819050" cy="6999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Бюджет ТФОМС</a:t>
          </a:r>
          <a:endParaRPr lang="ru-RU" sz="12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0.24242</cdr:x>
      <cdr:y>0.17144</cdr:y>
    </cdr:from>
    <cdr:to>
      <cdr:x>0.36481</cdr:x>
      <cdr:y>0.21791</cdr:y>
    </cdr:to>
    <cdr:sp macro="" textlink="">
      <cdr:nvSpPr>
        <cdr:cNvPr id="5" name="TextBox 3"/>
        <cdr:cNvSpPr txBox="1"/>
      </cdr:nvSpPr>
      <cdr:spPr>
        <a:xfrm xmlns:a="http://schemas.openxmlformats.org/drawingml/2006/main">
          <a:off x="1728193" y="1135590"/>
          <a:ext cx="872492" cy="30780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1 612,6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0.51515</cdr:x>
      <cdr:y>0.0583</cdr:y>
    </cdr:from>
    <cdr:to>
      <cdr:x>0.61931</cdr:x>
      <cdr:y>0.10719</cdr:y>
    </cdr:to>
    <cdr:sp macro="" textlink="">
      <cdr:nvSpPr>
        <cdr:cNvPr id="7" name="TextBox 3"/>
        <cdr:cNvSpPr txBox="1"/>
      </cdr:nvSpPr>
      <cdr:spPr>
        <a:xfrm xmlns:a="http://schemas.openxmlformats.org/drawingml/2006/main">
          <a:off x="3672408" y="386181"/>
          <a:ext cx="742535" cy="32383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0.11708</cdr:x>
      <cdr:y>0.18607</cdr:y>
    </cdr:from>
    <cdr:to>
      <cdr:x>0.26034</cdr:x>
      <cdr:y>0.23254</cdr:y>
    </cdr:to>
    <cdr:sp macro="" textlink="">
      <cdr:nvSpPr>
        <cdr:cNvPr id="6" name="TextBox 3"/>
        <cdr:cNvSpPr txBox="1"/>
      </cdr:nvSpPr>
      <cdr:spPr>
        <a:xfrm xmlns:a="http://schemas.openxmlformats.org/drawingml/2006/main">
          <a:off x="834667" y="1232483"/>
          <a:ext cx="1021271" cy="30780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0.50505</cdr:x>
      <cdr:y>0.02776</cdr:y>
    </cdr:from>
    <cdr:to>
      <cdr:x>0.61616</cdr:x>
      <cdr:y>0.07422</cdr:y>
    </cdr:to>
    <cdr:sp macro="" textlink="">
      <cdr:nvSpPr>
        <cdr:cNvPr id="8" name="TextBox 3"/>
        <cdr:cNvSpPr txBox="1"/>
      </cdr:nvSpPr>
      <cdr:spPr>
        <a:xfrm xmlns:a="http://schemas.openxmlformats.org/drawingml/2006/main">
          <a:off x="3600400" y="183884"/>
          <a:ext cx="792080" cy="30773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2 226,8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0.36364</cdr:x>
      <cdr:y>0.05588</cdr:y>
    </cdr:from>
    <cdr:to>
      <cdr:x>0.48721</cdr:x>
      <cdr:y>0.10235</cdr:y>
    </cdr:to>
    <cdr:sp macro="" textlink="">
      <cdr:nvSpPr>
        <cdr:cNvPr id="9" name="TextBox 3"/>
        <cdr:cNvSpPr txBox="1"/>
      </cdr:nvSpPr>
      <cdr:spPr>
        <a:xfrm xmlns:a="http://schemas.openxmlformats.org/drawingml/2006/main">
          <a:off x="2592289" y="370152"/>
          <a:ext cx="880904" cy="30780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2 112,9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0.11431</cdr:x>
      <cdr:y>0.22462</cdr:y>
    </cdr:from>
    <cdr:to>
      <cdr:x>0.31222</cdr:x>
      <cdr:y>0.34993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98232" y="1224136"/>
          <a:ext cx="1728192" cy="6828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lIns="0" tIns="0" rIns="0" bIns="0" rtlCol="0" anchor="ctr"/>
        <a:lstStyle xmlns:a="http://schemas.openxmlformats.org/drawingml/2006/main"/>
        <a:p xmlns:a="http://schemas.openxmlformats.org/drawingml/2006/main">
          <a:pPr algn="ctr">
            <a:spcBef>
              <a:spcPct val="0"/>
            </a:spcBef>
            <a:buFont typeface="Arial" charset="0"/>
            <a:buNone/>
          </a:pPr>
          <a:r>
            <a:rPr lang="en-US" altLang="ru-RU" sz="18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101 891,6</a:t>
          </a:r>
          <a:endParaRPr lang="ru-RU" altLang="ru-RU" sz="1800" b="1" dirty="0">
            <a:solidFill>
              <a:prstClr val="black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0.00365</cdr:x>
      <cdr:y>0.01321</cdr:y>
    </cdr:from>
    <cdr:to>
      <cdr:x>0.10148</cdr:x>
      <cdr:y>0.06607</cdr:y>
    </cdr:to>
    <cdr:sp macro="" textlink="">
      <cdr:nvSpPr>
        <cdr:cNvPr id="3" name="Скругленный прямоугольник 2"/>
        <cdr:cNvSpPr/>
      </cdr:nvSpPr>
      <cdr:spPr>
        <a:xfrm xmlns:a="http://schemas.openxmlformats.org/drawingml/2006/main">
          <a:off x="31906" y="72008"/>
          <a:ext cx="854216" cy="288032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2"/>
        </a:solidFill>
        <a:ln xmlns:a="http://schemas.openxmlformats.org/drawingml/2006/main">
          <a:solidFill>
            <a:schemeClr val="accent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eaLnBrk="1" hangingPunct="1">
            <a:defRPr/>
          </a:pPr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</a:t>
          </a:r>
          <a:r>
            <a:rPr lang="en-US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</a:t>
          </a:r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год</a:t>
          </a: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0.77324</cdr:x>
      <cdr:y>0.56987</cdr:y>
    </cdr:from>
    <cdr:to>
      <cdr:x>1</cdr:x>
      <cdr:y>0.88401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903294" y="1394535"/>
          <a:ext cx="851418" cy="7687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0.77041</cdr:x>
      <cdr:y>0.80055</cdr:y>
    </cdr:from>
    <cdr:to>
      <cdr:x>0.91327</cdr:x>
      <cdr:y>0.93773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106640" y="2330260"/>
          <a:ext cx="576054" cy="3993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3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2027</a:t>
          </a:r>
          <a:endParaRPr lang="ru-RU" sz="13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2625" cy="3432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1697" y="0"/>
            <a:ext cx="4302625" cy="3432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FE78743E-B161-48D2-8C82-0824D1755F98}" type="datetimeFigureOut">
              <a:rPr lang="ru-RU"/>
              <a:pPr>
                <a:defRPr/>
              </a:pPr>
              <a:t>31.01.2025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2" y="6513674"/>
            <a:ext cx="4302625" cy="34322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1697" y="6513674"/>
            <a:ext cx="4302625" cy="34322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935A5E48-D604-4F38-9AC3-C86656C658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0897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4300307" cy="343229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4016" y="0"/>
            <a:ext cx="4300307" cy="343229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9B9CBFD-E248-4315-9A72-B4D4FA4AC8C1}" type="datetimeFigureOut">
              <a:rPr lang="ru-RU"/>
              <a:pPr>
                <a:defRPr/>
              </a:pPr>
              <a:t>31.01.2025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49613" y="514350"/>
            <a:ext cx="3427412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53" tIns="46077" rIns="92153" bIns="46077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203" y="3256839"/>
            <a:ext cx="7942237" cy="3086868"/>
          </a:xfrm>
          <a:prstGeom prst="rect">
            <a:avLst/>
          </a:prstGeom>
        </p:spPr>
        <p:txBody>
          <a:bodyPr vert="horz" lIns="92153" tIns="46077" rIns="92153" bIns="46077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3" y="6513674"/>
            <a:ext cx="4300307" cy="343229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4016" y="6513674"/>
            <a:ext cx="4300307" cy="343229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2696D6E-358A-423C-BF22-72FDEB4177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9373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2317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A02213-50AC-49C7-94F6-B54017CB659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0521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1B3155-735C-490E-B44F-4F351DBDB67D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5932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49613" y="514350"/>
            <a:ext cx="3427412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38C490-AD91-4882-AF58-6191D0A1659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7600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249613" y="512763"/>
            <a:ext cx="3427412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1B3155-735C-490E-B44F-4F351DBDB67D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prstClr val="black"/>
                </a:solidFill>
              </a:rPr>
              <a:t>Приложение 2 к служебной записке от 15.02.2016 №02/28-</a:t>
            </a:r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8918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249613" y="512763"/>
            <a:ext cx="3427412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1B3155-735C-490E-B44F-4F351DBDB67D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prstClr val="black"/>
                </a:solidFill>
              </a:rPr>
              <a:t>Приложение 2 к служебной записке от 15.02.2016 №02/28-</a:t>
            </a:r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5971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B48056-9B8C-47D4-A391-25E6950A520A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6239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C21F3E75-E4C3-4EC3-A02B-C19ECE4114BD}" type="slidenum">
              <a:rPr lang="ru-RU" altLang="ru-RU" smtClean="0">
                <a:solidFill>
                  <a:srgbClr val="000000"/>
                </a:solidFill>
                <a:latin typeface="Calibri" pitchFamily="34" charset="0"/>
              </a:rPr>
              <a:pPr/>
              <a:t>21</a:t>
            </a:fld>
            <a:endParaRPr lang="ru-RU" altLang="ru-RU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9796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8179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9995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624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7790" indent="-283766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5062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9088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431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7137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2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5187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59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D78278FE-63B3-49E8-BC71-83F34FC575D6}" type="slidenum">
              <a:rPr lang="ru-RU" altLang="ru-RU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24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840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48641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1815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2197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8345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8345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9809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Этот</a:t>
            </a:r>
            <a:r>
              <a:rPr lang="ru-RU" baseline="0" dirty="0" smtClean="0"/>
              <a:t> слайд нужно сделать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3C55B-9B26-4E18-A643-97383F1A6904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4569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84719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0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260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7790" indent="-283766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35062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89088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43113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97137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51162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05187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59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E79F8800-B887-4C45-9059-A9654FAB6342}" type="slidenum">
              <a:rPr lang="ru-RU" altLang="ru-RU" smtClean="0">
                <a:solidFill>
                  <a:prstClr val="black"/>
                </a:solidFill>
                <a:latin typeface="Calibri" pitchFamily="34" charset="0"/>
              </a:rPr>
              <a:pPr/>
              <a:t>38</a:t>
            </a:fld>
            <a:endParaRPr lang="ru-RU" altLang="ru-RU" smtClean="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4797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49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2549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7790" indent="-283766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35062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89088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43113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97137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51162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05187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59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E7088AF1-BF67-4354-825A-0F389967D9BD}" type="slidenum">
              <a:rPr lang="ru-RU" altLang="ru-RU" smtClean="0">
                <a:solidFill>
                  <a:prstClr val="black"/>
                </a:solidFill>
                <a:latin typeface="Calibri" pitchFamily="34" charset="0"/>
              </a:rPr>
              <a:pPr/>
              <a:t>39</a:t>
            </a:fld>
            <a:endParaRPr lang="ru-RU" altLang="ru-RU" smtClean="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8539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2560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7791" indent="-283766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35063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89087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43113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97137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5116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05187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59212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97151B88-868A-45F2-9F89-8DA1C847365D}" type="slidenum">
              <a:rPr lang="ru-RU" altLang="ru-RU" smtClean="0">
                <a:solidFill>
                  <a:prstClr val="black"/>
                </a:solidFill>
                <a:latin typeface="Calibri" pitchFamily="34" charset="0"/>
              </a:rPr>
              <a:pPr/>
              <a:t>40</a:t>
            </a:fld>
            <a:endParaRPr lang="ru-RU" altLang="ru-RU" smtClean="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2103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ru-RU" smtClean="0">
                <a:solidFill>
                  <a:prstClr val="black"/>
                </a:solidFill>
              </a:rPr>
              <a:t>КЕЙСИСТЕМС (С)</a:t>
            </a:r>
          </a:p>
        </p:txBody>
      </p:sp>
      <p:sp>
        <p:nvSpPr>
          <p:cNvPr id="184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25EA0C9D-987A-480E-B020-63FDFF612E34}" type="slidenum">
              <a:rPr lang="ru-RU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7495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660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76074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49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51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07600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510349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084640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733537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08115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57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18055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61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>
                <a:solidFill>
                  <a:prstClr val="black"/>
                </a:solidFill>
              </a:rPr>
              <a:pPr/>
              <a:t>62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63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07600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>
                <a:solidFill>
                  <a:prstClr val="black"/>
                </a:solidFill>
              </a:rPr>
              <a:pPr/>
              <a:t>64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65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>
                <a:solidFill>
                  <a:prstClr val="black"/>
                </a:solidFill>
              </a:rPr>
              <a:pPr/>
              <a:t>66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68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69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>
                <a:solidFill>
                  <a:prstClr val="black"/>
                </a:solidFill>
              </a:rPr>
              <a:pPr/>
              <a:t>70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>
                <a:solidFill>
                  <a:prstClr val="black"/>
                </a:solidFill>
              </a:rPr>
              <a:pPr/>
              <a:t>72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>
                <a:solidFill>
                  <a:prstClr val="black"/>
                </a:solidFill>
              </a:rPr>
              <a:pPr/>
              <a:t>74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75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40576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>
                <a:solidFill>
                  <a:prstClr val="black"/>
                </a:solidFill>
              </a:rPr>
              <a:pPr/>
              <a:t>76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77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68649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>
                <a:solidFill>
                  <a:prstClr val="black"/>
                </a:solidFill>
              </a:rPr>
              <a:pPr/>
              <a:t>78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80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</a:t>
            </a:r>
            <a:r>
              <a:rPr lang="en-US" dirty="0" smtClean="0"/>
              <a:t> A220100000</a:t>
            </a:r>
            <a:endParaRPr lang="ru-RU" dirty="0" smtClean="0"/>
          </a:p>
          <a:p>
            <a:r>
              <a:rPr lang="ru-RU" dirty="0" smtClean="0"/>
              <a:t>2 </a:t>
            </a:r>
            <a:r>
              <a:rPr lang="en-US" dirty="0" smtClean="0"/>
              <a:t>A2202</a:t>
            </a:r>
            <a:r>
              <a:rPr lang="ru-RU" dirty="0" smtClean="0"/>
              <a:t>00000</a:t>
            </a:r>
          </a:p>
          <a:p>
            <a:r>
              <a:rPr lang="ru-RU" dirty="0" smtClean="0"/>
              <a:t>3</a:t>
            </a:r>
            <a:r>
              <a:rPr lang="en-US" dirty="0" smtClean="0"/>
              <a:t> A220300000</a:t>
            </a:r>
            <a:endParaRPr lang="ru-RU" dirty="0" smtClean="0"/>
          </a:p>
          <a:p>
            <a:r>
              <a:rPr lang="ru-RU" dirty="0" smtClean="0"/>
              <a:t>4</a:t>
            </a:r>
            <a:r>
              <a:rPr lang="en-US" dirty="0" smtClean="0"/>
              <a:t> A230100000</a:t>
            </a:r>
            <a:endParaRPr lang="ru-RU" dirty="0" smtClean="0"/>
          </a:p>
          <a:p>
            <a:r>
              <a:rPr lang="ru-RU" dirty="0" smtClean="0"/>
              <a:t>5</a:t>
            </a:r>
            <a:r>
              <a:rPr lang="en-US" dirty="0" smtClean="0"/>
              <a:t> A230200000</a:t>
            </a:r>
            <a:endParaRPr lang="ru-RU" dirty="0" smtClean="0"/>
          </a:p>
          <a:p>
            <a:r>
              <a:rPr lang="ru-RU" dirty="0" smtClean="0"/>
              <a:t>6</a:t>
            </a:r>
            <a:r>
              <a:rPr lang="en-US" dirty="0" smtClean="0"/>
              <a:t> 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A230300000</a:t>
            </a:r>
          </a:p>
          <a:p>
            <a:r>
              <a:rPr lang="ru-RU" dirty="0" smtClean="0"/>
              <a:t>7</a:t>
            </a:r>
            <a:r>
              <a:rPr lang="en-US" dirty="0" smtClean="0"/>
              <a:t> A230400000</a:t>
            </a:r>
            <a:endParaRPr lang="ru-RU" dirty="0" smtClean="0"/>
          </a:p>
          <a:p>
            <a:r>
              <a:rPr lang="ru-RU" dirty="0" smtClean="0"/>
              <a:t>8</a:t>
            </a:r>
            <a:r>
              <a:rPr lang="en-US" dirty="0" smtClean="0"/>
              <a:t> A240100000</a:t>
            </a:r>
            <a:endParaRPr lang="ru-RU" dirty="0" smtClean="0"/>
          </a:p>
          <a:p>
            <a:r>
              <a:rPr lang="ru-RU" dirty="0" smtClean="0"/>
              <a:t>9</a:t>
            </a:r>
            <a:r>
              <a:rPr lang="en-US" dirty="0" smtClean="0"/>
              <a:t> A240200000</a:t>
            </a:r>
            <a:endParaRPr lang="ru-RU" dirty="0" smtClean="0"/>
          </a:p>
          <a:p>
            <a:r>
              <a:rPr lang="ru-RU" dirty="0" smtClean="0"/>
              <a:t>10</a:t>
            </a:r>
            <a:r>
              <a:rPr lang="en-US" dirty="0" smtClean="0"/>
              <a:t> A240300000</a:t>
            </a:r>
            <a:endParaRPr lang="ru-RU" dirty="0" smtClean="0"/>
          </a:p>
          <a:p>
            <a:r>
              <a:rPr lang="ru-RU" dirty="0" smtClean="0"/>
              <a:t>11</a:t>
            </a:r>
            <a:r>
              <a:rPr lang="en-US" dirty="0" smtClean="0"/>
              <a:t> A240400000</a:t>
            </a:r>
            <a:endParaRPr lang="ru-RU" dirty="0" smtClean="0"/>
          </a:p>
          <a:p>
            <a:r>
              <a:rPr lang="ru-RU" dirty="0" smtClean="0"/>
              <a:t>12</a:t>
            </a:r>
            <a:r>
              <a:rPr lang="en-US" dirty="0" smtClean="0"/>
              <a:t> A240500000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81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82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83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84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86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603292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88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231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1259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839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625" indent="-285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2502" indent="-22850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99501" indent="-22850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6503" indent="-22850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3502" indent="-2285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0504" indent="-2285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7503" indent="-2285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4504" indent="-2285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66D08C80-00A6-4C6F-BC79-E3C8547CAC32}" type="slidenum">
              <a:rPr lang="ru-RU" altLang="ru-RU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12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2309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A02213-50AC-49C7-94F6-B54017CB659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052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837AA2-A108-48EB-B8E3-4258990463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E15313-B841-44C1-BD37-82F30A73F5C5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5FEC12-1721-449A-A00F-DC829004985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0563B-07DB-43B2-82BB-1D3AD496FF0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E89BCA-3487-4876-9604-97265625C44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E44C10-DD94-4496-87DE-9DB4F847414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27E1B2-443C-4541-BF62-2FCEECF355A2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3CB6D7-C9EC-47A9-92F6-974A8A09E79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3768" y="116632"/>
            <a:ext cx="6512511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47248" y="6473403"/>
            <a:ext cx="1006489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8135DCAC-F131-4C56-82C1-BB591457AF7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35DCAC-F131-4C56-82C1-BB591457AF7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5523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8B4E9E-DC20-4671-BC32-BBFE77E2ACA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943F0E-A427-490E-ABE9-659AE898AE1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8135DCAC-F131-4C56-82C1-BB591457AF7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8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.xml"/><Relationship Id="rId3" Type="http://schemas.openxmlformats.org/officeDocument/2006/relationships/chart" Target="../charts/chart1.xml"/><Relationship Id="rId7" Type="http://schemas.openxmlformats.org/officeDocument/2006/relationships/chart" Target="../charts/chart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jpeg"/><Relationship Id="rId3" Type="http://schemas.openxmlformats.org/officeDocument/2006/relationships/chart" Target="../charts/chart12.xml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11" Type="http://schemas.openxmlformats.org/officeDocument/2006/relationships/image" Target="../media/image38.pn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7" Type="http://schemas.openxmlformats.org/officeDocument/2006/relationships/chart" Target="../charts/chart15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42.jpeg"/><Relationship Id="rId4" Type="http://schemas.openxmlformats.org/officeDocument/2006/relationships/chart" Target="../charts/char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5" Type="http://schemas.openxmlformats.org/officeDocument/2006/relationships/chart" Target="../charts/chart18.xml"/><Relationship Id="rId4" Type="http://schemas.openxmlformats.org/officeDocument/2006/relationships/chart" Target="../charts/char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chart" Target="../charts/chart2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18" Type="http://schemas.openxmlformats.org/officeDocument/2006/relationships/image" Target="../media/image17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diagramData" Target="../diagrams/data1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11" Type="http://schemas.openxmlformats.org/officeDocument/2006/relationships/image" Target="../media/image10.png"/><Relationship Id="rId5" Type="http://schemas.openxmlformats.org/officeDocument/2006/relationships/diagramColors" Target="../diagrams/colors1.xml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jpeg"/><Relationship Id="rId4" Type="http://schemas.openxmlformats.org/officeDocument/2006/relationships/image" Target="../media/image6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chart" Target="../charts/chart33.xml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6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4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5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6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chart" Target="../charts/chart3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8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9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4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1.xm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43.xml"/><Relationship Id="rId5" Type="http://schemas.openxmlformats.org/officeDocument/2006/relationships/image" Target="../media/image83.jpeg"/><Relationship Id="rId4" Type="http://schemas.openxmlformats.org/officeDocument/2006/relationships/chart" Target="../charts/chart4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4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7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5.xml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chart" Target="../charts/chart46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2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7.xm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3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8.xm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5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chart" Target="../charts/chart49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2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0.xm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51.xml"/><Relationship Id="rId4" Type="http://schemas.openxmlformats.org/officeDocument/2006/relationships/image" Target="../media/image98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2.xm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0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jpe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1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3.jpeg"/><Relationship Id="rId4" Type="http://schemas.openxmlformats.org/officeDocument/2006/relationships/image" Target="../media/image1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i.smirnov\Pictures\untitled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906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ubtitle 5"/>
          <p:cNvSpPr txBox="1">
            <a:spLocks/>
          </p:cNvSpPr>
          <p:nvPr/>
        </p:nvSpPr>
        <p:spPr bwMode="auto">
          <a:xfrm>
            <a:off x="542441" y="4861706"/>
            <a:ext cx="5198870" cy="1699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spcBef>
                <a:spcPct val="20000"/>
              </a:spcBef>
              <a:buFont typeface="Arial" pitchFamily="34" charset="0"/>
              <a:buNone/>
            </a:pPr>
            <a:r>
              <a:rPr lang="ru-RU" sz="22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К </a:t>
            </a:r>
            <a:r>
              <a:rPr lang="ru-RU" sz="22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закону </a:t>
            </a:r>
            <a:r>
              <a:rPr lang="ru-RU" sz="22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Чувашской Республики           «О республиканском бюджете Чувашской Республики на 2025 год и на плановый период 2026 и 2027 годов»</a:t>
            </a:r>
          </a:p>
        </p:txBody>
      </p:sp>
      <p:pic>
        <p:nvPicPr>
          <p:cNvPr id="1030" name="Picture 6" descr="C:\Users\i.smirnov\Documents\Бюджет для граждан\Фото\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37" y="2032180"/>
            <a:ext cx="8552925" cy="27649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4"/>
          <p:cNvSpPr>
            <a:spLocks noGrp="1"/>
          </p:cNvSpPr>
          <p:nvPr>
            <p:ph type="title"/>
          </p:nvPr>
        </p:nvSpPr>
        <p:spPr>
          <a:xfrm>
            <a:off x="21332" y="990601"/>
            <a:ext cx="8280920" cy="1368152"/>
          </a:xfrm>
        </p:spPr>
        <p:txBody>
          <a:bodyPr/>
          <a:lstStyle/>
          <a:p>
            <a:pPr marL="0" indent="0">
              <a:buNone/>
            </a:pPr>
            <a:r>
              <a:rPr lang="ru-RU" sz="5400" dirty="0" smtClean="0">
                <a:solidFill>
                  <a:schemeClr val="accent1">
                    <a:lumMod val="50000"/>
                  </a:schemeClr>
                </a:solidFill>
                <a:ea typeface="Calibri" pitchFamily="34" charset="0"/>
                <a:cs typeface="Calibri" pitchFamily="34" charset="0"/>
              </a:rPr>
              <a:t>Бюджет для граждан</a:t>
            </a:r>
            <a:endParaRPr sz="5400" u="sng" dirty="0" smtClean="0">
              <a:solidFill>
                <a:schemeClr val="accent1">
                  <a:lumMod val="50000"/>
                </a:schemeClr>
              </a:solidFill>
              <a:ea typeface="Calibri" pitchFamily="34" charset="0"/>
              <a:cs typeface="Calibri" pitchFamily="34" charset="0"/>
            </a:endParaRPr>
          </a:p>
        </p:txBody>
      </p:sp>
      <p:pic>
        <p:nvPicPr>
          <p:cNvPr id="19" name="Picture 3" descr="C:\Users\i.smirnov\Documents\Бюджет для граждан\Фото\995466a8d0f44a4180ea1ad4c264bf4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820234"/>
            <a:ext cx="2773010" cy="18486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66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25542" y="3350301"/>
            <a:ext cx="8136000" cy="123082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мероприятий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росту доходного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потенциала Чувашской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и (или) по оптимизации расходов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сокращению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государственного долга Чувашской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на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2018 -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525542" y="4977272"/>
            <a:ext cx="8136000" cy="118803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мероприятий, направленных на повышение эффективности управления общественными финансами Чувашской Республики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>
              <a:lnSpc>
                <a:spcPct val="150000"/>
              </a:lnSpc>
            </a:pP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2018 -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 (административные мероприятия) 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59729" y="-13063"/>
            <a:ext cx="7192591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Меры, принимаемые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минимизации основных бюджетных рисков и преодоления проблем в бюджетной сфере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40889" y="682551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525542" y="2627620"/>
            <a:ext cx="8136000" cy="369332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Включает: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25542" y="836712"/>
            <a:ext cx="8136000" cy="129614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anchor="ctr" anchorCtr="0"/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Распоряжением Кабинета Министров Чувашской Республики </a:t>
            </a:r>
            <a:endParaRPr lang="ru-RU" sz="20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сентября 2018 г. 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703-р</a:t>
            </a:r>
          </a:p>
          <a:p>
            <a:pPr algn="ctr"/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утверждена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оздоровления государственных финансов Чувашской Республики на 2018 - 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33713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.smirnov\Documents\Бюджет для граждан\Фото\fot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5" y="5396616"/>
            <a:ext cx="2009575" cy="1338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T:\ОБП\Лукин\Картинки\расходы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576" y="765515"/>
            <a:ext cx="1867998" cy="991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Номер слайда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>
            <a:off x="238011" y="69850"/>
            <a:ext cx="6976567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20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бюджетной политики в </a:t>
            </a:r>
            <a:r>
              <a:rPr lang="ru-RU" sz="20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20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0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году</a:t>
            </a:r>
            <a:endParaRPr lang="ru-RU" sz="20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26294" y="980728"/>
            <a:ext cx="7200000" cy="115212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99,9% расходов республиканского бюджета Чувашской Республики в программном формате</a:t>
            </a:r>
            <a:endParaRPr lang="ru-RU" sz="1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73228" y="2420888"/>
            <a:ext cx="7200000" cy="115212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 собственных доходов </a:t>
            </a: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республиканского бюджета Чувашской Республики </a:t>
            </a: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25,4% к </a:t>
            </a: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уровню </a:t>
            </a: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года</a:t>
            </a:r>
            <a:endParaRPr lang="ru-RU" sz="1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858971" y="5396616"/>
            <a:ext cx="6998096" cy="102135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</a:t>
            </a: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принятые расходные обязательства выполнены в полном объеме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971600" y="3861048"/>
            <a:ext cx="7275332" cy="125743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 расходов республиканского </a:t>
            </a: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Чувашской Республики </a:t>
            </a: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18,1% к </a:t>
            </a: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уровню </a:t>
            </a: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года</a:t>
            </a:r>
            <a:endParaRPr lang="ru-RU" sz="1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16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T:\ОБП\Лукин\Картинки\задачи бюджетной политикит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358" y="1268760"/>
            <a:ext cx="1652510" cy="12881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 descr="T:\ОБП\IvNik\картинки\2015\базовый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373216"/>
            <a:ext cx="3068459" cy="13717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61660" y="4149080"/>
            <a:ext cx="7423274" cy="64807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программ развития инфраструктуры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61661" y="1115549"/>
            <a:ext cx="6120121" cy="674835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достижения национальных целей развития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Нашивка 6"/>
          <p:cNvSpPr/>
          <p:nvPr/>
        </p:nvSpPr>
        <p:spPr>
          <a:xfrm>
            <a:off x="97791" y="1180566"/>
            <a:ext cx="864096" cy="440715"/>
          </a:xfrm>
          <a:prstGeom prst="chevron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Нашивка 21"/>
          <p:cNvSpPr/>
          <p:nvPr/>
        </p:nvSpPr>
        <p:spPr>
          <a:xfrm>
            <a:off x="125984" y="2260429"/>
            <a:ext cx="864096" cy="440715"/>
          </a:xfrm>
          <a:prstGeom prst="chevron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Нашивка 22"/>
          <p:cNvSpPr/>
          <p:nvPr/>
        </p:nvSpPr>
        <p:spPr>
          <a:xfrm>
            <a:off x="119439" y="4212421"/>
            <a:ext cx="864096" cy="440715"/>
          </a:xfrm>
          <a:prstGeom prst="chevron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Нашивка 23"/>
          <p:cNvSpPr/>
          <p:nvPr/>
        </p:nvSpPr>
        <p:spPr>
          <a:xfrm>
            <a:off x="117890" y="3244646"/>
            <a:ext cx="864096" cy="440715"/>
          </a:xfrm>
          <a:prstGeom prst="chevron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054023" y="3140968"/>
            <a:ext cx="7430911" cy="72008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еализация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 развития инфраструктуры социальной сферы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126412" y="6461245"/>
            <a:ext cx="1054100" cy="365125"/>
          </a:xfrm>
        </p:spPr>
        <p:txBody>
          <a:bodyPr/>
          <a:lstStyle/>
          <a:p>
            <a:pPr>
              <a:defRPr/>
            </a:pPr>
            <a:fld id="{F6DAF6DD-932B-4E1C-B70C-04A2D5208306}" type="slidenum">
              <a:rPr lang="ru-RU" altLang="ru-RU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ru-RU" altLang="ru-RU" dirty="0">
              <a:solidFill>
                <a:prstClr val="black"/>
              </a:solidFill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259729" y="-13063"/>
            <a:ext cx="6976567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и приоритетные направления бюджетной политики на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-202</a:t>
            </a:r>
            <a:r>
              <a:rPr lang="en-US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75153" y="2132856"/>
            <a:ext cx="6106629" cy="68841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отраслей экономики</a:t>
            </a:r>
          </a:p>
        </p:txBody>
      </p:sp>
    </p:spTree>
    <p:extLst>
      <p:ext uri="{BB962C8B-B14F-4D97-AF65-F5344CB8AC3E}">
        <p14:creationId xmlns:p14="http://schemas.microsoft.com/office/powerpoint/2010/main" val="67025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8126412" y="6453336"/>
            <a:ext cx="10541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41C490C-6413-43DC-8E95-E7ABF4261781}" type="slidenum">
              <a:rPr lang="ru-RU" altLang="ru-RU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13</a:t>
            </a:fld>
            <a:endParaRPr lang="ru-RU" altLang="ru-RU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Равнобедренный треугольник 6"/>
          <p:cNvSpPr/>
          <p:nvPr/>
        </p:nvSpPr>
        <p:spPr>
          <a:xfrm>
            <a:off x="1357290" y="4000504"/>
            <a:ext cx="468312" cy="155575"/>
          </a:xfrm>
          <a:prstGeom prst="triangle">
            <a:avLst/>
          </a:prstGeom>
          <a:solidFill>
            <a:srgbClr val="FFC000"/>
          </a:solidFill>
          <a:ln w="95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88089" y="2118859"/>
            <a:ext cx="714375" cy="16701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848105" y="1988841"/>
            <a:ext cx="715962" cy="18002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7504" y="1345898"/>
            <a:ext cx="1503962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charset="0"/>
              </a:rPr>
              <a:t>Доходы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424349" y="1268760"/>
            <a:ext cx="1563475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charset="0"/>
              </a:rPr>
              <a:t>Расходы</a:t>
            </a:r>
          </a:p>
        </p:txBody>
      </p:sp>
      <p:sp>
        <p:nvSpPr>
          <p:cNvPr id="12" name="Овал 11"/>
          <p:cNvSpPr/>
          <p:nvPr/>
        </p:nvSpPr>
        <p:spPr>
          <a:xfrm>
            <a:off x="314489" y="1671340"/>
            <a:ext cx="1187450" cy="31750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115 534,4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572376" y="1607314"/>
            <a:ext cx="1243013" cy="31750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117 312,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683568" y="3892851"/>
            <a:ext cx="1889750" cy="82242"/>
          </a:xfrm>
          <a:prstGeom prst="line">
            <a:avLst/>
          </a:prstGeom>
          <a:ln w="793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ятиугольник 16"/>
          <p:cNvSpPr/>
          <p:nvPr/>
        </p:nvSpPr>
        <p:spPr>
          <a:xfrm>
            <a:off x="314490" y="4238719"/>
            <a:ext cx="1449198" cy="530852"/>
          </a:xfrm>
          <a:prstGeom prst="homePlat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 anchorCtr="0"/>
          <a:lstStyle/>
          <a:p>
            <a:pPr algn="ctr">
              <a:defRPr/>
            </a:pPr>
            <a:r>
              <a:rPr lang="ru-RU" sz="14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Дефицит</a:t>
            </a:r>
            <a:endParaRPr lang="ru-RU" sz="14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8" name="Нашивка 17"/>
          <p:cNvSpPr/>
          <p:nvPr/>
        </p:nvSpPr>
        <p:spPr>
          <a:xfrm>
            <a:off x="1628443" y="4253561"/>
            <a:ext cx="1186946" cy="516010"/>
          </a:xfrm>
          <a:prstGeom prst="chevron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anchor="ctr" anchorCtr="0"/>
          <a:lstStyle/>
          <a:p>
            <a:pPr algn="ctr">
              <a:defRPr/>
            </a:pPr>
            <a:r>
              <a:rPr lang="ru-RU" sz="13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3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1 777,7</a:t>
            </a:r>
            <a:endParaRPr lang="ru-RU" sz="13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Равнобедренный треугольник 24"/>
          <p:cNvSpPr/>
          <p:nvPr/>
        </p:nvSpPr>
        <p:spPr>
          <a:xfrm>
            <a:off x="4356591" y="4318273"/>
            <a:ext cx="468312" cy="155575"/>
          </a:xfrm>
          <a:prstGeom prst="triangle">
            <a:avLst/>
          </a:prstGeom>
          <a:solidFill>
            <a:srgbClr val="FFC000"/>
          </a:solidFill>
          <a:ln w="95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609170" y="2271320"/>
            <a:ext cx="715963" cy="18192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875995" y="2348880"/>
            <a:ext cx="714375" cy="174167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161466" y="1556792"/>
            <a:ext cx="1503962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charset="0"/>
              </a:rPr>
              <a:t>Доходы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4442250" y="1629910"/>
            <a:ext cx="1563475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charset="0"/>
              </a:rPr>
              <a:t>Расходы</a:t>
            </a:r>
          </a:p>
        </p:txBody>
      </p:sp>
      <p:sp>
        <p:nvSpPr>
          <p:cNvPr id="30" name="Овал 29"/>
          <p:cNvSpPr/>
          <p:nvPr/>
        </p:nvSpPr>
        <p:spPr>
          <a:xfrm>
            <a:off x="3275856" y="1887364"/>
            <a:ext cx="1187450" cy="31750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116 553,5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4614058" y="1959372"/>
            <a:ext cx="1243012" cy="31750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115 671,1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 flipV="1">
            <a:off x="3557794" y="4175773"/>
            <a:ext cx="2065905" cy="155575"/>
          </a:xfrm>
          <a:prstGeom prst="line">
            <a:avLst/>
          </a:prstGeom>
          <a:ln w="793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Равнобедренный треугольник 35"/>
          <p:cNvSpPr/>
          <p:nvPr/>
        </p:nvSpPr>
        <p:spPr>
          <a:xfrm>
            <a:off x="7272715" y="4769571"/>
            <a:ext cx="468312" cy="155575"/>
          </a:xfrm>
          <a:prstGeom prst="triangle">
            <a:avLst/>
          </a:prstGeom>
          <a:solidFill>
            <a:srgbClr val="FFC000"/>
          </a:solidFill>
          <a:ln w="95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6538649" y="2626319"/>
            <a:ext cx="715963" cy="19611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7724358" y="2708920"/>
            <a:ext cx="715963" cy="187855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6055673" y="1772816"/>
            <a:ext cx="1503962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charset="0"/>
              </a:rPr>
              <a:t>Доходы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7321239" y="1916832"/>
            <a:ext cx="1563475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charset="0"/>
              </a:rPr>
              <a:t>Расходы</a:t>
            </a:r>
          </a:p>
        </p:txBody>
      </p:sp>
      <p:sp>
        <p:nvSpPr>
          <p:cNvPr id="41" name="Овал 40"/>
          <p:cNvSpPr/>
          <p:nvPr/>
        </p:nvSpPr>
        <p:spPr>
          <a:xfrm>
            <a:off x="6156176" y="2112570"/>
            <a:ext cx="1189038" cy="31750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117 139,1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Овал 41"/>
          <p:cNvSpPr/>
          <p:nvPr/>
        </p:nvSpPr>
        <p:spPr>
          <a:xfrm>
            <a:off x="7446748" y="2225135"/>
            <a:ext cx="1243012" cy="31750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115 748,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 flipV="1">
            <a:off x="6466782" y="4642537"/>
            <a:ext cx="1973539" cy="135392"/>
          </a:xfrm>
          <a:prstGeom prst="line">
            <a:avLst/>
          </a:prstGeom>
          <a:ln w="793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1"/>
          <p:cNvSpPr txBox="1">
            <a:spLocks noChangeArrowheads="1"/>
          </p:cNvSpPr>
          <p:nvPr/>
        </p:nvSpPr>
        <p:spPr bwMode="auto">
          <a:xfrm>
            <a:off x="898483" y="888335"/>
            <a:ext cx="1295400" cy="276225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altLang="ru-RU" sz="1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altLang="ru-RU" sz="1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</a:t>
            </a:r>
            <a:endParaRPr lang="ru-RU" altLang="ru-RU" sz="1300" b="1" dirty="0" smtClean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1"/>
          <p:cNvSpPr txBox="1">
            <a:spLocks noChangeArrowheads="1"/>
          </p:cNvSpPr>
          <p:nvPr/>
        </p:nvSpPr>
        <p:spPr bwMode="auto">
          <a:xfrm>
            <a:off x="3940164" y="1052736"/>
            <a:ext cx="1295400" cy="274638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altLang="ru-RU" sz="1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altLang="ru-RU" sz="1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</a:t>
            </a:r>
            <a:endParaRPr lang="ru-RU" altLang="ru-RU" sz="1300" b="1" dirty="0" smtClean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1"/>
          <p:cNvSpPr txBox="1">
            <a:spLocks noChangeArrowheads="1"/>
          </p:cNvSpPr>
          <p:nvPr/>
        </p:nvSpPr>
        <p:spPr bwMode="auto">
          <a:xfrm>
            <a:off x="6807577" y="1452339"/>
            <a:ext cx="1295400" cy="276225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altLang="ru-RU" sz="1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altLang="ru-RU" sz="1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</a:t>
            </a:r>
            <a:endParaRPr lang="ru-RU" altLang="ru-RU" sz="1300" b="1" dirty="0" smtClean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Заголовок 1"/>
          <p:cNvSpPr txBox="1">
            <a:spLocks/>
          </p:cNvSpPr>
          <p:nvPr/>
        </p:nvSpPr>
        <p:spPr>
          <a:xfrm>
            <a:off x="251517" y="22910"/>
            <a:ext cx="7489510" cy="55083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Параметры </a:t>
            </a:r>
            <a:r>
              <a:rPr lang="ru-RU" sz="1800" u="sng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консолидированного</a:t>
            </a: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бюджета Чувашской Республики на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год и на плановый период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годов </a:t>
            </a:r>
            <a:endParaRPr lang="ru-RU" sz="1800" b="0" i="1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7" name="Прямая соединительная линия 56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  <p:pic>
        <p:nvPicPr>
          <p:cNvPr id="54" name="Picture 3" descr="T:\ОБП\Метелева\деньги 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53" y="5301208"/>
            <a:ext cx="4500535" cy="124150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7840344" y="634312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rgbClr val="4E67C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altLang="ru-RU" sz="1200" b="1" dirty="0">
                <a:solidFill>
                  <a:srgbClr val="4E67C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200" b="1" dirty="0" smtClean="0">
                <a:solidFill>
                  <a:srgbClr val="4E67C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altLang="ru-RU" sz="1200" b="1" dirty="0">
              <a:solidFill>
                <a:srgbClr val="4E67C8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ятиугольник 44"/>
          <p:cNvSpPr/>
          <p:nvPr/>
        </p:nvSpPr>
        <p:spPr>
          <a:xfrm>
            <a:off x="3414068" y="4624805"/>
            <a:ext cx="1251359" cy="456464"/>
          </a:xfrm>
          <a:prstGeom prst="homePlat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Профицит</a:t>
            </a:r>
            <a:endParaRPr lang="ru-RU" sz="14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46" name="Нашивка 45"/>
          <p:cNvSpPr/>
          <p:nvPr/>
        </p:nvSpPr>
        <p:spPr>
          <a:xfrm>
            <a:off x="4572000" y="4612839"/>
            <a:ext cx="1296513" cy="472345"/>
          </a:xfrm>
          <a:prstGeom prst="chevron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882,4</a:t>
            </a:r>
          </a:p>
        </p:txBody>
      </p:sp>
      <p:sp>
        <p:nvSpPr>
          <p:cNvPr id="53" name="Нашивка 52"/>
          <p:cNvSpPr/>
          <p:nvPr/>
        </p:nvSpPr>
        <p:spPr>
          <a:xfrm>
            <a:off x="7559635" y="5085184"/>
            <a:ext cx="1248259" cy="504055"/>
          </a:xfrm>
          <a:prstGeom prst="chevron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1 390,7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55" name="Пятиугольник 54"/>
          <p:cNvSpPr/>
          <p:nvPr/>
        </p:nvSpPr>
        <p:spPr>
          <a:xfrm>
            <a:off x="6372200" y="5085183"/>
            <a:ext cx="1352158" cy="504055"/>
          </a:xfrm>
          <a:prstGeom prst="homePlat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rIns="0" anchor="ctr" anchorCtr="0"/>
          <a:lstStyle/>
          <a:p>
            <a:pPr algn="ctr">
              <a:defRPr/>
            </a:pPr>
            <a:r>
              <a:rPr lang="ru-RU" sz="14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Профицит</a:t>
            </a:r>
            <a:endParaRPr lang="ru-RU" sz="14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55194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8126412" y="6448251"/>
            <a:ext cx="10541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41C490C-6413-43DC-8E95-E7ABF4261781}" type="slidenum">
              <a:rPr lang="ru-RU" altLang="ru-RU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14</a:t>
            </a:fld>
            <a:endParaRPr lang="ru-RU" altLang="ru-RU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Равнобедренный треугольник 6"/>
          <p:cNvSpPr/>
          <p:nvPr/>
        </p:nvSpPr>
        <p:spPr>
          <a:xfrm>
            <a:off x="1365159" y="4029842"/>
            <a:ext cx="468312" cy="155575"/>
          </a:xfrm>
          <a:prstGeom prst="triangle">
            <a:avLst/>
          </a:prstGeom>
          <a:solidFill>
            <a:srgbClr val="FFC000"/>
          </a:solidFill>
          <a:ln w="95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02595" y="1874685"/>
            <a:ext cx="714375" cy="1022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892164" y="1780798"/>
            <a:ext cx="715962" cy="20543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07802" y="1124744"/>
            <a:ext cx="1503962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485900" y="1052736"/>
            <a:ext cx="1563475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00720" y="2897085"/>
            <a:ext cx="714375" cy="921271"/>
          </a:xfrm>
          <a:prstGeom prst="rect">
            <a:avLst/>
          </a:prstGeom>
          <a:solidFill>
            <a:schemeClr val="accent2">
              <a:lumMod val="60000"/>
              <a:lumOff val="40000"/>
              <a:alpha val="68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679029" y="3933056"/>
            <a:ext cx="1929097" cy="96786"/>
          </a:xfrm>
          <a:prstGeom prst="line">
            <a:avLst/>
          </a:prstGeom>
          <a:ln w="793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ятиугольник 16"/>
          <p:cNvSpPr/>
          <p:nvPr/>
        </p:nvSpPr>
        <p:spPr>
          <a:xfrm>
            <a:off x="407072" y="4373852"/>
            <a:ext cx="1164258" cy="414614"/>
          </a:xfrm>
          <a:prstGeom prst="homePlat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Дефицит</a:t>
            </a:r>
            <a:endParaRPr lang="ru-RU" sz="14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8" name="Нашивка 17"/>
          <p:cNvSpPr/>
          <p:nvPr/>
        </p:nvSpPr>
        <p:spPr>
          <a:xfrm>
            <a:off x="1621702" y="4373852"/>
            <a:ext cx="1163538" cy="416688"/>
          </a:xfrm>
          <a:prstGeom prst="chevron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anchor="ctr" anchorCtr="0"/>
          <a:lstStyle/>
          <a:p>
            <a:pPr algn="ctr">
              <a:defRPr/>
            </a:pPr>
            <a:r>
              <a:rPr lang="ru-RU" sz="14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-1 </a:t>
            </a:r>
            <a:r>
              <a:rPr lang="en-US" sz="14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777</a:t>
            </a:r>
            <a:r>
              <a:rPr lang="ru-RU" sz="14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,7</a:t>
            </a:r>
            <a:endParaRPr lang="ru-RU" sz="14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Равнобедренный треугольник 24"/>
          <p:cNvSpPr/>
          <p:nvPr/>
        </p:nvSpPr>
        <p:spPr>
          <a:xfrm>
            <a:off x="4473297" y="4373852"/>
            <a:ext cx="468312" cy="154180"/>
          </a:xfrm>
          <a:prstGeom prst="triangle">
            <a:avLst/>
          </a:prstGeom>
          <a:solidFill>
            <a:srgbClr val="FFC000"/>
          </a:solidFill>
          <a:ln w="95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724304" y="2099119"/>
            <a:ext cx="715963" cy="13439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990335" y="2111370"/>
            <a:ext cx="714375" cy="206173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314786" y="1235677"/>
            <a:ext cx="1503962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4624572" y="1294021"/>
            <a:ext cx="1563475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3724304" y="3443039"/>
            <a:ext cx="715963" cy="730064"/>
          </a:xfrm>
          <a:prstGeom prst="rect">
            <a:avLst/>
          </a:prstGeom>
          <a:solidFill>
            <a:schemeClr val="accent2">
              <a:lumMod val="60000"/>
              <a:lumOff val="40000"/>
              <a:alpha val="68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 flipV="1">
            <a:off x="3713723" y="4273691"/>
            <a:ext cx="1987460" cy="77090"/>
          </a:xfrm>
          <a:prstGeom prst="line">
            <a:avLst/>
          </a:prstGeom>
          <a:ln w="793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ятиугольник 33"/>
          <p:cNvSpPr/>
          <p:nvPr/>
        </p:nvSpPr>
        <p:spPr>
          <a:xfrm>
            <a:off x="3414069" y="4624805"/>
            <a:ext cx="1213942" cy="412211"/>
          </a:xfrm>
          <a:prstGeom prst="homePlat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Профицит</a:t>
            </a:r>
            <a:endParaRPr lang="ru-RU" sz="14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35" name="Нашивка 34"/>
          <p:cNvSpPr/>
          <p:nvPr/>
        </p:nvSpPr>
        <p:spPr>
          <a:xfrm>
            <a:off x="4660493" y="4612839"/>
            <a:ext cx="1208020" cy="426553"/>
          </a:xfrm>
          <a:prstGeom prst="chevron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ru-RU" sz="14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4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882</a:t>
            </a:r>
            <a:r>
              <a:rPr lang="ru-RU" sz="14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,</a:t>
            </a:r>
            <a:r>
              <a:rPr lang="en-US" sz="14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4</a:t>
            </a:r>
            <a:endParaRPr lang="ru-RU" sz="14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36" name="Равнобедренный треугольник 35"/>
          <p:cNvSpPr/>
          <p:nvPr/>
        </p:nvSpPr>
        <p:spPr>
          <a:xfrm>
            <a:off x="7317958" y="4826116"/>
            <a:ext cx="468312" cy="155575"/>
          </a:xfrm>
          <a:prstGeom prst="triangle">
            <a:avLst/>
          </a:prstGeom>
          <a:solidFill>
            <a:srgbClr val="FFC000"/>
          </a:solidFill>
          <a:ln w="95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6553433" y="2475077"/>
            <a:ext cx="715963" cy="13600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7790239" y="2579193"/>
            <a:ext cx="715963" cy="20230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6119438" y="1772816"/>
            <a:ext cx="1503962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7387197" y="1782076"/>
            <a:ext cx="1563475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6553433" y="3835154"/>
            <a:ext cx="715963" cy="777355"/>
          </a:xfrm>
          <a:prstGeom prst="rect">
            <a:avLst/>
          </a:prstGeom>
          <a:solidFill>
            <a:schemeClr val="accent2">
              <a:lumMod val="60000"/>
              <a:lumOff val="40000"/>
              <a:alpha val="68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 flipV="1">
            <a:off x="6548454" y="4719758"/>
            <a:ext cx="1957748" cy="121024"/>
          </a:xfrm>
          <a:prstGeom prst="line">
            <a:avLst/>
          </a:prstGeom>
          <a:ln w="793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Нашивка 45"/>
          <p:cNvSpPr/>
          <p:nvPr/>
        </p:nvSpPr>
        <p:spPr>
          <a:xfrm>
            <a:off x="7717214" y="5141902"/>
            <a:ext cx="1090680" cy="447338"/>
          </a:xfrm>
          <a:prstGeom prst="chevron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ru-RU" sz="14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1 </a:t>
            </a:r>
            <a:r>
              <a:rPr lang="en-US" sz="14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390,7</a:t>
            </a:r>
            <a:endParaRPr lang="ru-RU" sz="14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47" name="TextBox 1"/>
          <p:cNvSpPr txBox="1">
            <a:spLocks noChangeArrowheads="1"/>
          </p:cNvSpPr>
          <p:nvPr/>
        </p:nvSpPr>
        <p:spPr bwMode="auto">
          <a:xfrm>
            <a:off x="900770" y="776511"/>
            <a:ext cx="1295400" cy="276225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altLang="ru-RU" sz="1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altLang="ru-RU" sz="1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</a:t>
            </a:r>
            <a:endParaRPr lang="ru-RU" altLang="ru-RU" sz="1300" b="1" dirty="0" smtClean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1"/>
          <p:cNvSpPr txBox="1">
            <a:spLocks noChangeArrowheads="1"/>
          </p:cNvSpPr>
          <p:nvPr/>
        </p:nvSpPr>
        <p:spPr bwMode="auto">
          <a:xfrm>
            <a:off x="4083078" y="946081"/>
            <a:ext cx="1295400" cy="274638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altLang="ru-RU" sz="1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altLang="ru-RU" sz="1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</a:t>
            </a:r>
            <a:endParaRPr lang="ru-RU" altLang="ru-RU" sz="1300" b="1" dirty="0" smtClean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1"/>
          <p:cNvSpPr txBox="1">
            <a:spLocks noChangeArrowheads="1"/>
          </p:cNvSpPr>
          <p:nvPr/>
        </p:nvSpPr>
        <p:spPr bwMode="auto">
          <a:xfrm>
            <a:off x="6873535" y="1463298"/>
            <a:ext cx="1295400" cy="256849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altLang="ru-RU" sz="1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altLang="ru-RU" sz="1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</a:t>
            </a:r>
            <a:endParaRPr lang="ru-RU" altLang="ru-RU" sz="1300" b="1" dirty="0" smtClean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62" name="Прямоугольник 52"/>
          <p:cNvSpPr>
            <a:spLocks noChangeArrowheads="1"/>
          </p:cNvSpPr>
          <p:nvPr/>
        </p:nvSpPr>
        <p:spPr bwMode="auto">
          <a:xfrm>
            <a:off x="491021" y="2148306"/>
            <a:ext cx="911225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64 579,5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(64,5%)</a:t>
            </a:r>
            <a:endParaRPr lang="ru-RU" altLang="ru-RU" sz="12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63" name="Прямоугольник 53"/>
          <p:cNvSpPr>
            <a:spLocks noChangeArrowheads="1"/>
          </p:cNvSpPr>
          <p:nvPr/>
        </p:nvSpPr>
        <p:spPr bwMode="auto">
          <a:xfrm>
            <a:off x="578194" y="3054410"/>
            <a:ext cx="7232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35 534,4</a:t>
            </a:r>
            <a:endParaRPr lang="ru-RU" alt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1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(35,5%)</a:t>
            </a:r>
            <a:endParaRPr lang="ru-RU" altLang="ru-RU" sz="11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64" name="Прямоугольник 57"/>
          <p:cNvSpPr>
            <a:spLocks noChangeArrowheads="1"/>
          </p:cNvSpPr>
          <p:nvPr/>
        </p:nvSpPr>
        <p:spPr bwMode="auto">
          <a:xfrm>
            <a:off x="3611592" y="2564904"/>
            <a:ext cx="911225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66 857,5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(66,7%)</a:t>
            </a:r>
            <a:endParaRPr lang="ru-RU" altLang="ru-RU" sz="12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65" name="Прямоугольник 58"/>
          <p:cNvSpPr>
            <a:spLocks noChangeArrowheads="1"/>
          </p:cNvSpPr>
          <p:nvPr/>
        </p:nvSpPr>
        <p:spPr bwMode="auto">
          <a:xfrm>
            <a:off x="3728097" y="3524879"/>
            <a:ext cx="723275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33 434,0</a:t>
            </a:r>
            <a:endParaRPr lang="ru-RU" alt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(33,3%</a:t>
            </a:r>
            <a:r>
              <a:rPr lang="en-US" altLang="ru-RU" sz="11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altLang="ru-RU" sz="11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66" name="Прямоугольник 63"/>
          <p:cNvSpPr>
            <a:spLocks noChangeArrowheads="1"/>
          </p:cNvSpPr>
          <p:nvPr/>
        </p:nvSpPr>
        <p:spPr bwMode="auto">
          <a:xfrm>
            <a:off x="6444208" y="2996952"/>
            <a:ext cx="911225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69 581,0</a:t>
            </a:r>
            <a:endParaRPr lang="ru-RU" altLang="ru-RU" sz="12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(69,4</a:t>
            </a:r>
            <a:r>
              <a:rPr lang="en-US" altLang="ru-RU" sz="11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r>
              <a:rPr lang="ru-RU" altLang="ru-RU" sz="11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altLang="ru-RU" sz="12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67" name="Прямоугольник 64"/>
          <p:cNvSpPr>
            <a:spLocks noChangeArrowheads="1"/>
          </p:cNvSpPr>
          <p:nvPr/>
        </p:nvSpPr>
        <p:spPr bwMode="auto">
          <a:xfrm>
            <a:off x="6548334" y="3982047"/>
            <a:ext cx="723275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30 609,1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(30,6%)</a:t>
            </a:r>
            <a:endParaRPr lang="ru-RU" altLang="ru-RU" sz="11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Заголовок 1"/>
          <p:cNvSpPr txBox="1">
            <a:spLocks/>
          </p:cNvSpPr>
          <p:nvPr/>
        </p:nvSpPr>
        <p:spPr>
          <a:xfrm>
            <a:off x="251518" y="22910"/>
            <a:ext cx="7465696" cy="55083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Параметры республиканского </a:t>
            </a: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 </a:t>
            </a:r>
          </a:p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202</a:t>
            </a:r>
            <a:r>
              <a:rPr lang="en-US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год и на плановый период 2026 </a:t>
            </a:r>
            <a:r>
              <a:rPr lang="ru-RU" sz="180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2027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годов</a:t>
            </a:r>
            <a:endParaRPr lang="ru-RU" sz="1100" b="0" i="1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7" name="Прямая соединительная линия 56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361020" y="5008928"/>
            <a:ext cx="2528123" cy="580312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479489" y="5069902"/>
            <a:ext cx="144000" cy="144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476273" y="5365073"/>
            <a:ext cx="144000" cy="144000"/>
          </a:xfrm>
          <a:prstGeom prst="rect">
            <a:avLst/>
          </a:prstGeom>
          <a:solidFill>
            <a:schemeClr val="accent2">
              <a:lumMod val="60000"/>
              <a:lumOff val="40000"/>
              <a:alpha val="68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72" name="Прямоугольник 67"/>
          <p:cNvSpPr>
            <a:spLocks noChangeArrowheads="1"/>
          </p:cNvSpPr>
          <p:nvPr/>
        </p:nvSpPr>
        <p:spPr bwMode="auto">
          <a:xfrm>
            <a:off x="692046" y="5011097"/>
            <a:ext cx="179785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Собственные доходы</a:t>
            </a:r>
            <a:endParaRPr lang="ru-RU" altLang="ru-RU" sz="11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Прямоугольник 68"/>
          <p:cNvSpPr>
            <a:spLocks noChangeArrowheads="1"/>
          </p:cNvSpPr>
          <p:nvPr/>
        </p:nvSpPr>
        <p:spPr bwMode="auto">
          <a:xfrm>
            <a:off x="679029" y="5288347"/>
            <a:ext cx="20296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  <a:endParaRPr lang="ru-RU" altLang="ru-RU" sz="11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TextBox 1"/>
          <p:cNvSpPr txBox="1">
            <a:spLocks noChangeArrowheads="1"/>
          </p:cNvSpPr>
          <p:nvPr/>
        </p:nvSpPr>
        <p:spPr bwMode="auto">
          <a:xfrm>
            <a:off x="7840344" y="634312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rgbClr val="4E67C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altLang="ru-RU" sz="1200" b="1" dirty="0">
                <a:solidFill>
                  <a:srgbClr val="4E67C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200" b="1" dirty="0" smtClean="0">
                <a:solidFill>
                  <a:srgbClr val="4E67C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altLang="ru-RU" sz="1200" b="1" dirty="0">
              <a:solidFill>
                <a:srgbClr val="4E67C8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" name="Picture 42" descr="T:\ОБП\Регина\картинки\доход\usn-i-envd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416" y="5091932"/>
            <a:ext cx="2639760" cy="16656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Овал 54"/>
          <p:cNvSpPr/>
          <p:nvPr/>
        </p:nvSpPr>
        <p:spPr>
          <a:xfrm>
            <a:off x="361020" y="1463298"/>
            <a:ext cx="1187450" cy="31750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100 113,9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Овал 59"/>
          <p:cNvSpPr/>
          <p:nvPr/>
        </p:nvSpPr>
        <p:spPr>
          <a:xfrm>
            <a:off x="1646130" y="1397152"/>
            <a:ext cx="1243013" cy="31750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101 891,6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Овал 60"/>
          <p:cNvSpPr/>
          <p:nvPr/>
        </p:nvSpPr>
        <p:spPr>
          <a:xfrm>
            <a:off x="3382324" y="1591722"/>
            <a:ext cx="1278168" cy="371177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100 291,5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Овал 61"/>
          <p:cNvSpPr/>
          <p:nvPr/>
        </p:nvSpPr>
        <p:spPr>
          <a:xfrm>
            <a:off x="4767396" y="1639648"/>
            <a:ext cx="1222164" cy="347826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99 409,1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Овал 62"/>
          <p:cNvSpPr/>
          <p:nvPr/>
        </p:nvSpPr>
        <p:spPr>
          <a:xfrm>
            <a:off x="6279016" y="2099119"/>
            <a:ext cx="1189038" cy="31750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100 190,1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Овал 63"/>
          <p:cNvSpPr/>
          <p:nvPr/>
        </p:nvSpPr>
        <p:spPr>
          <a:xfrm>
            <a:off x="7566527" y="2132856"/>
            <a:ext cx="1243012" cy="31750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98 799,4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Пятиугольник 64"/>
          <p:cNvSpPr/>
          <p:nvPr/>
        </p:nvSpPr>
        <p:spPr>
          <a:xfrm>
            <a:off x="6279016" y="5141901"/>
            <a:ext cx="1438198" cy="447338"/>
          </a:xfrm>
          <a:prstGeom prst="homePlat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rIns="0" anchor="ctr" anchorCtr="0"/>
          <a:lstStyle/>
          <a:p>
            <a:pPr algn="ctr">
              <a:defRPr/>
            </a:pPr>
            <a:r>
              <a:rPr lang="ru-RU" sz="14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Профицит</a:t>
            </a:r>
            <a:endParaRPr lang="ru-RU" sz="14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228492" y="5831185"/>
            <a:ext cx="3280666" cy="76616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tIns="0" rIns="0" bIns="0" anchor="ctr" anchorCtr="0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202</a:t>
            </a:r>
            <a:r>
              <a:rPr lang="en-US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-202</a:t>
            </a:r>
            <a:r>
              <a:rPr lang="en-US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гг. </a:t>
            </a:r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запланирован планомерный рост доли собственных доходов бюджета</a:t>
            </a:r>
            <a:endParaRPr lang="ru-RU" sz="15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6709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4066571"/>
              </p:ext>
            </p:extLst>
          </p:nvPr>
        </p:nvGraphicFramePr>
        <p:xfrm>
          <a:off x="6026186" y="1500601"/>
          <a:ext cx="3076406" cy="34247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7" name="Диаграмма 3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9113395"/>
              </p:ext>
            </p:extLst>
          </p:nvPr>
        </p:nvGraphicFramePr>
        <p:xfrm>
          <a:off x="5712203" y="1270077"/>
          <a:ext cx="3050074" cy="38351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5" name="Диаграмма 3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6347308"/>
              </p:ext>
            </p:extLst>
          </p:nvPr>
        </p:nvGraphicFramePr>
        <p:xfrm>
          <a:off x="276349" y="1340458"/>
          <a:ext cx="2592290" cy="37450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251518" y="22910"/>
            <a:ext cx="6800256" cy="55083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основных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параметров республиканского </a:t>
            </a: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в 201</a:t>
            </a:r>
            <a:r>
              <a:rPr lang="en-US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-202</a:t>
            </a:r>
            <a:r>
              <a:rPr lang="en-US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годах</a:t>
            </a:r>
            <a:endParaRPr lang="ru-RU" sz="18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  <p:sp>
        <p:nvSpPr>
          <p:cNvPr id="22" name="TextBox 1"/>
          <p:cNvSpPr txBox="1">
            <a:spLocks noChangeArrowheads="1"/>
          </p:cNvSpPr>
          <p:nvPr/>
        </p:nvSpPr>
        <p:spPr bwMode="auto">
          <a:xfrm>
            <a:off x="7840344" y="634312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rgbClr val="4E67C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altLang="ru-RU" sz="1200" b="1" dirty="0">
                <a:solidFill>
                  <a:srgbClr val="4E67C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200" b="1" dirty="0" smtClean="0">
                <a:solidFill>
                  <a:srgbClr val="4E67C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altLang="ru-RU" sz="1200" b="1" dirty="0">
              <a:solidFill>
                <a:srgbClr val="4E67C8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701570" y="1628799"/>
            <a:ext cx="0" cy="31683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7640065" y="1484784"/>
            <a:ext cx="6509" cy="3431193"/>
          </a:xfrm>
          <a:prstGeom prst="line">
            <a:avLst/>
          </a:prstGeom>
          <a:ln w="190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3" name="Скругленный прямоугольник 22"/>
          <p:cNvSpPr/>
          <p:nvPr/>
        </p:nvSpPr>
        <p:spPr>
          <a:xfrm>
            <a:off x="251518" y="5355867"/>
            <a:ext cx="5904658" cy="95345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tIns="0" rIns="0" bIns="0" anchor="ctr" anchorCtr="0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и расходы в 202</a:t>
            </a:r>
            <a:r>
              <a:rPr lang="en-US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-202</a:t>
            </a:r>
            <a:r>
              <a:rPr lang="en-US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гг.  будут корректироваться в сторону увеличения по итогам распределения межбюджетных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исполнения федерального бюджета по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отдельным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решениям Правительства Российской Федерации</a:t>
            </a:r>
          </a:p>
        </p:txBody>
      </p:sp>
      <p:pic>
        <p:nvPicPr>
          <p:cNvPr id="24" name="Picture 2" descr="T:\Сектор финансирования\pic3_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392" y="4909532"/>
            <a:ext cx="1757665" cy="1757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Скругленный прямоугольник 26"/>
          <p:cNvSpPr/>
          <p:nvPr/>
        </p:nvSpPr>
        <p:spPr>
          <a:xfrm>
            <a:off x="539552" y="908720"/>
            <a:ext cx="1928826" cy="35719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3419872" y="908720"/>
            <a:ext cx="1928826" cy="35719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6268032" y="908720"/>
            <a:ext cx="1296144" cy="35719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</a:t>
            </a: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7596472" y="908720"/>
            <a:ext cx="1224000" cy="357190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</a:t>
            </a:r>
          </a:p>
        </p:txBody>
      </p:sp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9689631"/>
              </p:ext>
            </p:extLst>
          </p:nvPr>
        </p:nvGraphicFramePr>
        <p:xfrm>
          <a:off x="3088141" y="1403528"/>
          <a:ext cx="2592287" cy="3618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5" name="Диаграмма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4601154"/>
              </p:ext>
            </p:extLst>
          </p:nvPr>
        </p:nvGraphicFramePr>
        <p:xfrm>
          <a:off x="2987826" y="1323079"/>
          <a:ext cx="3168350" cy="3779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163900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2988000" y="6012000"/>
            <a:ext cx="3484268" cy="54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1"/>
          <p:cNvSpPr txBox="1"/>
          <p:nvPr/>
        </p:nvSpPr>
        <p:spPr>
          <a:xfrm>
            <a:off x="2909900" y="5998452"/>
            <a:ext cx="3700292" cy="85627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**Ограничение по Бюджетному кодексу РФ - не более 15% объема расходов, за исключением объема расходов, осуществляемых за счет субвенций</a:t>
            </a:r>
          </a:p>
          <a:p>
            <a:endParaRPr lang="ru-RU" sz="10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17473842"/>
              </p:ext>
            </p:extLst>
          </p:nvPr>
        </p:nvGraphicFramePr>
        <p:xfrm>
          <a:off x="93175" y="839509"/>
          <a:ext cx="9066601" cy="57448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Скругленная прямоугольная выноска 4"/>
          <p:cNvSpPr/>
          <p:nvPr/>
        </p:nvSpPr>
        <p:spPr>
          <a:xfrm>
            <a:off x="7164288" y="754336"/>
            <a:ext cx="1923489" cy="2387441"/>
          </a:xfrm>
          <a:prstGeom prst="wedgeRoundRectCallout">
            <a:avLst>
              <a:gd name="adj1" fmla="val -72353"/>
              <a:gd name="adj2" fmla="val 45590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tIns="0" rIns="0" bIns="0" anchor="ctr" anchorCtr="0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5-2027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гг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планируется поддержание умеренной долговой нагрузки и поэтапное сокращение доли долговых обязательств Чувашской Республики по отношению к собственным доходам республиканского бюджета Чувашской Республики.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59728" y="17805"/>
            <a:ext cx="6976568" cy="55083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долговой нагрузки на республиканский бюджет Чувашской Республики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5759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9"/>
          <p:cNvSpPr txBox="1">
            <a:spLocks/>
          </p:cNvSpPr>
          <p:nvPr/>
        </p:nvSpPr>
        <p:spPr>
          <a:xfrm>
            <a:off x="1143000" y="6492877"/>
            <a:ext cx="790575" cy="365125"/>
          </a:xfrm>
          <a:prstGeom prst="rect">
            <a:avLst/>
          </a:prstGeom>
        </p:spPr>
        <p:txBody>
          <a:bodyPr anchor="ctr"/>
          <a:lstStyle/>
          <a:p>
            <a:pPr>
              <a:defRPr/>
            </a:pPr>
            <a:endParaRPr lang="ru-RU" sz="1400" dirty="0">
              <a:solidFill>
                <a:srgbClr val="A03202"/>
              </a:solidFill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259728" y="40652"/>
            <a:ext cx="7120584" cy="55083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покрытия дефицита республиканского бюджета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на 20</a:t>
            </a:r>
            <a:r>
              <a:rPr lang="en-US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 год</a:t>
            </a:r>
            <a:endParaRPr lang="ru-RU" sz="18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35496" y="591490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  <p:pic>
        <p:nvPicPr>
          <p:cNvPr id="3074" name="Picture 2" descr="C:\Users\i.smirnov\Documents\Бюджет для граждан\Фото\скачанные файл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565" y="4621390"/>
            <a:ext cx="3760563" cy="18893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7973798"/>
              </p:ext>
            </p:extLst>
          </p:nvPr>
        </p:nvGraphicFramePr>
        <p:xfrm>
          <a:off x="174858" y="836712"/>
          <a:ext cx="4752528" cy="34922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6384"/>
                <a:gridCol w="1296144"/>
              </a:tblGrid>
              <a:tr h="55045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Виды источников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Сумма, тыс. рублей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</a:tr>
              <a:tr h="60757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Кредиты, привлеченные в кредитных организациях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1 367 801,8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</a:tr>
              <a:tr h="604734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Бюджетные кредиты, привлеченные из федерального бюджета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379 093,2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</a:tr>
              <a:tr h="606152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Изменение остатков средств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  <a:tc>
                  <a:txBody>
                    <a:bodyPr/>
                    <a:lstStyle/>
                    <a:p>
                      <a:pPr marL="0" indent="0" algn="r">
                        <a:buFontTx/>
                        <a:buNone/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298 540,6</a:t>
                      </a:r>
                    </a:p>
                  </a:txBody>
                  <a:tcPr marL="68580" marR="68580" marT="45727" marB="45727" anchor="ctr"/>
                </a:tc>
              </a:tr>
              <a:tr h="57288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Бюджетные кредиты, предоставленные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из других бюджетов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-267 777,2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</a:tr>
              <a:tr h="550458">
                <a:tc>
                  <a:txBody>
                    <a:bodyPr/>
                    <a:lstStyle/>
                    <a:p>
                      <a:r>
                        <a:rPr lang="ru-RU" sz="1400" b="1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дефицит(+)/профицит(-)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1 777 658,4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4999393" y="1404966"/>
            <a:ext cx="3744416" cy="476726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just"/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Разница между средствами привлечения и погашения кредитов в кредитных организациях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99393" y="1972818"/>
            <a:ext cx="3744416" cy="61200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just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Разница между средствами привлечения и погашения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бюджетных кредитов от других бюджетов бюджетной системы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999393" y="3212976"/>
            <a:ext cx="3744415" cy="476726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just"/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Разница между предоставленными и возвращенными бюджетными кредитами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местным бюджетам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99393" y="2652852"/>
            <a:ext cx="3744415" cy="476726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Разница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 остатками на начало периода и остатками на конец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периода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45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ru-RU" dirty="0">
              <a:solidFill>
                <a:prstClr val="black"/>
              </a:solidFill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611195021"/>
              </p:ext>
            </p:extLst>
          </p:nvPr>
        </p:nvGraphicFramePr>
        <p:xfrm>
          <a:off x="185605" y="897601"/>
          <a:ext cx="8712968" cy="26896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229870" y="2557641"/>
            <a:ext cx="72808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(58,5%)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3623126"/>
            <a:ext cx="8640960" cy="2758202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органов государственной власти и местного самоуправления </a:t>
            </a:r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Республики по </a:t>
            </a:r>
            <a:r>
              <a:rPr lang="ru-RU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увеличению собственных доходов: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повышение эффективности мер налогового стимулирования, направленных на создание новых производств и развитие инвестиционной деятельности;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осуществление систематической оценки соизмеримости выпадающих доходов при предоставлении льгот по налогам и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принятие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 по отмене неэффективных налоговых льгот;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эффективное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Управлением Федеральной налоговой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службы по Чувашской Республике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части повышения качества администрирования платежей и сокращения недоимки, проведения мероприятий по выявлению и привлечению к налогообложению субъектов предпринимательской деятельности, использующих теневые схемы оплаты труда и привлекающих рабочую силу без надлежащего оформления трудовых отношений, легализации доходов физических и юридических лиц от предоставления жилья в аренду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59728" y="40652"/>
            <a:ext cx="7120584" cy="55083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республиканского бюджета Чувашской Республики в 2021-2027 годах</a:t>
            </a:r>
            <a:endParaRPr lang="ru-RU" sz="18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 smtClean="0">
                <a:solidFill>
                  <a:srgbClr val="4E67C8"/>
                </a:solidFill>
              </a:rPr>
              <a:t>Бюджет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 smtClean="0">
                <a:solidFill>
                  <a:srgbClr val="4E67C8"/>
                </a:solidFill>
              </a:rPr>
              <a:t>для граждан</a:t>
            </a:r>
            <a:endParaRPr lang="ru-RU" sz="1300" b="1" i="1" dirty="0">
              <a:solidFill>
                <a:srgbClr val="4E67C8"/>
              </a:solidFill>
            </a:endParaRPr>
          </a:p>
        </p:txBody>
      </p:sp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7666176" y="640289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200" b="1" dirty="0" smtClean="0">
                <a:solidFill>
                  <a:srgbClr val="4E67C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altLang="ru-RU" sz="1200" b="1" dirty="0">
                <a:solidFill>
                  <a:srgbClr val="4E67C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200" b="1" dirty="0" smtClean="0">
                <a:solidFill>
                  <a:srgbClr val="4E67C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altLang="ru-RU" sz="1200" b="1" dirty="0">
              <a:solidFill>
                <a:srgbClr val="4E67C8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92030" y="2557641"/>
            <a:ext cx="72808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(64,5%)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58870" y="2564904"/>
            <a:ext cx="72808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(66,7%)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922408" y="2564904"/>
            <a:ext cx="72808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(69,4%)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33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ru-RU" dirty="0">
              <a:solidFill>
                <a:prstClr val="black"/>
              </a:solidFill>
            </a:endParaRPr>
          </a:p>
        </p:txBody>
      </p:sp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2226469"/>
              </p:ext>
            </p:extLst>
          </p:nvPr>
        </p:nvGraphicFramePr>
        <p:xfrm>
          <a:off x="4572000" y="1628800"/>
          <a:ext cx="4439664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Стрелка вправо с вырезом 3"/>
          <p:cNvSpPr/>
          <p:nvPr/>
        </p:nvSpPr>
        <p:spPr>
          <a:xfrm>
            <a:off x="3203848" y="2221699"/>
            <a:ext cx="1424530" cy="340616"/>
          </a:xfrm>
          <a:prstGeom prst="notchedRightArrow">
            <a:avLst>
              <a:gd name="adj1" fmla="val 50000"/>
              <a:gd name="adj2" fmla="val 87285"/>
            </a:avLst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59728" y="40652"/>
            <a:ext cx="7120584" cy="55083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и неналоговые доходы республиканского бюджета Чувашской Республики в 20</a:t>
            </a:r>
            <a:r>
              <a:rPr lang="en-US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3-2027 годах</a:t>
            </a:r>
            <a:endParaRPr lang="ru-RU" sz="18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 smtClean="0">
                <a:solidFill>
                  <a:srgbClr val="4E67C8"/>
                </a:solidFill>
              </a:rPr>
              <a:t>Бюджет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 smtClean="0">
                <a:solidFill>
                  <a:srgbClr val="4E67C8"/>
                </a:solidFill>
              </a:rPr>
              <a:t>для граждан</a:t>
            </a:r>
            <a:endParaRPr lang="ru-RU" sz="1300" b="1" i="1" dirty="0">
              <a:solidFill>
                <a:srgbClr val="4E67C8"/>
              </a:solidFill>
            </a:endParaRPr>
          </a:p>
        </p:txBody>
      </p: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7666176" y="751571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200" b="1" dirty="0" smtClean="0">
                <a:solidFill>
                  <a:srgbClr val="4E67C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altLang="ru-RU" sz="1200" b="1" dirty="0">
                <a:solidFill>
                  <a:srgbClr val="4E67C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200" b="1" dirty="0" smtClean="0">
                <a:solidFill>
                  <a:srgbClr val="4E67C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altLang="ru-RU" sz="1200" b="1" dirty="0">
              <a:solidFill>
                <a:srgbClr val="4E67C8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7734435"/>
              </p:ext>
            </p:extLst>
          </p:nvPr>
        </p:nvGraphicFramePr>
        <p:xfrm>
          <a:off x="227654" y="745261"/>
          <a:ext cx="4632378" cy="58457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56890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750" y="2411845"/>
            <a:ext cx="2158173" cy="26632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одзаголовок 2"/>
          <p:cNvSpPr txBox="1">
            <a:spLocks/>
          </p:cNvSpPr>
          <p:nvPr/>
        </p:nvSpPr>
        <p:spPr bwMode="auto">
          <a:xfrm>
            <a:off x="6516216" y="3942348"/>
            <a:ext cx="34198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ru-RU" sz="800" dirty="0" smtClean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 bwMode="auto">
          <a:xfrm>
            <a:off x="6588224" y="5055760"/>
            <a:ext cx="2736304" cy="1393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Площадь -18 300 км</a:t>
            </a:r>
            <a:r>
              <a:rPr lang="ru-RU" sz="1600" baseline="30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2</a:t>
            </a:r>
          </a:p>
          <a:p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Население - 1,2 млн. чел.</a:t>
            </a:r>
          </a:p>
          <a:p>
            <a:endParaRPr lang="ru-RU" sz="1200" b="1" i="1" dirty="0" smtClean="0">
              <a:solidFill>
                <a:srgbClr val="0070C0"/>
              </a:solidFill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  <a:p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5 городских округов </a:t>
            </a:r>
          </a:p>
          <a:p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21 муниципальный округ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45024" y="1225814"/>
            <a:ext cx="3625751" cy="97675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показатели социально-экономического развития: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3295986"/>
              </p:ext>
            </p:extLst>
          </p:nvPr>
        </p:nvGraphicFramePr>
        <p:xfrm>
          <a:off x="107443" y="2719536"/>
          <a:ext cx="6408773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245"/>
                <a:gridCol w="799076"/>
                <a:gridCol w="786343"/>
                <a:gridCol w="777717"/>
                <a:gridCol w="816207"/>
                <a:gridCol w="795264"/>
                <a:gridCol w="777921"/>
              </a:tblGrid>
              <a:tr h="245925">
                <a:tc rowSpan="2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sz="13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2022г.</a:t>
                      </a:r>
                      <a:endParaRPr lang="ru-RU" sz="13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2023г.</a:t>
                      </a:r>
                      <a:endParaRPr lang="ru-RU" sz="13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en-US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4г. 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(оценка)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на 2025-2027</a:t>
                      </a:r>
                      <a:r>
                        <a:rPr lang="ru-RU" sz="13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гг.*</a:t>
                      </a:r>
                      <a:endParaRPr lang="ru-RU" sz="13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solidFill>
                      <a:srgbClr val="B00000"/>
                    </a:solidFill>
                  </a:tcPr>
                </a:tc>
              </a:tr>
              <a:tr h="286505">
                <a:tc v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solidFill>
                      <a:srgbClr val="B0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solidFill>
                      <a:srgbClr val="B00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solidFill>
                      <a:srgbClr val="B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населения, тыс. чел.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1 178,5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1 170,1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65,4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1 154,9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(1 159,6)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1 145,7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(1 153,8)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1 135,4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(1 148,0)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Валовый региональный продукт, млрд. руб.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501,5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553,4</a:t>
                      </a:r>
                    </a:p>
                    <a:p>
                      <a:pPr algn="r"/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(оценка)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608,3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650,3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(657,8)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693,9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(706,0)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739,7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(757,0)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Индекс потребительских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цен, %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107,3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107,4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104,9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(104,5)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104,5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(104,0)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104,5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(103,9)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заработная плата, руб.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41 527,0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262,5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690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,0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66 554,4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(67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628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,8)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72 477,7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(74 594,5)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78 275,9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(80 860,5)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безработицы,</a:t>
                      </a:r>
                      <a:r>
                        <a:rPr lang="ru-RU" sz="11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%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3,2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2,4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2,6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(2,5)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2,6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(2,4)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(2,3)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Величина прожиточного минимума, руб.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11 832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12 363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13 444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15 428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(15 428)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17 373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(17 122)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18 909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(18 355)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жилищного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строительства, тыс. </a:t>
                      </a:r>
                      <a:r>
                        <a:rPr lang="ru-RU" sz="11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850,6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780,7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783,0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744,0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(818,0)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778,0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(855,0)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813,0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(893,0)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56342" y="69850"/>
            <a:ext cx="5004164" cy="474808"/>
          </a:xfrm>
        </p:spPr>
        <p:txBody>
          <a:bodyPr/>
          <a:lstStyle/>
          <a:p>
            <a:pPr marL="0" indent="0" algn="l">
              <a:buNone/>
            </a:pPr>
            <a:r>
              <a:rPr lang="ru-RU" sz="24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Чувашская Республика</a:t>
            </a:r>
            <a:endParaRPr lang="ru-RU" sz="2400" b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45023" y="6479758"/>
            <a:ext cx="63464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Указаны значения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соответственно консервативного и базового вариантов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40402" y="774685"/>
            <a:ext cx="5112568" cy="1430179"/>
          </a:xfrm>
          <a:prstGeom prst="wedgeRoundRectCallout">
            <a:avLst>
              <a:gd name="adj1" fmla="val -44363"/>
              <a:gd name="adj2" fmla="val 76811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</a:t>
            </a: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социально-экономического развития Чувашской Республики </a:t>
            </a: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 по 2 вариантам развития:</a:t>
            </a:r>
          </a:p>
          <a:p>
            <a:pPr algn="just"/>
            <a:r>
              <a:rPr lang="ru-RU" sz="13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первый (консервативный</a:t>
            </a:r>
            <a:r>
              <a:rPr lang="ru-RU" sz="1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вариант исходит из менее благоприятного сценария развития </a:t>
            </a:r>
            <a:r>
              <a:rPr lang="ru-RU" sz="13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экономики;</a:t>
            </a:r>
            <a:endParaRPr lang="ru-RU" sz="13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3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второй (базовый) вариант исходит </a:t>
            </a:r>
            <a:r>
              <a:rPr lang="ru-RU" sz="1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более благоприятного сочетания внешних </a:t>
            </a:r>
            <a:r>
              <a:rPr lang="ru-RU" sz="13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внутренних условий развития </a:t>
            </a:r>
            <a:r>
              <a:rPr lang="ru-RU" sz="13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экономики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9651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5148064" y="2077683"/>
            <a:ext cx="1656184" cy="288032"/>
          </a:xfrm>
          <a:prstGeom prst="roundRect">
            <a:avLst/>
          </a:prstGeom>
          <a:gradFill flip="none" rotWithShape="1">
            <a:gsLst>
              <a:gs pos="0">
                <a:schemeClr val="accent3">
                  <a:tint val="18000"/>
                  <a:satMod val="120000"/>
                  <a:lumMod val="88000"/>
                </a:schemeClr>
              </a:gs>
              <a:gs pos="100000">
                <a:schemeClr val="accent3">
                  <a:tint val="40000"/>
                  <a:satMod val="100000"/>
                  <a:lumMod val="78000"/>
                </a:schemeClr>
              </a:gs>
            </a:gsLst>
            <a:lin ang="2700000" scaled="1"/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</a:endParaRPr>
          </a:p>
        </p:txBody>
      </p:sp>
      <p:graphicFrame>
        <p:nvGraphicFramePr>
          <p:cNvPr id="30" name="Диаграмма 2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7793649"/>
              </p:ext>
            </p:extLst>
          </p:nvPr>
        </p:nvGraphicFramePr>
        <p:xfrm>
          <a:off x="4283968" y="1412777"/>
          <a:ext cx="4441702" cy="47986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4740486"/>
              </p:ext>
            </p:extLst>
          </p:nvPr>
        </p:nvGraphicFramePr>
        <p:xfrm>
          <a:off x="33469" y="692696"/>
          <a:ext cx="4851329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3111637" y="2565225"/>
            <a:ext cx="993775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600" b="1" dirty="0" smtClean="0">
                <a:solidFill>
                  <a:srgbClr val="0070C0"/>
                </a:solidFill>
                <a:latin typeface="TimesET" pitchFamily="2" charset="0"/>
              </a:rPr>
              <a:t> </a:t>
            </a:r>
            <a:endParaRPr lang="ru-RU" altLang="ru-RU" sz="1600" b="1" dirty="0">
              <a:solidFill>
                <a:srgbClr val="0070C0"/>
              </a:solidFill>
              <a:latin typeface="TimesET" pitchFamily="2" charset="0"/>
            </a:endParaRPr>
          </a:p>
        </p:txBody>
      </p:sp>
      <p:sp>
        <p:nvSpPr>
          <p:cNvPr id="31" name="Заголовок 1"/>
          <p:cNvSpPr txBox="1">
            <a:spLocks/>
          </p:cNvSpPr>
          <p:nvPr/>
        </p:nvSpPr>
        <p:spPr bwMode="auto">
          <a:xfrm>
            <a:off x="5073258" y="836712"/>
            <a:ext cx="3672408" cy="576064"/>
          </a:xfrm>
          <a:prstGeom prst="round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Поступление налога на доходы физических лиц по субъектам ПФО</a:t>
            </a:r>
            <a:b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</a:t>
            </a:r>
            <a:r>
              <a:rPr lang="en-US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г. к 2022 г., %)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59728" y="25400"/>
            <a:ext cx="7613500" cy="504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и неналоговые доходы консолидированного бюджета Чувашской Республики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 smtClean="0">
                <a:solidFill>
                  <a:srgbClr val="4E67C8"/>
                </a:solidFill>
              </a:rPr>
              <a:t>Бюджет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 smtClean="0">
                <a:solidFill>
                  <a:srgbClr val="4E67C8"/>
                </a:solidFill>
              </a:rPr>
              <a:t>для граждан</a:t>
            </a:r>
            <a:endParaRPr lang="ru-RU" sz="1300" b="1" i="1" dirty="0">
              <a:solidFill>
                <a:srgbClr val="4E67C8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3794" y="5415781"/>
            <a:ext cx="4504230" cy="766167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just"/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поступление собственных доходов составило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67 751,9 млн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 (рост к уровню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на </a:t>
            </a:r>
            <a:b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12 526,4 млн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рублей, или на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22,7%)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55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6746444"/>
              </p:ext>
            </p:extLst>
          </p:nvPr>
        </p:nvGraphicFramePr>
        <p:xfrm>
          <a:off x="152400" y="1973263"/>
          <a:ext cx="4702175" cy="450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5" name="Стрелка вниз 54"/>
          <p:cNvSpPr/>
          <p:nvPr/>
        </p:nvSpPr>
        <p:spPr>
          <a:xfrm rot="10800000">
            <a:off x="8738801" y="996794"/>
            <a:ext cx="310580" cy="4940456"/>
          </a:xfrm>
          <a:prstGeom prst="downArrow">
            <a:avLst>
              <a:gd name="adj1" fmla="val 50000"/>
              <a:gd name="adj2" fmla="val 111346"/>
            </a:avLst>
          </a:prstGeom>
          <a:solidFill>
            <a:srgbClr val="FF0066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>
            <a:scene3d>
              <a:camera prst="isometricLeftDown"/>
              <a:lightRig rig="threePt" dir="t"/>
            </a:scene3d>
          </a:bodyPr>
          <a:lstStyle/>
          <a:p>
            <a:pPr algn="ctr">
              <a:defRPr/>
            </a:pPr>
            <a:endParaRPr lang="ru-RU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92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13" y="908720"/>
            <a:ext cx="687809" cy="577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5" name="Номер слайда 2"/>
          <p:cNvSpPr>
            <a:spLocks noGrp="1"/>
          </p:cNvSpPr>
          <p:nvPr>
            <p:ph type="sldNum" sz="quarter" idx="12"/>
          </p:nvPr>
        </p:nvSpPr>
        <p:spPr bwMode="auto">
          <a:xfrm>
            <a:off x="8147050" y="6472238"/>
            <a:ext cx="10541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77EF1E9-EFF1-4598-AB54-4E5BF53C1B32}" type="slidenum"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21</a:t>
            </a:fld>
            <a:endParaRPr lang="ru-RU" alt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25413" y="5554663"/>
            <a:ext cx="4897437" cy="765175"/>
          </a:xfrm>
          <a:prstGeom prst="wedgeRoundRectCallout">
            <a:avLst>
              <a:gd name="adj1" fmla="val 47551"/>
              <a:gd name="adj2" fmla="val -110970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Ранжирование осуществлено исходя из удельного веса поступлений от данных организаций в общем объеме налоговых поступлений в бюджеты всех уровней за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ru-RU" sz="1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11523"/>
            <a:ext cx="792088" cy="56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TextBox 1"/>
          <p:cNvSpPr txBox="1"/>
          <p:nvPr/>
        </p:nvSpPr>
        <p:spPr>
          <a:xfrm>
            <a:off x="3931568" y="973577"/>
            <a:ext cx="4807236" cy="551736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ОАО «Чебоксарская пивоваренная фирма «Букет Чувашии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1"/>
          <p:cNvSpPr txBox="1"/>
          <p:nvPr/>
        </p:nvSpPr>
        <p:spPr>
          <a:xfrm>
            <a:off x="4728326" y="2914897"/>
            <a:ext cx="4010478" cy="275868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НПП «ЭКРА»</a:t>
            </a:r>
          </a:p>
        </p:txBody>
      </p:sp>
      <p:sp>
        <p:nvSpPr>
          <p:cNvPr id="45" name="TextBox 1"/>
          <p:cNvSpPr txBox="1"/>
          <p:nvPr/>
        </p:nvSpPr>
        <p:spPr>
          <a:xfrm>
            <a:off x="4572000" y="2498534"/>
            <a:ext cx="4166804" cy="275868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ПАО «Химпром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1"/>
          <p:cNvSpPr txBox="1"/>
          <p:nvPr/>
        </p:nvSpPr>
        <p:spPr>
          <a:xfrm>
            <a:off x="5643118" y="5107082"/>
            <a:ext cx="3095686" cy="551736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«Чебоксарская электротехника и автоматика»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1"/>
          <p:cNvSpPr txBox="1"/>
          <p:nvPr/>
        </p:nvSpPr>
        <p:spPr>
          <a:xfrm>
            <a:off x="5427218" y="4439854"/>
            <a:ext cx="3311586" cy="526733"/>
          </a:xfrm>
          <a:prstGeom prst="roundRect">
            <a:avLst>
              <a:gd name="adj" fmla="val 31350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АО «Чебоксарское производственное объединение им. В.И. Чапаева»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Box 1"/>
          <p:cNvSpPr txBox="1"/>
          <p:nvPr/>
        </p:nvSpPr>
        <p:spPr>
          <a:xfrm>
            <a:off x="4965727" y="3331260"/>
            <a:ext cx="3773077" cy="275868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1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sz="1400" dirty="0">
                <a:solidFill>
                  <a:srgbClr val="341D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АО «АККОНД»</a:t>
            </a:r>
          </a:p>
        </p:txBody>
      </p:sp>
      <p:sp>
        <p:nvSpPr>
          <p:cNvPr id="58" name="TextBox 1"/>
          <p:cNvSpPr txBox="1"/>
          <p:nvPr/>
        </p:nvSpPr>
        <p:spPr>
          <a:xfrm>
            <a:off x="4121528" y="2914897"/>
            <a:ext cx="433388" cy="303213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Box 1"/>
          <p:cNvSpPr txBox="1"/>
          <p:nvPr/>
        </p:nvSpPr>
        <p:spPr>
          <a:xfrm>
            <a:off x="3634678" y="1652136"/>
            <a:ext cx="431800" cy="303212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1"/>
          <p:cNvSpPr txBox="1"/>
          <p:nvPr/>
        </p:nvSpPr>
        <p:spPr>
          <a:xfrm>
            <a:off x="4313729" y="3303916"/>
            <a:ext cx="431800" cy="303212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3" name="TextBox 1"/>
          <p:cNvSpPr txBox="1"/>
          <p:nvPr/>
        </p:nvSpPr>
        <p:spPr>
          <a:xfrm>
            <a:off x="4533927" y="3872477"/>
            <a:ext cx="431800" cy="303212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65" name="TextBox 1"/>
          <p:cNvSpPr txBox="1"/>
          <p:nvPr/>
        </p:nvSpPr>
        <p:spPr>
          <a:xfrm>
            <a:off x="5028982" y="5232137"/>
            <a:ext cx="431800" cy="30162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64" name="TextBox 1"/>
          <p:cNvSpPr txBox="1"/>
          <p:nvPr/>
        </p:nvSpPr>
        <p:spPr>
          <a:xfrm>
            <a:off x="4779518" y="4571610"/>
            <a:ext cx="431800" cy="303212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7" name="TextBox 1"/>
          <p:cNvSpPr txBox="1"/>
          <p:nvPr/>
        </p:nvSpPr>
        <p:spPr>
          <a:xfrm>
            <a:off x="3404020" y="1094334"/>
            <a:ext cx="431800" cy="303212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TextBox 1"/>
          <p:cNvSpPr txBox="1"/>
          <p:nvPr/>
        </p:nvSpPr>
        <p:spPr>
          <a:xfrm>
            <a:off x="5244882" y="5785644"/>
            <a:ext cx="431800" cy="303212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49" name="TextBox 1"/>
          <p:cNvSpPr txBox="1"/>
          <p:nvPr/>
        </p:nvSpPr>
        <p:spPr>
          <a:xfrm>
            <a:off x="5211318" y="3747623"/>
            <a:ext cx="3527486" cy="551736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«Производственная компания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Промтрактор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1"/>
          <p:cNvSpPr txBox="1"/>
          <p:nvPr/>
        </p:nvSpPr>
        <p:spPr>
          <a:xfrm>
            <a:off x="5903945" y="5799316"/>
            <a:ext cx="2834859" cy="275868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ПАО «Газпром»</a:t>
            </a:r>
          </a:p>
        </p:txBody>
      </p:sp>
      <p:sp>
        <p:nvSpPr>
          <p:cNvPr id="41" name="TextBox 1"/>
          <p:cNvSpPr txBox="1"/>
          <p:nvPr/>
        </p:nvSpPr>
        <p:spPr>
          <a:xfrm>
            <a:off x="4201402" y="1665808"/>
            <a:ext cx="4537402" cy="275868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АО «НПП «Элара» им. Г.А. Ильенко»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Box 1"/>
          <p:cNvSpPr txBox="1"/>
          <p:nvPr/>
        </p:nvSpPr>
        <p:spPr>
          <a:xfrm>
            <a:off x="3769602" y="2054826"/>
            <a:ext cx="431800" cy="303213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1" name="TextBox 1"/>
          <p:cNvSpPr txBox="1"/>
          <p:nvPr/>
        </p:nvSpPr>
        <p:spPr>
          <a:xfrm>
            <a:off x="3931568" y="2471189"/>
            <a:ext cx="433388" cy="303213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Заголовок 1"/>
          <p:cNvSpPr txBox="1">
            <a:spLocks/>
          </p:cNvSpPr>
          <p:nvPr/>
        </p:nvSpPr>
        <p:spPr>
          <a:xfrm>
            <a:off x="259728" y="188640"/>
            <a:ext cx="7613500" cy="50405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Крупнейшие налогоплательщики Чувашской Республики за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173" y="891358"/>
            <a:ext cx="771827" cy="582867"/>
          </a:xfrm>
          <a:prstGeom prst="rect">
            <a:avLst/>
          </a:prstGeom>
        </p:spPr>
      </p:pic>
      <p:sp>
        <p:nvSpPr>
          <p:cNvPr id="40" name="TextBox 1"/>
          <p:cNvSpPr txBox="1"/>
          <p:nvPr/>
        </p:nvSpPr>
        <p:spPr>
          <a:xfrm>
            <a:off x="4376077" y="2082171"/>
            <a:ext cx="4362727" cy="275868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ПАО «Сбербанк России»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762" y="891358"/>
            <a:ext cx="603826" cy="603826"/>
          </a:xfrm>
          <a:prstGeom prst="rect">
            <a:avLst/>
          </a:prstGeom>
        </p:spPr>
      </p:pic>
      <p:pic>
        <p:nvPicPr>
          <p:cNvPr id="1026" name="Picture 2" descr="T:\ОНПиПД\Марков\газпром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32" y="2268609"/>
            <a:ext cx="923494" cy="519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:\ОНПиПД\Марков\Chet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504" y="2266846"/>
            <a:ext cx="1093391" cy="507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T:\ОНПиПД\Марков\logo_20ELARA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13" y="1515700"/>
            <a:ext cx="1402723" cy="35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иконки\Sberbank_Logo_2020.svg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32" y="1941676"/>
            <a:ext cx="1951020" cy="32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иконки\промтрактор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2" t="25905" r="5519" b="16763"/>
          <a:stretch/>
        </p:blipFill>
        <p:spPr bwMode="auto">
          <a:xfrm>
            <a:off x="1724494" y="1528230"/>
            <a:ext cx="1819330" cy="40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:\иконки\372107-chieboksarskoie-proizvodstviennoie-obiedinieniie-im-v-i-chapaieva-540x480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891" y="2015398"/>
            <a:ext cx="853880" cy="759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41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57174" y="3322547"/>
            <a:ext cx="3218682" cy="505215"/>
          </a:xfrm>
          <a:prstGeom prst="roundRect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t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федеральному законодательству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57174" y="4378453"/>
            <a:ext cx="3164702" cy="506910"/>
          </a:xfrm>
          <a:prstGeom prst="roundRect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t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региональному законодательству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134379" y="1245163"/>
            <a:ext cx="3197249" cy="730781"/>
          </a:xfrm>
          <a:prstGeom prst="roundRect">
            <a:avLst/>
          </a:prstGeom>
          <a:gradFill>
            <a:gsLst>
              <a:gs pos="7000">
                <a:schemeClr val="accent6">
                  <a:lumMod val="40000"/>
                  <a:lumOff val="60000"/>
                </a:schemeClr>
              </a:gs>
              <a:gs pos="49000">
                <a:srgbClr val="FFFF99"/>
              </a:gs>
              <a:gs pos="100000">
                <a:schemeClr val="bg1"/>
              </a:gs>
            </a:gsLst>
            <a:lin ang="16200000" scaled="1"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t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Итого предоставлено льгот по налогам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3" name="Picture 2" descr="K:\Общая для обмена\!Audio and Video!\Минфин\besplatnoe_seo_prodvijeni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29" y="5013176"/>
            <a:ext cx="2410272" cy="1515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TextBox 63"/>
          <p:cNvSpPr txBox="1"/>
          <p:nvPr/>
        </p:nvSpPr>
        <p:spPr>
          <a:xfrm>
            <a:off x="2818694" y="5291883"/>
            <a:ext cx="5926684" cy="1208842"/>
          </a:xfrm>
          <a:prstGeom prst="wedgeRoundRectCallout">
            <a:avLst>
              <a:gd name="adj1" fmla="val 42448"/>
              <a:gd name="adj2" fmla="val -75503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Наибольшая сумма налоговых льгот приходится на налог на имущество организаций (в 2023 </a:t>
            </a:r>
            <a:r>
              <a:rPr lang="ru-RU" sz="13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51,3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от общего объема льгот).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3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результатам сводной оценки эффективности предоставленных в 2023 году в соответствии с региональным законодательством налоговых льгот, льготы признаны эффективными.</a:t>
            </a:r>
            <a:endParaRPr lang="ru-RU" sz="13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Заголовок 1"/>
          <p:cNvSpPr txBox="1">
            <a:spLocks/>
          </p:cNvSpPr>
          <p:nvPr/>
        </p:nvSpPr>
        <p:spPr>
          <a:xfrm>
            <a:off x="259729" y="58237"/>
            <a:ext cx="7020577" cy="50405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7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Выпадающие доходы республиканского бюджета Чувашской Республики в связи с предоставлением налоговых льгот</a:t>
            </a:r>
          </a:p>
        </p:txBody>
      </p:sp>
      <p:cxnSp>
        <p:nvCxnSpPr>
          <p:cNvPr id="66" name="Прямая соединительная линия 65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 smtClean="0">
                <a:solidFill>
                  <a:srgbClr val="4E67C8"/>
                </a:solidFill>
              </a:rPr>
              <a:t>Бюджет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 smtClean="0">
                <a:solidFill>
                  <a:srgbClr val="4E67C8"/>
                </a:solidFill>
              </a:rPr>
              <a:t>для граждан</a:t>
            </a:r>
            <a:endParaRPr lang="ru-RU" sz="1300" b="1" i="1" dirty="0">
              <a:solidFill>
                <a:srgbClr val="4E67C8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35DCAC-F131-4C56-82C1-BB591457AF70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956376" y="836712"/>
            <a:ext cx="9350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Овал 68"/>
          <p:cNvSpPr/>
          <p:nvPr/>
        </p:nvSpPr>
        <p:spPr>
          <a:xfrm>
            <a:off x="7916354" y="4434257"/>
            <a:ext cx="968199" cy="50691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675,8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Овал 69"/>
          <p:cNvSpPr/>
          <p:nvPr/>
        </p:nvSpPr>
        <p:spPr>
          <a:xfrm>
            <a:off x="7895747" y="3283491"/>
            <a:ext cx="1015583" cy="583326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683,3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Овал 70"/>
          <p:cNvSpPr/>
          <p:nvPr/>
        </p:nvSpPr>
        <p:spPr>
          <a:xfrm>
            <a:off x="7836843" y="1332118"/>
            <a:ext cx="1162684" cy="55622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359,1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Овал 71"/>
          <p:cNvSpPr/>
          <p:nvPr/>
        </p:nvSpPr>
        <p:spPr>
          <a:xfrm>
            <a:off x="7782732" y="1992401"/>
            <a:ext cx="1234692" cy="64451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2,7% от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налоговых доходов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0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4" name="Прямая со стрелкой 73"/>
          <p:cNvCxnSpPr/>
          <p:nvPr/>
        </p:nvCxnSpPr>
        <p:spPr>
          <a:xfrm>
            <a:off x="7029526" y="3590403"/>
            <a:ext cx="614505" cy="0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 стрелкой 74"/>
          <p:cNvCxnSpPr/>
          <p:nvPr/>
        </p:nvCxnSpPr>
        <p:spPr>
          <a:xfrm>
            <a:off x="7038568" y="4715103"/>
            <a:ext cx="605463" cy="9609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Овал 75"/>
          <p:cNvSpPr/>
          <p:nvPr/>
        </p:nvSpPr>
        <p:spPr>
          <a:xfrm>
            <a:off x="6438214" y="3096896"/>
            <a:ext cx="1797128" cy="369420"/>
          </a:xfrm>
          <a:prstGeom prst="ellipse">
            <a:avLst/>
          </a:prstGeom>
          <a:noFill/>
          <a:ln w="63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26,2 </a:t>
            </a:r>
            <a:r>
              <a:rPr lang="ru-RU" sz="13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млн.рублей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Овал 76"/>
          <p:cNvSpPr/>
          <p:nvPr/>
        </p:nvSpPr>
        <p:spPr>
          <a:xfrm>
            <a:off x="6478644" y="4125753"/>
            <a:ext cx="1716268" cy="369420"/>
          </a:xfrm>
          <a:prstGeom prst="ellipse">
            <a:avLst/>
          </a:prstGeom>
          <a:noFill/>
          <a:ln w="63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-69,6 </a:t>
            </a:r>
            <a:r>
              <a:rPr lang="ru-RU" sz="13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млн.рублей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6852505" y="3648423"/>
            <a:ext cx="96854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4,0%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6960155" y="4705260"/>
            <a:ext cx="75324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-9,3%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0" name="Прямая со стрелкой 79"/>
          <p:cNvCxnSpPr/>
          <p:nvPr/>
        </p:nvCxnSpPr>
        <p:spPr>
          <a:xfrm>
            <a:off x="7079971" y="1593400"/>
            <a:ext cx="513615" cy="0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Овал 80"/>
          <p:cNvSpPr/>
          <p:nvPr/>
        </p:nvSpPr>
        <p:spPr>
          <a:xfrm>
            <a:off x="6474856" y="1110157"/>
            <a:ext cx="1723845" cy="369420"/>
          </a:xfrm>
          <a:prstGeom prst="ellipse">
            <a:avLst/>
          </a:prstGeom>
          <a:noFill/>
          <a:ln w="63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-43,4 </a:t>
            </a:r>
            <a:r>
              <a:rPr lang="ru-RU" sz="13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млн.рублей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6852505" y="1684485"/>
            <a:ext cx="96854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-3,1%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582308" y="836712"/>
            <a:ext cx="9350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год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Овал 44"/>
          <p:cNvSpPr/>
          <p:nvPr/>
        </p:nvSpPr>
        <p:spPr>
          <a:xfrm>
            <a:off x="3598691" y="4449169"/>
            <a:ext cx="968199" cy="50691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775,3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Овал 46"/>
          <p:cNvSpPr/>
          <p:nvPr/>
        </p:nvSpPr>
        <p:spPr>
          <a:xfrm>
            <a:off x="3551307" y="3298405"/>
            <a:ext cx="1015583" cy="583326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596,6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Овал 47"/>
          <p:cNvSpPr/>
          <p:nvPr/>
        </p:nvSpPr>
        <p:spPr>
          <a:xfrm>
            <a:off x="3492403" y="1332118"/>
            <a:ext cx="1162684" cy="55622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371,9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Овал 48"/>
          <p:cNvSpPr/>
          <p:nvPr/>
        </p:nvSpPr>
        <p:spPr>
          <a:xfrm>
            <a:off x="3438292" y="2007314"/>
            <a:ext cx="1234692" cy="644511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4,0% от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налоговых доходов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0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769342" y="836712"/>
            <a:ext cx="9350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Овал 67"/>
          <p:cNvSpPr/>
          <p:nvPr/>
        </p:nvSpPr>
        <p:spPr>
          <a:xfrm>
            <a:off x="5757522" y="4449171"/>
            <a:ext cx="968199" cy="50691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745,4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Овал 82"/>
          <p:cNvSpPr/>
          <p:nvPr/>
        </p:nvSpPr>
        <p:spPr>
          <a:xfrm>
            <a:off x="5723527" y="3298405"/>
            <a:ext cx="1015583" cy="583326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657,1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Овал 83"/>
          <p:cNvSpPr/>
          <p:nvPr/>
        </p:nvSpPr>
        <p:spPr>
          <a:xfrm>
            <a:off x="5664623" y="1332118"/>
            <a:ext cx="1162684" cy="55622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402,5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Овал 84"/>
          <p:cNvSpPr/>
          <p:nvPr/>
        </p:nvSpPr>
        <p:spPr>
          <a:xfrm>
            <a:off x="5610512" y="2007315"/>
            <a:ext cx="1234692" cy="64451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3,5% от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налоговых доходов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0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6" name="Прямая со стрелкой 85"/>
          <p:cNvCxnSpPr/>
          <p:nvPr/>
        </p:nvCxnSpPr>
        <p:spPr>
          <a:xfrm>
            <a:off x="4830066" y="3598719"/>
            <a:ext cx="614505" cy="0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 стрелкой 86"/>
          <p:cNvCxnSpPr/>
          <p:nvPr/>
        </p:nvCxnSpPr>
        <p:spPr>
          <a:xfrm>
            <a:off x="4864283" y="4705260"/>
            <a:ext cx="605463" cy="9609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Овал 87"/>
          <p:cNvSpPr/>
          <p:nvPr/>
        </p:nvSpPr>
        <p:spPr>
          <a:xfrm>
            <a:off x="4309032" y="3096896"/>
            <a:ext cx="1797128" cy="369420"/>
          </a:xfrm>
          <a:prstGeom prst="ellipse">
            <a:avLst/>
          </a:prstGeom>
          <a:noFill/>
          <a:ln w="63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60,5 </a:t>
            </a:r>
            <a:r>
              <a:rPr lang="ru-RU" sz="13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млн.рублей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Овал 88"/>
          <p:cNvSpPr/>
          <p:nvPr/>
        </p:nvSpPr>
        <p:spPr>
          <a:xfrm>
            <a:off x="4349462" y="4125753"/>
            <a:ext cx="1716268" cy="369420"/>
          </a:xfrm>
          <a:prstGeom prst="ellipse">
            <a:avLst/>
          </a:prstGeom>
          <a:noFill/>
          <a:ln w="63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-29,9 </a:t>
            </a:r>
            <a:r>
              <a:rPr lang="ru-RU" sz="13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млн.рублей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4696076" y="3648423"/>
            <a:ext cx="96854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10,1%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4780634" y="4705260"/>
            <a:ext cx="75324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-3,9%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2" name="Прямая со стрелкой 91"/>
          <p:cNvCxnSpPr/>
          <p:nvPr/>
        </p:nvCxnSpPr>
        <p:spPr>
          <a:xfrm>
            <a:off x="4910207" y="1607147"/>
            <a:ext cx="513615" cy="0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Овал 92"/>
          <p:cNvSpPr/>
          <p:nvPr/>
        </p:nvSpPr>
        <p:spPr>
          <a:xfrm>
            <a:off x="4309032" y="1110157"/>
            <a:ext cx="1723845" cy="369420"/>
          </a:xfrm>
          <a:prstGeom prst="ellipse">
            <a:avLst/>
          </a:prstGeom>
          <a:noFill/>
          <a:ln w="63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30,6 </a:t>
            </a:r>
            <a:r>
              <a:rPr lang="ru-RU" sz="13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млн.рублей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4672984" y="1684485"/>
            <a:ext cx="96854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2,2%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58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2741751"/>
              </p:ext>
            </p:extLst>
          </p:nvPr>
        </p:nvGraphicFramePr>
        <p:xfrm>
          <a:off x="0" y="764704"/>
          <a:ext cx="6740448" cy="1872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807754818"/>
              </p:ext>
            </p:extLst>
          </p:nvPr>
        </p:nvGraphicFramePr>
        <p:xfrm>
          <a:off x="179512" y="2636912"/>
          <a:ext cx="4320480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074" name="Picture 2" descr="T:\ОБП\IvNik\картинки\2015\рост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908720"/>
            <a:ext cx="2205100" cy="14401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871684193"/>
              </p:ext>
            </p:extLst>
          </p:nvPr>
        </p:nvGraphicFramePr>
        <p:xfrm>
          <a:off x="4715401" y="2672879"/>
          <a:ext cx="4365340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59728" y="40652"/>
            <a:ext cx="7120584" cy="55083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в республиканский бюджет Чувашской Республики в 2023-2027 годах</a:t>
            </a:r>
            <a:endParaRPr lang="ru-RU" sz="18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 smtClean="0">
                <a:solidFill>
                  <a:srgbClr val="4E67C8"/>
                </a:solidFill>
              </a:rPr>
              <a:t>Бюджет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 smtClean="0">
                <a:solidFill>
                  <a:srgbClr val="4E67C8"/>
                </a:solidFill>
              </a:rPr>
              <a:t>для граждан</a:t>
            </a:r>
            <a:endParaRPr lang="ru-RU" sz="1300" b="1" i="1" dirty="0">
              <a:solidFill>
                <a:srgbClr val="4E67C8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9512" y="5797455"/>
            <a:ext cx="8128696" cy="715089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Часть межбюджетных трансфертов субъектам Российской Федерации первоначально распределяется федеральным законом о бюджете на соответствующий финансовый год. Остальная часть межбюджетных трансфертов распределяется в ходе исполнения федерального бюджета по отдельным решениям Правительства Российской Федерации</a:t>
            </a:r>
          </a:p>
        </p:txBody>
      </p:sp>
    </p:spTree>
    <p:extLst>
      <p:ext uri="{BB962C8B-B14F-4D97-AF65-F5344CB8AC3E}">
        <p14:creationId xmlns:p14="http://schemas.microsoft.com/office/powerpoint/2010/main" val="7183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052806"/>
              </p:ext>
            </p:extLst>
          </p:nvPr>
        </p:nvGraphicFramePr>
        <p:xfrm>
          <a:off x="5148064" y="1268760"/>
          <a:ext cx="4211959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2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5101522"/>
              </p:ext>
            </p:extLst>
          </p:nvPr>
        </p:nvGraphicFramePr>
        <p:xfrm>
          <a:off x="2367810" y="1298782"/>
          <a:ext cx="4249908" cy="3443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5607501"/>
              </p:ext>
            </p:extLst>
          </p:nvPr>
        </p:nvGraphicFramePr>
        <p:xfrm>
          <a:off x="-108520" y="1291113"/>
          <a:ext cx="3384376" cy="36080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1446" name="TextBox 1"/>
          <p:cNvSpPr txBox="1">
            <a:spLocks noChangeArrowheads="1"/>
          </p:cNvSpPr>
          <p:nvPr/>
        </p:nvSpPr>
        <p:spPr bwMode="auto">
          <a:xfrm>
            <a:off x="8553450" y="708026"/>
            <a:ext cx="4110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300" b="1" dirty="0">
                <a:solidFill>
                  <a:srgbClr val="4E67C8"/>
                </a:solidFill>
                <a:latin typeface="Century Gothic" pitchFamily="34" charset="0"/>
              </a:rPr>
              <a:t>%</a:t>
            </a:r>
          </a:p>
        </p:txBody>
      </p:sp>
      <p:sp>
        <p:nvSpPr>
          <p:cNvPr id="30" name="Заголовок 1"/>
          <p:cNvSpPr txBox="1">
            <a:spLocks/>
          </p:cNvSpPr>
          <p:nvPr/>
        </p:nvSpPr>
        <p:spPr>
          <a:xfrm>
            <a:off x="259728" y="40652"/>
            <a:ext cx="7120584" cy="55083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республиканского бюджета Чувашской Республики в 202</a:t>
            </a:r>
            <a:r>
              <a:rPr lang="en-US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-202</a:t>
            </a:r>
            <a:r>
              <a:rPr lang="en-US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годах</a:t>
            </a:r>
            <a:endParaRPr lang="ru-RU" sz="160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-38543" y="654946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4570166" y="5450764"/>
            <a:ext cx="120636" cy="1356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4697096" y="4381349"/>
            <a:ext cx="407316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Обслуживание государственного и муниципального долга (0,2;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0,2%)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 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,1; 1,5; 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1,5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%)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Иные расходы (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1,1; </a:t>
            </a:r>
            <a:r>
              <a:rPr lang="en-US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,2%)</a:t>
            </a:r>
            <a:b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Условно 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утвержденные расходы (0,0;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6,4; 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7,3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%) </a:t>
            </a:r>
            <a:r>
              <a:rPr lang="ru-RU" sz="1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</a:t>
            </a:r>
          </a:p>
          <a:p>
            <a:r>
              <a:rPr lang="ru-RU" sz="1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распределенные </a:t>
            </a:r>
            <a:r>
              <a:rPr lang="ru-RU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плановом периоде (зарезервированные средства на случай сокращения доходов бюджета)</a:t>
            </a:r>
          </a:p>
          <a:p>
            <a:pPr>
              <a:lnSpc>
                <a:spcPct val="150000"/>
              </a:lnSpc>
            </a:pP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4576460" y="4517529"/>
            <a:ext cx="120636" cy="13560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4576460" y="4877569"/>
            <a:ext cx="120636" cy="1356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4573870" y="5165601"/>
            <a:ext cx="120636" cy="135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464316" y="4109244"/>
            <a:ext cx="37476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Общегосударственные вопросы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(9,5; 7,2; 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7,1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%)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экономика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(17,4; 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4; 1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6,7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%)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Жилищно-коммунальное хозяйство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(6,0; 4,1; 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4,0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%)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0,4; 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28,0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%)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Культура, кинематография (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2,7; 2,2; 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2,3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%)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Здравоохранение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,4; 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7; 6,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%)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политика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21,9; 22,6%)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культура и спорт (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2,1; 1,9; 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2,2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%)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354873" y="4215629"/>
            <a:ext cx="106730" cy="13560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349339" y="4522589"/>
            <a:ext cx="120636" cy="1356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347920" y="4784717"/>
            <a:ext cx="120636" cy="13560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47920" y="5085182"/>
            <a:ext cx="120636" cy="1356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340967" y="5301208"/>
            <a:ext cx="120636" cy="13560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340207" y="5586371"/>
            <a:ext cx="120636" cy="13560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340207" y="5877272"/>
            <a:ext cx="120636" cy="1356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340207" y="6159136"/>
            <a:ext cx="120636" cy="13560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52" name="Овал 51"/>
          <p:cNvSpPr/>
          <p:nvPr/>
        </p:nvSpPr>
        <p:spPr>
          <a:xfrm>
            <a:off x="1176451" y="2354328"/>
            <a:ext cx="813043" cy="6480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sz="1200" dirty="0" smtClean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Прямоугольник 4"/>
          <p:cNvSpPr>
            <a:spLocks noChangeArrowheads="1"/>
          </p:cNvSpPr>
          <p:nvPr/>
        </p:nvSpPr>
        <p:spPr bwMode="auto">
          <a:xfrm>
            <a:off x="1131569" y="2524475"/>
            <a:ext cx="90281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 typeface="Arial" charset="0"/>
              <a:buNone/>
            </a:pPr>
            <a:r>
              <a:rPr lang="ru-RU" alt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101 891,6</a:t>
            </a:r>
            <a:endParaRPr lang="ru-RU" alt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683568" y="815114"/>
            <a:ext cx="1942826" cy="46811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</a:t>
            </a: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3634469" y="822779"/>
            <a:ext cx="1800000" cy="45278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6523107" y="815976"/>
            <a:ext cx="1810004" cy="4656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218808" y="6472800"/>
            <a:ext cx="817688" cy="365125"/>
          </a:xfrm>
        </p:spPr>
        <p:txBody>
          <a:bodyPr/>
          <a:lstStyle/>
          <a:p>
            <a:pPr>
              <a:defRPr/>
            </a:pPr>
            <a:fld id="{D78B4E9E-DC20-4671-BC32-BBFE77E2ACA0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1" name="Овал 50"/>
          <p:cNvSpPr/>
          <p:nvPr/>
        </p:nvSpPr>
        <p:spPr>
          <a:xfrm>
            <a:off x="4108682" y="2335975"/>
            <a:ext cx="790601" cy="68478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sz="1200" dirty="0" smtClean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Прямоугольник 4"/>
          <p:cNvSpPr>
            <a:spLocks noChangeArrowheads="1"/>
          </p:cNvSpPr>
          <p:nvPr/>
        </p:nvSpPr>
        <p:spPr bwMode="auto">
          <a:xfrm>
            <a:off x="4086243" y="2524476"/>
            <a:ext cx="8130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 typeface="Arial" charset="0"/>
              <a:buNone/>
            </a:pPr>
            <a:r>
              <a:rPr lang="ru-RU" alt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99 409,1</a:t>
            </a:r>
            <a:endParaRPr lang="ru-RU" alt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Овал 57"/>
          <p:cNvSpPr/>
          <p:nvPr/>
        </p:nvSpPr>
        <p:spPr>
          <a:xfrm>
            <a:off x="7074306" y="2335975"/>
            <a:ext cx="810061" cy="62506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sz="1200" dirty="0" smtClean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60" name="Прямоугольник 4"/>
          <p:cNvSpPr>
            <a:spLocks noChangeArrowheads="1"/>
          </p:cNvSpPr>
          <p:nvPr/>
        </p:nvSpPr>
        <p:spPr bwMode="auto">
          <a:xfrm>
            <a:off x="7017317" y="2494619"/>
            <a:ext cx="9240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 typeface="Arial" charset="0"/>
              <a:buNone/>
            </a:pPr>
            <a:r>
              <a:rPr lang="en-US" alt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98 799,4</a:t>
            </a:r>
            <a:endParaRPr lang="ru-RU" alt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65882381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388424" y="6515151"/>
            <a:ext cx="394744" cy="353093"/>
          </a:xfrm>
        </p:spPr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59728" y="69850"/>
            <a:ext cx="7613500" cy="50405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консолидированного бюджета </a:t>
            </a: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Скругленный прямоугольник 3"/>
          <p:cNvSpPr/>
          <p:nvPr/>
        </p:nvSpPr>
        <p:spPr>
          <a:xfrm>
            <a:off x="5463899" y="646917"/>
            <a:ext cx="749077" cy="24739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г.</a:t>
            </a:r>
            <a:endParaRPr lang="ru-RU" sz="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263098" y="651394"/>
            <a:ext cx="706065" cy="25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г.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049763" y="651394"/>
            <a:ext cx="690590" cy="24291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789454" y="656720"/>
            <a:ext cx="576000" cy="25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202</a:t>
            </a:r>
            <a:r>
              <a:rPr lang="en-US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388000" y="656720"/>
            <a:ext cx="576000" cy="25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202</a:t>
            </a:r>
            <a:r>
              <a:rPr lang="en-US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1197010"/>
              </p:ext>
            </p:extLst>
          </p:nvPr>
        </p:nvGraphicFramePr>
        <p:xfrm>
          <a:off x="539552" y="908720"/>
          <a:ext cx="8352442" cy="5750450"/>
        </p:xfrm>
        <a:graphic>
          <a:graphicData uri="http://schemas.openxmlformats.org/drawingml/2006/table">
            <a:tbl>
              <a:tblPr/>
              <a:tblGrid>
                <a:gridCol w="360040"/>
                <a:gridCol w="4536504"/>
                <a:gridCol w="792088"/>
                <a:gridCol w="792088"/>
                <a:gridCol w="792088"/>
                <a:gridCol w="576064"/>
                <a:gridCol w="503570"/>
              </a:tblGrid>
              <a:tr h="144016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0100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ОБЩЕГОСУДАРСТВЕННЫЕ ВОПРОСЫ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12 937 373,4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10 052 254,2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9 930 898,9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77,7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98,8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364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0103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188 022,1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191 334,6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191 681,6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101,8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100,2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1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0104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Функционирование Правительства РФ, высших исполнительных органов государственной власти субъектов Российской Федерации, местных администраций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2 204 712,1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2 020 125,5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2 038 980,5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91,6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100,9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0105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Судебная система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268 416,2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282 556,9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279 723,1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105,3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99,0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548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0106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536 977,2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525 373,0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527 885,6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97,8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100,5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0107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Обеспечение проведения выборов и референдумов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227 620,3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204 506,7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59 925,8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89,8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29,3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0111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Резервные фонды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3 530 000,0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1 000 000,0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1 000 000,0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28,3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6036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0112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Прикладные научные исследования в области общегосударственных вопросов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225,0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225,0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225,0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0113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Другие общегосударственные вопросы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5 981 400,4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5 828 132,5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5 832 477,2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97,4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100,1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0200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НАЦИОНАЛЬНАЯ ОБОРОНА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40 618,3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44 234,5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45 748,7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108,9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103,4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0203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Мобилизационная и вневойсковая подготовка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40 618,3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44 234,5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45 748,7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108,9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103,4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706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0300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1 424 668,1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1 123 582,7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1 191 744,4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78,9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106,1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25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0304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Органы юстиции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138 883,1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143 589,4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146 610,9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103,4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102,1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576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0309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Гражданская оборона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310 064,1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274 676,4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276 676,2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88,6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100,7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0310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Защита населения и территории от чрезвычайных ситуаций природного и техногенного характера, пожарная безопасность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589 513,0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433 081,1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426 337,0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73,5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98,4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871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0314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Другие вопросы в области нац. безопасности и правоохранительной деятельности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386 208,0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272 235,8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342 120,3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70,5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125,7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0400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НАЦИОНАЛЬНАЯ ЭКОНОМИКА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20 848 379,9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19 046 206,5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19 306 980,9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91,4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101,4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0401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Общеэкономические вопросы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443 724,0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452 085,3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452 190,4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101,9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0402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Топливно-энергетический комплекс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5 441,3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5 735,8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41 565,3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105,4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724,7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0405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Сельское хозяйство и рыболовство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3 697 911,8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2 433 469,0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2 451 770,0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65,8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100,8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0406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Водное хозяйство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55 219,9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59 988,2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84 064,8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108,6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140,1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0407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Лесное хозяйство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165 003,2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232 651,0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230 659,8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141,0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99,1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0408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Транспорт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1 451 460,5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1 413 291,4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1 421 779,6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97,4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100,6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0409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Дорожное хозяйство (дорожные фонды)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11 252 338,2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11 907 593,5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12 234 268,8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105,8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102,7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0410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Связь и информатика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1 595 996,4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544 534,5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565 847,9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34,1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103,9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0412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Другие вопросы в области национальной экономики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2 181 284,7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1 996 857,9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1 824 834,2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91,5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91,4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0500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ЖИЛИЩНО-КОММУНАЛЬНОЕ ХОЗЯЙСТВО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10 092 265,5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7 591 442,5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7 505 566,1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75,2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98,9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0501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Жилищное хозяйство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1 355 263,1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1 803 693,2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1 690 292,9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133,1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93,7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0502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Коммунальное хозяйство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4 371 529,8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1 942 595,8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2 004 044,3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44,4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103,2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0503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Благоустройство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3 874 833,3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3 510 324,4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3 474 423,3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90,6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99,0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0505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Другие вопросы в области жилищно-коммунального хозяйства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490 639,2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334 829,1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336 805,6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68,2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100,6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0600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ОХРАНА ОКРУЖАЮЩЕЙ СРЕДЫ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396 573,2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145 253,5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146 948,0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36,6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101,2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0602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Сбор, удаление отходов и очистка сточных вод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10 345,4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9 148,6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9 258,6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88,4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101,2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9823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0603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Охрана объектов растительного и животного мира и среды их обитания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97 904,3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52 464,5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52 847,0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53,6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100,7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0605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Другие вопросы в области охраны окружающей среды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288 323,5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83 640,3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84 842,4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29,0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101,4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28025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259728" y="101661"/>
            <a:ext cx="7613500" cy="50405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консолидированного бюджета </a:t>
            </a: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548680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Скругленный прямоугольник 11"/>
          <p:cNvSpPr/>
          <p:nvPr/>
        </p:nvSpPr>
        <p:spPr>
          <a:xfrm>
            <a:off x="6300192" y="573970"/>
            <a:ext cx="705585" cy="30364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074925" y="573970"/>
            <a:ext cx="680296" cy="29133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812360" y="569810"/>
            <a:ext cx="576000" cy="27441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202</a:t>
            </a:r>
            <a:r>
              <a:rPr lang="en-US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410906" y="569810"/>
            <a:ext cx="576000" cy="26605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20</a:t>
            </a:r>
            <a:r>
              <a:rPr lang="en-US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16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388424" y="6597352"/>
            <a:ext cx="360040" cy="283592"/>
          </a:xfrm>
        </p:spPr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427901" y="569913"/>
            <a:ext cx="728275" cy="27431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г.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7709997"/>
              </p:ext>
            </p:extLst>
          </p:nvPr>
        </p:nvGraphicFramePr>
        <p:xfrm>
          <a:off x="489963" y="844845"/>
          <a:ext cx="8496943" cy="5908393"/>
        </p:xfrm>
        <a:graphic>
          <a:graphicData uri="http://schemas.openxmlformats.org/drawingml/2006/table">
            <a:tbl>
              <a:tblPr/>
              <a:tblGrid>
                <a:gridCol w="448568"/>
                <a:gridCol w="4353549"/>
                <a:gridCol w="864096"/>
                <a:gridCol w="864096"/>
                <a:gridCol w="864096"/>
                <a:gridCol w="526475"/>
                <a:gridCol w="576063"/>
              </a:tblGrid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0700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ОБРАЗОВАНИЕ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34 694 866,1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35 049 312,0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32 582 595,7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101,0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93,0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0701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Дошкольное образование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8 627 760,5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7 916 973,4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7 875 211,8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91,8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99,5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0702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Общее образование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20 626 320,8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22 013 297,3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19 889 745,8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106,7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90,4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0703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Дополнительное образование детей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1 564 952,9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1 589 707,8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1 389 559,4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101,6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87,4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0704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Среднее профессиональное образование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2 369 765,5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2 177 172,3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2 060 681,1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91,9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94,6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0671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0705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Профессиональная подготовка, переподготовка и повышение квалификации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124 334,3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120 318,8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121 462,3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96,8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101,0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0706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Высшее образование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121 356,1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120 271,9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120 271,9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99,1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0707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Молодежная политика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153 817,9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113 352,9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113 442,0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73,7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100,1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0708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Прикладные научные исследования в области образования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80 228,0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69 704,9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69 704,9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86,9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0709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Другие вопросы в области образования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1 026 330,2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928 512,6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942 516,5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90,5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101,5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0800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КУЛЬТУРА, КИНЕМАТОГРАФИЯ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4 753 831,6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3 980 033,2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4 043 346,2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83,7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101,6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0801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Культура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4 438 338,4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3 678 367,1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3 740 132,0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82,9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101,7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0804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Другие вопросы в области культуры, кинематографии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315 493,2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301 666,1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303 214,2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95,6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100,5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223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0900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ЗДРАВООХРАНЕНИЕ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7 507 703,7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6 706 843,7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6 797 360,0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89,3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101,3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69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0901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Стационарная медицинская помощь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2 325 819,3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2 338 924,0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2 154 858,6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100,6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92,1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0902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Амбулаторная помощь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2 771 476,5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957 696,1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897 291,8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34,6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93,7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0903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Медицинская помощь в дневных стационарах всех типов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45 716,0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44 949,8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44 949,8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98,3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0904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Скорая медицинская помощь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72 037,1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61 089,2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60 744,5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84,8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99,4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0905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Санаторно-оздоровительная помощь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389 783,1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212 456,5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212 456,5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54,5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981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0906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Заготовка, переработка, хранение и обеспечение безопасности донорской крови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138 795,7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117 056,4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117 056,4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84,3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85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0909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Другие вопросы в области здравоохранения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1 764 076,0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2 974 671,7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3 310 002,4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168,6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111,3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1000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СОЦИАЛЬНАЯ ПОЛИТИКА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20 959 610,2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21 885 740,5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22 462 225,7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104,4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102,6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1001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Пенсионное обеспечение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168 584,8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175 239,2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175 390,0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103,9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100,1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1002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Социальное обслуживание населения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1 895 042,8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1 849 525,2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2 166 989,0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97,6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117,2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1003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Социальное обеспечение населения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14 475 691,6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14 760 820,9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15 499 276,0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102,0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105,0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1004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Охрана семьи и детства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4 197 487,7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4 945 217,4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4 465 478,9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117,8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90,3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83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1006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Другие вопросы в области социальной политики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222 803,3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154 937,8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155 091,8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69,5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100,1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1100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ФИЗИЧЕСКАЯ КУЛЬТУРА И СПОРТ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3 090 354,1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2 698 852,3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3 031 254,0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87,3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112,3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rebuchet MS"/>
                        </a:rPr>
                        <a:t>1101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rebuchet MS"/>
                      </a:endParaRP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rebuchet MS"/>
                        </a:rPr>
                        <a:t>Физическая культура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rebuchet MS"/>
                      </a:endParaRP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214 338,4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189 542,4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191 821,9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88,4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101,2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1102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Массовый спорт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1 236 607,9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1 099 343,8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1 424 101,7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88,9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129,5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1103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Спорт высших достижений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1 540 315,7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1 313 030,4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1 317 972,7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85,2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100,4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1105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Другие вопросы в области физической культуры и спорта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99 092,1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96 935,7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97 357,7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97,8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100,4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1200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СРЕДСТВА МАССОВОЙ ИНФОРМАЦИИ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311 872,5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296 773,4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297 156,8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95,2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100,1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1201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Телевидение и радиовещание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113 970,1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112 303,9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112 422,1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98,5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100,1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534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1202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Периодическая печать и издательства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131 395,8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128 643,6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128 908,8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97,9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100,2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664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1204</a:t>
                      </a: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rebuchet MS"/>
                        <a:ea typeface="+mn-ea"/>
                        <a:cs typeface="+mn-cs"/>
                      </a:endParaRP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Другие вопросы в области средств массовой информации</a:t>
                      </a: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rebuchet MS"/>
                        <a:ea typeface="+mn-ea"/>
                        <a:cs typeface="+mn-cs"/>
                      </a:endParaRP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66 506,5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55 825,9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55 825,9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83,9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1300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ОБСЛУЖИВАНИЕ ГОСУДАРСТВЕННОГО И МУНИЦИПАЛЬНОГО ДОЛГА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253 921,7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251 432,9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240 607,2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99,0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95,7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1301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Обслуживание государственного внутреннего и муниципального долга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253 921,7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251 432,9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240 607,2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99,0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95,7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484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 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Условно-утвержденные (нераспределенные)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6 799 160,3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8 165 917,3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120,1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 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Расходы бюджета – ИТОГО, тыс. рублей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117 312 038,3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115 671 122,2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115 748 349,8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98,6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100,1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06644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235235" y="51750"/>
            <a:ext cx="7613499" cy="600551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реализацию Указа Президента Российской Федерации </a:t>
            </a:r>
            <a:endParaRPr lang="ru-RU" sz="1800" dirty="0" smtClean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7 мая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года №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204</a:t>
            </a:r>
            <a:endParaRPr lang="ru-RU" sz="160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0" y="715844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3273688" y="715844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i="1" dirty="0" smtClean="0">
                <a:solidFill>
                  <a:srgbClr val="4E67C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</a:t>
            </a:r>
            <a:endParaRPr lang="ru-RU" altLang="ru-RU" sz="1200" b="1" i="1" dirty="0">
              <a:solidFill>
                <a:srgbClr val="4E67C8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73228" y="159858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  <p:sp>
        <p:nvSpPr>
          <p:cNvPr id="11" name="Правая фигурная скобка 10"/>
          <p:cNvSpPr/>
          <p:nvPr/>
        </p:nvSpPr>
        <p:spPr>
          <a:xfrm>
            <a:off x="3851920" y="951520"/>
            <a:ext cx="534420" cy="1440160"/>
          </a:xfrm>
          <a:prstGeom prst="rightBrac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39553" y="2564904"/>
            <a:ext cx="5256582" cy="432048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 национального проекта 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308304" y="2567631"/>
            <a:ext cx="1440160" cy="429272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15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1"/>
          <p:cNvSpPr txBox="1">
            <a:spLocks noChangeArrowheads="1"/>
          </p:cNvSpPr>
          <p:nvPr/>
        </p:nvSpPr>
        <p:spPr bwMode="auto">
          <a:xfrm>
            <a:off x="7522160" y="2345066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b="1" i="1" dirty="0" smtClean="0">
                <a:solidFill>
                  <a:srgbClr val="4E67C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endParaRPr lang="ru-RU" altLang="ru-RU" sz="1200" b="1" i="1" dirty="0">
              <a:solidFill>
                <a:srgbClr val="4E67C8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4386340" y="944872"/>
            <a:ext cx="4473508" cy="1332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на реализацию региональных проектов, направленных на реализацию национальных проектов в рамках выполнения Указа Президента РФ № </a:t>
            </a:r>
            <a:r>
              <a:rPr lang="ru-RU" alt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204, в 2019-2024 годах предусмотрено </a:t>
            </a:r>
            <a:r>
              <a:rPr lang="ru-RU" alt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76 180,4 млн</a:t>
            </a:r>
            <a:r>
              <a:rPr lang="ru-RU" alt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5796135" y="2567631"/>
            <a:ext cx="1512169" cy="429272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15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6041949"/>
              </p:ext>
            </p:extLst>
          </p:nvPr>
        </p:nvGraphicFramePr>
        <p:xfrm>
          <a:off x="532656" y="3048315"/>
          <a:ext cx="8208512" cy="35673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63480"/>
                <a:gridCol w="1512168"/>
                <a:gridCol w="1432864"/>
              </a:tblGrid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121 412,46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306 665,0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Цифровая экономика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74 298,11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795 594,1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265999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1 429 614,10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6 189 672,6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Жилье и городская среда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1 968 633,74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888 626,2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Экология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416 739,34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735 695,5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461378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Малое и среднее предпринимательство и поддержка индивидуальной предпринимательской инициативы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1 206 307,24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306 601,0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Туризм</a:t>
                      </a:r>
                      <a:r>
                        <a:rPr lang="ru-RU" sz="13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индустрия гостеприимства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410 346,35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146 831,4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312435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Производительность труда и поддержка занятости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10 261,70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8 548,1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Здравоохранение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1 470 393,61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1 359 671,6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263629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Демография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2 968 862,47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1 027 029,7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263629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Безопасные и качественные автомобильные дороги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3 499 312,69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3 573 791,2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Международная кооперация и экспорт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12 982,83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920,5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Беспилотные авиационные системы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16 500,0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2" name="Диаграмма 3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5605293"/>
              </p:ext>
            </p:extLst>
          </p:nvPr>
        </p:nvGraphicFramePr>
        <p:xfrm>
          <a:off x="323528" y="461531"/>
          <a:ext cx="3573234" cy="2420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180606" y="6669360"/>
            <a:ext cx="495850" cy="144758"/>
          </a:xfrm>
        </p:spPr>
        <p:txBody>
          <a:bodyPr/>
          <a:lstStyle/>
          <a:p>
            <a:pPr>
              <a:defRPr/>
            </a:pPr>
            <a:fld id="{D78B4E9E-DC20-4671-BC32-BBFE77E2ACA0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90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235235" y="51750"/>
            <a:ext cx="7613499" cy="600551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реализацию Указа Президента Российской Федерации </a:t>
            </a:r>
            <a:endParaRPr lang="ru-RU" sz="1800" dirty="0" smtClean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7 мая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года №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309</a:t>
            </a:r>
            <a:endParaRPr lang="ru-RU" sz="160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0" y="715844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3563888" y="707293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i="1" dirty="0" smtClean="0">
                <a:solidFill>
                  <a:srgbClr val="4E67C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</a:t>
            </a:r>
            <a:endParaRPr lang="ru-RU" altLang="ru-RU" sz="1200" b="1" i="1" dirty="0">
              <a:solidFill>
                <a:srgbClr val="4E67C8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73228" y="159858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  <p:sp>
        <p:nvSpPr>
          <p:cNvPr id="11" name="Правая фигурная скобка 10"/>
          <p:cNvSpPr/>
          <p:nvPr/>
        </p:nvSpPr>
        <p:spPr>
          <a:xfrm>
            <a:off x="3851920" y="951520"/>
            <a:ext cx="534420" cy="1534834"/>
          </a:xfrm>
          <a:prstGeom prst="rightBrac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39553" y="2708920"/>
            <a:ext cx="4392487" cy="288032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 национального проекта 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1"/>
          <p:cNvSpPr txBox="1">
            <a:spLocks noChangeArrowheads="1"/>
          </p:cNvSpPr>
          <p:nvPr/>
        </p:nvSpPr>
        <p:spPr bwMode="auto">
          <a:xfrm>
            <a:off x="7528773" y="2486355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b="1" i="1" dirty="0" smtClean="0">
                <a:solidFill>
                  <a:srgbClr val="4E67C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endParaRPr lang="ru-RU" altLang="ru-RU" sz="1200" b="1" i="1" dirty="0">
              <a:solidFill>
                <a:srgbClr val="4E67C8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4386340" y="944871"/>
            <a:ext cx="4473508" cy="154148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на реализацию региональных проектов, направленных на реализацию национальных проектов в рамках выполнения Указа Президента РФ № </a:t>
            </a:r>
            <a:r>
              <a:rPr lang="ru-RU" alt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309, в 2025-2027 годах предусмотрено </a:t>
            </a:r>
            <a:r>
              <a:rPr lang="ru-RU" alt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48 037,1 млн</a:t>
            </a:r>
            <a:r>
              <a:rPr lang="ru-RU" alt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5004048" y="2708920"/>
            <a:ext cx="1224136" cy="288032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4961616"/>
              </p:ext>
            </p:extLst>
          </p:nvPr>
        </p:nvGraphicFramePr>
        <p:xfrm>
          <a:off x="532656" y="3068959"/>
          <a:ext cx="8208512" cy="36056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44683"/>
                <a:gridCol w="1276932"/>
                <a:gridCol w="1276932"/>
                <a:gridCol w="1209965"/>
              </a:tblGrid>
              <a:tr h="360041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Продолжительная и активная жизнь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1 648 672,1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234 782,6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235 551,1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Инфраструктура для жизни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6 252 396,3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8 093 938,3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8 882 493,0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Кадры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29 980,2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30 039,8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31 171,8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335000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Экономика данных и цифровая трансформация государства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72 077,6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142 780,2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164 050,7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368422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Экологическое благополучие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14 553,3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57 071,9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69 471,5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393462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Эффективная и конкурентная экономика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54 300,5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54 999,6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55 621,8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406511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Молодежь и дети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3 224 429,2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7 026</a:t>
                      </a:r>
                      <a:r>
                        <a:rPr lang="ru-RU" sz="13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901,7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5 065 225,8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352155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Семья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2 270 432,0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2 075 335,2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1 980 330,6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335000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Беспилотные авиационные системы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4 500,0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335000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Туризм и гостеприимство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88 656,8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88 656,8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88 656,8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2" name="Диаграмма 3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7599601"/>
              </p:ext>
            </p:extLst>
          </p:nvPr>
        </p:nvGraphicFramePr>
        <p:xfrm>
          <a:off x="347370" y="797006"/>
          <a:ext cx="3528392" cy="20545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180606" y="6669360"/>
            <a:ext cx="495850" cy="144758"/>
          </a:xfrm>
        </p:spPr>
        <p:txBody>
          <a:bodyPr/>
          <a:lstStyle/>
          <a:p>
            <a:pPr>
              <a:defRPr/>
            </a:pPr>
            <a:fld id="{D78B4E9E-DC20-4671-BC32-BBFE77E2ACA0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300192" y="2708920"/>
            <a:ext cx="1152128" cy="285256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5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524328" y="2708920"/>
            <a:ext cx="1154295" cy="288032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15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76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Номер слайда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147050" y="6473825"/>
            <a:ext cx="1006475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A75DBBBD-A2D1-4415-A374-2F47742FD8DB}" type="slidenum">
              <a:rPr lang="ru-RU" altLang="ru-RU" smtClean="0">
                <a:solidFill>
                  <a:srgbClr val="000000"/>
                </a:solidFill>
              </a:rPr>
              <a:pPr/>
              <a:t>29</a:t>
            </a:fld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14339" name="Заголовок 1"/>
          <p:cNvSpPr txBox="1">
            <a:spLocks/>
          </p:cNvSpPr>
          <p:nvPr/>
        </p:nvSpPr>
        <p:spPr bwMode="auto">
          <a:xfrm>
            <a:off x="260350" y="20638"/>
            <a:ext cx="72644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547688" indent="-182563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822325" indent="-182563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096963" indent="-182563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1389063" indent="-182563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1846263" indent="-182563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303463" indent="-182563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2760663" indent="-182563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217863" indent="-182563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SzPct val="128000"/>
              <a:buFont typeface="Georgia" pitchFamily="18" charset="0"/>
              <a:buNone/>
            </a:pPr>
            <a:r>
              <a:rPr lang="ru-RU" altLang="ru-RU" sz="1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Динамика средней заработной платы отдельных категорий работников учреждений в социальной сфере</a:t>
            </a: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6750956"/>
              </p:ext>
            </p:extLst>
          </p:nvPr>
        </p:nvGraphicFramePr>
        <p:xfrm>
          <a:off x="220663" y="692150"/>
          <a:ext cx="8528050" cy="55249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5371"/>
                <a:gridCol w="648067"/>
                <a:gridCol w="720075"/>
                <a:gridCol w="576060"/>
                <a:gridCol w="720075"/>
                <a:gridCol w="648067"/>
                <a:gridCol w="648067"/>
                <a:gridCol w="648067"/>
                <a:gridCol w="648067"/>
                <a:gridCol w="648067"/>
                <a:gridCol w="648067"/>
              </a:tblGrid>
              <a:tr h="179515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Категории работников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3200" marR="3200" marT="320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2023 (факт)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3200" marR="3200" marT="32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2024 (оценка)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3200" marR="3200" marT="320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2025 (</a:t>
                      </a:r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план)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2026 (план)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3200" marR="3200" marT="320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2027 (</a:t>
                      </a:r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план)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3200" marR="3200" marT="320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851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Средняя зарплата, руб.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3200" marR="3200" marT="32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Отношение к средней з/п по ЧР, %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3200" marR="3200" marT="320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Средняя зарплата, руб.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3200" marR="3200" marT="320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Отношение к средней з/п по ЧР, %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3200" marR="3200" marT="320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Средняя зарплата, руб.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rtl="0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Отношение </a:t>
                      </a:r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 </a:t>
                      </a:r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средней з/п по ЧР, %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Средняя зарплата, руб.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Отношение к средней з/п по ЧР, %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Средняя зарплата, руб.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3200" marR="3200" marT="320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Отношение к средней </a:t>
                      </a:r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з/п по </a:t>
                      </a:r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ЧР, %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3200" marR="3200" marT="320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49894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+mj-lt"/>
                        </a:rPr>
                        <a:t> </a:t>
                      </a:r>
                      <a:r>
                        <a:rPr lang="ru-RU" sz="900" b="1" u="none" strike="noStrike" dirty="0" smtClean="0">
                          <a:effectLst/>
                          <a:latin typeface="+mj-lt"/>
                        </a:rPr>
                        <a:t>ОБРАЗОВАНИЕ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200" marR="3200" marT="320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200" marR="3200" marT="320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200" marR="3200" marT="320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200" marR="3200" marT="320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200" marR="3200" marT="320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200" marR="3200" marT="320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200" marR="3200" marT="320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200" marR="3200" marT="320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200" marR="3200" marT="320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200" marR="3200" marT="320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200" marR="3200" marT="320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1474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 smtClean="0">
                          <a:effectLst/>
                          <a:latin typeface="+mj-lt"/>
                        </a:rPr>
                        <a:t>Педагогические работники дошкольных образовательных учреждений*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200" marR="3200" marT="320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36 457,5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99,3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42 408,4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47 455,0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51 868,3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55 706,7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42323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 smtClean="0">
                          <a:effectLst/>
                          <a:latin typeface="+mj-lt"/>
                        </a:rPr>
                        <a:t>Педагогические работники образовательных учреждений общего образования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200" marR="3200" marT="320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38 842,0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99,2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45 551,5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50 972,1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55 712,5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59 835,3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1474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  <a:latin typeface="+mj-lt"/>
                        </a:rPr>
                        <a:t>Педагогические работники учреждений дополнительного образования детей**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200" marR="3200" marT="320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39 864,1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102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46 280,3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51 787,7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56 603,9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60 792,7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68910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  <a:latin typeface="+mj-lt"/>
                        </a:rPr>
                        <a:t>Преподаватели и мастера производственного обучения образовательных учреждений начального и среднего профессионального образования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200" marR="3200" marT="320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40 111,7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102,5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45 551,5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50 972,1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55 712,5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59 835,3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826288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u="none" strike="noStrike" dirty="0" smtClean="0">
                          <a:effectLst/>
                          <a:latin typeface="+mj-lt"/>
                        </a:rPr>
                        <a:t>Педагогические работники образовательных организаций, оказывающих соц. услуги детям-сиротам и детям, оставшимся без попечения родителей</a:t>
                      </a:r>
                      <a:endParaRPr lang="ru-RU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l" rtl="0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200" marR="3200" marT="320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39 955,7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102,1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45 551,5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50 972,1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55 712,5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59 835,3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16192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1" u="none" strike="noStrike" dirty="0">
                          <a:effectLst/>
                          <a:latin typeface="+mj-lt"/>
                        </a:rPr>
                        <a:t>ЗДРАВООХРАНЕНИЕ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200" marR="3200" marT="320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1474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  <a:latin typeface="+mj-lt"/>
                        </a:rPr>
                        <a:t>Врачи и работники медицинских организаций, имеющие высшее образование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200" marR="3200" marT="320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77 798,6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198,7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91 103,0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200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101 944,2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200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111 425,0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200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119 670,6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200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30522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  <a:latin typeface="+mj-lt"/>
                        </a:rPr>
                        <a:t>Средний медицинский (фармацевтический) персонал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200" marR="3200" marT="320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39 514,4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100,9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45 551,5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50 972,1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55 712,5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59 835,3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0522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  <a:latin typeface="+mj-lt"/>
                        </a:rPr>
                        <a:t>Младший медицинский (фармацевтический) персонал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200" marR="3200" marT="320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39 159,8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45 551,5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50 972,1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55 712,5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59 835,3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27756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РАБОТНИКИ УЧРЕЖДЕНИЙ КУЛЬТУРЫ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200" marR="3200" marT="320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39 245,2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100,3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45 551,5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50 972,1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55 712,5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59 835,3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7756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1" u="none" strike="noStrike" dirty="0" smtClean="0">
                          <a:effectLst/>
                          <a:latin typeface="+mj-lt"/>
                        </a:rPr>
                        <a:t>СОЦИАЛЬНЫЕ РАБОТНИКИ</a:t>
                      </a:r>
                    </a:p>
                    <a:p>
                      <a:pPr algn="l" rtl="0" fontAlgn="ctr"/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200" marR="3200" marT="320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38 730,4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98,9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45 551,5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50 972,1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55 712,5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59 835,3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cxnSp>
        <p:nvCxnSpPr>
          <p:cNvPr id="6" name="Прямая соединительная линия 5"/>
          <p:cNvCxnSpPr/>
          <p:nvPr/>
        </p:nvCxnSpPr>
        <p:spPr>
          <a:xfrm>
            <a:off x="0" y="620713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19" name="TextBox 6"/>
          <p:cNvSpPr txBox="1">
            <a:spLocks noChangeArrowheads="1"/>
          </p:cNvSpPr>
          <p:nvPr/>
        </p:nvSpPr>
        <p:spPr bwMode="auto">
          <a:xfrm>
            <a:off x="260350" y="6453188"/>
            <a:ext cx="3151188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9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* - к средней з/п в сфере общего образования в субъекте РФ</a:t>
            </a:r>
          </a:p>
        </p:txBody>
      </p:sp>
      <p:sp>
        <p:nvSpPr>
          <p:cNvPr id="14520" name="TextBox 7"/>
          <p:cNvSpPr txBox="1">
            <a:spLocks noChangeArrowheads="1"/>
          </p:cNvSpPr>
          <p:nvPr/>
        </p:nvSpPr>
        <p:spPr bwMode="auto">
          <a:xfrm>
            <a:off x="3332163" y="6453188"/>
            <a:ext cx="225742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9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** - к средней з/п учителей в субъекте РФ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74000" y="69850"/>
            <a:ext cx="1222375" cy="4921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sz="1300" b="1" i="1" dirty="0">
                <a:solidFill>
                  <a:srgbClr val="4E67C8"/>
                </a:solidFill>
                <a:latin typeface="Trebuchet MS"/>
                <a:cs typeface="+mn-cs"/>
              </a:rPr>
              <a:t>Бюджет</a:t>
            </a:r>
          </a:p>
          <a:p>
            <a:pPr algn="ctr" eaLnBrk="1" hangingPunct="1">
              <a:defRPr/>
            </a:pPr>
            <a:r>
              <a:rPr lang="ru-RU" sz="1300" b="1" i="1" dirty="0">
                <a:solidFill>
                  <a:srgbClr val="4E67C8"/>
                </a:solidFill>
                <a:latin typeface="Trebuchet MS"/>
                <a:cs typeface="+mn-cs"/>
              </a:rPr>
              <a:t>для граждан</a:t>
            </a:r>
          </a:p>
        </p:txBody>
      </p:sp>
    </p:spTree>
    <p:extLst>
      <p:ext uri="{BB962C8B-B14F-4D97-AF65-F5344CB8AC3E}">
        <p14:creationId xmlns:p14="http://schemas.microsoft.com/office/powerpoint/2010/main" val="403731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Прямоугольник 70"/>
          <p:cNvSpPr/>
          <p:nvPr/>
        </p:nvSpPr>
        <p:spPr>
          <a:xfrm>
            <a:off x="251520" y="4023799"/>
            <a:ext cx="5577116" cy="3463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5730" tIns="62865" rIns="125730" bIns="62865" numCol="1" spcCol="1270" anchor="ctr" anchorCtr="0">
            <a:noAutofit/>
          </a:bodyPr>
          <a:lstStyle/>
          <a:p>
            <a:pPr marL="285750" lvl="1" indent="-285750" defTabSz="1466850">
              <a:lnSpc>
                <a:spcPct val="90000"/>
              </a:lnSpc>
              <a:spcAft>
                <a:spcPct val="15000"/>
              </a:spcAft>
              <a:buFontTx/>
              <a:buChar char="••"/>
            </a:pPr>
            <a:endParaRPr lang="ru-RU" sz="33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6210" y="705307"/>
            <a:ext cx="8559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i="1" dirty="0" smtClean="0">
                <a:solidFill>
                  <a:prstClr val="black"/>
                </a:solidFill>
                <a:cs typeface="+mn-cs"/>
              </a:rPr>
              <a:t>Бюджет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 – план доходов и направлений расходования денежных средств любого экономического объекта (от государства до семьи), устанавливаемый на определенный период времени</a:t>
            </a:r>
            <a:endParaRPr lang="ru-RU" sz="14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6210" y="1261413"/>
            <a:ext cx="8559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i="1" dirty="0" smtClean="0">
                <a:solidFill>
                  <a:prstClr val="black"/>
                </a:solidFill>
                <a:cs typeface="+mn-cs"/>
              </a:rPr>
              <a:t>Бюджетная система</a:t>
            </a:r>
            <a:r>
              <a:rPr lang="ru-RU" sz="1400" i="1" dirty="0" smtClean="0">
                <a:solidFill>
                  <a:prstClr val="black"/>
                </a:solidFill>
                <a:cs typeface="+mn-cs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– совокупность бюджетов различных видов, организованных в определенную систему</a:t>
            </a:r>
            <a:endParaRPr lang="ru-RU" sz="14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6210" y="3360619"/>
            <a:ext cx="8559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i="1" dirty="0" smtClean="0">
                <a:solidFill>
                  <a:prstClr val="black"/>
                </a:solidFill>
                <a:cs typeface="+mn-cs"/>
              </a:rPr>
              <a:t>Межбюджетные трансферты</a:t>
            </a:r>
            <a:r>
              <a:rPr lang="ru-RU" sz="1400" i="1" dirty="0" smtClean="0">
                <a:solidFill>
                  <a:prstClr val="black"/>
                </a:solidFill>
                <a:cs typeface="+mn-cs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– средства, предоставляемые одним бюджетом бюджетной системы другому бюджету бюджетной системы</a:t>
            </a:r>
            <a:endParaRPr lang="ru-RU" sz="14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8848" y="5733256"/>
            <a:ext cx="50006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i="1" dirty="0">
                <a:solidFill>
                  <a:prstClr val="black"/>
                </a:solidFill>
                <a:cs typeface="+mn-cs"/>
              </a:rPr>
              <a:t>Субвенции</a:t>
            </a:r>
            <a:r>
              <a:rPr lang="ru-RU" sz="1400" dirty="0">
                <a:solidFill>
                  <a:prstClr val="black"/>
                </a:solidFill>
                <a:cs typeface="+mn-cs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– межбюджетные </a:t>
            </a:r>
            <a:r>
              <a:rPr lang="ru-RU" sz="1400" dirty="0">
                <a:solidFill>
                  <a:prstClr val="black"/>
                </a:solidFill>
                <a:cs typeface="+mn-cs"/>
              </a:rPr>
              <a:t>трансферты, 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предоставляемые на </a:t>
            </a:r>
            <a:r>
              <a:rPr lang="ru-RU" sz="1400" u="sng" dirty="0" smtClean="0">
                <a:solidFill>
                  <a:prstClr val="black"/>
                </a:solidFill>
                <a:cs typeface="+mn-cs"/>
              </a:rPr>
              <a:t>финансирование переданных полномочий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 </a:t>
            </a:r>
            <a:endParaRPr lang="ru-RU" sz="14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8848" y="4824000"/>
            <a:ext cx="50006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i="1" dirty="0">
                <a:solidFill>
                  <a:prstClr val="black"/>
                </a:solidFill>
                <a:cs typeface="+mn-cs"/>
              </a:rPr>
              <a:t>Субсидии</a:t>
            </a:r>
            <a:r>
              <a:rPr lang="ru-RU" sz="1400" dirty="0">
                <a:solidFill>
                  <a:prstClr val="black"/>
                </a:solidFill>
                <a:cs typeface="+mn-cs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– межбюджетные </a:t>
            </a:r>
            <a:r>
              <a:rPr lang="ru-RU" sz="1400" dirty="0">
                <a:solidFill>
                  <a:prstClr val="black"/>
                </a:solidFill>
                <a:cs typeface="+mn-cs"/>
              </a:rPr>
              <a:t>трансферты, предоставляемые 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на условиях </a:t>
            </a:r>
            <a:r>
              <a:rPr lang="ru-RU" sz="1400" u="sng" dirty="0" smtClean="0">
                <a:solidFill>
                  <a:prstClr val="black"/>
                </a:solidFill>
                <a:cs typeface="+mn-cs"/>
              </a:rPr>
              <a:t>долевого финансировани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я расходов</a:t>
            </a:r>
            <a:endParaRPr lang="ru-RU" sz="14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7032" y="3922029"/>
            <a:ext cx="49928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i="1" dirty="0" smtClean="0">
                <a:solidFill>
                  <a:prstClr val="black"/>
                </a:solidFill>
                <a:cs typeface="+mn-cs"/>
              </a:rPr>
              <a:t>Дотации</a:t>
            </a:r>
            <a:r>
              <a:rPr lang="ru-RU" sz="1400" i="1" dirty="0" smtClean="0">
                <a:solidFill>
                  <a:prstClr val="black"/>
                </a:solidFill>
                <a:cs typeface="+mn-cs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– межбюджетные трансферты, предоставляемые </a:t>
            </a:r>
            <a:r>
              <a:rPr lang="ru-RU" sz="1400" u="sng" dirty="0" smtClean="0">
                <a:solidFill>
                  <a:prstClr val="black"/>
                </a:solidFill>
                <a:cs typeface="+mn-cs"/>
              </a:rPr>
              <a:t>без конкретной цели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 и условий их использования</a:t>
            </a:r>
            <a:endParaRPr lang="ru-RU" sz="14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6210" y="2804512"/>
            <a:ext cx="8559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i="1" dirty="0" smtClean="0">
                <a:solidFill>
                  <a:prstClr val="black"/>
                </a:solidFill>
                <a:cs typeface="+mn-cs"/>
              </a:rPr>
              <a:t>Источники финансирования дефицита бюджета</a:t>
            </a:r>
            <a:r>
              <a:rPr lang="ru-RU" sz="1400" i="1" dirty="0" smtClean="0">
                <a:solidFill>
                  <a:prstClr val="black"/>
                </a:solidFill>
                <a:cs typeface="+mn-cs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– средства, привлекаемые в бюджет для покрытия дефицита (кредиты, ценные бумаги, иные источники)</a:t>
            </a:r>
            <a:endParaRPr lang="ru-RU" sz="14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146800" y="6471920"/>
            <a:ext cx="1008000" cy="365125"/>
          </a:xfrm>
        </p:spPr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259730" y="69850"/>
            <a:ext cx="4572000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Font typeface="Georgia" pitchFamily="18" charset="0"/>
              <a:buNone/>
            </a:pPr>
            <a:r>
              <a:rPr lang="ru-RU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термины и понятия</a:t>
            </a:r>
            <a:endParaRPr lang="ru-RU" sz="24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6210" y="1817519"/>
            <a:ext cx="85590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i="1" dirty="0" smtClean="0">
                <a:solidFill>
                  <a:prstClr val="black"/>
                </a:solidFill>
                <a:cs typeface="+mn-cs"/>
              </a:rPr>
              <a:t>Государственная программа</a:t>
            </a:r>
            <a:r>
              <a:rPr lang="ru-RU" sz="1400" i="1" dirty="0" smtClean="0">
                <a:solidFill>
                  <a:prstClr val="black"/>
                </a:solidFill>
                <a:cs typeface="+mn-cs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– система мероприятий и инструментов государственной политики, обеспечивающих в рамках реализации ключевых государственных функций достижение приоритетов и целей государственной политики в сфере социально-экономического развития и безопасности</a:t>
            </a:r>
            <a:endParaRPr lang="ru-RU" sz="1400" dirty="0">
              <a:solidFill>
                <a:prstClr val="black"/>
              </a:solidFill>
              <a:cs typeface="+mn-cs"/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4098" name="Picture 2" descr="C:\Users\i.smirnov\Documents\Бюджет для граждан\Фото\55f7c5fd875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123" y="3922029"/>
            <a:ext cx="3510107" cy="23348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55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414338" y="290969"/>
            <a:ext cx="8388350" cy="43088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endParaRPr lang="ru-RU" altLang="ru-RU" sz="2200" b="1" spc="-10" dirty="0">
              <a:solidFill>
                <a:srgbClr val="C00000"/>
              </a:solidFill>
              <a:cs typeface="Arial" charset="0"/>
            </a:endParaRPr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9842351"/>
              </p:ext>
            </p:extLst>
          </p:nvPr>
        </p:nvGraphicFramePr>
        <p:xfrm>
          <a:off x="0" y="988029"/>
          <a:ext cx="4611961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4059311116"/>
              </p:ext>
            </p:extLst>
          </p:nvPr>
        </p:nvGraphicFramePr>
        <p:xfrm>
          <a:off x="4608513" y="1412775"/>
          <a:ext cx="4355975" cy="5280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4" name="Прямая соединительная линия 3"/>
          <p:cNvCxnSpPr/>
          <p:nvPr/>
        </p:nvCxnSpPr>
        <p:spPr>
          <a:xfrm>
            <a:off x="4139952" y="2348880"/>
            <a:ext cx="2750257" cy="288032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3362538" y="4607116"/>
            <a:ext cx="2937654" cy="334052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7" y="5055571"/>
            <a:ext cx="2476421" cy="166841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98" y="4625970"/>
            <a:ext cx="1771513" cy="135079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051" name="Picture 3" descr="C:\Users\o.kudryavceva\Desktop\для слайдов_медицина фото\IMG_370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432" y="5055571"/>
            <a:ext cx="2256396" cy="165744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414931" y="721856"/>
            <a:ext cx="4576714" cy="1123712"/>
          </a:xfrm>
          <a:prstGeom prst="wedgeRoundRectCallout">
            <a:avLst>
              <a:gd name="adj1" fmla="val -60644"/>
              <a:gd name="adj2" fmla="val 69011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по отрасли «Здравоохранение» на 2025 год запланированы в сумме 32 646,8 млн. рублей, из них основная часть за счет средств  обязательного медицинского страхования – 25 139,1 млн. рублей, за счет средств республиканского бюджета Чувашской Республики – 7 507,7 млн. рублей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259729" y="20137"/>
            <a:ext cx="7264599" cy="540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7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</a:t>
            </a:r>
            <a:r>
              <a:rPr lang="ru-RU" sz="17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здравоохранение </a:t>
            </a:r>
            <a:r>
              <a:rPr lang="ru-RU" sz="17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7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учетом средств территориального фонда обязательного медицинского </a:t>
            </a:r>
            <a:r>
              <a:rPr lang="ru-RU" sz="17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страхования</a:t>
            </a:r>
            <a:endParaRPr lang="ru-RU" sz="17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19306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31</a:t>
            </a:fld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07760" y="701617"/>
            <a:ext cx="2303999" cy="4320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ysClr val="windowText" lastClr="000000"/>
                </a:solidFill>
              </a:rPr>
              <a:t>Вид расходов</a:t>
            </a:r>
            <a:endParaRPr lang="ru-RU" sz="1200" b="1" dirty="0">
              <a:solidFill>
                <a:sysClr val="windowText" lastClr="00000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493658" y="701645"/>
            <a:ext cx="4608000" cy="432000"/>
          </a:xfrm>
          <a:prstGeom prst="roundRect">
            <a:avLst>
              <a:gd name="adj" fmla="val 10000"/>
            </a:avLst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200" b="1" dirty="0" smtClean="0">
                <a:solidFill>
                  <a:sysClr val="windowText" lastClr="000000"/>
                </a:solidFill>
              </a:rPr>
              <a:t>Правовое основание </a:t>
            </a:r>
            <a:endParaRPr lang="ru-RU" sz="1200" b="1" dirty="0">
              <a:solidFill>
                <a:sysClr val="windowText" lastClr="00000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98390" y="2686817"/>
            <a:ext cx="2313370" cy="40549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900" dirty="0" smtClean="0">
                <a:solidFill>
                  <a:schemeClr val="tx1"/>
                </a:solidFill>
              </a:rPr>
              <a:t>Выплаты труженикам тыла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98390" y="2150650"/>
            <a:ext cx="2304000" cy="39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900" dirty="0" smtClean="0">
                <a:solidFill>
                  <a:schemeClr val="tx1"/>
                </a:solidFill>
              </a:rPr>
              <a:t>Выплаты реабилитированным лицам и признанным пострадавшими от политических репрессий 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172496" y="692695"/>
            <a:ext cx="864000" cy="4320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ysClr val="windowText" lastClr="000000"/>
                </a:solidFill>
                <a:cs typeface="Times New Roman" panose="02020603050405020304" pitchFamily="18" charset="0"/>
              </a:rPr>
              <a:t>Расходы на 2025 год (тыс. руб.)</a:t>
            </a:r>
            <a:endParaRPr lang="ru-RU" sz="900" b="1" dirty="0">
              <a:solidFill>
                <a:sysClr val="windowText" lastClr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07760" y="1193077"/>
            <a:ext cx="8928736" cy="219699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</a:rPr>
              <a:t>Поддержка пожилых людей и ветеранов</a:t>
            </a:r>
            <a:endParaRPr lang="ru-RU" sz="1000" b="1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505757" y="1484784"/>
            <a:ext cx="4681774" cy="50405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Закон Чувашской Республики от 24.11.2004 № 43 «О социальной поддержке тружеников тыла военных лет и ветеранов труда», Закон Чувашской Республики от 31.12.2015 № 90 «О ветеранах труда Чувашской Республики»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 flipH="1">
            <a:off x="2505757" y="2686816"/>
            <a:ext cx="4680000" cy="40549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Закон </a:t>
            </a:r>
            <a:r>
              <a:rPr lang="ru-RU" sz="700" dirty="0">
                <a:solidFill>
                  <a:schemeClr val="tx1"/>
                </a:solidFill>
              </a:rPr>
              <a:t>Чувашской Республики от </a:t>
            </a:r>
            <a:r>
              <a:rPr lang="ru-RU" sz="700" dirty="0" smtClean="0">
                <a:solidFill>
                  <a:schemeClr val="tx1"/>
                </a:solidFill>
              </a:rPr>
              <a:t>24.11.2004 </a:t>
            </a:r>
            <a:r>
              <a:rPr lang="ru-RU" sz="700" dirty="0">
                <a:solidFill>
                  <a:schemeClr val="tx1"/>
                </a:solidFill>
              </a:rPr>
              <a:t>№ 43 </a:t>
            </a:r>
            <a:r>
              <a:rPr lang="ru-RU" sz="700" dirty="0" smtClean="0">
                <a:solidFill>
                  <a:schemeClr val="tx1"/>
                </a:solidFill>
              </a:rPr>
              <a:t>«О </a:t>
            </a:r>
            <a:r>
              <a:rPr lang="ru-RU" sz="700" dirty="0">
                <a:solidFill>
                  <a:schemeClr val="tx1"/>
                </a:solidFill>
              </a:rPr>
              <a:t>социальной поддержке тружеников тыла военных лет и ветеранов </a:t>
            </a:r>
            <a:r>
              <a:rPr lang="ru-RU" sz="700" dirty="0" smtClean="0">
                <a:solidFill>
                  <a:schemeClr val="tx1"/>
                </a:solidFill>
              </a:rPr>
              <a:t>труда»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2505757" y="2150650"/>
            <a:ext cx="4681774" cy="39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Закон </a:t>
            </a:r>
            <a:r>
              <a:rPr lang="ru-RU" sz="700" dirty="0">
                <a:solidFill>
                  <a:schemeClr val="tx1"/>
                </a:solidFill>
              </a:rPr>
              <a:t>Чувашской Республики от </a:t>
            </a:r>
            <a:r>
              <a:rPr lang="ru-RU" sz="700" dirty="0" smtClean="0">
                <a:solidFill>
                  <a:schemeClr val="tx1"/>
                </a:solidFill>
              </a:rPr>
              <a:t>24.11.2004 </a:t>
            </a:r>
            <a:r>
              <a:rPr lang="ru-RU" sz="700" dirty="0">
                <a:solidFill>
                  <a:schemeClr val="tx1"/>
                </a:solidFill>
              </a:rPr>
              <a:t>№ 47 </a:t>
            </a:r>
            <a:r>
              <a:rPr lang="ru-RU" sz="700" dirty="0" smtClean="0">
                <a:solidFill>
                  <a:schemeClr val="tx1"/>
                </a:solidFill>
              </a:rPr>
              <a:t>«О </a:t>
            </a:r>
            <a:r>
              <a:rPr lang="ru-RU" sz="700" dirty="0">
                <a:solidFill>
                  <a:schemeClr val="tx1"/>
                </a:solidFill>
              </a:rPr>
              <a:t>социальной поддержке реабилитированных лиц и лиц, признанных пострадавшими от политических </a:t>
            </a:r>
            <a:r>
              <a:rPr lang="ru-RU" sz="700" dirty="0" smtClean="0">
                <a:solidFill>
                  <a:schemeClr val="tx1"/>
                </a:solidFill>
              </a:rPr>
              <a:t>репрессий» 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8244408" y="1484784"/>
            <a:ext cx="852232" cy="50405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900" dirty="0" smtClean="0">
                <a:solidFill>
                  <a:schemeClr val="tx1"/>
                </a:solidFill>
              </a:rPr>
              <a:t>2 535 231,</a:t>
            </a:r>
            <a:r>
              <a:rPr lang="ru-RU" sz="9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7308304" y="2686815"/>
            <a:ext cx="864192" cy="40549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279 чел.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04447" y="1484784"/>
            <a:ext cx="2297943" cy="50405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900" dirty="0" smtClean="0">
                <a:solidFill>
                  <a:schemeClr val="tx1"/>
                </a:solidFill>
              </a:rPr>
              <a:t>Обеспечение мер социальной поддержки ветеранов труда</a:t>
            </a:r>
            <a:r>
              <a:rPr lang="ru-RU" sz="900" b="1" dirty="0" smtClean="0">
                <a:solidFill>
                  <a:schemeClr val="tx1"/>
                </a:solidFill>
              </a:rPr>
              <a:t> </a:t>
            </a:r>
            <a:endParaRPr lang="ru-RU" sz="900" b="1" dirty="0">
              <a:solidFill>
                <a:schemeClr val="tx1"/>
              </a:solidFill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7272496" y="2150650"/>
            <a:ext cx="900000" cy="39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 468 чел.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143481" y="4005063"/>
            <a:ext cx="8928735" cy="25200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Поддержка инвалидов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98391" y="5433272"/>
            <a:ext cx="2304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900" dirty="0">
                <a:solidFill>
                  <a:schemeClr val="tx1"/>
                </a:solidFill>
              </a:rPr>
              <a:t>Дополнительные выплаты инвалидам боевых действий</a:t>
            </a: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98390" y="5913328"/>
            <a:ext cx="2304000" cy="46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900" dirty="0">
                <a:solidFill>
                  <a:schemeClr val="tx1"/>
                </a:solidFill>
              </a:rPr>
              <a:t>Денежная компенсация стоимости проезда к месту проведения программного гемодиализа и обратно</a:t>
            </a: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98391" y="4332598"/>
            <a:ext cx="2304000" cy="53656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900" dirty="0" smtClean="0">
                <a:solidFill>
                  <a:schemeClr val="tx1"/>
                </a:solidFill>
              </a:rPr>
              <a:t>Компенсация расходов инвалидам, ветеранам, чернобыльцам на оплату жилого помещения и коммунальных услуг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2484288" y="4332598"/>
            <a:ext cx="4680000" cy="53656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Федеральный закон от 24.11.1995  </a:t>
            </a:r>
            <a:r>
              <a:rPr lang="ru-RU" sz="700" dirty="0">
                <a:solidFill>
                  <a:schemeClr val="tx1"/>
                </a:solidFill>
              </a:rPr>
              <a:t>№ </a:t>
            </a:r>
            <a:r>
              <a:rPr lang="ru-RU" sz="700" dirty="0" smtClean="0">
                <a:solidFill>
                  <a:schemeClr val="tx1"/>
                </a:solidFill>
              </a:rPr>
              <a:t>181-ФЗ «О социальной защите инвалидов в Российской Федерации» 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2484288" y="5433272"/>
            <a:ext cx="4680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Указ </a:t>
            </a:r>
            <a:r>
              <a:rPr lang="ru-RU" sz="700" dirty="0">
                <a:solidFill>
                  <a:schemeClr val="tx1"/>
                </a:solidFill>
              </a:rPr>
              <a:t>Главы Чувашской Республики от </a:t>
            </a:r>
            <a:r>
              <a:rPr lang="ru-RU" sz="700" dirty="0" smtClean="0">
                <a:solidFill>
                  <a:schemeClr val="tx1"/>
                </a:solidFill>
              </a:rPr>
              <a:t>12.01.2012</a:t>
            </a:r>
            <a:r>
              <a:rPr lang="ru-RU" sz="700" dirty="0">
                <a:solidFill>
                  <a:schemeClr val="tx1"/>
                </a:solidFill>
              </a:rPr>
              <a:t> </a:t>
            </a:r>
            <a:r>
              <a:rPr lang="ru-RU" sz="700" dirty="0" smtClean="0">
                <a:solidFill>
                  <a:schemeClr val="tx1"/>
                </a:solidFill>
              </a:rPr>
              <a:t>№</a:t>
            </a:r>
            <a:r>
              <a:rPr lang="ru-RU" sz="700" dirty="0">
                <a:solidFill>
                  <a:schemeClr val="tx1"/>
                </a:solidFill>
              </a:rPr>
              <a:t> 4 </a:t>
            </a:r>
            <a:r>
              <a:rPr lang="ru-RU" sz="700" dirty="0" smtClean="0">
                <a:solidFill>
                  <a:schemeClr val="tx1"/>
                </a:solidFill>
              </a:rPr>
              <a:t>«О </a:t>
            </a:r>
            <a:r>
              <a:rPr lang="ru-RU" sz="700" dirty="0">
                <a:solidFill>
                  <a:schemeClr val="tx1"/>
                </a:solidFill>
              </a:rPr>
              <a:t>дополнительной социальной поддержке инвалидов боевых действий", </a:t>
            </a:r>
            <a:r>
              <a:rPr lang="ru-RU" sz="700" dirty="0" smtClean="0">
                <a:solidFill>
                  <a:schemeClr val="tx1"/>
                </a:solidFill>
              </a:rPr>
              <a:t>Закон </a:t>
            </a:r>
            <a:r>
              <a:rPr lang="ru-RU" sz="700" dirty="0">
                <a:solidFill>
                  <a:schemeClr val="tx1"/>
                </a:solidFill>
              </a:rPr>
              <a:t>Чувашской Республики от </a:t>
            </a:r>
            <a:r>
              <a:rPr lang="ru-RU" sz="700" dirty="0" smtClean="0">
                <a:solidFill>
                  <a:schemeClr val="tx1"/>
                </a:solidFill>
              </a:rPr>
              <a:t>10.05.2012</a:t>
            </a:r>
            <a:r>
              <a:rPr lang="ru-RU" sz="700" dirty="0">
                <a:solidFill>
                  <a:schemeClr val="tx1"/>
                </a:solidFill>
              </a:rPr>
              <a:t> </a:t>
            </a:r>
            <a:r>
              <a:rPr lang="ru-RU" sz="700" dirty="0" smtClean="0">
                <a:solidFill>
                  <a:schemeClr val="tx1"/>
                </a:solidFill>
              </a:rPr>
              <a:t>№ </a:t>
            </a:r>
            <a:r>
              <a:rPr lang="ru-RU" sz="700" dirty="0">
                <a:solidFill>
                  <a:schemeClr val="tx1"/>
                </a:solidFill>
              </a:rPr>
              <a:t>23 </a:t>
            </a:r>
            <a:r>
              <a:rPr lang="ru-RU" sz="700" dirty="0" smtClean="0">
                <a:solidFill>
                  <a:schemeClr val="tx1"/>
                </a:solidFill>
              </a:rPr>
              <a:t>«О </a:t>
            </a:r>
            <a:r>
              <a:rPr lang="ru-RU" sz="700" dirty="0">
                <a:solidFill>
                  <a:schemeClr val="tx1"/>
                </a:solidFill>
              </a:rPr>
              <a:t>порядке предоставления дополнительной выплаты инвалидам боевых </a:t>
            </a:r>
            <a:r>
              <a:rPr lang="ru-RU" sz="700" dirty="0" smtClean="0">
                <a:solidFill>
                  <a:schemeClr val="tx1"/>
                </a:solidFill>
              </a:rPr>
              <a:t>действий»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2493658" y="5913328"/>
            <a:ext cx="4680000" cy="46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Постановление </a:t>
            </a:r>
            <a:r>
              <a:rPr lang="ru-RU" sz="700" dirty="0">
                <a:solidFill>
                  <a:schemeClr val="tx1"/>
                </a:solidFill>
              </a:rPr>
              <a:t>Кабинета Министров Чувашской Республики от </a:t>
            </a:r>
            <a:r>
              <a:rPr lang="ru-RU" sz="700" dirty="0" smtClean="0">
                <a:solidFill>
                  <a:schemeClr val="tx1"/>
                </a:solidFill>
              </a:rPr>
              <a:t>11.08.2016 № </a:t>
            </a:r>
            <a:r>
              <a:rPr lang="ru-RU" sz="700" dirty="0">
                <a:solidFill>
                  <a:schemeClr val="tx1"/>
                </a:solidFill>
              </a:rPr>
              <a:t>323  </a:t>
            </a:r>
            <a:r>
              <a:rPr lang="ru-RU" sz="700" dirty="0" smtClean="0">
                <a:solidFill>
                  <a:schemeClr val="tx1"/>
                </a:solidFill>
              </a:rPr>
              <a:t>«Об </a:t>
            </a:r>
            <a:r>
              <a:rPr lang="ru-RU" sz="700" dirty="0">
                <a:solidFill>
                  <a:schemeClr val="tx1"/>
                </a:solidFill>
              </a:rPr>
              <a:t>утверждении Порядка предоставления гражданам, проживающим в Чувашской Республике, страдающим хронической почечной недостаточностью, денежной компенсации стоимости проезда к месту проведения процедуры программного гемодиализа и </a:t>
            </a:r>
            <a:r>
              <a:rPr lang="ru-RU" sz="700" dirty="0" smtClean="0">
                <a:solidFill>
                  <a:schemeClr val="tx1"/>
                </a:solidFill>
              </a:rPr>
              <a:t>обратно»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7272400" y="5913328"/>
            <a:ext cx="900000" cy="46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 </a:t>
            </a:r>
            <a:r>
              <a:rPr lang="en-US" sz="1000" dirty="0" smtClean="0">
                <a:solidFill>
                  <a:schemeClr val="tx1"/>
                </a:solidFill>
              </a:rPr>
              <a:t>1</a:t>
            </a:r>
            <a:r>
              <a:rPr lang="ru-RU" sz="1000" dirty="0" smtClean="0">
                <a:solidFill>
                  <a:schemeClr val="tx1"/>
                </a:solidFill>
              </a:rPr>
              <a:t>82 чел.</a:t>
            </a: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7272400" y="5431681"/>
            <a:ext cx="900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113 чел.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7272400" y="4332598"/>
            <a:ext cx="910686" cy="53179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00" dirty="0">
              <a:solidFill>
                <a:schemeClr val="tx1"/>
              </a:solidFill>
            </a:endParaRPr>
          </a:p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78 400</a:t>
            </a:r>
            <a:r>
              <a:rPr lang="en-US" sz="1000" dirty="0" smtClean="0">
                <a:solidFill>
                  <a:schemeClr val="tx1"/>
                </a:solidFill>
              </a:rPr>
              <a:t> </a:t>
            </a:r>
            <a:r>
              <a:rPr lang="ru-RU" sz="1000" dirty="0" smtClean="0">
                <a:solidFill>
                  <a:schemeClr val="tx1"/>
                </a:solidFill>
              </a:rPr>
              <a:t> чел.</a:t>
            </a:r>
          </a:p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 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98390" y="3212976"/>
            <a:ext cx="2313370" cy="34676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900" dirty="0" smtClean="0">
                <a:solidFill>
                  <a:schemeClr val="tx1"/>
                </a:solidFill>
              </a:rPr>
              <a:t>Компенсация расходов  на уплату взноса на капитальный ремонт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2484287" y="3212976"/>
            <a:ext cx="4703243" cy="34233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Закон </a:t>
            </a:r>
            <a:r>
              <a:rPr lang="ru-RU" sz="700" dirty="0">
                <a:solidFill>
                  <a:schemeClr val="tx1"/>
                </a:solidFill>
              </a:rPr>
              <a:t>Чувашской Республики от </a:t>
            </a:r>
            <a:r>
              <a:rPr lang="ru-RU" sz="700" dirty="0" smtClean="0">
                <a:solidFill>
                  <a:schemeClr val="tx1"/>
                </a:solidFill>
              </a:rPr>
              <a:t>08.04.2016 </a:t>
            </a:r>
            <a:r>
              <a:rPr lang="ru-RU" sz="700" dirty="0">
                <a:solidFill>
                  <a:schemeClr val="tx1"/>
                </a:solidFill>
              </a:rPr>
              <a:t>№ </a:t>
            </a:r>
            <a:r>
              <a:rPr lang="ru-RU" sz="700" dirty="0" smtClean="0">
                <a:solidFill>
                  <a:schemeClr val="tx1"/>
                </a:solidFill>
              </a:rPr>
              <a:t>14 «О социальной поддержке отдельных категорий граждан по уплате взноса на капитальный ремонт общего имущества в многоквартирном доме»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7272400" y="3212976"/>
            <a:ext cx="900000" cy="34233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16 </a:t>
            </a:r>
            <a:r>
              <a:rPr lang="ru-RU" sz="1000" dirty="0">
                <a:solidFill>
                  <a:schemeClr val="tx1"/>
                </a:solidFill>
              </a:rPr>
              <a:t>5</a:t>
            </a:r>
            <a:r>
              <a:rPr lang="ru-RU" sz="1000" dirty="0" smtClean="0">
                <a:solidFill>
                  <a:schemeClr val="tx1"/>
                </a:solidFill>
              </a:rPr>
              <a:t>00 чел.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7164288" y="692695"/>
            <a:ext cx="972000" cy="4320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ysClr val="windowText" lastClr="000000"/>
                </a:solidFill>
              </a:rPr>
              <a:t>Численность получателей </a:t>
            </a:r>
            <a:endParaRPr lang="ru-RU" sz="900" b="1" dirty="0">
              <a:solidFill>
                <a:sysClr val="windowText" lastClr="000000"/>
              </a:solidFill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7272400" y="1484784"/>
            <a:ext cx="910686" cy="50405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127 376 </a:t>
            </a:r>
            <a:r>
              <a:rPr lang="ru-RU" sz="900" dirty="0" smtClean="0">
                <a:solidFill>
                  <a:schemeClr val="tx1"/>
                </a:solidFill>
              </a:rPr>
              <a:t>чел.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8244408" y="3212976"/>
            <a:ext cx="827808" cy="34233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31</a:t>
            </a:r>
            <a:r>
              <a:rPr lang="en-US" sz="1000" dirty="0" smtClean="0">
                <a:solidFill>
                  <a:schemeClr val="tx1"/>
                </a:solidFill>
              </a:rPr>
              <a:t> </a:t>
            </a:r>
            <a:r>
              <a:rPr lang="ru-RU" sz="1000" dirty="0" smtClean="0">
                <a:solidFill>
                  <a:schemeClr val="tx1"/>
                </a:solidFill>
              </a:rPr>
              <a:t>351,3</a:t>
            </a:r>
          </a:p>
        </p:txBody>
      </p:sp>
      <p:sp>
        <p:nvSpPr>
          <p:cNvPr id="63" name="Скругленный прямоугольник 62"/>
          <p:cNvSpPr/>
          <p:nvPr/>
        </p:nvSpPr>
        <p:spPr>
          <a:xfrm>
            <a:off x="8256524" y="2686816"/>
            <a:ext cx="828000" cy="40548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00" dirty="0" smtClean="0">
              <a:solidFill>
                <a:schemeClr val="tx1"/>
              </a:solidFill>
            </a:endParaRPr>
          </a:p>
          <a:p>
            <a:pPr algn="ctr"/>
            <a:r>
              <a:rPr lang="en-US" sz="1000" dirty="0">
                <a:solidFill>
                  <a:schemeClr val="tx1"/>
                </a:solidFill>
              </a:rPr>
              <a:t>9</a:t>
            </a:r>
            <a:r>
              <a:rPr lang="ru-RU" sz="1000" dirty="0" smtClean="0">
                <a:solidFill>
                  <a:schemeClr val="tx1"/>
                </a:solidFill>
              </a:rPr>
              <a:t> 853,</a:t>
            </a:r>
            <a:r>
              <a:rPr lang="ru-RU" sz="1000" dirty="0">
                <a:solidFill>
                  <a:schemeClr val="tx1"/>
                </a:solidFill>
              </a:rPr>
              <a:t>9</a:t>
            </a:r>
            <a:endParaRPr lang="ru-RU" sz="1000" dirty="0" smtClean="0">
              <a:solidFill>
                <a:schemeClr val="tx1"/>
              </a:solidFill>
            </a:endParaRPr>
          </a:p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 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8256524" y="2150650"/>
            <a:ext cx="828000" cy="39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2</a:t>
            </a:r>
            <a:r>
              <a:rPr lang="ru-RU" sz="1000" dirty="0">
                <a:solidFill>
                  <a:schemeClr val="tx1"/>
                </a:solidFill>
              </a:rPr>
              <a:t>5</a:t>
            </a:r>
            <a:r>
              <a:rPr lang="ru-RU" sz="1000" dirty="0" smtClean="0">
                <a:solidFill>
                  <a:schemeClr val="tx1"/>
                </a:solidFill>
              </a:rPr>
              <a:t> 701,</a:t>
            </a:r>
            <a:r>
              <a:rPr lang="ru-RU" sz="1000" dirty="0">
                <a:solidFill>
                  <a:schemeClr val="tx1"/>
                </a:solidFill>
              </a:rPr>
              <a:t>5</a:t>
            </a:r>
            <a:r>
              <a:rPr lang="ru-RU" sz="1000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67" name="Скругленный прямоугольник 66"/>
          <p:cNvSpPr/>
          <p:nvPr/>
        </p:nvSpPr>
        <p:spPr>
          <a:xfrm>
            <a:off x="8244408" y="4332598"/>
            <a:ext cx="828000" cy="53179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630 820,2</a:t>
            </a:r>
          </a:p>
        </p:txBody>
      </p:sp>
      <p:sp>
        <p:nvSpPr>
          <p:cNvPr id="71" name="Скругленный прямоугольник 70"/>
          <p:cNvSpPr/>
          <p:nvPr/>
        </p:nvSpPr>
        <p:spPr>
          <a:xfrm>
            <a:off x="8244408" y="5431682"/>
            <a:ext cx="828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1 312,0</a:t>
            </a:r>
          </a:p>
        </p:txBody>
      </p:sp>
      <p:sp>
        <p:nvSpPr>
          <p:cNvPr id="73" name="Скругленный прямоугольник 72"/>
          <p:cNvSpPr/>
          <p:nvPr/>
        </p:nvSpPr>
        <p:spPr>
          <a:xfrm>
            <a:off x="8244408" y="5913328"/>
            <a:ext cx="828000" cy="46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00" dirty="0" smtClean="0">
              <a:solidFill>
                <a:schemeClr val="tx1"/>
              </a:solidFill>
            </a:endParaRPr>
          </a:p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 27 329,5</a:t>
            </a:r>
          </a:p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 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77" name="Заголовок 1"/>
          <p:cNvSpPr txBox="1">
            <a:spLocks/>
          </p:cNvSpPr>
          <p:nvPr/>
        </p:nvSpPr>
        <p:spPr>
          <a:xfrm>
            <a:off x="259730" y="69850"/>
            <a:ext cx="7613498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Font typeface="Georgia" pitchFamily="18" charset="0"/>
              <a:buNone/>
            </a:pPr>
            <a:r>
              <a:rPr lang="ru-RU" sz="2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поддержка отдельных категорий граждан</a:t>
            </a:r>
            <a:endParaRPr lang="ru-RU" sz="2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8" name="Прямая соединительная линия 77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106554" y="5025216"/>
            <a:ext cx="2304000" cy="25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900" dirty="0">
                <a:solidFill>
                  <a:schemeClr val="tx1"/>
                </a:solidFill>
              </a:rPr>
              <a:t>Обеспечение жильем инвалидов</a:t>
            </a:r>
          </a:p>
        </p:txBody>
      </p:sp>
      <p:sp>
        <p:nvSpPr>
          <p:cNvPr id="64" name="Скругленный прямоугольник 63"/>
          <p:cNvSpPr/>
          <p:nvPr/>
        </p:nvSpPr>
        <p:spPr>
          <a:xfrm>
            <a:off x="2493658" y="5025216"/>
            <a:ext cx="4680000" cy="25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>
                <a:solidFill>
                  <a:schemeClr val="tx1"/>
                </a:solidFill>
              </a:rPr>
              <a:t>Федеральный закон от 24.11.1995 № 181-ФЗ «О социальной защите инвалидов в Российской Федерации»</a:t>
            </a:r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7272400" y="5022035"/>
            <a:ext cx="900000" cy="25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20 чел.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8244408" y="5022035"/>
            <a:ext cx="828000" cy="25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38 371,5</a:t>
            </a: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107760" y="3645056"/>
            <a:ext cx="2304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900" dirty="0" smtClean="0">
                <a:solidFill>
                  <a:schemeClr val="tx1"/>
                </a:solidFill>
              </a:rPr>
              <a:t>Компенсация </a:t>
            </a:r>
            <a:r>
              <a:rPr lang="ru-RU" sz="900" dirty="0">
                <a:solidFill>
                  <a:schemeClr val="tx1"/>
                </a:solidFill>
              </a:rPr>
              <a:t>расходов на оплату </a:t>
            </a:r>
            <a:r>
              <a:rPr lang="ru-RU" sz="900" dirty="0" smtClean="0">
                <a:solidFill>
                  <a:schemeClr val="tx1"/>
                </a:solidFill>
              </a:rPr>
              <a:t>коммунальных </a:t>
            </a:r>
            <a:r>
              <a:rPr lang="ru-RU" sz="900" dirty="0">
                <a:solidFill>
                  <a:schemeClr val="tx1"/>
                </a:solidFill>
              </a:rPr>
              <a:t>услуг </a:t>
            </a:r>
            <a:r>
              <a:rPr lang="ru-RU" sz="900" dirty="0" smtClean="0">
                <a:solidFill>
                  <a:schemeClr val="tx1"/>
                </a:solidFill>
              </a:rPr>
              <a:t> </a:t>
            </a:r>
            <a:r>
              <a:rPr lang="ru-RU" sz="900" dirty="0">
                <a:solidFill>
                  <a:schemeClr val="tx1"/>
                </a:solidFill>
              </a:rPr>
              <a:t>"</a:t>
            </a:r>
            <a:r>
              <a:rPr lang="ru-RU" sz="900" dirty="0" smtClean="0">
                <a:solidFill>
                  <a:schemeClr val="tx1"/>
                </a:solidFill>
              </a:rPr>
              <a:t>детям </a:t>
            </a:r>
            <a:r>
              <a:rPr lang="ru-RU" sz="900" dirty="0">
                <a:solidFill>
                  <a:schemeClr val="tx1"/>
                </a:solidFill>
              </a:rPr>
              <a:t>войны"</a:t>
            </a: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2484288" y="3645056"/>
            <a:ext cx="4680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700" dirty="0">
                <a:solidFill>
                  <a:schemeClr val="tx1"/>
                </a:solidFill>
              </a:rPr>
              <a:t>Закон </a:t>
            </a:r>
            <a:r>
              <a:rPr lang="ru-RU" sz="700" dirty="0" smtClean="0">
                <a:solidFill>
                  <a:schemeClr val="tx1"/>
                </a:solidFill>
              </a:rPr>
              <a:t>Чувашской Республики </a:t>
            </a:r>
            <a:r>
              <a:rPr lang="ru-RU" sz="700" dirty="0">
                <a:solidFill>
                  <a:schemeClr val="tx1"/>
                </a:solidFill>
              </a:rPr>
              <a:t>от </a:t>
            </a:r>
            <a:r>
              <a:rPr lang="ru-RU" sz="700" dirty="0" smtClean="0">
                <a:solidFill>
                  <a:schemeClr val="tx1"/>
                </a:solidFill>
              </a:rPr>
              <a:t>16.04.2020 № 23  «О </a:t>
            </a:r>
            <a:r>
              <a:rPr lang="ru-RU" sz="700" dirty="0">
                <a:solidFill>
                  <a:schemeClr val="tx1"/>
                </a:solidFill>
              </a:rPr>
              <a:t>детях </a:t>
            </a:r>
            <a:r>
              <a:rPr lang="ru-RU" sz="700" dirty="0" smtClean="0">
                <a:solidFill>
                  <a:schemeClr val="tx1"/>
                </a:solidFill>
              </a:rPr>
              <a:t>войны»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72" name="Скругленный прямоугольник 71"/>
          <p:cNvSpPr/>
          <p:nvPr/>
        </p:nvSpPr>
        <p:spPr>
          <a:xfrm>
            <a:off x="7272400" y="3645056"/>
            <a:ext cx="900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877 чел.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8244408" y="3645056"/>
            <a:ext cx="828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</a:rPr>
              <a:t>4</a:t>
            </a:r>
            <a:r>
              <a:rPr lang="ru-RU" sz="1000" dirty="0" smtClean="0">
                <a:solidFill>
                  <a:schemeClr val="tx1"/>
                </a:solidFill>
              </a:rPr>
              <a:t> 864,</a:t>
            </a:r>
            <a:r>
              <a:rPr lang="ru-RU" sz="1000" dirty="0">
                <a:solidFill>
                  <a:schemeClr val="tx1"/>
                </a:solidFill>
              </a:rPr>
              <a:t>8</a:t>
            </a:r>
            <a:endParaRPr lang="ru-RU" sz="10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78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32</a:t>
            </a:fld>
            <a:endParaRPr lang="ru-RU" dirty="0"/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107504" y="4428024"/>
            <a:ext cx="8928992" cy="183511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</a:rPr>
              <a:t>Помощь малоимущим гражданам</a:t>
            </a:r>
            <a:endParaRPr lang="ru-RU" sz="1000" b="1" dirty="0">
              <a:solidFill>
                <a:schemeClr val="tx1"/>
              </a:solidFill>
            </a:endParaRPr>
          </a:p>
        </p:txBody>
      </p:sp>
      <p:sp>
        <p:nvSpPr>
          <p:cNvPr id="63" name="Скругленный прямоугольник 62"/>
          <p:cNvSpPr/>
          <p:nvPr/>
        </p:nvSpPr>
        <p:spPr>
          <a:xfrm>
            <a:off x="107504" y="5049216"/>
            <a:ext cx="2304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800" dirty="0">
                <a:solidFill>
                  <a:schemeClr val="tx1"/>
                </a:solidFill>
              </a:rPr>
              <a:t>Социальные выплаты </a:t>
            </a:r>
            <a:r>
              <a:rPr lang="ru-RU" sz="800" dirty="0" smtClean="0">
                <a:solidFill>
                  <a:schemeClr val="tx1"/>
                </a:solidFill>
              </a:rPr>
              <a:t>                     безработным гражданам</a:t>
            </a:r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64" name="Скругленный прямоугольник 63"/>
          <p:cNvSpPr/>
          <p:nvPr/>
        </p:nvSpPr>
        <p:spPr>
          <a:xfrm>
            <a:off x="2477657" y="5049216"/>
            <a:ext cx="4680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700" dirty="0" smtClean="0"/>
              <a:t>Федеральный закон от </a:t>
            </a:r>
            <a:r>
              <a:rPr lang="ru-RU" sz="700" dirty="0"/>
              <a:t>19.04.1991 </a:t>
            </a:r>
            <a:r>
              <a:rPr lang="ru-RU" sz="700" dirty="0" smtClean="0"/>
              <a:t>№ 1032-1 «О </a:t>
            </a:r>
            <a:r>
              <a:rPr lang="ru-RU" sz="700" dirty="0"/>
              <a:t>занятости населения в Российской </a:t>
            </a:r>
            <a:r>
              <a:rPr lang="ru-RU" sz="700" dirty="0" smtClean="0"/>
              <a:t>Федерации» </a:t>
            </a:r>
            <a:endParaRPr lang="ru-RU" sz="700" dirty="0"/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107504" y="5409256"/>
            <a:ext cx="2304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 smtClean="0">
                <a:solidFill>
                  <a:schemeClr val="tx1"/>
                </a:solidFill>
              </a:rPr>
              <a:t>Пособия учащимся, нуждающимся в приобретении проездных билетов</a:t>
            </a:r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67" name="Скругленный прямоугольник 66"/>
          <p:cNvSpPr/>
          <p:nvPr/>
        </p:nvSpPr>
        <p:spPr>
          <a:xfrm>
            <a:off x="2477657" y="5409256"/>
            <a:ext cx="4680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Закон Чувашской Республики от 30.07.2013 № 50 «Об образовании в Чувашской Республике»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7200392" y="5049216"/>
            <a:ext cx="900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</a:rPr>
              <a:t>2</a:t>
            </a:r>
            <a:r>
              <a:rPr lang="ru-RU" sz="1000" dirty="0" smtClean="0">
                <a:solidFill>
                  <a:schemeClr val="tx1"/>
                </a:solidFill>
              </a:rPr>
              <a:t> </a:t>
            </a:r>
            <a:r>
              <a:rPr lang="ru-RU" sz="1000" dirty="0">
                <a:solidFill>
                  <a:schemeClr val="tx1"/>
                </a:solidFill>
              </a:rPr>
              <a:t>1</a:t>
            </a:r>
            <a:r>
              <a:rPr lang="ru-RU" sz="1000" dirty="0" smtClean="0">
                <a:solidFill>
                  <a:schemeClr val="tx1"/>
                </a:solidFill>
              </a:rPr>
              <a:t>00 чел.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71" name="Скругленный прямоугольник 70"/>
          <p:cNvSpPr/>
          <p:nvPr/>
        </p:nvSpPr>
        <p:spPr>
          <a:xfrm>
            <a:off x="7200392" y="5409256"/>
            <a:ext cx="900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392 чел.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72" name="Скругленный прямоугольник 71"/>
          <p:cNvSpPr/>
          <p:nvPr/>
        </p:nvSpPr>
        <p:spPr>
          <a:xfrm>
            <a:off x="107504" y="4668940"/>
            <a:ext cx="2304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 smtClean="0">
                <a:solidFill>
                  <a:schemeClr val="tx1"/>
                </a:solidFill>
              </a:rPr>
              <a:t>Субсидии на оплату жилого помещения и коммунальных услуг</a:t>
            </a:r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73" name="Скругленный прямоугольник 72"/>
          <p:cNvSpPr/>
          <p:nvPr/>
        </p:nvSpPr>
        <p:spPr>
          <a:xfrm>
            <a:off x="2477657" y="4668940"/>
            <a:ext cx="4680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Статья 159 Жилищного Кодекса Российской Федерации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74" name="Скругленный прямоугольник 73"/>
          <p:cNvSpPr/>
          <p:nvPr/>
        </p:nvSpPr>
        <p:spPr>
          <a:xfrm>
            <a:off x="7200392" y="4668940"/>
            <a:ext cx="900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</a:rPr>
              <a:t>7</a:t>
            </a:r>
            <a:r>
              <a:rPr lang="ru-RU" sz="1000" dirty="0" smtClean="0">
                <a:solidFill>
                  <a:schemeClr val="tx1"/>
                </a:solidFill>
              </a:rPr>
              <a:t> </a:t>
            </a:r>
            <a:r>
              <a:rPr lang="ru-RU" sz="1000" dirty="0">
                <a:solidFill>
                  <a:schemeClr val="tx1"/>
                </a:solidFill>
              </a:rPr>
              <a:t>3</a:t>
            </a:r>
            <a:r>
              <a:rPr lang="ru-RU" sz="1000" dirty="0" smtClean="0">
                <a:solidFill>
                  <a:schemeClr val="tx1"/>
                </a:solidFill>
              </a:rPr>
              <a:t>00 сем.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07504" y="5805264"/>
            <a:ext cx="8928992" cy="183511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</a:rPr>
              <a:t>Поддержка молодых семей</a:t>
            </a:r>
            <a:endParaRPr lang="ru-RU" sz="1000" b="1" dirty="0">
              <a:solidFill>
                <a:schemeClr val="tx1"/>
              </a:solidFill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28538" y="6044645"/>
            <a:ext cx="2291737" cy="43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 smtClean="0">
                <a:solidFill>
                  <a:schemeClr val="tx1"/>
                </a:solidFill>
              </a:rPr>
              <a:t>Обеспечение </a:t>
            </a:r>
            <a:r>
              <a:rPr lang="ru-RU" sz="800" dirty="0">
                <a:solidFill>
                  <a:schemeClr val="tx1"/>
                </a:solidFill>
              </a:rPr>
              <a:t>жильем молодых семей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2477657" y="6044645"/>
            <a:ext cx="4679998" cy="43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>
                <a:solidFill>
                  <a:schemeClr val="tx1"/>
                </a:solidFill>
              </a:rPr>
              <a:t>Приложение №1 постановления Кабинета Министров Чувашской Республики </a:t>
            </a:r>
            <a:r>
              <a:rPr lang="ru-RU" sz="700" dirty="0" smtClean="0">
                <a:solidFill>
                  <a:schemeClr val="tx1"/>
                </a:solidFill>
              </a:rPr>
              <a:t>от 16.10.2018 № 405 «О </a:t>
            </a:r>
            <a:r>
              <a:rPr lang="ru-RU" sz="700" dirty="0">
                <a:solidFill>
                  <a:schemeClr val="tx1"/>
                </a:solidFill>
              </a:rPr>
              <a:t>государственной программе Чувашской Республики </a:t>
            </a:r>
            <a:r>
              <a:rPr lang="ru-RU" sz="700" dirty="0" smtClean="0">
                <a:solidFill>
                  <a:schemeClr val="tx1"/>
                </a:solidFill>
              </a:rPr>
              <a:t>«Обеспечение </a:t>
            </a:r>
            <a:r>
              <a:rPr lang="ru-RU" sz="700" dirty="0">
                <a:solidFill>
                  <a:schemeClr val="tx1"/>
                </a:solidFill>
              </a:rPr>
              <a:t>граждан в Чувашской Республике доступным и комфортным жильем»</a:t>
            </a: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7200392" y="6044645"/>
            <a:ext cx="912676" cy="43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371 сем. 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8172504" y="1907876"/>
            <a:ext cx="900000" cy="40410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312 298,6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104461" y="1898501"/>
            <a:ext cx="2304000" cy="40410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 smtClean="0">
                <a:solidFill>
                  <a:schemeClr val="tx1"/>
                </a:solidFill>
              </a:rPr>
              <a:t>Ежемесячная </a:t>
            </a:r>
            <a:r>
              <a:rPr lang="ru-RU" sz="800" dirty="0">
                <a:solidFill>
                  <a:schemeClr val="tx1"/>
                </a:solidFill>
              </a:rPr>
              <a:t>денежная компенсация </a:t>
            </a:r>
            <a:r>
              <a:rPr lang="ru-RU" sz="800" dirty="0" smtClean="0">
                <a:solidFill>
                  <a:schemeClr val="tx1"/>
                </a:solidFill>
              </a:rPr>
              <a:t>опекунам </a:t>
            </a:r>
            <a:r>
              <a:rPr lang="ru-RU" sz="800" dirty="0">
                <a:solidFill>
                  <a:schemeClr val="tx1"/>
                </a:solidFill>
              </a:rPr>
              <a:t>(попечителям), приемным родителям, патронатным воспитателям   </a:t>
            </a: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107504" y="1079367"/>
            <a:ext cx="8928992" cy="215437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</a:rPr>
              <a:t>Поддержка материнства и детства </a:t>
            </a:r>
            <a:endParaRPr lang="ru-RU" sz="1000" b="1" dirty="0">
              <a:solidFill>
                <a:schemeClr val="tx1"/>
              </a:solidFill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116275" y="2756547"/>
            <a:ext cx="2304000" cy="504056"/>
          </a:xfrm>
          <a:prstGeom prst="roundRect">
            <a:avLst>
              <a:gd name="adj" fmla="val 1960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 smtClean="0">
                <a:solidFill>
                  <a:schemeClr val="tx1"/>
                </a:solidFill>
              </a:rPr>
              <a:t>Обеспечение детей из многодетных малоимущих семей одеждой для посещения учебных занятий, а также спортивной формой  </a:t>
            </a:r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2484288" y="2808945"/>
            <a:ext cx="4680000" cy="48047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Указ Президента </a:t>
            </a:r>
            <a:r>
              <a:rPr lang="ru-RU" sz="700" dirty="0">
                <a:solidFill>
                  <a:schemeClr val="tx1"/>
                </a:solidFill>
              </a:rPr>
              <a:t>Российской Федерации от </a:t>
            </a:r>
            <a:r>
              <a:rPr lang="ru-RU" sz="700" dirty="0" smtClean="0">
                <a:solidFill>
                  <a:schemeClr val="tx1"/>
                </a:solidFill>
              </a:rPr>
              <a:t>23.01.2024 № </a:t>
            </a:r>
            <a:r>
              <a:rPr lang="ru-RU" sz="700" dirty="0">
                <a:solidFill>
                  <a:schemeClr val="tx1"/>
                </a:solidFill>
              </a:rPr>
              <a:t>63 </a:t>
            </a:r>
            <a:r>
              <a:rPr lang="ru-RU" sz="700" dirty="0" smtClean="0">
                <a:solidFill>
                  <a:schemeClr val="tx1"/>
                </a:solidFill>
              </a:rPr>
              <a:t>«О </a:t>
            </a:r>
            <a:r>
              <a:rPr lang="ru-RU" sz="700" dirty="0">
                <a:solidFill>
                  <a:schemeClr val="tx1"/>
                </a:solidFill>
              </a:rPr>
              <a:t>мерах социальной поддержки многодетных </a:t>
            </a:r>
            <a:r>
              <a:rPr lang="ru-RU" sz="700" dirty="0" smtClean="0">
                <a:solidFill>
                  <a:schemeClr val="tx1"/>
                </a:solidFill>
              </a:rPr>
              <a:t>семей», Указ </a:t>
            </a:r>
            <a:r>
              <a:rPr lang="ru-RU" sz="700" dirty="0">
                <a:solidFill>
                  <a:schemeClr val="tx1"/>
                </a:solidFill>
              </a:rPr>
              <a:t>Главы Чувашской Республики от </a:t>
            </a:r>
            <a:r>
              <a:rPr lang="ru-RU" sz="700" dirty="0" smtClean="0">
                <a:solidFill>
                  <a:schemeClr val="tx1"/>
                </a:solidFill>
              </a:rPr>
              <a:t>11.03.2024 № </a:t>
            </a:r>
            <a:r>
              <a:rPr lang="ru-RU" sz="700" dirty="0">
                <a:solidFill>
                  <a:schemeClr val="tx1"/>
                </a:solidFill>
              </a:rPr>
              <a:t>21 </a:t>
            </a:r>
            <a:r>
              <a:rPr lang="ru-RU" sz="700" dirty="0" smtClean="0">
                <a:solidFill>
                  <a:schemeClr val="tx1"/>
                </a:solidFill>
              </a:rPr>
              <a:t>«О </a:t>
            </a:r>
            <a:r>
              <a:rPr lang="ru-RU" sz="700" dirty="0">
                <a:solidFill>
                  <a:schemeClr val="tx1"/>
                </a:solidFill>
              </a:rPr>
              <a:t>мерах социальной поддержки многодетных семей в Чувашской </a:t>
            </a:r>
            <a:r>
              <a:rPr lang="ru-RU" sz="700" dirty="0" smtClean="0">
                <a:solidFill>
                  <a:schemeClr val="tx1"/>
                </a:solidFill>
              </a:rPr>
              <a:t>Республике»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2484288" y="1897851"/>
            <a:ext cx="4680000" cy="40410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ru-RU" sz="700" dirty="0">
                <a:solidFill>
                  <a:prstClr val="black"/>
                </a:solidFill>
              </a:rPr>
              <a:t>Федеральный закон от 19.05.1995 № 81-ФЗ «О </a:t>
            </a:r>
            <a:r>
              <a:rPr lang="ru-RU" sz="700" dirty="0" smtClean="0">
                <a:solidFill>
                  <a:prstClr val="black"/>
                </a:solidFill>
              </a:rPr>
              <a:t>государственных пособиях гражданам, имеющим детей», Закон Чувашской </a:t>
            </a:r>
            <a:r>
              <a:rPr lang="ru-RU" sz="700" dirty="0">
                <a:solidFill>
                  <a:prstClr val="black"/>
                </a:solidFill>
              </a:rPr>
              <a:t>Республики </a:t>
            </a:r>
            <a:r>
              <a:rPr lang="ru-RU" sz="700" dirty="0" smtClean="0">
                <a:solidFill>
                  <a:prstClr val="black"/>
                </a:solidFill>
              </a:rPr>
              <a:t>от 24.11.2004 </a:t>
            </a:r>
            <a:r>
              <a:rPr lang="ru-RU" sz="700" dirty="0">
                <a:solidFill>
                  <a:prstClr val="black"/>
                </a:solidFill>
              </a:rPr>
              <a:t>№ 48 «О социальной поддержке детей в Чувашской Республике» </a:t>
            </a: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8172504" y="2375035"/>
            <a:ext cx="900000" cy="40093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85 189,5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107504" y="3314280"/>
            <a:ext cx="2304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800" dirty="0" smtClean="0">
                <a:solidFill>
                  <a:schemeClr val="tx1"/>
                </a:solidFill>
              </a:rPr>
              <a:t>Выплаты </a:t>
            </a:r>
            <a:r>
              <a:rPr lang="ru-RU" sz="800" dirty="0">
                <a:solidFill>
                  <a:schemeClr val="tx1"/>
                </a:solidFill>
              </a:rPr>
              <a:t> республиканского материнского (семейного) капитала</a:t>
            </a:r>
          </a:p>
        </p:txBody>
      </p:sp>
      <p:sp>
        <p:nvSpPr>
          <p:cNvPr id="58" name="Скругленный прямоугольник 57"/>
          <p:cNvSpPr/>
          <p:nvPr/>
        </p:nvSpPr>
        <p:spPr>
          <a:xfrm flipH="1">
            <a:off x="2459491" y="3342443"/>
            <a:ext cx="4680000" cy="26861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>
                <a:solidFill>
                  <a:schemeClr val="tx1"/>
                </a:solidFill>
              </a:rPr>
              <a:t>Закон Чувашской Республики от </a:t>
            </a:r>
            <a:r>
              <a:rPr lang="ru-RU" sz="700" dirty="0" smtClean="0">
                <a:solidFill>
                  <a:schemeClr val="tx1"/>
                </a:solidFill>
              </a:rPr>
              <a:t>21.02.2012 № </a:t>
            </a:r>
            <a:r>
              <a:rPr lang="ru-RU" sz="700" dirty="0">
                <a:solidFill>
                  <a:schemeClr val="tx1"/>
                </a:solidFill>
              </a:rPr>
              <a:t>1 </a:t>
            </a:r>
            <a:r>
              <a:rPr lang="ru-RU" sz="700" dirty="0" smtClean="0">
                <a:solidFill>
                  <a:schemeClr val="tx1"/>
                </a:solidFill>
              </a:rPr>
              <a:t>«О </a:t>
            </a:r>
            <a:r>
              <a:rPr lang="ru-RU" sz="700" dirty="0">
                <a:solidFill>
                  <a:schemeClr val="tx1"/>
                </a:solidFill>
              </a:rPr>
              <a:t>дополнительных мерах государственной поддержки семей, имеющих </a:t>
            </a:r>
            <a:r>
              <a:rPr lang="ru-RU" sz="700" dirty="0" smtClean="0">
                <a:solidFill>
                  <a:schemeClr val="tx1"/>
                </a:solidFill>
              </a:rPr>
              <a:t>детей»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8182909" y="3303003"/>
            <a:ext cx="889595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263 400,0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7200392" y="1910071"/>
            <a:ext cx="900000" cy="40410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</a:rPr>
              <a:t>2</a:t>
            </a:r>
            <a:r>
              <a:rPr lang="ru-RU" sz="1000" dirty="0" smtClean="0">
                <a:solidFill>
                  <a:schemeClr val="tx1"/>
                </a:solidFill>
              </a:rPr>
              <a:t> 100 чел.</a:t>
            </a:r>
            <a:endParaRPr lang="ru-RU" sz="1000" i="1" dirty="0"/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7201001" y="2379424"/>
            <a:ext cx="900000" cy="40093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2 </a:t>
            </a:r>
            <a:r>
              <a:rPr lang="ru-RU" sz="1000" dirty="0">
                <a:solidFill>
                  <a:schemeClr val="tx1"/>
                </a:solidFill>
              </a:rPr>
              <a:t>0</a:t>
            </a:r>
            <a:r>
              <a:rPr lang="ru-RU" sz="1000" dirty="0" smtClean="0">
                <a:solidFill>
                  <a:schemeClr val="tx1"/>
                </a:solidFill>
              </a:rPr>
              <a:t>00 чел. 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7213067" y="3316619"/>
            <a:ext cx="887221" cy="26861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1 317 чел.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8172504" y="4668940"/>
            <a:ext cx="900000" cy="30727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340</a:t>
            </a:r>
            <a:r>
              <a:rPr lang="en-US" sz="1000" dirty="0" smtClean="0">
                <a:solidFill>
                  <a:schemeClr val="tx1"/>
                </a:solidFill>
              </a:rPr>
              <a:t> </a:t>
            </a:r>
            <a:r>
              <a:rPr lang="ru-RU" sz="1000" smtClean="0">
                <a:solidFill>
                  <a:schemeClr val="tx1"/>
                </a:solidFill>
              </a:rPr>
              <a:t>534,7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8172504" y="5040854"/>
            <a:ext cx="900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236 408,7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8172504" y="5409256"/>
            <a:ext cx="900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</a:rPr>
              <a:t>3</a:t>
            </a:r>
            <a:r>
              <a:rPr lang="ru-RU" sz="1000" dirty="0" smtClean="0">
                <a:solidFill>
                  <a:schemeClr val="tx1"/>
                </a:solidFill>
              </a:rPr>
              <a:t> 776,8 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83" name="Скругленный прямоугольник 82"/>
          <p:cNvSpPr/>
          <p:nvPr/>
        </p:nvSpPr>
        <p:spPr>
          <a:xfrm>
            <a:off x="8172504" y="6044645"/>
            <a:ext cx="924136" cy="43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418 739,1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87" name="Заголовок 1"/>
          <p:cNvSpPr txBox="1">
            <a:spLocks/>
          </p:cNvSpPr>
          <p:nvPr/>
        </p:nvSpPr>
        <p:spPr>
          <a:xfrm>
            <a:off x="259730" y="69850"/>
            <a:ext cx="7613498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Font typeface="Georgia" pitchFamily="18" charset="0"/>
              <a:buNone/>
            </a:pPr>
            <a:r>
              <a:rPr lang="ru-RU" sz="2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поддержка отдельных категорий граждан</a:t>
            </a:r>
            <a:endParaRPr lang="ru-RU" sz="2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8" name="Прямая соединительная линия 87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90" name="Скругленный прямоугольник 89"/>
          <p:cNvSpPr/>
          <p:nvPr/>
        </p:nvSpPr>
        <p:spPr>
          <a:xfrm>
            <a:off x="107504" y="656736"/>
            <a:ext cx="2304000" cy="3960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ysClr val="windowText" lastClr="000000"/>
                </a:solidFill>
              </a:rPr>
              <a:t>Вид расходов</a:t>
            </a:r>
            <a:endParaRPr lang="ru-RU" sz="1200" b="1" dirty="0">
              <a:solidFill>
                <a:sysClr val="windowText" lastClr="000000"/>
              </a:solidFill>
            </a:endParaRPr>
          </a:p>
        </p:txBody>
      </p:sp>
      <p:sp>
        <p:nvSpPr>
          <p:cNvPr id="91" name="Скругленный прямоугольник 90"/>
          <p:cNvSpPr/>
          <p:nvPr/>
        </p:nvSpPr>
        <p:spPr>
          <a:xfrm>
            <a:off x="2483614" y="656736"/>
            <a:ext cx="4608000" cy="396000"/>
          </a:xfrm>
          <a:prstGeom prst="roundRect">
            <a:avLst>
              <a:gd name="adj" fmla="val 10000"/>
            </a:avLst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200" b="1" dirty="0" smtClean="0">
                <a:solidFill>
                  <a:sysClr val="windowText" lastClr="000000"/>
                </a:solidFill>
              </a:rPr>
              <a:t>Правовое основание </a:t>
            </a:r>
            <a:endParaRPr lang="ru-RU" sz="1200" b="1" dirty="0">
              <a:solidFill>
                <a:sysClr val="windowText" lastClr="000000"/>
              </a:solidFill>
            </a:endParaRPr>
          </a:p>
        </p:txBody>
      </p:sp>
      <p:sp>
        <p:nvSpPr>
          <p:cNvPr id="92" name="Скругленный прямоугольник 91"/>
          <p:cNvSpPr/>
          <p:nvPr/>
        </p:nvSpPr>
        <p:spPr>
          <a:xfrm>
            <a:off x="8136496" y="656736"/>
            <a:ext cx="900000" cy="3960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ysClr val="windowText" lastClr="000000"/>
                </a:solidFill>
              </a:rPr>
              <a:t>Расходы                на 2025 год (тыс. руб.)</a:t>
            </a:r>
            <a:endParaRPr lang="ru-RU" sz="900" b="1" dirty="0">
              <a:solidFill>
                <a:sysClr val="windowText" lastClr="000000"/>
              </a:solidFill>
            </a:endParaRPr>
          </a:p>
        </p:txBody>
      </p:sp>
      <p:sp>
        <p:nvSpPr>
          <p:cNvPr id="93" name="Скругленный прямоугольник 92"/>
          <p:cNvSpPr/>
          <p:nvPr/>
        </p:nvSpPr>
        <p:spPr>
          <a:xfrm>
            <a:off x="7164288" y="656736"/>
            <a:ext cx="936000" cy="3960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ysClr val="windowText" lastClr="000000"/>
                </a:solidFill>
              </a:rPr>
              <a:t>Численность получателей </a:t>
            </a:r>
            <a:endParaRPr lang="ru-RU" sz="900" b="1" dirty="0">
              <a:solidFill>
                <a:sysClr val="windowText" lastClr="000000"/>
              </a:solidFill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107504" y="1340800"/>
            <a:ext cx="2304000" cy="50402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 smtClean="0">
                <a:solidFill>
                  <a:schemeClr val="tx1"/>
                </a:solidFill>
              </a:rPr>
              <a:t>Ежемесячная денежная </a:t>
            </a:r>
            <a:r>
              <a:rPr lang="ru-RU" sz="800" dirty="0">
                <a:solidFill>
                  <a:schemeClr val="tx1"/>
                </a:solidFill>
              </a:rPr>
              <a:t>выплата, назначаемая при рождении (усыновлении) третьего или последующих детей до достижения ребенком возраста 3 лет</a:t>
            </a: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2477655" y="1340800"/>
            <a:ext cx="4680000" cy="50402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Указ </a:t>
            </a:r>
            <a:r>
              <a:rPr lang="ru-RU" sz="700" dirty="0">
                <a:solidFill>
                  <a:schemeClr val="tx1"/>
                </a:solidFill>
              </a:rPr>
              <a:t>Президента Российской Федерации от 07.05.2012 № 606 «О мерах по реализации </a:t>
            </a:r>
            <a:r>
              <a:rPr lang="ru-RU" sz="700" dirty="0" smtClean="0">
                <a:solidFill>
                  <a:schemeClr val="tx1"/>
                </a:solidFill>
              </a:rPr>
              <a:t>демографической </a:t>
            </a:r>
            <a:r>
              <a:rPr lang="ru-RU" sz="700" dirty="0">
                <a:solidFill>
                  <a:schemeClr val="tx1"/>
                </a:solidFill>
              </a:rPr>
              <a:t>политики РФ», Указ Главы Чувашской Республики от 29.11.2017 № 123 «О ежемесячной денежной выплате семьям в случае рождения (усыновления) третьего ребенка или последующих детей</a:t>
            </a:r>
            <a:r>
              <a:rPr lang="ru-RU" sz="700" dirty="0" smtClean="0">
                <a:solidFill>
                  <a:schemeClr val="tx1"/>
                </a:solidFill>
              </a:rPr>
              <a:t>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75" name="Скругленный прямоугольник 74"/>
          <p:cNvSpPr/>
          <p:nvPr/>
        </p:nvSpPr>
        <p:spPr>
          <a:xfrm>
            <a:off x="7200392" y="1340799"/>
            <a:ext cx="900000" cy="50402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00" dirty="0" smtClean="0">
              <a:solidFill>
                <a:schemeClr val="tx1"/>
              </a:solidFill>
            </a:endParaRPr>
          </a:p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700 </a:t>
            </a:r>
            <a:r>
              <a:rPr lang="ru-RU" sz="900" dirty="0" smtClean="0">
                <a:solidFill>
                  <a:schemeClr val="tx1"/>
                </a:solidFill>
              </a:rPr>
              <a:t>чел.</a:t>
            </a:r>
          </a:p>
          <a:p>
            <a:endParaRPr lang="ru-RU" sz="1000" i="1" dirty="0"/>
          </a:p>
        </p:txBody>
      </p:sp>
      <p:sp>
        <p:nvSpPr>
          <p:cNvPr id="76" name="Скругленный прямоугольник 75"/>
          <p:cNvSpPr/>
          <p:nvPr/>
        </p:nvSpPr>
        <p:spPr>
          <a:xfrm>
            <a:off x="8172504" y="1340799"/>
            <a:ext cx="900000" cy="50402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 125 706,0</a:t>
            </a:r>
            <a:endParaRPr lang="ru-RU" sz="1000" i="1" dirty="0"/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116275" y="3655957"/>
            <a:ext cx="2304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>
                <a:solidFill>
                  <a:schemeClr val="tx1"/>
                </a:solidFill>
              </a:rPr>
              <a:t>Обеспечение жильем детей-сирот и детей, оставшихся без попечения родителей</a:t>
            </a: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2469768" y="3664080"/>
            <a:ext cx="4680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Федеральный закон от 21.12.1996 № 159-ФЗ «О дополнительных гарантиях по социальной </a:t>
            </a:r>
            <a:r>
              <a:rPr lang="ru-RU" sz="700" dirty="0">
                <a:solidFill>
                  <a:schemeClr val="tx1"/>
                </a:solidFill>
              </a:rPr>
              <a:t>поддержке детей-сирот и детей, оставшихся без попечения </a:t>
            </a:r>
            <a:r>
              <a:rPr lang="ru-RU" sz="700" dirty="0" smtClean="0">
                <a:solidFill>
                  <a:schemeClr val="tx1"/>
                </a:solidFill>
              </a:rPr>
              <a:t>родителей»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7213068" y="3650475"/>
            <a:ext cx="900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372 чел.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8172504" y="3654054"/>
            <a:ext cx="900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1 151 852,2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107504" y="3997631"/>
            <a:ext cx="2304000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>
                <a:solidFill>
                  <a:schemeClr val="tx1"/>
                </a:solidFill>
              </a:rPr>
              <a:t>Обеспечение жилыми помещениями многодетных семей, имеющих пять и более несовершеннолетних детей </a:t>
            </a:r>
          </a:p>
        </p:txBody>
      </p:sp>
      <p:sp>
        <p:nvSpPr>
          <p:cNvPr id="84" name="Скругленный прямоугольник 83"/>
          <p:cNvSpPr/>
          <p:nvPr/>
        </p:nvSpPr>
        <p:spPr>
          <a:xfrm>
            <a:off x="2469768" y="4005104"/>
            <a:ext cx="4680000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>
                <a:solidFill>
                  <a:schemeClr val="tx1"/>
                </a:solidFill>
              </a:rPr>
              <a:t>Закон Чувашской Республики от 17.10.2005 № 42 «О регулировании жилищных отношений»</a:t>
            </a:r>
          </a:p>
        </p:txBody>
      </p:sp>
      <p:sp>
        <p:nvSpPr>
          <p:cNvPr id="86" name="Скругленный прямоугольник 85"/>
          <p:cNvSpPr/>
          <p:nvPr/>
        </p:nvSpPr>
        <p:spPr>
          <a:xfrm>
            <a:off x="7213068" y="4003721"/>
            <a:ext cx="900000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130 сем.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94" name="Скругленный прямоугольник 93"/>
          <p:cNvSpPr/>
          <p:nvPr/>
        </p:nvSpPr>
        <p:spPr>
          <a:xfrm>
            <a:off x="8182909" y="4005103"/>
            <a:ext cx="900000" cy="35252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831 974,5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95" name="Скругленный прямоугольник 94"/>
          <p:cNvSpPr/>
          <p:nvPr/>
        </p:nvSpPr>
        <p:spPr>
          <a:xfrm>
            <a:off x="116275" y="2356285"/>
            <a:ext cx="2304000" cy="346585"/>
          </a:xfrm>
          <a:prstGeom prst="roundRect">
            <a:avLst>
              <a:gd name="adj" fmla="val 1960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 smtClean="0">
                <a:solidFill>
                  <a:schemeClr val="tx1"/>
                </a:solidFill>
              </a:rPr>
              <a:t>Предоставление льгот по оплате жилья и коммунальных услуг многодетным семьям </a:t>
            </a:r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96" name="Скругленный прямоугольник 95"/>
          <p:cNvSpPr/>
          <p:nvPr/>
        </p:nvSpPr>
        <p:spPr>
          <a:xfrm>
            <a:off x="2484288" y="2354985"/>
            <a:ext cx="4680000" cy="40093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Указ Президента </a:t>
            </a:r>
            <a:r>
              <a:rPr lang="ru-RU" sz="700" dirty="0">
                <a:solidFill>
                  <a:schemeClr val="tx1"/>
                </a:solidFill>
              </a:rPr>
              <a:t>Российской Федерации от </a:t>
            </a:r>
            <a:r>
              <a:rPr lang="ru-RU" sz="700" dirty="0" smtClean="0">
                <a:solidFill>
                  <a:schemeClr val="tx1"/>
                </a:solidFill>
              </a:rPr>
              <a:t>23.01.2024 № </a:t>
            </a:r>
            <a:r>
              <a:rPr lang="ru-RU" sz="700" dirty="0">
                <a:solidFill>
                  <a:schemeClr val="tx1"/>
                </a:solidFill>
              </a:rPr>
              <a:t>63 </a:t>
            </a:r>
            <a:r>
              <a:rPr lang="ru-RU" sz="700" dirty="0" smtClean="0">
                <a:solidFill>
                  <a:schemeClr val="tx1"/>
                </a:solidFill>
              </a:rPr>
              <a:t>«О </a:t>
            </a:r>
            <a:r>
              <a:rPr lang="ru-RU" sz="700" dirty="0">
                <a:solidFill>
                  <a:schemeClr val="tx1"/>
                </a:solidFill>
              </a:rPr>
              <a:t>мерах социальной поддержки многодетных </a:t>
            </a:r>
            <a:r>
              <a:rPr lang="ru-RU" sz="700" dirty="0" smtClean="0">
                <a:solidFill>
                  <a:schemeClr val="tx1"/>
                </a:solidFill>
              </a:rPr>
              <a:t>семей», Указ </a:t>
            </a:r>
            <a:r>
              <a:rPr lang="ru-RU" sz="700" dirty="0">
                <a:solidFill>
                  <a:schemeClr val="tx1"/>
                </a:solidFill>
              </a:rPr>
              <a:t>Главы Чувашской Республики от </a:t>
            </a:r>
            <a:r>
              <a:rPr lang="ru-RU" sz="700" dirty="0" smtClean="0">
                <a:solidFill>
                  <a:schemeClr val="tx1"/>
                </a:solidFill>
              </a:rPr>
              <a:t>11.03.2024 № </a:t>
            </a:r>
            <a:r>
              <a:rPr lang="ru-RU" sz="700" dirty="0">
                <a:solidFill>
                  <a:schemeClr val="tx1"/>
                </a:solidFill>
              </a:rPr>
              <a:t>21 </a:t>
            </a:r>
            <a:r>
              <a:rPr lang="ru-RU" sz="700" dirty="0" smtClean="0">
                <a:solidFill>
                  <a:schemeClr val="tx1"/>
                </a:solidFill>
              </a:rPr>
              <a:t>«О </a:t>
            </a:r>
            <a:r>
              <a:rPr lang="ru-RU" sz="700" dirty="0">
                <a:solidFill>
                  <a:schemeClr val="tx1"/>
                </a:solidFill>
              </a:rPr>
              <a:t>мерах социальной поддержки многодетных семей в Чувашской </a:t>
            </a:r>
            <a:r>
              <a:rPr lang="ru-RU" sz="700" dirty="0" smtClean="0">
                <a:solidFill>
                  <a:schemeClr val="tx1"/>
                </a:solidFill>
              </a:rPr>
              <a:t>Республике»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97" name="Скругленный прямоугольник 96"/>
          <p:cNvSpPr/>
          <p:nvPr/>
        </p:nvSpPr>
        <p:spPr>
          <a:xfrm>
            <a:off x="7225594" y="2845603"/>
            <a:ext cx="874694" cy="40577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</a:rPr>
              <a:t>7</a:t>
            </a:r>
            <a:r>
              <a:rPr lang="ru-RU" sz="1000" dirty="0" smtClean="0">
                <a:solidFill>
                  <a:schemeClr val="tx1"/>
                </a:solidFill>
              </a:rPr>
              <a:t> 780 чел. 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98" name="Скругленный прямоугольник 97"/>
          <p:cNvSpPr/>
          <p:nvPr/>
        </p:nvSpPr>
        <p:spPr>
          <a:xfrm>
            <a:off x="8172504" y="2839019"/>
            <a:ext cx="900000" cy="40093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100 050,8</a:t>
            </a:r>
            <a:endParaRPr lang="ru-RU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68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59730" y="69850"/>
            <a:ext cx="7613498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22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 значимые проекты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>
                <a:solidFill>
                  <a:srgbClr val="4E67C8"/>
                </a:solidFill>
              </a:rPr>
              <a:t>Бюджет</a:t>
            </a:r>
          </a:p>
          <a:p>
            <a:pPr algn="ctr"/>
            <a:r>
              <a:rPr lang="ru-RU" sz="1300" b="1" i="1" dirty="0">
                <a:solidFill>
                  <a:srgbClr val="4E67C8"/>
                </a:solidFill>
              </a:rPr>
              <a:t>для граждан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312899" y="484439"/>
            <a:ext cx="8712968" cy="93610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endParaRPr lang="ru-RU" sz="1050" u="sng" dirty="0" smtClean="0">
              <a:solidFill>
                <a:srgbClr val="4E67C8">
                  <a:lumMod val="50000"/>
                </a:srgb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Clr>
                <a:srgbClr val="F14124">
                  <a:lumMod val="75000"/>
                </a:srgbClr>
              </a:buClr>
              <a:buNone/>
            </a:pPr>
            <a:r>
              <a:rPr lang="ru-RU" sz="1800" u="sng" dirty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спортивно-оздоровительного комплекса с бассейном БУ «СШОР № 9 по плаванию» Минспорта Чувашии</a:t>
            </a:r>
            <a:endParaRPr lang="ru-RU" sz="1400" u="sng" dirty="0">
              <a:solidFill>
                <a:srgbClr val="4E67C8">
                  <a:lumMod val="50000"/>
                </a:srgb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endParaRPr lang="ru-RU" sz="1400" u="sng" dirty="0">
              <a:solidFill>
                <a:srgbClr val="4E67C8">
                  <a:lumMod val="50000"/>
                </a:srgb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6579" y="1376888"/>
            <a:ext cx="5256584" cy="104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</a:t>
            </a:r>
            <a:r>
              <a:rPr lang="ru-RU" sz="15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объекта – 2024 -2027 годы</a:t>
            </a:r>
            <a:endParaRPr lang="ru-RU" sz="15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площадь </a:t>
            </a:r>
            <a:r>
              <a:rPr lang="ru-RU" sz="15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здания – более 15,0 тыс. </a:t>
            </a:r>
            <a:r>
              <a:rPr lang="ru-RU" sz="1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кв. м.</a:t>
            </a:r>
          </a:p>
          <a:p>
            <a:pPr>
              <a:lnSpc>
                <a:spcPct val="150000"/>
              </a:lnSpc>
            </a:pPr>
            <a:r>
              <a:rPr lang="ru-RU" sz="15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Вместимость – 1 500 человек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589830" y="3602202"/>
            <a:ext cx="330265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двухэтажном здании спорткомплекса разместятся 50-метровый, 25-метровый и детский бассейны, трибуны для зрителей на 500 человек, зал «сухого плавания», тренажерный зал, зал хореографии, конференц-зал на 60 человек, пресс-центр, кафе на 90 мест, комнаты тренерского состава и судей, раздевалки, душевые и санузлы, детская игровая комната, медицинские, технические и административные помещения. Рядом с объектом расположится вместительная стоянка для автомобилей.</a:t>
            </a:r>
          </a:p>
          <a:p>
            <a:pPr marL="285750" indent="-285750" algn="just">
              <a:buFontTx/>
              <a:buChar char="-"/>
            </a:pPr>
            <a:endParaRPr lang="ru-RU" sz="13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3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3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9519289"/>
              </p:ext>
            </p:extLst>
          </p:nvPr>
        </p:nvGraphicFramePr>
        <p:xfrm>
          <a:off x="340362" y="2564904"/>
          <a:ext cx="5104359" cy="392976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91272"/>
                <a:gridCol w="1106989"/>
                <a:gridCol w="1191359"/>
                <a:gridCol w="1414739"/>
              </a:tblGrid>
              <a:tr h="367530">
                <a:tc gridSpan="4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Объемы финансирования строительства (млн. рублей)</a:t>
                      </a:r>
                      <a:endParaRPr lang="ru-RU" sz="13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86965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Источники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/ годы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 за счет средств: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</a:tr>
              <a:tr h="860896"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федерального бюджета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республиканского бюджета Чувашской Республики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50587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(план)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443,7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243,7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</a:t>
                      </a:r>
                    </a:p>
                  </a:txBody>
                  <a:tcPr anchor="ctr"/>
                </a:tc>
              </a:tr>
              <a:tr h="4733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 (план)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551,3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304,6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246,7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733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 (план)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564,8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304,6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260,2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733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 (план)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989,9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700,0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289,9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8835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2 549,7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1 552,9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996,8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7" name="Picture 2" descr="\\cap-home.cap.ru\home\MINFIN\Обмен\Госдолг\Татьяна Иванова\СШОР 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830" y="1420542"/>
            <a:ext cx="3397318" cy="203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578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59730" y="69850"/>
            <a:ext cx="7613498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22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 значимые проекты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>
                <a:solidFill>
                  <a:srgbClr val="4E67C8"/>
                </a:solidFill>
              </a:rPr>
              <a:t>Бюджет</a:t>
            </a:r>
          </a:p>
          <a:p>
            <a:pPr algn="ctr"/>
            <a:r>
              <a:rPr lang="ru-RU" sz="1300" b="1" i="1" dirty="0">
                <a:solidFill>
                  <a:srgbClr val="4E67C8"/>
                </a:solidFill>
              </a:rPr>
              <a:t>для граждан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-30580" y="440784"/>
            <a:ext cx="9205160" cy="93610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endParaRPr lang="ru-RU" sz="1050" u="sng" dirty="0" smtClean="0">
              <a:solidFill>
                <a:srgbClr val="4E67C8">
                  <a:lumMod val="50000"/>
                </a:srgb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Clr>
                <a:srgbClr val="F14124">
                  <a:lumMod val="75000"/>
                </a:srgbClr>
              </a:buClr>
              <a:buNone/>
            </a:pPr>
            <a:r>
              <a:rPr lang="ru-RU" sz="1800" u="sng" dirty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общеобразовательная школа на 1400 ученических мест поз. 2.35 в </a:t>
            </a:r>
            <a:r>
              <a:rPr lang="ru-RU" sz="1800" u="sng" dirty="0" err="1" smtClean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мкр</a:t>
            </a:r>
            <a:r>
              <a:rPr lang="ru-RU" sz="1800" u="sng" dirty="0" smtClean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-н </a:t>
            </a:r>
            <a:r>
              <a:rPr lang="ru-RU" sz="1800" u="sng" dirty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№ 2 жилого района "Новый город" </a:t>
            </a:r>
            <a:r>
              <a:rPr lang="ru-RU" sz="1800" u="sng" dirty="0" smtClean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1800" u="sng" dirty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Чебоксары Чувашской </a:t>
            </a:r>
            <a:r>
              <a:rPr lang="ru-RU" sz="1800" u="sng" dirty="0" smtClean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  <a:endParaRPr lang="ru-RU" sz="1400" u="sng" dirty="0">
              <a:solidFill>
                <a:srgbClr val="4E67C8">
                  <a:lumMod val="50000"/>
                </a:srgb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89830" y="3602202"/>
            <a:ext cx="330265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endParaRPr lang="ru-RU" sz="13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3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3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1836631"/>
              </p:ext>
            </p:extLst>
          </p:nvPr>
        </p:nvGraphicFramePr>
        <p:xfrm>
          <a:off x="340362" y="2564904"/>
          <a:ext cx="5104359" cy="342389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91272"/>
                <a:gridCol w="1106989"/>
                <a:gridCol w="1191359"/>
                <a:gridCol w="1414739"/>
              </a:tblGrid>
              <a:tr h="367530">
                <a:tc gridSpan="4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Объемы финансирования строительства (млн. рублей)</a:t>
                      </a:r>
                      <a:endParaRPr lang="ru-RU" sz="13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86965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Источники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/ годы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 за счет средств: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</a:tr>
              <a:tr h="860896"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федерального бюджета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республиканского бюджета Чувашской Республики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733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 (план)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303 806,9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293 348,0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10 458,9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733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 (план)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714 693,1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701 910,1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12 783,0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733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 (план)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1 216 975,6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645 088,1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571 887,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8835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2 235 475,6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1 640 346,2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595 129,4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323528" y="1556792"/>
            <a:ext cx="5058352" cy="86832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5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ввода объекта – 2027 года</a:t>
            </a:r>
          </a:p>
          <a:p>
            <a:r>
              <a:rPr lang="ru-RU" sz="15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площадь здания – 30 720,9 кв. м. </a:t>
            </a:r>
            <a:r>
              <a:rPr lang="ru-RU" sz="15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Вместимость – 1 400 учащихся</a:t>
            </a:r>
            <a:endParaRPr lang="ru-RU" sz="15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C:\Users\u.nodykova\Desktop\IMG_36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45479" y="1351563"/>
            <a:ext cx="3431013" cy="19332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545480" y="3398293"/>
            <a:ext cx="3396383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Планируется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-5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этажное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здание, 4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этажа для проведения образовательного процесса и один для технических нужд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школы.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 будет рассчитана на </a:t>
            </a:r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51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классов. </a:t>
            </a:r>
          </a:p>
          <a:p>
            <a:pPr algn="just"/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Помимо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учебных кабинетов в школе разместятся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электронный тир, </a:t>
            </a:r>
            <a:r>
              <a:rPr lang="en-US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бассейн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кружковая робототехники, универсальные кружковые для занятий прикладным искусством, шахматных секций или секций по шашкам, кружков по </a:t>
            </a:r>
            <a:r>
              <a:rPr lang="ru-RU" sz="13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скорочтению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гончарная мастерская, студия рисования и другое.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3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9139354"/>
              </p:ext>
            </p:extLst>
          </p:nvPr>
        </p:nvGraphicFramePr>
        <p:xfrm>
          <a:off x="3712008" y="751571"/>
          <a:ext cx="5188092" cy="19884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215775866"/>
              </p:ext>
            </p:extLst>
          </p:nvPr>
        </p:nvGraphicFramePr>
        <p:xfrm>
          <a:off x="55264" y="2648069"/>
          <a:ext cx="6984776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35</a:t>
            </a:fld>
            <a:endParaRPr lang="ru-RU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259729" y="82913"/>
            <a:ext cx="6904559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трансферты, предусмотренные бюджетам муниципальных образований Чувашской Республики</a:t>
            </a:r>
            <a:endParaRPr lang="ru-RU" sz="16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ая прямоугольная выноска 14"/>
          <p:cNvSpPr/>
          <p:nvPr/>
        </p:nvSpPr>
        <p:spPr>
          <a:xfrm>
            <a:off x="107504" y="856409"/>
            <a:ext cx="3086975" cy="1572098"/>
          </a:xfrm>
          <a:prstGeom prst="wedgeRoundRectCallout">
            <a:avLst>
              <a:gd name="adj1" fmla="val 77116"/>
              <a:gd name="adj2" fmla="val -1176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5080" tIns="5080" rIns="5080" bIns="145068" numCol="1" spcCol="1270" anchor="ctr" anchorCtr="0">
            <a:noAutofit/>
          </a:bodyPr>
          <a:lstStyle/>
          <a:p>
            <a:pPr lvl="0" algn="just"/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межбюджетных трансфертов из республиканского бюджета Чувашской Республики распределяется на основе единых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методик,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исходя из объективных показателей, адекватно отражающих факторы, определяющие потребность в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финансировании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7666176" y="751571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alt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altLang="ru-RU" sz="1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3"/>
          <p:cNvSpPr/>
          <p:nvPr/>
        </p:nvSpPr>
        <p:spPr>
          <a:xfrm>
            <a:off x="6948264" y="2708920"/>
            <a:ext cx="2148376" cy="376673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5080" tIns="5080" rIns="5080" bIns="145068" numCol="1" spcCol="1270" anchor="ctr" anchorCtr="0">
            <a:noAutofit/>
          </a:bodyPr>
          <a:lstStyle/>
          <a:p>
            <a:pPr lvl="0" algn="just"/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межбюджетных трансфертов бюджетам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образований Чувашской Республики утверждается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законом о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республиканском бюджете Чувашской Республики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отдельными решениями Кабинета Министров Чувашской Республики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этом согласно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Бюджетному кодексу РФ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субвенций по каждому муниципальному образованию и виду субвенции из бюджета субъекта Российской Федерации утверждается только законом о бюджете субъекта Российской Федерации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50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67273001"/>
              </p:ext>
            </p:extLst>
          </p:nvPr>
        </p:nvGraphicFramePr>
        <p:xfrm>
          <a:off x="-324545" y="338800"/>
          <a:ext cx="7128792" cy="66236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11560" y="1628304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1 560,3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C:\Users\i.smirnov\Documents\Бюджет для граждан\Фото\adm_map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232" y="-476672"/>
            <a:ext cx="742535" cy="32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04247" y="4077072"/>
            <a:ext cx="2194274" cy="132802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помощь муниципальным образованиям Чувашской Республики предусмотрена на 2025 год в сумме 2 539,9 млн. рублей.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36</a:t>
            </a:fld>
            <a:endParaRPr lang="ru-RU" dirty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35497" y="82913"/>
            <a:ext cx="7837732" cy="393759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Объем и структура финансовой помощи </a:t>
            </a: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муниципальным 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образованиям</a:t>
            </a:r>
            <a:endParaRPr lang="ru-RU" sz="16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0" y="476672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7666176" y="751571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alt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altLang="ru-RU" sz="1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3"/>
          <p:cNvSpPr txBox="1"/>
          <p:nvPr/>
        </p:nvSpPr>
        <p:spPr>
          <a:xfrm>
            <a:off x="4011800" y="443793"/>
            <a:ext cx="936103" cy="307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2 539,9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3"/>
          <p:cNvSpPr txBox="1"/>
          <p:nvPr/>
        </p:nvSpPr>
        <p:spPr>
          <a:xfrm>
            <a:off x="4930500" y="1862447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1 337,4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 descr="C:\Users\i.smirnov\Documents\Бюджет для граждан\Фото\adm_map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7" y="974137"/>
            <a:ext cx="2194273" cy="295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3"/>
          <p:cNvSpPr txBox="1"/>
          <p:nvPr/>
        </p:nvSpPr>
        <p:spPr>
          <a:xfrm>
            <a:off x="5802980" y="1860958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1 337,4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1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Прямоугольник 70"/>
          <p:cNvSpPr/>
          <p:nvPr/>
        </p:nvSpPr>
        <p:spPr>
          <a:xfrm>
            <a:off x="251520" y="4023799"/>
            <a:ext cx="5577116" cy="3463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5730" tIns="62865" rIns="125730" bIns="62865" numCol="1" spcCol="1270" anchor="ctr" anchorCtr="0">
            <a:noAutofit/>
          </a:bodyPr>
          <a:lstStyle/>
          <a:p>
            <a:pPr marL="285750" lvl="1" indent="-285750" defTabSz="1466850">
              <a:lnSpc>
                <a:spcPct val="90000"/>
              </a:lnSpc>
              <a:spcAft>
                <a:spcPct val="15000"/>
              </a:spcAft>
              <a:buFontTx/>
              <a:buChar char="••"/>
            </a:pPr>
            <a:endParaRPr lang="ru-RU" sz="33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84168" y="1237033"/>
            <a:ext cx="2880320" cy="475428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помощь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муниципальным образованиям Чувашской Республики рассчитывается :</a:t>
            </a:r>
          </a:p>
          <a:p>
            <a:pPr algn="just"/>
            <a:endParaRPr lang="ru-RU" sz="11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lvl="0" indent="-171450" algn="just">
              <a:buFontTx/>
              <a:buChar char="-"/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 на выравнивание бюджетной обеспеченности муниципальных округов (городских округов) – приложение № 2 к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закону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от 16 ноября 2021 г. № 81 «О регулировании бюджетных правоотношений в Чувашской Республике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          </a:t>
            </a:r>
          </a:p>
          <a:p>
            <a:pPr marL="171450" lvl="0" indent="-171450" algn="just">
              <a:buFontTx/>
              <a:buChar char="-"/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поддержку мер по обеспечению сбалансированности муниципальных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округов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городских округов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(постановление Кабинета Министров Чувашской Республики от 04.12.2021 №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614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утверждении Методики распределения дотаций на поддержку мер по обеспечению сбалансированности бюджетов муниципальных округов и городских округов и Правил их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предоставления».</a:t>
            </a:r>
            <a:endParaRPr lang="ru-RU" sz="1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Tx/>
              <a:buChar char="-"/>
            </a:pPr>
            <a:endParaRPr lang="ru-RU" sz="11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089900" y="6486466"/>
            <a:ext cx="1054100" cy="365125"/>
          </a:xfrm>
        </p:spPr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37</a:t>
            </a:fld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59729" y="82913"/>
            <a:ext cx="6904559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помощь 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муниципальным образованиям                             Чувашской </a:t>
            </a: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2025 год</a:t>
            </a:r>
            <a:endParaRPr lang="ru-RU" sz="16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7666176" y="751571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endParaRPr lang="ru-RU" altLang="ru-RU" sz="1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956173"/>
              </p:ext>
            </p:extLst>
          </p:nvPr>
        </p:nvGraphicFramePr>
        <p:xfrm>
          <a:off x="179513" y="717378"/>
          <a:ext cx="5688632" cy="54479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96144"/>
                <a:gridCol w="1152128"/>
                <a:gridCol w="1800200"/>
                <a:gridCol w="1440160"/>
              </a:tblGrid>
              <a:tr h="216024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Наименование муниципальных образований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Финансовая помощь - всего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том числе: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6606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дотации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 выравнивание бюджетной обеспеченности муниципальных округов (городских округов) 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дотации на</a:t>
                      </a:r>
                      <a:r>
                        <a:rPr lang="ru-RU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поддержку мер по обеспечению сбалансированности муниципальных округов и городских округов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9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Алатырский</a:t>
                      </a: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138 931,4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138 931,4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9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Аликовский</a:t>
                      </a: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137 639,2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137 639,2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9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Батыревский</a:t>
                      </a: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125 144,8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125 144,8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9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Вурнарский</a:t>
                      </a: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112 169,3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112 169,3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9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Ибресинский</a:t>
                      </a: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97 524,8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87 669,8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9 855,0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9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Канашский</a:t>
                      </a: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194 787,4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194 787,4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Козловский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73 975,1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73 975,1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Комсомольский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84 411,6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84 411,6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Красноармейский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70 272,1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70 272,1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9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Красночетайский</a:t>
                      </a: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112 394,4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112 394,4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9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Марпосадский</a:t>
                      </a: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123 691,1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123 691,1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Моргаушский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147 116,1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147 116,1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9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Порецкий</a:t>
                      </a: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66 600,3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63 887,3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2 713,0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9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Урмарский</a:t>
                      </a: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125 319,5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125 319,5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Цивильский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108 973,2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108 973,2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Чебоксарский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215 587,7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215 587,7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9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Шемуршинский</a:t>
                      </a: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98 059,0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98 059,0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9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Шумерлинский</a:t>
                      </a: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152 214,6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66 369,6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85 845,0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9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Ядринский</a:t>
                      </a: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112 092,9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112 092,9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9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Яльчикский</a:t>
                      </a: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73 550,1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73 550,1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9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Янтиковский</a:t>
                      </a: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95 278,2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95 278,2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г. Новочебоксарск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74 172,4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52 585,4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21 587,0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г. Чебоксары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</a:t>
                      </a:r>
                      <a:r>
                        <a:rPr lang="ru-RU" sz="1000" b="0" i="0" u="none" strike="noStrike" dirty="0">
                          <a:effectLst/>
                          <a:latin typeface="TimesET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effectLst/>
                          <a:latin typeface="TimesET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6350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6350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Итого: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2 539 905,2</a:t>
                      </a:r>
                      <a:endParaRPr lang="ru-RU" sz="9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6350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2 419 905,2</a:t>
                      </a:r>
                      <a:endParaRPr lang="ru-RU" sz="9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6350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120 000,0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6350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6350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22116">
                <a:tc>
                  <a:txBody>
                    <a:bodyPr/>
                    <a:lstStyle/>
                    <a:p>
                      <a:pPr algn="l" rtl="0" fontAlgn="ctr"/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825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1494441698"/>
              </p:ext>
            </p:extLst>
          </p:nvPr>
        </p:nvGraphicFramePr>
        <p:xfrm>
          <a:off x="259730" y="1340768"/>
          <a:ext cx="8739253" cy="54653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587057" y="692696"/>
            <a:ext cx="8017391" cy="504056"/>
          </a:xfrm>
          <a:prstGeom prst="roundRect">
            <a:avLst/>
          </a:prstGeom>
          <a:gradFill flip="none"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Распоряжением Кабинета Министров Чувашской Республики от 20.07.2018 № 522-р</a:t>
            </a:r>
          </a:p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утверждены 24 госпрограммы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Республики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59730" y="91006"/>
            <a:ext cx="7613498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Программно-целевой метод планирования в Чувашской Республике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532440" y="6525344"/>
            <a:ext cx="410496" cy="298276"/>
          </a:xfrm>
        </p:spPr>
        <p:txBody>
          <a:bodyPr/>
          <a:lstStyle/>
          <a:p>
            <a:pPr>
              <a:defRPr/>
            </a:pPr>
            <a:fld id="{8135DCAC-F131-4C56-82C1-BB591457AF70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38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8" name="Левая фигурная скобка 17"/>
          <p:cNvSpPr/>
          <p:nvPr/>
        </p:nvSpPr>
        <p:spPr>
          <a:xfrm rot="5400000">
            <a:off x="6367302" y="2113318"/>
            <a:ext cx="232289" cy="4879878"/>
          </a:xfrm>
          <a:prstGeom prst="leftBrace">
            <a:avLst>
              <a:gd name="adj1" fmla="val 8333"/>
              <a:gd name="adj2" fmla="val 92988"/>
            </a:avLst>
          </a:prstGeom>
          <a:ln w="190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2671915"/>
              </p:ext>
            </p:extLst>
          </p:nvPr>
        </p:nvGraphicFramePr>
        <p:xfrm>
          <a:off x="4043507" y="4566090"/>
          <a:ext cx="4890163" cy="1999740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4331055"/>
                <a:gridCol w="559108"/>
              </a:tblGrid>
              <a:tr h="2160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программ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33" marR="2133" marT="21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33" marR="2133" marT="2133" marB="0" anchor="ctr"/>
                </a:tc>
              </a:tr>
              <a:tr h="144016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Повышение безопасности жизнедеятельности населения и территорий Чувашской Республики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0,64%</a:t>
                      </a:r>
                    </a:p>
                  </a:txBody>
                  <a:tcPr marL="9525" marR="9525" marT="9525" marB="0" anchor="b"/>
                </a:tc>
              </a:tr>
              <a:tr h="144016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Развитие потенциала природно-сырьевых ресурсов и обеспечение экологической безопасности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0,51%</a:t>
                      </a:r>
                    </a:p>
                  </a:txBody>
                  <a:tcPr marL="9525" marR="9525" marT="9525" marB="0" anchor="b"/>
                </a:tc>
              </a:tr>
              <a:tr h="144016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Цифровое общество Чувашии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1,88%</a:t>
                      </a:r>
                    </a:p>
                  </a:txBody>
                  <a:tcPr marL="9525" marR="9525" marT="9525" marB="0" anchor="b"/>
                </a:tc>
              </a:tr>
              <a:tr h="144016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Развитие промышленности и инновационная экономика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0,62%</a:t>
                      </a:r>
                    </a:p>
                  </a:txBody>
                  <a:tcPr marL="9525" marR="9525" marT="9525" marB="0" anchor="b"/>
                </a:tc>
              </a:tr>
              <a:tr h="144016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Доступная среда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0,03%</a:t>
                      </a:r>
                    </a:p>
                  </a:txBody>
                  <a:tcPr marL="9525" marR="9525" marT="9525" marB="0" anchor="b"/>
                </a:tc>
              </a:tr>
              <a:tr h="170598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Молодежь Чувашской Республики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0,18%</a:t>
                      </a:r>
                    </a:p>
                  </a:txBody>
                  <a:tcPr marL="9525" marR="9525" marT="9525" marB="0" anchor="b"/>
                </a:tc>
              </a:tr>
              <a:tr h="170598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Обеспечение общественного порядка и противодействие преступности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0,0</a:t>
                      </a:r>
                      <a:r>
                        <a:rPr lang="en-US" sz="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7</a:t>
                      </a:r>
                      <a:r>
                        <a:rPr lang="ru-RU" sz="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%</a:t>
                      </a:r>
                      <a:endParaRPr lang="ru-RU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44488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Развитие земельных и имущественных отношений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0,05%</a:t>
                      </a:r>
                    </a:p>
                  </a:txBody>
                  <a:tcPr marL="9525" marR="9525" marT="9525" marB="0" anchor="b"/>
                </a:tc>
              </a:tr>
              <a:tr h="144488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Формирование современной городской среды на территории Чувашской 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Республики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0,52%</a:t>
                      </a:r>
                    </a:p>
                  </a:txBody>
                  <a:tcPr marL="9525" marR="9525" marT="9525" marB="0" anchor="b"/>
                </a:tc>
              </a:tr>
              <a:tr h="144488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Содействие занятости населения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0,65%</a:t>
                      </a:r>
                    </a:p>
                  </a:txBody>
                  <a:tcPr marL="9525" marR="9525" marT="9525" marB="0" anchor="b"/>
                </a:tc>
              </a:tr>
              <a:tr h="144488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Развитие туризма и индустрии гостеприимства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0,54%</a:t>
                      </a:r>
                    </a:p>
                  </a:txBody>
                  <a:tcPr marL="9525" marR="9525" marT="9525" marB="0" anchor="b"/>
                </a:tc>
              </a:tr>
              <a:tr h="144488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Непрограммные расходы государственных органов Чувашской Республики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0,16%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68524" y="4628134"/>
            <a:ext cx="3611388" cy="188696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Преимуществом программного бюджета является распределение расходов не по ведомствам, а по программам. Программный подход к формированию бюджета основан на оценке результатов использования бюджетных ресурсов и позволяет оптимизировать решения о распределении бюджетных средств.</a:t>
            </a:r>
          </a:p>
          <a:p>
            <a:pPr algn="just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программных расходов республиканского бюджета Чувашской Республики – 99,8%.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36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Скругленный прямоугольник 4"/>
          <p:cNvSpPr/>
          <p:nvPr/>
        </p:nvSpPr>
        <p:spPr bwMode="auto">
          <a:xfrm>
            <a:off x="3271350" y="1988840"/>
            <a:ext cx="3553761" cy="465907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80" tIns="68580" rIns="68580" bIns="68580" spcCol="1270" anchor="ctr"/>
          <a:lstStyle/>
          <a:p>
            <a:pPr algn="ctr" defTabSz="80010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3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</a:t>
            </a:r>
            <a:r>
              <a:rPr lang="ru-RU" sz="13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разрезе структурных элементов, </a:t>
            </a:r>
            <a:r>
              <a:rPr lang="ru-RU" sz="13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763" y="4292600"/>
            <a:ext cx="1944687" cy="3619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163" y="4662488"/>
            <a:ext cx="1512887" cy="5032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9073" y="702715"/>
            <a:ext cx="6623050" cy="114210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v"/>
              <a:defRPr/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долгосрочной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сбалансированности и устойчивости республиканского бюджета Чувашской Республики и местных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бюджетов;</a:t>
            </a:r>
          </a:p>
          <a:p>
            <a:pPr marL="285750" indent="-285750" algn="just">
              <a:buFont typeface="Wingdings" panose="05000000000000000000" pitchFamily="2" charset="2"/>
              <a:buChar char="v"/>
              <a:defRPr/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 управления общественными финансами Чувашской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Республики.</a:t>
            </a:r>
          </a:p>
        </p:txBody>
      </p:sp>
      <p:sp>
        <p:nvSpPr>
          <p:cNvPr id="239622" name="TextBox 5"/>
          <p:cNvSpPr txBox="1">
            <a:spLocks noChangeArrowheads="1"/>
          </p:cNvSpPr>
          <p:nvPr/>
        </p:nvSpPr>
        <p:spPr bwMode="auto">
          <a:xfrm>
            <a:off x="88987" y="2436242"/>
            <a:ext cx="31835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Расходы республиканского бюджета, млн. руб.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7" y="620689"/>
            <a:ext cx="2148680" cy="1368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9625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8197469" y="6597352"/>
            <a:ext cx="1006489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C49BD82-308D-4C86-A685-998A61E8EB56}" type="slidenum">
              <a:rPr lang="ru-RU" altLang="ru-RU" sz="1400" smtClean="0">
                <a:solidFill>
                  <a:prstClr val="black"/>
                </a:solidFill>
              </a:rPr>
              <a:pPr>
                <a:spcBef>
                  <a:spcPct val="0"/>
                </a:spcBef>
                <a:buFontTx/>
                <a:buNone/>
              </a:pPr>
              <a:t>39</a:t>
            </a:fld>
            <a:endParaRPr lang="ru-RU" altLang="ru-RU" sz="1400" dirty="0" smtClean="0">
              <a:solidFill>
                <a:prstClr val="black"/>
              </a:solidFill>
            </a:endParaRPr>
          </a:p>
        </p:txBody>
      </p:sp>
      <p:sp>
        <p:nvSpPr>
          <p:cNvPr id="52" name="Заголовок 1"/>
          <p:cNvSpPr txBox="1">
            <a:spLocks/>
          </p:cNvSpPr>
          <p:nvPr/>
        </p:nvSpPr>
        <p:spPr>
          <a:xfrm>
            <a:off x="259727" y="0"/>
            <a:ext cx="7760233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6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«Управление </a:t>
            </a: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общественными финансами и государственным долгом Чувашской Республики»</a:t>
            </a:r>
          </a:p>
        </p:txBody>
      </p:sp>
      <p:cxnSp>
        <p:nvCxnSpPr>
          <p:cNvPr id="55" name="Прямая соединительная линия 5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6876256" y="1988842"/>
            <a:ext cx="648072" cy="4474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8388426" y="1988843"/>
            <a:ext cx="636323" cy="447309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7621023" y="1988842"/>
            <a:ext cx="644783" cy="449317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5" name="Диаграмма 3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5098824"/>
              </p:ext>
            </p:extLst>
          </p:nvPr>
        </p:nvGraphicFramePr>
        <p:xfrm>
          <a:off x="30163" y="3008716"/>
          <a:ext cx="3173686" cy="30845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0" name="Скругленный прямоугольник 19"/>
          <p:cNvSpPr/>
          <p:nvPr/>
        </p:nvSpPr>
        <p:spPr bwMode="auto">
          <a:xfrm>
            <a:off x="3278010" y="4716611"/>
            <a:ext cx="3532361" cy="368573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государственным долгом Чувашской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кругленный прямоугольник 4"/>
          <p:cNvSpPr/>
          <p:nvPr/>
        </p:nvSpPr>
        <p:spPr bwMode="auto">
          <a:xfrm>
            <a:off x="6876258" y="3380152"/>
            <a:ext cx="648070" cy="336880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53340" tIns="53340" rIns="53340" bIns="53340" spcCol="1270" anchor="ctr"/>
          <a:lstStyle/>
          <a:p>
            <a:pPr algn="ctr"/>
            <a:r>
              <a:rPr lang="en-US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977,7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 bwMode="auto">
          <a:xfrm>
            <a:off x="6876258" y="2531414"/>
            <a:ext cx="648070" cy="519019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</a:t>
            </a:r>
            <a:r>
              <a:rPr lang="en-US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 bwMode="auto">
          <a:xfrm>
            <a:off x="6898818" y="4710258"/>
            <a:ext cx="648070" cy="368573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462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 bwMode="auto">
          <a:xfrm>
            <a:off x="8376679" y="3376718"/>
            <a:ext cx="648070" cy="336880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459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,1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 bwMode="auto">
          <a:xfrm>
            <a:off x="8376867" y="2531415"/>
            <a:ext cx="648070" cy="519017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</a:t>
            </a:r>
            <a:r>
              <a:rPr lang="en-US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 bwMode="auto">
          <a:xfrm>
            <a:off x="8376679" y="4716611"/>
            <a:ext cx="648070" cy="368573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564,2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 bwMode="auto">
          <a:xfrm>
            <a:off x="7632266" y="3376718"/>
            <a:ext cx="648070" cy="336880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459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,1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 bwMode="auto">
          <a:xfrm>
            <a:off x="7621024" y="2531415"/>
            <a:ext cx="648070" cy="519017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</a:t>
            </a:r>
            <a:r>
              <a:rPr lang="en-US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 bwMode="auto">
          <a:xfrm>
            <a:off x="7632266" y="4716611"/>
            <a:ext cx="648070" cy="368573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586,3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 bwMode="auto">
          <a:xfrm>
            <a:off x="6876258" y="3757993"/>
            <a:ext cx="670630" cy="885480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580,5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 bwMode="auto">
          <a:xfrm>
            <a:off x="7621024" y="3767656"/>
            <a:ext cx="670898" cy="885480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1,7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 bwMode="auto">
          <a:xfrm>
            <a:off x="8375532" y="3757993"/>
            <a:ext cx="671965" cy="885480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3,2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 bwMode="auto">
          <a:xfrm>
            <a:off x="3272514" y="5157192"/>
            <a:ext cx="3575482" cy="594788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функционирования и  развитие контрактной системы в сфере закупок товаров, работ, услуг для обеспечения государственных и муниципальных нужд и государственного регулирования цен (тарифов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 bwMode="auto">
          <a:xfrm>
            <a:off x="6898818" y="5157193"/>
            <a:ext cx="648070" cy="594789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98,2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 bwMode="auto">
          <a:xfrm>
            <a:off x="8399427" y="5157193"/>
            <a:ext cx="648070" cy="594787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100,9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 bwMode="auto">
          <a:xfrm>
            <a:off x="7643584" y="5157193"/>
            <a:ext cx="648070" cy="594787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100,9</a:t>
            </a:r>
          </a:p>
        </p:txBody>
      </p:sp>
      <p:sp>
        <p:nvSpPr>
          <p:cNvPr id="45" name="Скругленный прямоугольник 44"/>
          <p:cNvSpPr/>
          <p:nvPr/>
        </p:nvSpPr>
        <p:spPr bwMode="auto">
          <a:xfrm>
            <a:off x="3278011" y="3380152"/>
            <a:ext cx="3532361" cy="336880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управление бюджетным процессом и повышение его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открытости</a:t>
            </a:r>
            <a:endParaRPr lang="ru-RU" sz="1000" dirty="0">
              <a:solidFill>
                <a:prstClr val="white"/>
              </a:solidFill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 bwMode="auto">
          <a:xfrm>
            <a:off x="3275857" y="2531414"/>
            <a:ext cx="3549254" cy="519018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Ведомственный проект "Повышение финансовой грамотности населения Чувашской Республики" ("Новая финансовая культура")</a:t>
            </a:r>
          </a:p>
        </p:txBody>
      </p:sp>
      <p:sp>
        <p:nvSpPr>
          <p:cNvPr id="47" name="Скругленный прямоугольник 46"/>
          <p:cNvSpPr/>
          <p:nvPr/>
        </p:nvSpPr>
        <p:spPr bwMode="auto">
          <a:xfrm>
            <a:off x="3271350" y="3757992"/>
            <a:ext cx="3532361" cy="904495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 финансовой поддержки муниципальных округов, городских округов Чувашской Республики с целью выравнивания их бюджетной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обеспеченности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обеспечения  сбалансированности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бюджетов, социально-экономического развития и исполнения делегированных полномочий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Скругленный прямоугольник 65"/>
          <p:cNvSpPr/>
          <p:nvPr/>
        </p:nvSpPr>
        <p:spPr bwMode="auto">
          <a:xfrm>
            <a:off x="3277407" y="5820139"/>
            <a:ext cx="3562922" cy="450773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функционирования и развитие системы внешнего государственного (муниципального) финансового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контроля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Скругленный прямоугольник 68"/>
          <p:cNvSpPr/>
          <p:nvPr/>
        </p:nvSpPr>
        <p:spPr bwMode="auto">
          <a:xfrm>
            <a:off x="8388426" y="5805264"/>
            <a:ext cx="648070" cy="465648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71,8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Скругленный прямоугольник 70"/>
          <p:cNvSpPr/>
          <p:nvPr/>
        </p:nvSpPr>
        <p:spPr bwMode="auto">
          <a:xfrm>
            <a:off x="7644013" y="5805264"/>
            <a:ext cx="648070" cy="346533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58,1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Скругленный прямоугольник 71"/>
          <p:cNvSpPr/>
          <p:nvPr/>
        </p:nvSpPr>
        <p:spPr bwMode="auto">
          <a:xfrm>
            <a:off x="3291298" y="6329919"/>
            <a:ext cx="3492464" cy="336283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государственной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Скругленный прямоугольник 72"/>
          <p:cNvSpPr/>
          <p:nvPr/>
        </p:nvSpPr>
        <p:spPr bwMode="auto">
          <a:xfrm>
            <a:off x="3293604" y="3068960"/>
            <a:ext cx="3510107" cy="288032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Комплексы 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процессных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мероприятий:</a:t>
            </a:r>
            <a:endParaRPr lang="ru-RU" sz="1200" b="1" dirty="0">
              <a:solidFill>
                <a:prstClr val="white"/>
              </a:solidFill>
            </a:endParaRPr>
          </a:p>
        </p:txBody>
      </p:sp>
      <p:sp>
        <p:nvSpPr>
          <p:cNvPr id="81" name="Скругленный прямоугольник 80"/>
          <p:cNvSpPr/>
          <p:nvPr/>
        </p:nvSpPr>
        <p:spPr bwMode="auto">
          <a:xfrm>
            <a:off x="6907924" y="5805264"/>
            <a:ext cx="648070" cy="465648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68,9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Скругленный прямоугольник 81"/>
          <p:cNvSpPr/>
          <p:nvPr/>
        </p:nvSpPr>
        <p:spPr bwMode="auto">
          <a:xfrm>
            <a:off x="7663932" y="5805264"/>
            <a:ext cx="648070" cy="465648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71,8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Скругленный прямоугольник 82"/>
          <p:cNvSpPr/>
          <p:nvPr/>
        </p:nvSpPr>
        <p:spPr bwMode="auto">
          <a:xfrm>
            <a:off x="6904177" y="6307420"/>
            <a:ext cx="648070" cy="368573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352,1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Скругленный прямоугольник 83"/>
          <p:cNvSpPr/>
          <p:nvPr/>
        </p:nvSpPr>
        <p:spPr bwMode="auto">
          <a:xfrm>
            <a:off x="8399427" y="6313773"/>
            <a:ext cx="648069" cy="368573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371,6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Скругленный прямоугольник 84"/>
          <p:cNvSpPr/>
          <p:nvPr/>
        </p:nvSpPr>
        <p:spPr bwMode="auto">
          <a:xfrm>
            <a:off x="7637624" y="6313773"/>
            <a:ext cx="674377" cy="368573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371,6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4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853506" y="3535616"/>
            <a:ext cx="3312000" cy="27622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3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3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Общегосударственные вопросы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53506" y="3974304"/>
            <a:ext cx="3312000" cy="27622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Первичный воинский учет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53506" y="4383653"/>
            <a:ext cx="3312000" cy="430887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Пожарная безопасность, гражданская оборона, предупреждение чрезвычайных ситуаций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53506" y="4955391"/>
            <a:ext cx="3312000" cy="27699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экономика</a:t>
            </a:r>
          </a:p>
        </p:txBody>
      </p:sp>
      <p:sp>
        <p:nvSpPr>
          <p:cNvPr id="29" name="TextBox 64"/>
          <p:cNvSpPr txBox="1">
            <a:spLocks noChangeArrowheads="1"/>
          </p:cNvSpPr>
          <p:nvPr/>
        </p:nvSpPr>
        <p:spPr bwMode="auto">
          <a:xfrm>
            <a:off x="853506" y="5399654"/>
            <a:ext cx="3312000" cy="276225"/>
          </a:xfrm>
          <a:prstGeom prst="rect">
            <a:avLst/>
          </a:prstGeom>
          <a:gradFill flip="none" rotWithShape="1">
            <a:gsLst>
              <a:gs pos="0">
                <a:srgbClr val="FADAF2">
                  <a:shade val="30000"/>
                  <a:satMod val="115000"/>
                </a:srgbClr>
              </a:gs>
              <a:gs pos="50000">
                <a:srgbClr val="FADAF2">
                  <a:shade val="67500"/>
                  <a:satMod val="115000"/>
                </a:srgbClr>
              </a:gs>
              <a:gs pos="100000">
                <a:srgbClr val="FADAF2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 dirty="0">
                <a:solidFill>
                  <a:prstClr val="black"/>
                </a:solidFill>
                <a:cs typeface="+mn-cs"/>
              </a:rPr>
              <a:t>Жилищно-коммунальное хозяйство</a:t>
            </a:r>
          </a:p>
        </p:txBody>
      </p:sp>
      <p:sp>
        <p:nvSpPr>
          <p:cNvPr id="30" name="TextBox 65"/>
          <p:cNvSpPr txBox="1">
            <a:spLocks noChangeArrowheads="1"/>
          </p:cNvSpPr>
          <p:nvPr/>
        </p:nvSpPr>
        <p:spPr bwMode="auto">
          <a:xfrm>
            <a:off x="853506" y="5884492"/>
            <a:ext cx="3312000" cy="276999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 dirty="0">
                <a:solidFill>
                  <a:prstClr val="black"/>
                </a:solidFill>
                <a:cs typeface="+mn-cs"/>
              </a:rPr>
              <a:t>Охрана окружающей среды</a:t>
            </a:r>
          </a:p>
        </p:txBody>
      </p:sp>
      <p:sp>
        <p:nvSpPr>
          <p:cNvPr id="31" name="TextBox 68"/>
          <p:cNvSpPr txBox="1">
            <a:spLocks noChangeArrowheads="1"/>
          </p:cNvSpPr>
          <p:nvPr/>
        </p:nvSpPr>
        <p:spPr bwMode="auto">
          <a:xfrm>
            <a:off x="853506" y="6249917"/>
            <a:ext cx="3312000" cy="276225"/>
          </a:xfrm>
          <a:prstGeom prst="rect">
            <a:avLst/>
          </a:prstGeom>
          <a:gradFill flip="none" rotWithShape="1">
            <a:gsLst>
              <a:gs pos="0">
                <a:srgbClr val="50BCB9">
                  <a:tint val="66000"/>
                  <a:satMod val="160000"/>
                </a:srgbClr>
              </a:gs>
              <a:gs pos="50000">
                <a:srgbClr val="50BCB9">
                  <a:tint val="44500"/>
                  <a:satMod val="160000"/>
                </a:srgbClr>
              </a:gs>
              <a:gs pos="100000">
                <a:srgbClr val="50BCB9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 dirty="0">
                <a:solidFill>
                  <a:prstClr val="black"/>
                </a:solidFill>
                <a:cs typeface="+mn-cs"/>
              </a:rPr>
              <a:t>Образование</a:t>
            </a:r>
          </a:p>
        </p:txBody>
      </p:sp>
      <p:sp>
        <p:nvSpPr>
          <p:cNvPr id="39" name="TextBox 69"/>
          <p:cNvSpPr txBox="1">
            <a:spLocks noChangeArrowheads="1"/>
          </p:cNvSpPr>
          <p:nvPr/>
        </p:nvSpPr>
        <p:spPr bwMode="auto">
          <a:xfrm>
            <a:off x="5515559" y="3504772"/>
            <a:ext cx="3312000" cy="27622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 dirty="0">
                <a:solidFill>
                  <a:prstClr val="black"/>
                </a:solidFill>
                <a:cs typeface="+mn-cs"/>
              </a:rPr>
              <a:t>Культура, кинематография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5515559" y="3932847"/>
            <a:ext cx="3312000" cy="276225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Здравоохранение</a:t>
            </a:r>
          </a:p>
        </p:txBody>
      </p:sp>
      <p:sp>
        <p:nvSpPr>
          <p:cNvPr id="41" name="Прямоугольник 72"/>
          <p:cNvSpPr>
            <a:spLocks noChangeArrowheads="1"/>
          </p:cNvSpPr>
          <p:nvPr/>
        </p:nvSpPr>
        <p:spPr bwMode="auto">
          <a:xfrm>
            <a:off x="5515559" y="4425124"/>
            <a:ext cx="3312000" cy="276225"/>
          </a:xfrm>
          <a:prstGeom prst="rect">
            <a:avLst/>
          </a:prstGeom>
          <a:gradFill flip="none" rotWithShape="1">
            <a:gsLst>
              <a:gs pos="0">
                <a:srgbClr val="A65A6C">
                  <a:tint val="66000"/>
                  <a:satMod val="160000"/>
                </a:srgbClr>
              </a:gs>
              <a:gs pos="50000">
                <a:srgbClr val="A65A6C">
                  <a:tint val="44500"/>
                  <a:satMod val="160000"/>
                </a:srgbClr>
              </a:gs>
              <a:gs pos="100000">
                <a:srgbClr val="A65A6C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 dirty="0">
                <a:solidFill>
                  <a:prstClr val="black"/>
                </a:solidFill>
                <a:cs typeface="+mn-cs"/>
              </a:rPr>
              <a:t>Социальная политика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5515559" y="4900417"/>
            <a:ext cx="3312000" cy="27622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культура и спорт</a:t>
            </a:r>
          </a:p>
        </p:txBody>
      </p:sp>
      <p:sp>
        <p:nvSpPr>
          <p:cNvPr id="54" name="Прямоугольник 74"/>
          <p:cNvSpPr>
            <a:spLocks noChangeArrowheads="1"/>
          </p:cNvSpPr>
          <p:nvPr/>
        </p:nvSpPr>
        <p:spPr bwMode="auto">
          <a:xfrm>
            <a:off x="5515559" y="5360970"/>
            <a:ext cx="3312000" cy="285750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 dirty="0">
                <a:solidFill>
                  <a:prstClr val="black"/>
                </a:solidFill>
                <a:cs typeface="+mn-cs"/>
              </a:rPr>
              <a:t>Средства массовой информации</a:t>
            </a:r>
          </a:p>
        </p:txBody>
      </p:sp>
      <p:sp>
        <p:nvSpPr>
          <p:cNvPr id="55" name="Прямоугольник 76"/>
          <p:cNvSpPr>
            <a:spLocks noChangeArrowheads="1"/>
          </p:cNvSpPr>
          <p:nvPr/>
        </p:nvSpPr>
        <p:spPr bwMode="auto">
          <a:xfrm>
            <a:off x="5515559" y="5699528"/>
            <a:ext cx="3312000" cy="461963"/>
          </a:xfrm>
          <a:prstGeom prst="rect">
            <a:avLst/>
          </a:prstGeom>
          <a:gradFill flip="none" rotWithShape="1">
            <a:gsLst>
              <a:gs pos="0">
                <a:srgbClr val="D49E6C">
                  <a:tint val="66000"/>
                  <a:satMod val="160000"/>
                </a:srgbClr>
              </a:gs>
              <a:gs pos="50000">
                <a:srgbClr val="D49E6C">
                  <a:tint val="44500"/>
                  <a:satMod val="160000"/>
                </a:srgbClr>
              </a:gs>
              <a:gs pos="100000">
                <a:srgbClr val="D49E6C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 dirty="0">
                <a:solidFill>
                  <a:prstClr val="black"/>
                </a:solidFill>
                <a:cs typeface="+mn-cs"/>
              </a:rPr>
              <a:t>Обслуживание государственного и </a:t>
            </a:r>
          </a:p>
          <a:p>
            <a:r>
              <a:rPr lang="ru-RU" altLang="ru-RU" sz="1200" dirty="0">
                <a:solidFill>
                  <a:prstClr val="black"/>
                </a:solidFill>
                <a:cs typeface="+mn-cs"/>
              </a:rPr>
              <a:t>муниципального долга</a:t>
            </a:r>
          </a:p>
        </p:txBody>
      </p:sp>
      <p:sp>
        <p:nvSpPr>
          <p:cNvPr id="56" name="Прямоугольник 77"/>
          <p:cNvSpPr>
            <a:spLocks noChangeArrowheads="1"/>
          </p:cNvSpPr>
          <p:nvPr/>
        </p:nvSpPr>
        <p:spPr bwMode="auto">
          <a:xfrm>
            <a:off x="5508472" y="6281526"/>
            <a:ext cx="3312000" cy="276999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 dirty="0">
                <a:solidFill>
                  <a:prstClr val="black"/>
                </a:solidFill>
                <a:cs typeface="+mn-cs"/>
              </a:rPr>
              <a:t>Межбюджетные </a:t>
            </a:r>
            <a:r>
              <a:rPr lang="ru-RU" altLang="ru-RU" sz="1200" dirty="0" smtClean="0">
                <a:solidFill>
                  <a:prstClr val="black"/>
                </a:solidFill>
                <a:cs typeface="+mn-cs"/>
              </a:rPr>
              <a:t>трансферты</a:t>
            </a:r>
            <a:endParaRPr lang="ru-RU" altLang="ru-RU" sz="12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9730" y="758699"/>
            <a:ext cx="4909846" cy="64698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государства, как и бюджет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любой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семьи, делится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две части – доходы и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704200247"/>
              </p:ext>
            </p:extLst>
          </p:nvPr>
        </p:nvGraphicFramePr>
        <p:xfrm>
          <a:off x="243868" y="991507"/>
          <a:ext cx="8560742" cy="17894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47" name="Заголовок 1"/>
          <p:cNvSpPr txBox="1">
            <a:spLocks/>
          </p:cNvSpPr>
          <p:nvPr/>
        </p:nvSpPr>
        <p:spPr>
          <a:xfrm>
            <a:off x="259730" y="69850"/>
            <a:ext cx="4572000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Font typeface="Georgia" pitchFamily="18" charset="0"/>
              <a:buNone/>
            </a:pPr>
            <a:r>
              <a:rPr lang="ru-RU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термины и понятия</a:t>
            </a:r>
            <a:endParaRPr lang="ru-RU" sz="24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9730" y="2924944"/>
            <a:ext cx="8560742" cy="442674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выплачиваемые из бюджета денежные средства</a:t>
            </a:r>
          </a:p>
        </p:txBody>
      </p:sp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D2D4CA"/>
              </a:clrFrom>
              <a:clrTo>
                <a:srgbClr val="D2D4C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86" y="3464291"/>
            <a:ext cx="631403" cy="42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43" y="4386673"/>
            <a:ext cx="50006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43" y="4883639"/>
            <a:ext cx="494135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43" y="5353617"/>
            <a:ext cx="49413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43" y="5790258"/>
            <a:ext cx="494135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43" y="6203086"/>
            <a:ext cx="49413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43" y="3961144"/>
            <a:ext cx="494135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495" y="3464291"/>
            <a:ext cx="504000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496" y="3961144"/>
            <a:ext cx="497212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1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042" y="4386672"/>
            <a:ext cx="512036" cy="427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1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042" y="4854278"/>
            <a:ext cx="486198" cy="415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1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949" y="5305844"/>
            <a:ext cx="474291" cy="427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1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949" y="5757736"/>
            <a:ext cx="499546" cy="428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15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759" y="6249917"/>
            <a:ext cx="491736" cy="3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235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Скругленный прямоугольник 23"/>
          <p:cNvSpPr/>
          <p:nvPr/>
        </p:nvSpPr>
        <p:spPr>
          <a:xfrm>
            <a:off x="149437" y="2801008"/>
            <a:ext cx="4278547" cy="106003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Отношение государственного долга Чувашской Республики к доходам республиканского бюджета Чувашской Республики (без учета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объема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безвозмездных поступлений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),%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49397" y="4145308"/>
            <a:ext cx="4276646" cy="86786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Темп роста налоговых и неналоговых доходов республиканского бюджета Чувашской Республики (% к предыдущему году)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25820" y="5321903"/>
            <a:ext cx="4256743" cy="93610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просроченной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кредиторской задолженности республиканского бюджета Чувашской Республики и местных бюджетов в расходах консолидированного бюджета Чувашской Республики,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49437" y="1700804"/>
            <a:ext cx="2447619" cy="547135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</a:p>
        </p:txBody>
      </p:sp>
      <p:sp>
        <p:nvSpPr>
          <p:cNvPr id="14" name="Скругленный прямоугольник 4"/>
          <p:cNvSpPr/>
          <p:nvPr/>
        </p:nvSpPr>
        <p:spPr bwMode="auto">
          <a:xfrm>
            <a:off x="4640323" y="1052736"/>
            <a:ext cx="4324078" cy="5451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53340" tIns="53340" rIns="53340" bIns="53340" spcCol="1270" anchor="ctr"/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</a:p>
        </p:txBody>
      </p:sp>
      <p:sp>
        <p:nvSpPr>
          <p:cNvPr id="20" name="Скругленный прямоугольник 19"/>
          <p:cNvSpPr/>
          <p:nvPr/>
        </p:nvSpPr>
        <p:spPr bwMode="auto">
          <a:xfrm>
            <a:off x="4656453" y="1974371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факт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 bwMode="auto">
          <a:xfrm>
            <a:off x="5529513" y="1974371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план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 bwMode="auto">
          <a:xfrm>
            <a:off x="7291438" y="1974371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 bwMode="auto">
          <a:xfrm>
            <a:off x="6410476" y="1974371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0664" name="Группа 55"/>
          <p:cNvGrpSpPr>
            <a:grpSpLocks/>
          </p:cNvGrpSpPr>
          <p:nvPr/>
        </p:nvGrpSpPr>
        <p:grpSpPr bwMode="auto">
          <a:xfrm>
            <a:off x="4640324" y="2947613"/>
            <a:ext cx="792000" cy="720000"/>
            <a:chOff x="929823" y="2360863"/>
            <a:chExt cx="850461" cy="750880"/>
          </a:xfr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grpSpPr>
        <p:sp>
          <p:nvSpPr>
            <p:cNvPr id="57" name="Скругленный прямоугольник 56"/>
            <p:cNvSpPr/>
            <p:nvPr/>
          </p:nvSpPr>
          <p:spPr>
            <a:xfrm>
              <a:off x="929823" y="2360863"/>
              <a:ext cx="850461" cy="75088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8" name="Скругленный прямоугольник 4"/>
            <p:cNvSpPr/>
            <p:nvPr/>
          </p:nvSpPr>
          <p:spPr>
            <a:xfrm>
              <a:off x="952037" y="2383088"/>
              <a:ext cx="806034" cy="70643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9530" tIns="49530" rIns="49530" bIns="49530" spcCol="1270" anchor="ctr"/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3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31,4</a:t>
              </a:r>
              <a:endParaRPr lang="ru-RU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0666" name="Группа 61"/>
          <p:cNvGrpSpPr>
            <a:grpSpLocks/>
          </p:cNvGrpSpPr>
          <p:nvPr/>
        </p:nvGrpSpPr>
        <p:grpSpPr bwMode="auto">
          <a:xfrm>
            <a:off x="4643275" y="4198804"/>
            <a:ext cx="792000" cy="720000"/>
            <a:chOff x="929823" y="3932554"/>
            <a:chExt cx="850461" cy="750880"/>
          </a:xfr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grpSpPr>
        <p:sp>
          <p:nvSpPr>
            <p:cNvPr id="63" name="Скругленный прямоугольник 62"/>
            <p:cNvSpPr/>
            <p:nvPr/>
          </p:nvSpPr>
          <p:spPr>
            <a:xfrm>
              <a:off x="929823" y="3932554"/>
              <a:ext cx="850461" cy="75088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4" name="Скругленный прямоугольник 4"/>
            <p:cNvSpPr/>
            <p:nvPr/>
          </p:nvSpPr>
          <p:spPr>
            <a:xfrm>
              <a:off x="952037" y="3954779"/>
              <a:ext cx="806034" cy="70643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9530" tIns="49530" rIns="49530" bIns="49530" spcCol="1270" anchor="ctr"/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3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sz="13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ru-RU" sz="13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5,4</a:t>
              </a:r>
              <a:endParaRPr lang="ru-RU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6" name="Скругленный прямоугольник 65"/>
          <p:cNvSpPr/>
          <p:nvPr/>
        </p:nvSpPr>
        <p:spPr bwMode="auto">
          <a:xfrm>
            <a:off x="4617171" y="5445224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0669" name="Группа 70"/>
          <p:cNvGrpSpPr>
            <a:grpSpLocks/>
          </p:cNvGrpSpPr>
          <p:nvPr/>
        </p:nvGrpSpPr>
        <p:grpSpPr bwMode="auto">
          <a:xfrm>
            <a:off x="5521286" y="2947613"/>
            <a:ext cx="792000" cy="720000"/>
            <a:chOff x="929823" y="2360863"/>
            <a:chExt cx="850461" cy="750880"/>
          </a:xfr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grpSpPr>
        <p:sp>
          <p:nvSpPr>
            <p:cNvPr id="72" name="Скругленный прямоугольник 71"/>
            <p:cNvSpPr/>
            <p:nvPr/>
          </p:nvSpPr>
          <p:spPr>
            <a:xfrm>
              <a:off x="929823" y="2360863"/>
              <a:ext cx="850461" cy="75088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3" name="Скругленный прямоугольник 4"/>
            <p:cNvSpPr/>
            <p:nvPr/>
          </p:nvSpPr>
          <p:spPr>
            <a:xfrm>
              <a:off x="952037" y="2383087"/>
              <a:ext cx="806034" cy="70643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9530" tIns="49530" rIns="49530" bIns="49530" spcCol="1270" anchor="ctr"/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3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50,0</a:t>
              </a:r>
            </a:p>
          </p:txBody>
        </p:sp>
      </p:grpSp>
      <p:grpSp>
        <p:nvGrpSpPr>
          <p:cNvPr id="240671" name="Группа 76"/>
          <p:cNvGrpSpPr>
            <a:grpSpLocks/>
          </p:cNvGrpSpPr>
          <p:nvPr/>
        </p:nvGrpSpPr>
        <p:grpSpPr bwMode="auto">
          <a:xfrm>
            <a:off x="5523301" y="4198804"/>
            <a:ext cx="792000" cy="720000"/>
            <a:chOff x="929823" y="3932554"/>
            <a:chExt cx="850461" cy="750880"/>
          </a:xfr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grpSpPr>
        <p:sp>
          <p:nvSpPr>
            <p:cNvPr id="78" name="Скругленный прямоугольник 77"/>
            <p:cNvSpPr/>
            <p:nvPr/>
          </p:nvSpPr>
          <p:spPr>
            <a:xfrm>
              <a:off x="929823" y="3932554"/>
              <a:ext cx="850461" cy="75088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9" name="Скругленный прямоугольник 4"/>
            <p:cNvSpPr/>
            <p:nvPr/>
          </p:nvSpPr>
          <p:spPr>
            <a:xfrm>
              <a:off x="952037" y="3954779"/>
              <a:ext cx="806034" cy="70643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9530" tIns="49530" rIns="49530" bIns="49530" spcCol="1270" anchor="ctr"/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3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100,6</a:t>
              </a:r>
            </a:p>
          </p:txBody>
        </p:sp>
      </p:grpSp>
      <p:sp>
        <p:nvSpPr>
          <p:cNvPr id="81" name="Скругленный прямоугольник 80"/>
          <p:cNvSpPr/>
          <p:nvPr/>
        </p:nvSpPr>
        <p:spPr bwMode="auto">
          <a:xfrm>
            <a:off x="5501705" y="5445224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0,22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Скругленный прямоугольник 86"/>
          <p:cNvSpPr/>
          <p:nvPr/>
        </p:nvSpPr>
        <p:spPr bwMode="auto">
          <a:xfrm>
            <a:off x="7283210" y="2947613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50,0</a:t>
            </a:r>
          </a:p>
        </p:txBody>
      </p:sp>
      <p:sp>
        <p:nvSpPr>
          <p:cNvPr id="93" name="Скругленный прямоугольник 92"/>
          <p:cNvSpPr/>
          <p:nvPr/>
        </p:nvSpPr>
        <p:spPr bwMode="auto">
          <a:xfrm>
            <a:off x="7283353" y="4198804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100,8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Скругленный прямоугольник 95"/>
          <p:cNvSpPr/>
          <p:nvPr/>
        </p:nvSpPr>
        <p:spPr bwMode="auto">
          <a:xfrm>
            <a:off x="7270773" y="5445224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0,18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0684" name="Группа 115"/>
          <p:cNvGrpSpPr>
            <a:grpSpLocks/>
          </p:cNvGrpSpPr>
          <p:nvPr/>
        </p:nvGrpSpPr>
        <p:grpSpPr bwMode="auto">
          <a:xfrm>
            <a:off x="6402248" y="2947613"/>
            <a:ext cx="792000" cy="720000"/>
            <a:chOff x="3686499" y="2232392"/>
            <a:chExt cx="840548" cy="750880"/>
          </a:xfr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grpSpPr>
        <p:sp>
          <p:nvSpPr>
            <p:cNvPr id="117" name="Скругленный прямоугольник 116"/>
            <p:cNvSpPr/>
            <p:nvPr/>
          </p:nvSpPr>
          <p:spPr>
            <a:xfrm>
              <a:off x="3686499" y="2232392"/>
              <a:ext cx="840548" cy="75088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8" name="Скругленный прямоугольник 4"/>
            <p:cNvSpPr/>
            <p:nvPr/>
          </p:nvSpPr>
          <p:spPr>
            <a:xfrm>
              <a:off x="3708744" y="2254617"/>
              <a:ext cx="796058" cy="70643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9530" tIns="49530" rIns="49530" bIns="49530" spcCol="1270" anchor="ctr"/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3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50,0</a:t>
              </a:r>
            </a:p>
          </p:txBody>
        </p:sp>
      </p:grpSp>
      <p:grpSp>
        <p:nvGrpSpPr>
          <p:cNvPr id="240686" name="Группа 121"/>
          <p:cNvGrpSpPr>
            <a:grpSpLocks/>
          </p:cNvGrpSpPr>
          <p:nvPr/>
        </p:nvGrpSpPr>
        <p:grpSpPr bwMode="auto">
          <a:xfrm>
            <a:off x="6403327" y="4198804"/>
            <a:ext cx="792000" cy="720000"/>
            <a:chOff x="3748552" y="3975433"/>
            <a:chExt cx="802038" cy="750880"/>
          </a:xfr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grpSpPr>
        <p:sp>
          <p:nvSpPr>
            <p:cNvPr id="123" name="Скругленный прямоугольник 122"/>
            <p:cNvSpPr/>
            <p:nvPr/>
          </p:nvSpPr>
          <p:spPr>
            <a:xfrm>
              <a:off x="3748552" y="3975433"/>
              <a:ext cx="802038" cy="75088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4" name="Скругленный прямоугольник 4"/>
            <p:cNvSpPr/>
            <p:nvPr/>
          </p:nvSpPr>
          <p:spPr>
            <a:xfrm>
              <a:off x="3770787" y="3997658"/>
              <a:ext cx="757569" cy="70643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9530" tIns="49530" rIns="49530" bIns="49530" spcCol="1270" anchor="ctr"/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3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100,7</a:t>
              </a:r>
              <a:endParaRPr lang="ru-RU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6" name="Скругленный прямоугольник 125"/>
          <p:cNvSpPr/>
          <p:nvPr/>
        </p:nvSpPr>
        <p:spPr bwMode="auto">
          <a:xfrm>
            <a:off x="6386239" y="5445224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0,20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5" name="Заголовок 1"/>
          <p:cNvSpPr txBox="1">
            <a:spLocks/>
          </p:cNvSpPr>
          <p:nvPr/>
        </p:nvSpPr>
        <p:spPr>
          <a:xfrm>
            <a:off x="259727" y="0"/>
            <a:ext cx="7760233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6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«Управление </a:t>
            </a: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общественными финансами и государственным долгом Чувашской Республики»</a:t>
            </a:r>
          </a:p>
        </p:txBody>
      </p:sp>
      <p:cxnSp>
        <p:nvCxnSpPr>
          <p:cNvPr id="128" name="Прямая соединительная линия 127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TextBox 128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  <p:sp>
        <p:nvSpPr>
          <p:cNvPr id="240650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E222503-0E88-4674-B39F-378D70ABE7FE}" type="slidenum">
              <a:rPr lang="ru-RU" altLang="ru-RU" sz="1400" smtClean="0">
                <a:solidFill>
                  <a:prstClr val="black"/>
                </a:solidFill>
              </a:rPr>
              <a:pPr>
                <a:spcBef>
                  <a:spcPct val="0"/>
                </a:spcBef>
                <a:buFontTx/>
                <a:buNone/>
              </a:pPr>
              <a:t>40</a:t>
            </a:fld>
            <a:endParaRPr lang="ru-RU" altLang="ru-RU" sz="1400" dirty="0" smtClean="0">
              <a:solidFill>
                <a:prstClr val="black"/>
              </a:solidFill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 bwMode="auto">
          <a:xfrm>
            <a:off x="8172401" y="1974371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Скругленный прямоугольник 73"/>
          <p:cNvSpPr/>
          <p:nvPr/>
        </p:nvSpPr>
        <p:spPr bwMode="auto">
          <a:xfrm>
            <a:off x="8164172" y="2947613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50,0</a:t>
            </a:r>
          </a:p>
        </p:txBody>
      </p:sp>
      <p:sp>
        <p:nvSpPr>
          <p:cNvPr id="82" name="Скругленный прямоугольник 81"/>
          <p:cNvSpPr/>
          <p:nvPr/>
        </p:nvSpPr>
        <p:spPr bwMode="auto">
          <a:xfrm>
            <a:off x="8155306" y="5445224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0,16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000" y="1365970"/>
            <a:ext cx="1830928" cy="1161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4" name="Скругленный прямоугольник 43"/>
          <p:cNvSpPr/>
          <p:nvPr/>
        </p:nvSpPr>
        <p:spPr bwMode="auto">
          <a:xfrm>
            <a:off x="8155306" y="4198804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100,9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75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33886" y="692696"/>
            <a:ext cx="6368436" cy="122413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5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системы государственного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управления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Республики;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и результативности деятельности государственных гражданских служащих Чувашской Республики и муниципальных служащих в Чувашской Республике.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030" y="2637312"/>
            <a:ext cx="4032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</a:t>
            </a:r>
            <a:endParaRPr lang="ru-RU" sz="1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37026" y="2020471"/>
            <a:ext cx="5103442" cy="4756756"/>
          </a:xfrm>
          <a:prstGeom prst="rect">
            <a:avLst/>
          </a:prstGeom>
          <a:ln>
            <a:noFill/>
          </a:ln>
        </p:spPr>
      </p:sp>
      <p:sp>
        <p:nvSpPr>
          <p:cNvPr id="6" name="Полилиния 5"/>
          <p:cNvSpPr/>
          <p:nvPr/>
        </p:nvSpPr>
        <p:spPr>
          <a:xfrm>
            <a:off x="3779913" y="2022038"/>
            <a:ext cx="5287707" cy="286465"/>
          </a:xfrm>
          <a:custGeom>
            <a:avLst/>
            <a:gdLst>
              <a:gd name="connsiteX0" fmla="*/ 0 w 4563379"/>
              <a:gd name="connsiteY0" fmla="*/ 55156 h 551556"/>
              <a:gd name="connsiteX1" fmla="*/ 55156 w 4563379"/>
              <a:gd name="connsiteY1" fmla="*/ 0 h 551556"/>
              <a:gd name="connsiteX2" fmla="*/ 4508223 w 4563379"/>
              <a:gd name="connsiteY2" fmla="*/ 0 h 551556"/>
              <a:gd name="connsiteX3" fmla="*/ 4563379 w 4563379"/>
              <a:gd name="connsiteY3" fmla="*/ 55156 h 551556"/>
              <a:gd name="connsiteX4" fmla="*/ 4563379 w 4563379"/>
              <a:gd name="connsiteY4" fmla="*/ 496400 h 551556"/>
              <a:gd name="connsiteX5" fmla="*/ 4508223 w 4563379"/>
              <a:gd name="connsiteY5" fmla="*/ 551556 h 551556"/>
              <a:gd name="connsiteX6" fmla="*/ 55156 w 4563379"/>
              <a:gd name="connsiteY6" fmla="*/ 551556 h 551556"/>
              <a:gd name="connsiteX7" fmla="*/ 0 w 4563379"/>
              <a:gd name="connsiteY7" fmla="*/ 496400 h 551556"/>
              <a:gd name="connsiteX8" fmla="*/ 0 w 4563379"/>
              <a:gd name="connsiteY8" fmla="*/ 55156 h 55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63379" h="551556">
                <a:moveTo>
                  <a:pt x="0" y="55156"/>
                </a:moveTo>
                <a:cubicBezTo>
                  <a:pt x="0" y="24694"/>
                  <a:pt x="24694" y="0"/>
                  <a:pt x="55156" y="0"/>
                </a:cubicBezTo>
                <a:lnTo>
                  <a:pt x="4508223" y="0"/>
                </a:lnTo>
                <a:cubicBezTo>
                  <a:pt x="4538685" y="0"/>
                  <a:pt x="4563379" y="24694"/>
                  <a:pt x="4563379" y="55156"/>
                </a:cubicBezTo>
                <a:lnTo>
                  <a:pt x="4563379" y="496400"/>
                </a:lnTo>
                <a:cubicBezTo>
                  <a:pt x="4563379" y="526862"/>
                  <a:pt x="4538685" y="551556"/>
                  <a:pt x="4508223" y="551556"/>
                </a:cubicBezTo>
                <a:lnTo>
                  <a:pt x="55156" y="551556"/>
                </a:lnTo>
                <a:cubicBezTo>
                  <a:pt x="24694" y="551556"/>
                  <a:pt x="0" y="526862"/>
                  <a:pt x="0" y="496400"/>
                </a:cubicBezTo>
                <a:lnTo>
                  <a:pt x="0" y="5515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3305" tIns="73305" rIns="73305" bIns="73305" numCol="1" spcCol="1270" anchor="ctr" anchorCtr="0">
            <a:noAutofit/>
          </a:bodyPr>
          <a:lstStyle/>
          <a:p>
            <a:pPr algn="ctr" defTabSz="666750">
              <a:lnSpc>
                <a:spcPct val="90000"/>
              </a:lnSpc>
              <a:spcAft>
                <a:spcPct val="35000"/>
              </a:spcAft>
            </a:pPr>
            <a:r>
              <a:rPr lang="ru-RU" sz="1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структурных элементов, млн. руб.</a:t>
            </a:r>
          </a:p>
        </p:txBody>
      </p:sp>
      <p:sp>
        <p:nvSpPr>
          <p:cNvPr id="8" name="Полилиния 7"/>
          <p:cNvSpPr/>
          <p:nvPr/>
        </p:nvSpPr>
        <p:spPr>
          <a:xfrm>
            <a:off x="3779913" y="2327732"/>
            <a:ext cx="3240360" cy="236200"/>
          </a:xfrm>
          <a:custGeom>
            <a:avLst/>
            <a:gdLst>
              <a:gd name="connsiteX0" fmla="*/ 0 w 2291211"/>
              <a:gd name="connsiteY0" fmla="*/ 34189 h 341891"/>
              <a:gd name="connsiteX1" fmla="*/ 34189 w 2291211"/>
              <a:gd name="connsiteY1" fmla="*/ 0 h 341891"/>
              <a:gd name="connsiteX2" fmla="*/ 2257022 w 2291211"/>
              <a:gd name="connsiteY2" fmla="*/ 0 h 341891"/>
              <a:gd name="connsiteX3" fmla="*/ 2291211 w 2291211"/>
              <a:gd name="connsiteY3" fmla="*/ 34189 h 341891"/>
              <a:gd name="connsiteX4" fmla="*/ 2291211 w 2291211"/>
              <a:gd name="connsiteY4" fmla="*/ 307702 h 341891"/>
              <a:gd name="connsiteX5" fmla="*/ 2257022 w 2291211"/>
              <a:gd name="connsiteY5" fmla="*/ 341891 h 341891"/>
              <a:gd name="connsiteX6" fmla="*/ 34189 w 2291211"/>
              <a:gd name="connsiteY6" fmla="*/ 341891 h 341891"/>
              <a:gd name="connsiteX7" fmla="*/ 0 w 2291211"/>
              <a:gd name="connsiteY7" fmla="*/ 307702 h 341891"/>
              <a:gd name="connsiteX8" fmla="*/ 0 w 2291211"/>
              <a:gd name="connsiteY8" fmla="*/ 34189 h 341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91211" h="341891">
                <a:moveTo>
                  <a:pt x="0" y="34189"/>
                </a:moveTo>
                <a:cubicBezTo>
                  <a:pt x="0" y="15307"/>
                  <a:pt x="15307" y="0"/>
                  <a:pt x="34189" y="0"/>
                </a:cubicBezTo>
                <a:lnTo>
                  <a:pt x="2257022" y="0"/>
                </a:lnTo>
                <a:cubicBezTo>
                  <a:pt x="2275904" y="0"/>
                  <a:pt x="2291211" y="15307"/>
                  <a:pt x="2291211" y="34189"/>
                </a:cubicBezTo>
                <a:lnTo>
                  <a:pt x="2291211" y="307702"/>
                </a:lnTo>
                <a:cubicBezTo>
                  <a:pt x="2291211" y="326584"/>
                  <a:pt x="2275904" y="341891"/>
                  <a:pt x="2257022" y="341891"/>
                </a:cubicBezTo>
                <a:lnTo>
                  <a:pt x="34189" y="341891"/>
                </a:lnTo>
                <a:cubicBezTo>
                  <a:pt x="15307" y="341891"/>
                  <a:pt x="0" y="326584"/>
                  <a:pt x="0" y="307702"/>
                </a:cubicBezTo>
                <a:lnTo>
                  <a:pt x="0" y="3418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974" tIns="70974" rIns="70974" bIns="70974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Комплексы процессных </a:t>
            </a: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мероприятий: 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олилиния 13"/>
          <p:cNvSpPr/>
          <p:nvPr/>
        </p:nvSpPr>
        <p:spPr>
          <a:xfrm>
            <a:off x="3779913" y="2599539"/>
            <a:ext cx="3240361" cy="416657"/>
          </a:xfrm>
          <a:custGeom>
            <a:avLst/>
            <a:gdLst>
              <a:gd name="connsiteX0" fmla="*/ 0 w 2291201"/>
              <a:gd name="connsiteY0" fmla="*/ 48806 h 488061"/>
              <a:gd name="connsiteX1" fmla="*/ 48806 w 2291201"/>
              <a:gd name="connsiteY1" fmla="*/ 0 h 488061"/>
              <a:gd name="connsiteX2" fmla="*/ 2242395 w 2291201"/>
              <a:gd name="connsiteY2" fmla="*/ 0 h 488061"/>
              <a:gd name="connsiteX3" fmla="*/ 2291201 w 2291201"/>
              <a:gd name="connsiteY3" fmla="*/ 48806 h 488061"/>
              <a:gd name="connsiteX4" fmla="*/ 2291201 w 2291201"/>
              <a:gd name="connsiteY4" fmla="*/ 439255 h 488061"/>
              <a:gd name="connsiteX5" fmla="*/ 2242395 w 2291201"/>
              <a:gd name="connsiteY5" fmla="*/ 488061 h 488061"/>
              <a:gd name="connsiteX6" fmla="*/ 48806 w 2291201"/>
              <a:gd name="connsiteY6" fmla="*/ 488061 h 488061"/>
              <a:gd name="connsiteX7" fmla="*/ 0 w 2291201"/>
              <a:gd name="connsiteY7" fmla="*/ 439255 h 488061"/>
              <a:gd name="connsiteX8" fmla="*/ 0 w 2291201"/>
              <a:gd name="connsiteY8" fmla="*/ 48806 h 488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91201" h="488061">
                <a:moveTo>
                  <a:pt x="0" y="48806"/>
                </a:moveTo>
                <a:cubicBezTo>
                  <a:pt x="0" y="21851"/>
                  <a:pt x="21851" y="0"/>
                  <a:pt x="48806" y="0"/>
                </a:cubicBezTo>
                <a:lnTo>
                  <a:pt x="2242395" y="0"/>
                </a:lnTo>
                <a:cubicBezTo>
                  <a:pt x="2269350" y="0"/>
                  <a:pt x="2291201" y="21851"/>
                  <a:pt x="2291201" y="48806"/>
                </a:cubicBezTo>
                <a:lnTo>
                  <a:pt x="2291201" y="439255"/>
                </a:lnTo>
                <a:cubicBezTo>
                  <a:pt x="2291201" y="466210"/>
                  <a:pt x="2269350" y="488061"/>
                  <a:pt x="2242395" y="488061"/>
                </a:cubicBezTo>
                <a:lnTo>
                  <a:pt x="48806" y="488061"/>
                </a:lnTo>
                <a:cubicBezTo>
                  <a:pt x="21851" y="488061"/>
                  <a:pt x="0" y="466210"/>
                  <a:pt x="0" y="439255"/>
                </a:cubicBezTo>
                <a:lnTo>
                  <a:pt x="0" y="4880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015" tIns="60015" rIns="60015" bIns="60015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0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мировых судей Чувашской Республики в целях реализации прав, свобод и законных интересов граждан и юридических </a:t>
            </a:r>
            <a:r>
              <a:rPr lang="ru-RU" sz="10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</a:t>
            </a:r>
          </a:p>
        </p:txBody>
      </p:sp>
      <p:sp>
        <p:nvSpPr>
          <p:cNvPr id="20" name="Полилиния 19"/>
          <p:cNvSpPr/>
          <p:nvPr/>
        </p:nvSpPr>
        <p:spPr>
          <a:xfrm>
            <a:off x="7072531" y="2327732"/>
            <a:ext cx="627760" cy="236200"/>
          </a:xfrm>
          <a:custGeom>
            <a:avLst/>
            <a:gdLst>
              <a:gd name="connsiteX0" fmla="*/ 0 w 829017"/>
              <a:gd name="connsiteY0" fmla="*/ 30841 h 308410"/>
              <a:gd name="connsiteX1" fmla="*/ 30841 w 829017"/>
              <a:gd name="connsiteY1" fmla="*/ 0 h 308410"/>
              <a:gd name="connsiteX2" fmla="*/ 798176 w 829017"/>
              <a:gd name="connsiteY2" fmla="*/ 0 h 308410"/>
              <a:gd name="connsiteX3" fmla="*/ 829017 w 829017"/>
              <a:gd name="connsiteY3" fmla="*/ 30841 h 308410"/>
              <a:gd name="connsiteX4" fmla="*/ 829017 w 829017"/>
              <a:gd name="connsiteY4" fmla="*/ 277569 h 308410"/>
              <a:gd name="connsiteX5" fmla="*/ 798176 w 829017"/>
              <a:gd name="connsiteY5" fmla="*/ 308410 h 308410"/>
              <a:gd name="connsiteX6" fmla="*/ 30841 w 829017"/>
              <a:gd name="connsiteY6" fmla="*/ 308410 h 308410"/>
              <a:gd name="connsiteX7" fmla="*/ 0 w 829017"/>
              <a:gd name="connsiteY7" fmla="*/ 277569 h 308410"/>
              <a:gd name="connsiteX8" fmla="*/ 0 w 829017"/>
              <a:gd name="connsiteY8" fmla="*/ 30841 h 308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7" h="308410">
                <a:moveTo>
                  <a:pt x="0" y="30841"/>
                </a:moveTo>
                <a:cubicBezTo>
                  <a:pt x="0" y="13808"/>
                  <a:pt x="13808" y="0"/>
                  <a:pt x="30841" y="0"/>
                </a:cubicBezTo>
                <a:lnTo>
                  <a:pt x="798176" y="0"/>
                </a:lnTo>
                <a:cubicBezTo>
                  <a:pt x="815209" y="0"/>
                  <a:pt x="829017" y="13808"/>
                  <a:pt x="829017" y="30841"/>
                </a:cubicBezTo>
                <a:lnTo>
                  <a:pt x="829017" y="277569"/>
                </a:lnTo>
                <a:cubicBezTo>
                  <a:pt x="829017" y="294602"/>
                  <a:pt x="815209" y="308410"/>
                  <a:pt x="798176" y="308410"/>
                </a:cubicBezTo>
                <a:lnTo>
                  <a:pt x="30841" y="308410"/>
                </a:lnTo>
                <a:cubicBezTo>
                  <a:pt x="13808" y="308410"/>
                  <a:pt x="0" y="294602"/>
                  <a:pt x="0" y="277569"/>
                </a:cubicBezTo>
                <a:lnTo>
                  <a:pt x="0" y="308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993" tIns="69993" rIns="69993" bIns="69993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</a:pPr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</a:p>
        </p:txBody>
      </p:sp>
      <p:sp>
        <p:nvSpPr>
          <p:cNvPr id="21" name="Полилиния 20"/>
          <p:cNvSpPr/>
          <p:nvPr/>
        </p:nvSpPr>
        <p:spPr>
          <a:xfrm>
            <a:off x="7072531" y="2621648"/>
            <a:ext cx="627760" cy="394549"/>
          </a:xfrm>
          <a:custGeom>
            <a:avLst/>
            <a:gdLst>
              <a:gd name="connsiteX0" fmla="*/ 0 w 829014"/>
              <a:gd name="connsiteY0" fmla="*/ 48272 h 482721"/>
              <a:gd name="connsiteX1" fmla="*/ 48272 w 829014"/>
              <a:gd name="connsiteY1" fmla="*/ 0 h 482721"/>
              <a:gd name="connsiteX2" fmla="*/ 780742 w 829014"/>
              <a:gd name="connsiteY2" fmla="*/ 0 h 482721"/>
              <a:gd name="connsiteX3" fmla="*/ 829014 w 829014"/>
              <a:gd name="connsiteY3" fmla="*/ 48272 h 482721"/>
              <a:gd name="connsiteX4" fmla="*/ 829014 w 829014"/>
              <a:gd name="connsiteY4" fmla="*/ 434449 h 482721"/>
              <a:gd name="connsiteX5" fmla="*/ 780742 w 829014"/>
              <a:gd name="connsiteY5" fmla="*/ 482721 h 482721"/>
              <a:gd name="connsiteX6" fmla="*/ 48272 w 829014"/>
              <a:gd name="connsiteY6" fmla="*/ 482721 h 482721"/>
              <a:gd name="connsiteX7" fmla="*/ 0 w 829014"/>
              <a:gd name="connsiteY7" fmla="*/ 434449 h 482721"/>
              <a:gd name="connsiteX8" fmla="*/ 0 w 829014"/>
              <a:gd name="connsiteY8" fmla="*/ 48272 h 482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4" h="482721">
                <a:moveTo>
                  <a:pt x="0" y="48272"/>
                </a:moveTo>
                <a:cubicBezTo>
                  <a:pt x="0" y="21612"/>
                  <a:pt x="21612" y="0"/>
                  <a:pt x="48272" y="0"/>
                </a:cubicBezTo>
                <a:lnTo>
                  <a:pt x="780742" y="0"/>
                </a:lnTo>
                <a:cubicBezTo>
                  <a:pt x="807402" y="0"/>
                  <a:pt x="829014" y="21612"/>
                  <a:pt x="829014" y="48272"/>
                </a:cubicBezTo>
                <a:lnTo>
                  <a:pt x="829014" y="434449"/>
                </a:lnTo>
                <a:cubicBezTo>
                  <a:pt x="829014" y="461109"/>
                  <a:pt x="807402" y="482721"/>
                  <a:pt x="780742" y="482721"/>
                </a:cubicBezTo>
                <a:lnTo>
                  <a:pt x="48272" y="482721"/>
                </a:lnTo>
                <a:cubicBezTo>
                  <a:pt x="21612" y="482721"/>
                  <a:pt x="0" y="461109"/>
                  <a:pt x="0" y="434449"/>
                </a:cubicBezTo>
                <a:lnTo>
                  <a:pt x="0" y="4827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478" tIns="67478" rIns="67478" bIns="6747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268,4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8383919" y="2332838"/>
            <a:ext cx="683701" cy="284749"/>
          </a:xfrm>
          <a:custGeom>
            <a:avLst/>
            <a:gdLst>
              <a:gd name="connsiteX0" fmla="*/ 0 w 864641"/>
              <a:gd name="connsiteY0" fmla="*/ 30829 h 308287"/>
              <a:gd name="connsiteX1" fmla="*/ 30829 w 864641"/>
              <a:gd name="connsiteY1" fmla="*/ 0 h 308287"/>
              <a:gd name="connsiteX2" fmla="*/ 833812 w 864641"/>
              <a:gd name="connsiteY2" fmla="*/ 0 h 308287"/>
              <a:gd name="connsiteX3" fmla="*/ 864641 w 864641"/>
              <a:gd name="connsiteY3" fmla="*/ 30829 h 308287"/>
              <a:gd name="connsiteX4" fmla="*/ 864641 w 864641"/>
              <a:gd name="connsiteY4" fmla="*/ 277458 h 308287"/>
              <a:gd name="connsiteX5" fmla="*/ 833812 w 864641"/>
              <a:gd name="connsiteY5" fmla="*/ 308287 h 308287"/>
              <a:gd name="connsiteX6" fmla="*/ 30829 w 864641"/>
              <a:gd name="connsiteY6" fmla="*/ 308287 h 308287"/>
              <a:gd name="connsiteX7" fmla="*/ 0 w 864641"/>
              <a:gd name="connsiteY7" fmla="*/ 277458 h 308287"/>
              <a:gd name="connsiteX8" fmla="*/ 0 w 864641"/>
              <a:gd name="connsiteY8" fmla="*/ 30829 h 308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4641" h="308287">
                <a:moveTo>
                  <a:pt x="0" y="30829"/>
                </a:moveTo>
                <a:cubicBezTo>
                  <a:pt x="0" y="13803"/>
                  <a:pt x="13803" y="0"/>
                  <a:pt x="30829" y="0"/>
                </a:cubicBezTo>
                <a:lnTo>
                  <a:pt x="833812" y="0"/>
                </a:lnTo>
                <a:cubicBezTo>
                  <a:pt x="850838" y="0"/>
                  <a:pt x="864641" y="13803"/>
                  <a:pt x="864641" y="30829"/>
                </a:cubicBezTo>
                <a:lnTo>
                  <a:pt x="864641" y="277458"/>
                </a:lnTo>
                <a:cubicBezTo>
                  <a:pt x="864641" y="294484"/>
                  <a:pt x="850838" y="308287"/>
                  <a:pt x="833812" y="308287"/>
                </a:cubicBezTo>
                <a:lnTo>
                  <a:pt x="30829" y="308287"/>
                </a:lnTo>
                <a:cubicBezTo>
                  <a:pt x="13803" y="308287"/>
                  <a:pt x="0" y="294484"/>
                  <a:pt x="0" y="277458"/>
                </a:cubicBezTo>
                <a:lnTo>
                  <a:pt x="0" y="3082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989" tIns="69989" rIns="69989" bIns="69989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</a:pPr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7549655"/>
              </p:ext>
            </p:extLst>
          </p:nvPr>
        </p:nvGraphicFramePr>
        <p:xfrm>
          <a:off x="0" y="3212976"/>
          <a:ext cx="3851920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824" y="720193"/>
            <a:ext cx="2366709" cy="11966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потенциала государственного управления»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171054" y="6669358"/>
            <a:ext cx="982683" cy="169169"/>
          </a:xfrm>
        </p:spPr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41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7735214" y="2329266"/>
            <a:ext cx="612000" cy="255121"/>
          </a:xfrm>
          <a:custGeom>
            <a:avLst/>
            <a:gdLst>
              <a:gd name="connsiteX0" fmla="*/ 0 w 829017"/>
              <a:gd name="connsiteY0" fmla="*/ 30841 h 308410"/>
              <a:gd name="connsiteX1" fmla="*/ 30841 w 829017"/>
              <a:gd name="connsiteY1" fmla="*/ 0 h 308410"/>
              <a:gd name="connsiteX2" fmla="*/ 798176 w 829017"/>
              <a:gd name="connsiteY2" fmla="*/ 0 h 308410"/>
              <a:gd name="connsiteX3" fmla="*/ 829017 w 829017"/>
              <a:gd name="connsiteY3" fmla="*/ 30841 h 308410"/>
              <a:gd name="connsiteX4" fmla="*/ 829017 w 829017"/>
              <a:gd name="connsiteY4" fmla="*/ 277569 h 308410"/>
              <a:gd name="connsiteX5" fmla="*/ 798176 w 829017"/>
              <a:gd name="connsiteY5" fmla="*/ 308410 h 308410"/>
              <a:gd name="connsiteX6" fmla="*/ 30841 w 829017"/>
              <a:gd name="connsiteY6" fmla="*/ 308410 h 308410"/>
              <a:gd name="connsiteX7" fmla="*/ 0 w 829017"/>
              <a:gd name="connsiteY7" fmla="*/ 277569 h 308410"/>
              <a:gd name="connsiteX8" fmla="*/ 0 w 829017"/>
              <a:gd name="connsiteY8" fmla="*/ 30841 h 308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7" h="308410">
                <a:moveTo>
                  <a:pt x="0" y="30841"/>
                </a:moveTo>
                <a:cubicBezTo>
                  <a:pt x="0" y="13808"/>
                  <a:pt x="13808" y="0"/>
                  <a:pt x="30841" y="0"/>
                </a:cubicBezTo>
                <a:lnTo>
                  <a:pt x="798176" y="0"/>
                </a:lnTo>
                <a:cubicBezTo>
                  <a:pt x="815209" y="0"/>
                  <a:pt x="829017" y="13808"/>
                  <a:pt x="829017" y="30841"/>
                </a:cubicBezTo>
                <a:lnTo>
                  <a:pt x="829017" y="277569"/>
                </a:lnTo>
                <a:cubicBezTo>
                  <a:pt x="829017" y="294602"/>
                  <a:pt x="815209" y="308410"/>
                  <a:pt x="798176" y="308410"/>
                </a:cubicBezTo>
                <a:lnTo>
                  <a:pt x="30841" y="308410"/>
                </a:lnTo>
                <a:cubicBezTo>
                  <a:pt x="13808" y="308410"/>
                  <a:pt x="0" y="294602"/>
                  <a:pt x="0" y="277569"/>
                </a:cubicBezTo>
                <a:lnTo>
                  <a:pt x="0" y="308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993" tIns="69993" rIns="69993" bIns="69993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</a:pPr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7756159" y="2623182"/>
            <a:ext cx="627760" cy="394549"/>
          </a:xfrm>
          <a:custGeom>
            <a:avLst/>
            <a:gdLst>
              <a:gd name="connsiteX0" fmla="*/ 0 w 829014"/>
              <a:gd name="connsiteY0" fmla="*/ 48272 h 482721"/>
              <a:gd name="connsiteX1" fmla="*/ 48272 w 829014"/>
              <a:gd name="connsiteY1" fmla="*/ 0 h 482721"/>
              <a:gd name="connsiteX2" fmla="*/ 780742 w 829014"/>
              <a:gd name="connsiteY2" fmla="*/ 0 h 482721"/>
              <a:gd name="connsiteX3" fmla="*/ 829014 w 829014"/>
              <a:gd name="connsiteY3" fmla="*/ 48272 h 482721"/>
              <a:gd name="connsiteX4" fmla="*/ 829014 w 829014"/>
              <a:gd name="connsiteY4" fmla="*/ 434449 h 482721"/>
              <a:gd name="connsiteX5" fmla="*/ 780742 w 829014"/>
              <a:gd name="connsiteY5" fmla="*/ 482721 h 482721"/>
              <a:gd name="connsiteX6" fmla="*/ 48272 w 829014"/>
              <a:gd name="connsiteY6" fmla="*/ 482721 h 482721"/>
              <a:gd name="connsiteX7" fmla="*/ 0 w 829014"/>
              <a:gd name="connsiteY7" fmla="*/ 434449 h 482721"/>
              <a:gd name="connsiteX8" fmla="*/ 0 w 829014"/>
              <a:gd name="connsiteY8" fmla="*/ 48272 h 482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4" h="482721">
                <a:moveTo>
                  <a:pt x="0" y="48272"/>
                </a:moveTo>
                <a:cubicBezTo>
                  <a:pt x="0" y="21612"/>
                  <a:pt x="21612" y="0"/>
                  <a:pt x="48272" y="0"/>
                </a:cubicBezTo>
                <a:lnTo>
                  <a:pt x="780742" y="0"/>
                </a:lnTo>
                <a:cubicBezTo>
                  <a:pt x="807402" y="0"/>
                  <a:pt x="829014" y="21612"/>
                  <a:pt x="829014" y="48272"/>
                </a:cubicBezTo>
                <a:lnTo>
                  <a:pt x="829014" y="434449"/>
                </a:lnTo>
                <a:cubicBezTo>
                  <a:pt x="829014" y="461109"/>
                  <a:pt x="807402" y="482721"/>
                  <a:pt x="780742" y="482721"/>
                </a:cubicBezTo>
                <a:lnTo>
                  <a:pt x="48272" y="482721"/>
                </a:lnTo>
                <a:cubicBezTo>
                  <a:pt x="21612" y="482721"/>
                  <a:pt x="0" y="461109"/>
                  <a:pt x="0" y="434449"/>
                </a:cubicBezTo>
                <a:lnTo>
                  <a:pt x="0" y="4827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478" tIns="67478" rIns="67478" bIns="6747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282,6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8411889" y="2612126"/>
            <a:ext cx="627760" cy="394549"/>
          </a:xfrm>
          <a:custGeom>
            <a:avLst/>
            <a:gdLst>
              <a:gd name="connsiteX0" fmla="*/ 0 w 829014"/>
              <a:gd name="connsiteY0" fmla="*/ 48272 h 482721"/>
              <a:gd name="connsiteX1" fmla="*/ 48272 w 829014"/>
              <a:gd name="connsiteY1" fmla="*/ 0 h 482721"/>
              <a:gd name="connsiteX2" fmla="*/ 780742 w 829014"/>
              <a:gd name="connsiteY2" fmla="*/ 0 h 482721"/>
              <a:gd name="connsiteX3" fmla="*/ 829014 w 829014"/>
              <a:gd name="connsiteY3" fmla="*/ 48272 h 482721"/>
              <a:gd name="connsiteX4" fmla="*/ 829014 w 829014"/>
              <a:gd name="connsiteY4" fmla="*/ 434449 h 482721"/>
              <a:gd name="connsiteX5" fmla="*/ 780742 w 829014"/>
              <a:gd name="connsiteY5" fmla="*/ 482721 h 482721"/>
              <a:gd name="connsiteX6" fmla="*/ 48272 w 829014"/>
              <a:gd name="connsiteY6" fmla="*/ 482721 h 482721"/>
              <a:gd name="connsiteX7" fmla="*/ 0 w 829014"/>
              <a:gd name="connsiteY7" fmla="*/ 434449 h 482721"/>
              <a:gd name="connsiteX8" fmla="*/ 0 w 829014"/>
              <a:gd name="connsiteY8" fmla="*/ 48272 h 482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4" h="482721">
                <a:moveTo>
                  <a:pt x="0" y="48272"/>
                </a:moveTo>
                <a:cubicBezTo>
                  <a:pt x="0" y="21612"/>
                  <a:pt x="21612" y="0"/>
                  <a:pt x="48272" y="0"/>
                </a:cubicBezTo>
                <a:lnTo>
                  <a:pt x="780742" y="0"/>
                </a:lnTo>
                <a:cubicBezTo>
                  <a:pt x="807402" y="0"/>
                  <a:pt x="829014" y="21612"/>
                  <a:pt x="829014" y="48272"/>
                </a:cubicBezTo>
                <a:lnTo>
                  <a:pt x="829014" y="434449"/>
                </a:lnTo>
                <a:cubicBezTo>
                  <a:pt x="829014" y="461109"/>
                  <a:pt x="807402" y="482721"/>
                  <a:pt x="780742" y="482721"/>
                </a:cubicBezTo>
                <a:lnTo>
                  <a:pt x="48272" y="482721"/>
                </a:lnTo>
                <a:cubicBezTo>
                  <a:pt x="21612" y="482721"/>
                  <a:pt x="0" y="461109"/>
                  <a:pt x="0" y="434449"/>
                </a:cubicBezTo>
                <a:lnTo>
                  <a:pt x="0" y="4827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478" tIns="67478" rIns="67478" bIns="6747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279,7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3779913" y="3071011"/>
            <a:ext cx="3240361" cy="574013"/>
          </a:xfrm>
          <a:custGeom>
            <a:avLst/>
            <a:gdLst>
              <a:gd name="connsiteX0" fmla="*/ 0 w 2291201"/>
              <a:gd name="connsiteY0" fmla="*/ 48806 h 488061"/>
              <a:gd name="connsiteX1" fmla="*/ 48806 w 2291201"/>
              <a:gd name="connsiteY1" fmla="*/ 0 h 488061"/>
              <a:gd name="connsiteX2" fmla="*/ 2242395 w 2291201"/>
              <a:gd name="connsiteY2" fmla="*/ 0 h 488061"/>
              <a:gd name="connsiteX3" fmla="*/ 2291201 w 2291201"/>
              <a:gd name="connsiteY3" fmla="*/ 48806 h 488061"/>
              <a:gd name="connsiteX4" fmla="*/ 2291201 w 2291201"/>
              <a:gd name="connsiteY4" fmla="*/ 439255 h 488061"/>
              <a:gd name="connsiteX5" fmla="*/ 2242395 w 2291201"/>
              <a:gd name="connsiteY5" fmla="*/ 488061 h 488061"/>
              <a:gd name="connsiteX6" fmla="*/ 48806 w 2291201"/>
              <a:gd name="connsiteY6" fmla="*/ 488061 h 488061"/>
              <a:gd name="connsiteX7" fmla="*/ 0 w 2291201"/>
              <a:gd name="connsiteY7" fmla="*/ 439255 h 488061"/>
              <a:gd name="connsiteX8" fmla="*/ 0 w 2291201"/>
              <a:gd name="connsiteY8" fmla="*/ 48806 h 488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91201" h="488061">
                <a:moveTo>
                  <a:pt x="0" y="48806"/>
                </a:moveTo>
                <a:cubicBezTo>
                  <a:pt x="0" y="21851"/>
                  <a:pt x="21851" y="0"/>
                  <a:pt x="48806" y="0"/>
                </a:cubicBezTo>
                <a:lnTo>
                  <a:pt x="2242395" y="0"/>
                </a:lnTo>
                <a:cubicBezTo>
                  <a:pt x="2269350" y="0"/>
                  <a:pt x="2291201" y="21851"/>
                  <a:pt x="2291201" y="48806"/>
                </a:cubicBezTo>
                <a:lnTo>
                  <a:pt x="2291201" y="439255"/>
                </a:lnTo>
                <a:cubicBezTo>
                  <a:pt x="2291201" y="466210"/>
                  <a:pt x="2269350" y="488061"/>
                  <a:pt x="2242395" y="488061"/>
                </a:cubicBezTo>
                <a:lnTo>
                  <a:pt x="48806" y="488061"/>
                </a:lnTo>
                <a:cubicBezTo>
                  <a:pt x="21851" y="488061"/>
                  <a:pt x="0" y="466210"/>
                  <a:pt x="0" y="439255"/>
                </a:cubicBezTo>
                <a:lnTo>
                  <a:pt x="0" y="4880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015" tIns="60015" rIns="60015" bIns="60015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и доступности государственных услуг в сфере государственной регистрации актов гражданского состояния, в том числе в электронном виде</a:t>
            </a:r>
            <a:endParaRPr lang="ru-RU" sz="105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7072531" y="3160742"/>
            <a:ext cx="627760" cy="394549"/>
          </a:xfrm>
          <a:custGeom>
            <a:avLst/>
            <a:gdLst>
              <a:gd name="connsiteX0" fmla="*/ 0 w 829014"/>
              <a:gd name="connsiteY0" fmla="*/ 48272 h 482721"/>
              <a:gd name="connsiteX1" fmla="*/ 48272 w 829014"/>
              <a:gd name="connsiteY1" fmla="*/ 0 h 482721"/>
              <a:gd name="connsiteX2" fmla="*/ 780742 w 829014"/>
              <a:gd name="connsiteY2" fmla="*/ 0 h 482721"/>
              <a:gd name="connsiteX3" fmla="*/ 829014 w 829014"/>
              <a:gd name="connsiteY3" fmla="*/ 48272 h 482721"/>
              <a:gd name="connsiteX4" fmla="*/ 829014 w 829014"/>
              <a:gd name="connsiteY4" fmla="*/ 434449 h 482721"/>
              <a:gd name="connsiteX5" fmla="*/ 780742 w 829014"/>
              <a:gd name="connsiteY5" fmla="*/ 482721 h 482721"/>
              <a:gd name="connsiteX6" fmla="*/ 48272 w 829014"/>
              <a:gd name="connsiteY6" fmla="*/ 482721 h 482721"/>
              <a:gd name="connsiteX7" fmla="*/ 0 w 829014"/>
              <a:gd name="connsiteY7" fmla="*/ 434449 h 482721"/>
              <a:gd name="connsiteX8" fmla="*/ 0 w 829014"/>
              <a:gd name="connsiteY8" fmla="*/ 48272 h 482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4" h="482721">
                <a:moveTo>
                  <a:pt x="0" y="48272"/>
                </a:moveTo>
                <a:cubicBezTo>
                  <a:pt x="0" y="21612"/>
                  <a:pt x="21612" y="0"/>
                  <a:pt x="48272" y="0"/>
                </a:cubicBezTo>
                <a:lnTo>
                  <a:pt x="780742" y="0"/>
                </a:lnTo>
                <a:cubicBezTo>
                  <a:pt x="807402" y="0"/>
                  <a:pt x="829014" y="21612"/>
                  <a:pt x="829014" y="48272"/>
                </a:cubicBezTo>
                <a:lnTo>
                  <a:pt x="829014" y="434449"/>
                </a:lnTo>
                <a:cubicBezTo>
                  <a:pt x="829014" y="461109"/>
                  <a:pt x="807402" y="482721"/>
                  <a:pt x="780742" y="482721"/>
                </a:cubicBezTo>
                <a:lnTo>
                  <a:pt x="48272" y="482721"/>
                </a:lnTo>
                <a:cubicBezTo>
                  <a:pt x="21612" y="482721"/>
                  <a:pt x="0" y="461109"/>
                  <a:pt x="0" y="434449"/>
                </a:cubicBezTo>
                <a:lnTo>
                  <a:pt x="0" y="4827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478" tIns="67478" rIns="67478" bIns="6747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107,9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7756159" y="3160533"/>
            <a:ext cx="627760" cy="394549"/>
          </a:xfrm>
          <a:custGeom>
            <a:avLst/>
            <a:gdLst>
              <a:gd name="connsiteX0" fmla="*/ 0 w 829014"/>
              <a:gd name="connsiteY0" fmla="*/ 48272 h 482721"/>
              <a:gd name="connsiteX1" fmla="*/ 48272 w 829014"/>
              <a:gd name="connsiteY1" fmla="*/ 0 h 482721"/>
              <a:gd name="connsiteX2" fmla="*/ 780742 w 829014"/>
              <a:gd name="connsiteY2" fmla="*/ 0 h 482721"/>
              <a:gd name="connsiteX3" fmla="*/ 829014 w 829014"/>
              <a:gd name="connsiteY3" fmla="*/ 48272 h 482721"/>
              <a:gd name="connsiteX4" fmla="*/ 829014 w 829014"/>
              <a:gd name="connsiteY4" fmla="*/ 434449 h 482721"/>
              <a:gd name="connsiteX5" fmla="*/ 780742 w 829014"/>
              <a:gd name="connsiteY5" fmla="*/ 482721 h 482721"/>
              <a:gd name="connsiteX6" fmla="*/ 48272 w 829014"/>
              <a:gd name="connsiteY6" fmla="*/ 482721 h 482721"/>
              <a:gd name="connsiteX7" fmla="*/ 0 w 829014"/>
              <a:gd name="connsiteY7" fmla="*/ 434449 h 482721"/>
              <a:gd name="connsiteX8" fmla="*/ 0 w 829014"/>
              <a:gd name="connsiteY8" fmla="*/ 48272 h 482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4" h="482721">
                <a:moveTo>
                  <a:pt x="0" y="48272"/>
                </a:moveTo>
                <a:cubicBezTo>
                  <a:pt x="0" y="21612"/>
                  <a:pt x="21612" y="0"/>
                  <a:pt x="48272" y="0"/>
                </a:cubicBezTo>
                <a:lnTo>
                  <a:pt x="780742" y="0"/>
                </a:lnTo>
                <a:cubicBezTo>
                  <a:pt x="807402" y="0"/>
                  <a:pt x="829014" y="21612"/>
                  <a:pt x="829014" y="48272"/>
                </a:cubicBezTo>
                <a:lnTo>
                  <a:pt x="829014" y="434449"/>
                </a:lnTo>
                <a:cubicBezTo>
                  <a:pt x="829014" y="461109"/>
                  <a:pt x="807402" y="482721"/>
                  <a:pt x="780742" y="482721"/>
                </a:cubicBezTo>
                <a:lnTo>
                  <a:pt x="48272" y="482721"/>
                </a:lnTo>
                <a:cubicBezTo>
                  <a:pt x="21612" y="482721"/>
                  <a:pt x="0" y="461109"/>
                  <a:pt x="0" y="434449"/>
                </a:cubicBezTo>
                <a:lnTo>
                  <a:pt x="0" y="4827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478" tIns="67478" rIns="67478" bIns="6747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110,9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8411889" y="3160532"/>
            <a:ext cx="627760" cy="394549"/>
          </a:xfrm>
          <a:custGeom>
            <a:avLst/>
            <a:gdLst>
              <a:gd name="connsiteX0" fmla="*/ 0 w 829014"/>
              <a:gd name="connsiteY0" fmla="*/ 48272 h 482721"/>
              <a:gd name="connsiteX1" fmla="*/ 48272 w 829014"/>
              <a:gd name="connsiteY1" fmla="*/ 0 h 482721"/>
              <a:gd name="connsiteX2" fmla="*/ 780742 w 829014"/>
              <a:gd name="connsiteY2" fmla="*/ 0 h 482721"/>
              <a:gd name="connsiteX3" fmla="*/ 829014 w 829014"/>
              <a:gd name="connsiteY3" fmla="*/ 48272 h 482721"/>
              <a:gd name="connsiteX4" fmla="*/ 829014 w 829014"/>
              <a:gd name="connsiteY4" fmla="*/ 434449 h 482721"/>
              <a:gd name="connsiteX5" fmla="*/ 780742 w 829014"/>
              <a:gd name="connsiteY5" fmla="*/ 482721 h 482721"/>
              <a:gd name="connsiteX6" fmla="*/ 48272 w 829014"/>
              <a:gd name="connsiteY6" fmla="*/ 482721 h 482721"/>
              <a:gd name="connsiteX7" fmla="*/ 0 w 829014"/>
              <a:gd name="connsiteY7" fmla="*/ 434449 h 482721"/>
              <a:gd name="connsiteX8" fmla="*/ 0 w 829014"/>
              <a:gd name="connsiteY8" fmla="*/ 48272 h 482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4" h="482721">
                <a:moveTo>
                  <a:pt x="0" y="48272"/>
                </a:moveTo>
                <a:cubicBezTo>
                  <a:pt x="0" y="21612"/>
                  <a:pt x="21612" y="0"/>
                  <a:pt x="48272" y="0"/>
                </a:cubicBezTo>
                <a:lnTo>
                  <a:pt x="780742" y="0"/>
                </a:lnTo>
                <a:cubicBezTo>
                  <a:pt x="807402" y="0"/>
                  <a:pt x="829014" y="21612"/>
                  <a:pt x="829014" y="48272"/>
                </a:cubicBezTo>
                <a:lnTo>
                  <a:pt x="829014" y="434449"/>
                </a:lnTo>
                <a:cubicBezTo>
                  <a:pt x="829014" y="461109"/>
                  <a:pt x="807402" y="482721"/>
                  <a:pt x="780742" y="482721"/>
                </a:cubicBezTo>
                <a:lnTo>
                  <a:pt x="48272" y="482721"/>
                </a:lnTo>
                <a:cubicBezTo>
                  <a:pt x="21612" y="482721"/>
                  <a:pt x="0" y="461109"/>
                  <a:pt x="0" y="434449"/>
                </a:cubicBezTo>
                <a:lnTo>
                  <a:pt x="0" y="4827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478" tIns="67478" rIns="67478" bIns="6747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114,0</a:t>
            </a:r>
          </a:p>
        </p:txBody>
      </p:sp>
      <p:sp>
        <p:nvSpPr>
          <p:cNvPr id="44" name="Полилиния 43"/>
          <p:cNvSpPr/>
          <p:nvPr/>
        </p:nvSpPr>
        <p:spPr>
          <a:xfrm>
            <a:off x="3779913" y="3685569"/>
            <a:ext cx="3240361" cy="319495"/>
          </a:xfrm>
          <a:custGeom>
            <a:avLst/>
            <a:gdLst>
              <a:gd name="connsiteX0" fmla="*/ 0 w 2291201"/>
              <a:gd name="connsiteY0" fmla="*/ 48806 h 488061"/>
              <a:gd name="connsiteX1" fmla="*/ 48806 w 2291201"/>
              <a:gd name="connsiteY1" fmla="*/ 0 h 488061"/>
              <a:gd name="connsiteX2" fmla="*/ 2242395 w 2291201"/>
              <a:gd name="connsiteY2" fmla="*/ 0 h 488061"/>
              <a:gd name="connsiteX3" fmla="*/ 2291201 w 2291201"/>
              <a:gd name="connsiteY3" fmla="*/ 48806 h 488061"/>
              <a:gd name="connsiteX4" fmla="*/ 2291201 w 2291201"/>
              <a:gd name="connsiteY4" fmla="*/ 439255 h 488061"/>
              <a:gd name="connsiteX5" fmla="*/ 2242395 w 2291201"/>
              <a:gd name="connsiteY5" fmla="*/ 488061 h 488061"/>
              <a:gd name="connsiteX6" fmla="*/ 48806 w 2291201"/>
              <a:gd name="connsiteY6" fmla="*/ 488061 h 488061"/>
              <a:gd name="connsiteX7" fmla="*/ 0 w 2291201"/>
              <a:gd name="connsiteY7" fmla="*/ 439255 h 488061"/>
              <a:gd name="connsiteX8" fmla="*/ 0 w 2291201"/>
              <a:gd name="connsiteY8" fmla="*/ 48806 h 488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91201" h="488061">
                <a:moveTo>
                  <a:pt x="0" y="48806"/>
                </a:moveTo>
                <a:cubicBezTo>
                  <a:pt x="0" y="21851"/>
                  <a:pt x="21851" y="0"/>
                  <a:pt x="48806" y="0"/>
                </a:cubicBezTo>
                <a:lnTo>
                  <a:pt x="2242395" y="0"/>
                </a:lnTo>
                <a:cubicBezTo>
                  <a:pt x="2269350" y="0"/>
                  <a:pt x="2291201" y="21851"/>
                  <a:pt x="2291201" y="48806"/>
                </a:cubicBezTo>
                <a:lnTo>
                  <a:pt x="2291201" y="439255"/>
                </a:lnTo>
                <a:cubicBezTo>
                  <a:pt x="2291201" y="466210"/>
                  <a:pt x="2269350" y="488061"/>
                  <a:pt x="2242395" y="488061"/>
                </a:cubicBezTo>
                <a:lnTo>
                  <a:pt x="48806" y="488061"/>
                </a:lnTo>
                <a:cubicBezTo>
                  <a:pt x="21851" y="488061"/>
                  <a:pt x="0" y="466210"/>
                  <a:pt x="0" y="439255"/>
                </a:cubicBezTo>
                <a:lnTo>
                  <a:pt x="0" y="4880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015" tIns="60015" rIns="60015" bIns="60015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оказания бесплатной юридической помощи в Чувашской Республике</a:t>
            </a:r>
            <a:endParaRPr lang="ru-RU" sz="105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7072531" y="3685567"/>
            <a:ext cx="627760" cy="319495"/>
          </a:xfrm>
          <a:custGeom>
            <a:avLst/>
            <a:gdLst>
              <a:gd name="connsiteX0" fmla="*/ 0 w 829014"/>
              <a:gd name="connsiteY0" fmla="*/ 48272 h 482721"/>
              <a:gd name="connsiteX1" fmla="*/ 48272 w 829014"/>
              <a:gd name="connsiteY1" fmla="*/ 0 h 482721"/>
              <a:gd name="connsiteX2" fmla="*/ 780742 w 829014"/>
              <a:gd name="connsiteY2" fmla="*/ 0 h 482721"/>
              <a:gd name="connsiteX3" fmla="*/ 829014 w 829014"/>
              <a:gd name="connsiteY3" fmla="*/ 48272 h 482721"/>
              <a:gd name="connsiteX4" fmla="*/ 829014 w 829014"/>
              <a:gd name="connsiteY4" fmla="*/ 434449 h 482721"/>
              <a:gd name="connsiteX5" fmla="*/ 780742 w 829014"/>
              <a:gd name="connsiteY5" fmla="*/ 482721 h 482721"/>
              <a:gd name="connsiteX6" fmla="*/ 48272 w 829014"/>
              <a:gd name="connsiteY6" fmla="*/ 482721 h 482721"/>
              <a:gd name="connsiteX7" fmla="*/ 0 w 829014"/>
              <a:gd name="connsiteY7" fmla="*/ 434449 h 482721"/>
              <a:gd name="connsiteX8" fmla="*/ 0 w 829014"/>
              <a:gd name="connsiteY8" fmla="*/ 48272 h 482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4" h="482721">
                <a:moveTo>
                  <a:pt x="0" y="48272"/>
                </a:moveTo>
                <a:cubicBezTo>
                  <a:pt x="0" y="21612"/>
                  <a:pt x="21612" y="0"/>
                  <a:pt x="48272" y="0"/>
                </a:cubicBezTo>
                <a:lnTo>
                  <a:pt x="780742" y="0"/>
                </a:lnTo>
                <a:cubicBezTo>
                  <a:pt x="807402" y="0"/>
                  <a:pt x="829014" y="21612"/>
                  <a:pt x="829014" y="48272"/>
                </a:cubicBezTo>
                <a:lnTo>
                  <a:pt x="829014" y="434449"/>
                </a:lnTo>
                <a:cubicBezTo>
                  <a:pt x="829014" y="461109"/>
                  <a:pt x="807402" y="482721"/>
                  <a:pt x="780742" y="482721"/>
                </a:cubicBezTo>
                <a:lnTo>
                  <a:pt x="48272" y="482721"/>
                </a:lnTo>
                <a:cubicBezTo>
                  <a:pt x="21612" y="482721"/>
                  <a:pt x="0" y="461109"/>
                  <a:pt x="0" y="434449"/>
                </a:cubicBezTo>
                <a:lnTo>
                  <a:pt x="0" y="4827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478" tIns="67478" rIns="67478" bIns="6747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1,9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7756159" y="3695945"/>
            <a:ext cx="627760" cy="319495"/>
          </a:xfrm>
          <a:custGeom>
            <a:avLst/>
            <a:gdLst>
              <a:gd name="connsiteX0" fmla="*/ 0 w 829014"/>
              <a:gd name="connsiteY0" fmla="*/ 48272 h 482721"/>
              <a:gd name="connsiteX1" fmla="*/ 48272 w 829014"/>
              <a:gd name="connsiteY1" fmla="*/ 0 h 482721"/>
              <a:gd name="connsiteX2" fmla="*/ 780742 w 829014"/>
              <a:gd name="connsiteY2" fmla="*/ 0 h 482721"/>
              <a:gd name="connsiteX3" fmla="*/ 829014 w 829014"/>
              <a:gd name="connsiteY3" fmla="*/ 48272 h 482721"/>
              <a:gd name="connsiteX4" fmla="*/ 829014 w 829014"/>
              <a:gd name="connsiteY4" fmla="*/ 434449 h 482721"/>
              <a:gd name="connsiteX5" fmla="*/ 780742 w 829014"/>
              <a:gd name="connsiteY5" fmla="*/ 482721 h 482721"/>
              <a:gd name="connsiteX6" fmla="*/ 48272 w 829014"/>
              <a:gd name="connsiteY6" fmla="*/ 482721 h 482721"/>
              <a:gd name="connsiteX7" fmla="*/ 0 w 829014"/>
              <a:gd name="connsiteY7" fmla="*/ 434449 h 482721"/>
              <a:gd name="connsiteX8" fmla="*/ 0 w 829014"/>
              <a:gd name="connsiteY8" fmla="*/ 48272 h 482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4" h="482721">
                <a:moveTo>
                  <a:pt x="0" y="48272"/>
                </a:moveTo>
                <a:cubicBezTo>
                  <a:pt x="0" y="21612"/>
                  <a:pt x="21612" y="0"/>
                  <a:pt x="48272" y="0"/>
                </a:cubicBezTo>
                <a:lnTo>
                  <a:pt x="780742" y="0"/>
                </a:lnTo>
                <a:cubicBezTo>
                  <a:pt x="807402" y="0"/>
                  <a:pt x="829014" y="21612"/>
                  <a:pt x="829014" y="48272"/>
                </a:cubicBezTo>
                <a:lnTo>
                  <a:pt x="829014" y="434449"/>
                </a:lnTo>
                <a:cubicBezTo>
                  <a:pt x="829014" y="461109"/>
                  <a:pt x="807402" y="482721"/>
                  <a:pt x="780742" y="482721"/>
                </a:cubicBezTo>
                <a:lnTo>
                  <a:pt x="48272" y="482721"/>
                </a:lnTo>
                <a:cubicBezTo>
                  <a:pt x="21612" y="482721"/>
                  <a:pt x="0" y="461109"/>
                  <a:pt x="0" y="434449"/>
                </a:cubicBezTo>
                <a:lnTo>
                  <a:pt x="0" y="4827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478" tIns="67478" rIns="67478" bIns="6747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1,9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8411889" y="3692852"/>
            <a:ext cx="627760" cy="319495"/>
          </a:xfrm>
          <a:custGeom>
            <a:avLst/>
            <a:gdLst>
              <a:gd name="connsiteX0" fmla="*/ 0 w 829014"/>
              <a:gd name="connsiteY0" fmla="*/ 48272 h 482721"/>
              <a:gd name="connsiteX1" fmla="*/ 48272 w 829014"/>
              <a:gd name="connsiteY1" fmla="*/ 0 h 482721"/>
              <a:gd name="connsiteX2" fmla="*/ 780742 w 829014"/>
              <a:gd name="connsiteY2" fmla="*/ 0 h 482721"/>
              <a:gd name="connsiteX3" fmla="*/ 829014 w 829014"/>
              <a:gd name="connsiteY3" fmla="*/ 48272 h 482721"/>
              <a:gd name="connsiteX4" fmla="*/ 829014 w 829014"/>
              <a:gd name="connsiteY4" fmla="*/ 434449 h 482721"/>
              <a:gd name="connsiteX5" fmla="*/ 780742 w 829014"/>
              <a:gd name="connsiteY5" fmla="*/ 482721 h 482721"/>
              <a:gd name="connsiteX6" fmla="*/ 48272 w 829014"/>
              <a:gd name="connsiteY6" fmla="*/ 482721 h 482721"/>
              <a:gd name="connsiteX7" fmla="*/ 0 w 829014"/>
              <a:gd name="connsiteY7" fmla="*/ 434449 h 482721"/>
              <a:gd name="connsiteX8" fmla="*/ 0 w 829014"/>
              <a:gd name="connsiteY8" fmla="*/ 48272 h 482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4" h="482721">
                <a:moveTo>
                  <a:pt x="0" y="48272"/>
                </a:moveTo>
                <a:cubicBezTo>
                  <a:pt x="0" y="21612"/>
                  <a:pt x="21612" y="0"/>
                  <a:pt x="48272" y="0"/>
                </a:cubicBezTo>
                <a:lnTo>
                  <a:pt x="780742" y="0"/>
                </a:lnTo>
                <a:cubicBezTo>
                  <a:pt x="807402" y="0"/>
                  <a:pt x="829014" y="21612"/>
                  <a:pt x="829014" y="48272"/>
                </a:cubicBezTo>
                <a:lnTo>
                  <a:pt x="829014" y="434449"/>
                </a:lnTo>
                <a:cubicBezTo>
                  <a:pt x="829014" y="461109"/>
                  <a:pt x="807402" y="482721"/>
                  <a:pt x="780742" y="482721"/>
                </a:cubicBezTo>
                <a:lnTo>
                  <a:pt x="48272" y="482721"/>
                </a:lnTo>
                <a:cubicBezTo>
                  <a:pt x="21612" y="482721"/>
                  <a:pt x="0" y="461109"/>
                  <a:pt x="0" y="434449"/>
                </a:cubicBezTo>
                <a:lnTo>
                  <a:pt x="0" y="4827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478" tIns="67478" rIns="67478" bIns="6747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1,9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3779913" y="4080888"/>
            <a:ext cx="3240361" cy="319495"/>
          </a:xfrm>
          <a:custGeom>
            <a:avLst/>
            <a:gdLst>
              <a:gd name="connsiteX0" fmla="*/ 0 w 2291201"/>
              <a:gd name="connsiteY0" fmla="*/ 48806 h 488061"/>
              <a:gd name="connsiteX1" fmla="*/ 48806 w 2291201"/>
              <a:gd name="connsiteY1" fmla="*/ 0 h 488061"/>
              <a:gd name="connsiteX2" fmla="*/ 2242395 w 2291201"/>
              <a:gd name="connsiteY2" fmla="*/ 0 h 488061"/>
              <a:gd name="connsiteX3" fmla="*/ 2291201 w 2291201"/>
              <a:gd name="connsiteY3" fmla="*/ 48806 h 488061"/>
              <a:gd name="connsiteX4" fmla="*/ 2291201 w 2291201"/>
              <a:gd name="connsiteY4" fmla="*/ 439255 h 488061"/>
              <a:gd name="connsiteX5" fmla="*/ 2242395 w 2291201"/>
              <a:gd name="connsiteY5" fmla="*/ 488061 h 488061"/>
              <a:gd name="connsiteX6" fmla="*/ 48806 w 2291201"/>
              <a:gd name="connsiteY6" fmla="*/ 488061 h 488061"/>
              <a:gd name="connsiteX7" fmla="*/ 0 w 2291201"/>
              <a:gd name="connsiteY7" fmla="*/ 439255 h 488061"/>
              <a:gd name="connsiteX8" fmla="*/ 0 w 2291201"/>
              <a:gd name="connsiteY8" fmla="*/ 48806 h 488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91201" h="488061">
                <a:moveTo>
                  <a:pt x="0" y="48806"/>
                </a:moveTo>
                <a:cubicBezTo>
                  <a:pt x="0" y="21851"/>
                  <a:pt x="21851" y="0"/>
                  <a:pt x="48806" y="0"/>
                </a:cubicBezTo>
                <a:lnTo>
                  <a:pt x="2242395" y="0"/>
                </a:lnTo>
                <a:cubicBezTo>
                  <a:pt x="2269350" y="0"/>
                  <a:pt x="2291201" y="21851"/>
                  <a:pt x="2291201" y="48806"/>
                </a:cubicBezTo>
                <a:lnTo>
                  <a:pt x="2291201" y="439255"/>
                </a:lnTo>
                <a:cubicBezTo>
                  <a:pt x="2291201" y="466210"/>
                  <a:pt x="2269350" y="488061"/>
                  <a:pt x="2242395" y="488061"/>
                </a:cubicBezTo>
                <a:lnTo>
                  <a:pt x="48806" y="488061"/>
                </a:lnTo>
                <a:cubicBezTo>
                  <a:pt x="21851" y="488061"/>
                  <a:pt x="0" y="466210"/>
                  <a:pt x="0" y="439255"/>
                </a:cubicBezTo>
                <a:lnTo>
                  <a:pt x="0" y="4880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015" tIns="60015" rIns="60015" bIns="60015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регионального этапа Всероссийского конкурса "Лучшая муниципальная практика"</a:t>
            </a:r>
            <a:endParaRPr lang="ru-RU" sz="105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7072531" y="4080888"/>
            <a:ext cx="627760" cy="319495"/>
          </a:xfrm>
          <a:custGeom>
            <a:avLst/>
            <a:gdLst>
              <a:gd name="connsiteX0" fmla="*/ 0 w 829014"/>
              <a:gd name="connsiteY0" fmla="*/ 48272 h 482721"/>
              <a:gd name="connsiteX1" fmla="*/ 48272 w 829014"/>
              <a:gd name="connsiteY1" fmla="*/ 0 h 482721"/>
              <a:gd name="connsiteX2" fmla="*/ 780742 w 829014"/>
              <a:gd name="connsiteY2" fmla="*/ 0 h 482721"/>
              <a:gd name="connsiteX3" fmla="*/ 829014 w 829014"/>
              <a:gd name="connsiteY3" fmla="*/ 48272 h 482721"/>
              <a:gd name="connsiteX4" fmla="*/ 829014 w 829014"/>
              <a:gd name="connsiteY4" fmla="*/ 434449 h 482721"/>
              <a:gd name="connsiteX5" fmla="*/ 780742 w 829014"/>
              <a:gd name="connsiteY5" fmla="*/ 482721 h 482721"/>
              <a:gd name="connsiteX6" fmla="*/ 48272 w 829014"/>
              <a:gd name="connsiteY6" fmla="*/ 482721 h 482721"/>
              <a:gd name="connsiteX7" fmla="*/ 0 w 829014"/>
              <a:gd name="connsiteY7" fmla="*/ 434449 h 482721"/>
              <a:gd name="connsiteX8" fmla="*/ 0 w 829014"/>
              <a:gd name="connsiteY8" fmla="*/ 48272 h 482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4" h="482721">
                <a:moveTo>
                  <a:pt x="0" y="48272"/>
                </a:moveTo>
                <a:cubicBezTo>
                  <a:pt x="0" y="21612"/>
                  <a:pt x="21612" y="0"/>
                  <a:pt x="48272" y="0"/>
                </a:cubicBezTo>
                <a:lnTo>
                  <a:pt x="780742" y="0"/>
                </a:lnTo>
                <a:cubicBezTo>
                  <a:pt x="807402" y="0"/>
                  <a:pt x="829014" y="21612"/>
                  <a:pt x="829014" y="48272"/>
                </a:cubicBezTo>
                <a:lnTo>
                  <a:pt x="829014" y="434449"/>
                </a:lnTo>
                <a:cubicBezTo>
                  <a:pt x="829014" y="461109"/>
                  <a:pt x="807402" y="482721"/>
                  <a:pt x="780742" y="482721"/>
                </a:cubicBezTo>
                <a:lnTo>
                  <a:pt x="48272" y="482721"/>
                </a:lnTo>
                <a:cubicBezTo>
                  <a:pt x="21612" y="482721"/>
                  <a:pt x="0" y="461109"/>
                  <a:pt x="0" y="434449"/>
                </a:cubicBezTo>
                <a:lnTo>
                  <a:pt x="0" y="4827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478" tIns="67478" rIns="67478" bIns="6747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7756159" y="4080886"/>
            <a:ext cx="627760" cy="319495"/>
          </a:xfrm>
          <a:custGeom>
            <a:avLst/>
            <a:gdLst>
              <a:gd name="connsiteX0" fmla="*/ 0 w 829014"/>
              <a:gd name="connsiteY0" fmla="*/ 48272 h 482721"/>
              <a:gd name="connsiteX1" fmla="*/ 48272 w 829014"/>
              <a:gd name="connsiteY1" fmla="*/ 0 h 482721"/>
              <a:gd name="connsiteX2" fmla="*/ 780742 w 829014"/>
              <a:gd name="connsiteY2" fmla="*/ 0 h 482721"/>
              <a:gd name="connsiteX3" fmla="*/ 829014 w 829014"/>
              <a:gd name="connsiteY3" fmla="*/ 48272 h 482721"/>
              <a:gd name="connsiteX4" fmla="*/ 829014 w 829014"/>
              <a:gd name="connsiteY4" fmla="*/ 434449 h 482721"/>
              <a:gd name="connsiteX5" fmla="*/ 780742 w 829014"/>
              <a:gd name="connsiteY5" fmla="*/ 482721 h 482721"/>
              <a:gd name="connsiteX6" fmla="*/ 48272 w 829014"/>
              <a:gd name="connsiteY6" fmla="*/ 482721 h 482721"/>
              <a:gd name="connsiteX7" fmla="*/ 0 w 829014"/>
              <a:gd name="connsiteY7" fmla="*/ 434449 h 482721"/>
              <a:gd name="connsiteX8" fmla="*/ 0 w 829014"/>
              <a:gd name="connsiteY8" fmla="*/ 48272 h 482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4" h="482721">
                <a:moveTo>
                  <a:pt x="0" y="48272"/>
                </a:moveTo>
                <a:cubicBezTo>
                  <a:pt x="0" y="21612"/>
                  <a:pt x="21612" y="0"/>
                  <a:pt x="48272" y="0"/>
                </a:cubicBezTo>
                <a:lnTo>
                  <a:pt x="780742" y="0"/>
                </a:lnTo>
                <a:cubicBezTo>
                  <a:pt x="807402" y="0"/>
                  <a:pt x="829014" y="21612"/>
                  <a:pt x="829014" y="48272"/>
                </a:cubicBezTo>
                <a:lnTo>
                  <a:pt x="829014" y="434449"/>
                </a:lnTo>
                <a:cubicBezTo>
                  <a:pt x="829014" y="461109"/>
                  <a:pt x="807402" y="482721"/>
                  <a:pt x="780742" y="482721"/>
                </a:cubicBezTo>
                <a:lnTo>
                  <a:pt x="48272" y="482721"/>
                </a:lnTo>
                <a:cubicBezTo>
                  <a:pt x="21612" y="482721"/>
                  <a:pt x="0" y="461109"/>
                  <a:pt x="0" y="434449"/>
                </a:cubicBezTo>
                <a:lnTo>
                  <a:pt x="0" y="4827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478" tIns="67478" rIns="67478" bIns="6747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8411889" y="4080887"/>
            <a:ext cx="627760" cy="319495"/>
          </a:xfrm>
          <a:custGeom>
            <a:avLst/>
            <a:gdLst>
              <a:gd name="connsiteX0" fmla="*/ 0 w 829014"/>
              <a:gd name="connsiteY0" fmla="*/ 48272 h 482721"/>
              <a:gd name="connsiteX1" fmla="*/ 48272 w 829014"/>
              <a:gd name="connsiteY1" fmla="*/ 0 h 482721"/>
              <a:gd name="connsiteX2" fmla="*/ 780742 w 829014"/>
              <a:gd name="connsiteY2" fmla="*/ 0 h 482721"/>
              <a:gd name="connsiteX3" fmla="*/ 829014 w 829014"/>
              <a:gd name="connsiteY3" fmla="*/ 48272 h 482721"/>
              <a:gd name="connsiteX4" fmla="*/ 829014 w 829014"/>
              <a:gd name="connsiteY4" fmla="*/ 434449 h 482721"/>
              <a:gd name="connsiteX5" fmla="*/ 780742 w 829014"/>
              <a:gd name="connsiteY5" fmla="*/ 482721 h 482721"/>
              <a:gd name="connsiteX6" fmla="*/ 48272 w 829014"/>
              <a:gd name="connsiteY6" fmla="*/ 482721 h 482721"/>
              <a:gd name="connsiteX7" fmla="*/ 0 w 829014"/>
              <a:gd name="connsiteY7" fmla="*/ 434449 h 482721"/>
              <a:gd name="connsiteX8" fmla="*/ 0 w 829014"/>
              <a:gd name="connsiteY8" fmla="*/ 48272 h 482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4" h="482721">
                <a:moveTo>
                  <a:pt x="0" y="48272"/>
                </a:moveTo>
                <a:cubicBezTo>
                  <a:pt x="0" y="21612"/>
                  <a:pt x="21612" y="0"/>
                  <a:pt x="48272" y="0"/>
                </a:cubicBezTo>
                <a:lnTo>
                  <a:pt x="780742" y="0"/>
                </a:lnTo>
                <a:cubicBezTo>
                  <a:pt x="807402" y="0"/>
                  <a:pt x="829014" y="21612"/>
                  <a:pt x="829014" y="48272"/>
                </a:cubicBezTo>
                <a:lnTo>
                  <a:pt x="829014" y="434449"/>
                </a:lnTo>
                <a:cubicBezTo>
                  <a:pt x="829014" y="461109"/>
                  <a:pt x="807402" y="482721"/>
                  <a:pt x="780742" y="482721"/>
                </a:cubicBezTo>
                <a:lnTo>
                  <a:pt x="48272" y="482721"/>
                </a:lnTo>
                <a:cubicBezTo>
                  <a:pt x="21612" y="482721"/>
                  <a:pt x="0" y="461109"/>
                  <a:pt x="0" y="434449"/>
                </a:cubicBezTo>
                <a:lnTo>
                  <a:pt x="0" y="4827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478" tIns="67478" rIns="67478" bIns="6747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3779913" y="4496314"/>
            <a:ext cx="3240361" cy="444854"/>
          </a:xfrm>
          <a:custGeom>
            <a:avLst/>
            <a:gdLst>
              <a:gd name="connsiteX0" fmla="*/ 0 w 2291201"/>
              <a:gd name="connsiteY0" fmla="*/ 48806 h 488061"/>
              <a:gd name="connsiteX1" fmla="*/ 48806 w 2291201"/>
              <a:gd name="connsiteY1" fmla="*/ 0 h 488061"/>
              <a:gd name="connsiteX2" fmla="*/ 2242395 w 2291201"/>
              <a:gd name="connsiteY2" fmla="*/ 0 h 488061"/>
              <a:gd name="connsiteX3" fmla="*/ 2291201 w 2291201"/>
              <a:gd name="connsiteY3" fmla="*/ 48806 h 488061"/>
              <a:gd name="connsiteX4" fmla="*/ 2291201 w 2291201"/>
              <a:gd name="connsiteY4" fmla="*/ 439255 h 488061"/>
              <a:gd name="connsiteX5" fmla="*/ 2242395 w 2291201"/>
              <a:gd name="connsiteY5" fmla="*/ 488061 h 488061"/>
              <a:gd name="connsiteX6" fmla="*/ 48806 w 2291201"/>
              <a:gd name="connsiteY6" fmla="*/ 488061 h 488061"/>
              <a:gd name="connsiteX7" fmla="*/ 0 w 2291201"/>
              <a:gd name="connsiteY7" fmla="*/ 439255 h 488061"/>
              <a:gd name="connsiteX8" fmla="*/ 0 w 2291201"/>
              <a:gd name="connsiteY8" fmla="*/ 48806 h 488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91201" h="488061">
                <a:moveTo>
                  <a:pt x="0" y="48806"/>
                </a:moveTo>
                <a:cubicBezTo>
                  <a:pt x="0" y="21851"/>
                  <a:pt x="21851" y="0"/>
                  <a:pt x="48806" y="0"/>
                </a:cubicBezTo>
                <a:lnTo>
                  <a:pt x="2242395" y="0"/>
                </a:lnTo>
                <a:cubicBezTo>
                  <a:pt x="2269350" y="0"/>
                  <a:pt x="2291201" y="21851"/>
                  <a:pt x="2291201" y="48806"/>
                </a:cubicBezTo>
                <a:lnTo>
                  <a:pt x="2291201" y="439255"/>
                </a:lnTo>
                <a:cubicBezTo>
                  <a:pt x="2291201" y="466210"/>
                  <a:pt x="2269350" y="488061"/>
                  <a:pt x="2242395" y="488061"/>
                </a:cubicBezTo>
                <a:lnTo>
                  <a:pt x="48806" y="488061"/>
                </a:lnTo>
                <a:cubicBezTo>
                  <a:pt x="21851" y="488061"/>
                  <a:pt x="0" y="466210"/>
                  <a:pt x="0" y="439255"/>
                </a:cubicBezTo>
                <a:lnTo>
                  <a:pt x="0" y="4880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015" tIns="60015" rIns="60015" bIns="60015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мероприятий по вопросам совершенствования государственного управления в сфере юстиции</a:t>
            </a:r>
            <a:endParaRPr lang="ru-RU" sz="105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7072531" y="4496315"/>
            <a:ext cx="627760" cy="382174"/>
          </a:xfrm>
          <a:custGeom>
            <a:avLst/>
            <a:gdLst>
              <a:gd name="connsiteX0" fmla="*/ 0 w 829014"/>
              <a:gd name="connsiteY0" fmla="*/ 48272 h 482721"/>
              <a:gd name="connsiteX1" fmla="*/ 48272 w 829014"/>
              <a:gd name="connsiteY1" fmla="*/ 0 h 482721"/>
              <a:gd name="connsiteX2" fmla="*/ 780742 w 829014"/>
              <a:gd name="connsiteY2" fmla="*/ 0 h 482721"/>
              <a:gd name="connsiteX3" fmla="*/ 829014 w 829014"/>
              <a:gd name="connsiteY3" fmla="*/ 48272 h 482721"/>
              <a:gd name="connsiteX4" fmla="*/ 829014 w 829014"/>
              <a:gd name="connsiteY4" fmla="*/ 434449 h 482721"/>
              <a:gd name="connsiteX5" fmla="*/ 780742 w 829014"/>
              <a:gd name="connsiteY5" fmla="*/ 482721 h 482721"/>
              <a:gd name="connsiteX6" fmla="*/ 48272 w 829014"/>
              <a:gd name="connsiteY6" fmla="*/ 482721 h 482721"/>
              <a:gd name="connsiteX7" fmla="*/ 0 w 829014"/>
              <a:gd name="connsiteY7" fmla="*/ 434449 h 482721"/>
              <a:gd name="connsiteX8" fmla="*/ 0 w 829014"/>
              <a:gd name="connsiteY8" fmla="*/ 48272 h 482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4" h="482721">
                <a:moveTo>
                  <a:pt x="0" y="48272"/>
                </a:moveTo>
                <a:cubicBezTo>
                  <a:pt x="0" y="21612"/>
                  <a:pt x="21612" y="0"/>
                  <a:pt x="48272" y="0"/>
                </a:cubicBezTo>
                <a:lnTo>
                  <a:pt x="780742" y="0"/>
                </a:lnTo>
                <a:cubicBezTo>
                  <a:pt x="807402" y="0"/>
                  <a:pt x="829014" y="21612"/>
                  <a:pt x="829014" y="48272"/>
                </a:cubicBezTo>
                <a:lnTo>
                  <a:pt x="829014" y="434449"/>
                </a:lnTo>
                <a:cubicBezTo>
                  <a:pt x="829014" y="461109"/>
                  <a:pt x="807402" y="482721"/>
                  <a:pt x="780742" y="482721"/>
                </a:cubicBezTo>
                <a:lnTo>
                  <a:pt x="48272" y="482721"/>
                </a:lnTo>
                <a:cubicBezTo>
                  <a:pt x="21612" y="482721"/>
                  <a:pt x="0" y="461109"/>
                  <a:pt x="0" y="434449"/>
                </a:cubicBezTo>
                <a:lnTo>
                  <a:pt x="0" y="4827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478" tIns="67478" rIns="67478" bIns="6747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0,3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7756159" y="4496314"/>
            <a:ext cx="627760" cy="382174"/>
          </a:xfrm>
          <a:custGeom>
            <a:avLst/>
            <a:gdLst>
              <a:gd name="connsiteX0" fmla="*/ 0 w 829014"/>
              <a:gd name="connsiteY0" fmla="*/ 48272 h 482721"/>
              <a:gd name="connsiteX1" fmla="*/ 48272 w 829014"/>
              <a:gd name="connsiteY1" fmla="*/ 0 h 482721"/>
              <a:gd name="connsiteX2" fmla="*/ 780742 w 829014"/>
              <a:gd name="connsiteY2" fmla="*/ 0 h 482721"/>
              <a:gd name="connsiteX3" fmla="*/ 829014 w 829014"/>
              <a:gd name="connsiteY3" fmla="*/ 48272 h 482721"/>
              <a:gd name="connsiteX4" fmla="*/ 829014 w 829014"/>
              <a:gd name="connsiteY4" fmla="*/ 434449 h 482721"/>
              <a:gd name="connsiteX5" fmla="*/ 780742 w 829014"/>
              <a:gd name="connsiteY5" fmla="*/ 482721 h 482721"/>
              <a:gd name="connsiteX6" fmla="*/ 48272 w 829014"/>
              <a:gd name="connsiteY6" fmla="*/ 482721 h 482721"/>
              <a:gd name="connsiteX7" fmla="*/ 0 w 829014"/>
              <a:gd name="connsiteY7" fmla="*/ 434449 h 482721"/>
              <a:gd name="connsiteX8" fmla="*/ 0 w 829014"/>
              <a:gd name="connsiteY8" fmla="*/ 48272 h 482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4" h="482721">
                <a:moveTo>
                  <a:pt x="0" y="48272"/>
                </a:moveTo>
                <a:cubicBezTo>
                  <a:pt x="0" y="21612"/>
                  <a:pt x="21612" y="0"/>
                  <a:pt x="48272" y="0"/>
                </a:cubicBezTo>
                <a:lnTo>
                  <a:pt x="780742" y="0"/>
                </a:lnTo>
                <a:cubicBezTo>
                  <a:pt x="807402" y="0"/>
                  <a:pt x="829014" y="21612"/>
                  <a:pt x="829014" y="48272"/>
                </a:cubicBezTo>
                <a:lnTo>
                  <a:pt x="829014" y="434449"/>
                </a:lnTo>
                <a:cubicBezTo>
                  <a:pt x="829014" y="461109"/>
                  <a:pt x="807402" y="482721"/>
                  <a:pt x="780742" y="482721"/>
                </a:cubicBezTo>
                <a:lnTo>
                  <a:pt x="48272" y="482721"/>
                </a:lnTo>
                <a:cubicBezTo>
                  <a:pt x="21612" y="482721"/>
                  <a:pt x="0" y="461109"/>
                  <a:pt x="0" y="434449"/>
                </a:cubicBezTo>
                <a:lnTo>
                  <a:pt x="0" y="4827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478" tIns="67478" rIns="67478" bIns="6747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0,3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8411889" y="4496315"/>
            <a:ext cx="627760" cy="382174"/>
          </a:xfrm>
          <a:custGeom>
            <a:avLst/>
            <a:gdLst>
              <a:gd name="connsiteX0" fmla="*/ 0 w 829014"/>
              <a:gd name="connsiteY0" fmla="*/ 48272 h 482721"/>
              <a:gd name="connsiteX1" fmla="*/ 48272 w 829014"/>
              <a:gd name="connsiteY1" fmla="*/ 0 h 482721"/>
              <a:gd name="connsiteX2" fmla="*/ 780742 w 829014"/>
              <a:gd name="connsiteY2" fmla="*/ 0 h 482721"/>
              <a:gd name="connsiteX3" fmla="*/ 829014 w 829014"/>
              <a:gd name="connsiteY3" fmla="*/ 48272 h 482721"/>
              <a:gd name="connsiteX4" fmla="*/ 829014 w 829014"/>
              <a:gd name="connsiteY4" fmla="*/ 434449 h 482721"/>
              <a:gd name="connsiteX5" fmla="*/ 780742 w 829014"/>
              <a:gd name="connsiteY5" fmla="*/ 482721 h 482721"/>
              <a:gd name="connsiteX6" fmla="*/ 48272 w 829014"/>
              <a:gd name="connsiteY6" fmla="*/ 482721 h 482721"/>
              <a:gd name="connsiteX7" fmla="*/ 0 w 829014"/>
              <a:gd name="connsiteY7" fmla="*/ 434449 h 482721"/>
              <a:gd name="connsiteX8" fmla="*/ 0 w 829014"/>
              <a:gd name="connsiteY8" fmla="*/ 48272 h 482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4" h="482721">
                <a:moveTo>
                  <a:pt x="0" y="48272"/>
                </a:moveTo>
                <a:cubicBezTo>
                  <a:pt x="0" y="21612"/>
                  <a:pt x="21612" y="0"/>
                  <a:pt x="48272" y="0"/>
                </a:cubicBezTo>
                <a:lnTo>
                  <a:pt x="780742" y="0"/>
                </a:lnTo>
                <a:cubicBezTo>
                  <a:pt x="807402" y="0"/>
                  <a:pt x="829014" y="21612"/>
                  <a:pt x="829014" y="48272"/>
                </a:cubicBezTo>
                <a:lnTo>
                  <a:pt x="829014" y="434449"/>
                </a:lnTo>
                <a:cubicBezTo>
                  <a:pt x="829014" y="461109"/>
                  <a:pt x="807402" y="482721"/>
                  <a:pt x="780742" y="482721"/>
                </a:cubicBezTo>
                <a:lnTo>
                  <a:pt x="48272" y="482721"/>
                </a:lnTo>
                <a:cubicBezTo>
                  <a:pt x="21612" y="482721"/>
                  <a:pt x="0" y="461109"/>
                  <a:pt x="0" y="434449"/>
                </a:cubicBezTo>
                <a:lnTo>
                  <a:pt x="0" y="4827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478" tIns="67478" rIns="67478" bIns="6747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0,3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3779913" y="5013176"/>
            <a:ext cx="3240361" cy="319495"/>
          </a:xfrm>
          <a:custGeom>
            <a:avLst/>
            <a:gdLst>
              <a:gd name="connsiteX0" fmla="*/ 0 w 2291201"/>
              <a:gd name="connsiteY0" fmla="*/ 48806 h 488061"/>
              <a:gd name="connsiteX1" fmla="*/ 48806 w 2291201"/>
              <a:gd name="connsiteY1" fmla="*/ 0 h 488061"/>
              <a:gd name="connsiteX2" fmla="*/ 2242395 w 2291201"/>
              <a:gd name="connsiteY2" fmla="*/ 0 h 488061"/>
              <a:gd name="connsiteX3" fmla="*/ 2291201 w 2291201"/>
              <a:gd name="connsiteY3" fmla="*/ 48806 h 488061"/>
              <a:gd name="connsiteX4" fmla="*/ 2291201 w 2291201"/>
              <a:gd name="connsiteY4" fmla="*/ 439255 h 488061"/>
              <a:gd name="connsiteX5" fmla="*/ 2242395 w 2291201"/>
              <a:gd name="connsiteY5" fmla="*/ 488061 h 488061"/>
              <a:gd name="connsiteX6" fmla="*/ 48806 w 2291201"/>
              <a:gd name="connsiteY6" fmla="*/ 488061 h 488061"/>
              <a:gd name="connsiteX7" fmla="*/ 0 w 2291201"/>
              <a:gd name="connsiteY7" fmla="*/ 439255 h 488061"/>
              <a:gd name="connsiteX8" fmla="*/ 0 w 2291201"/>
              <a:gd name="connsiteY8" fmla="*/ 48806 h 488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91201" h="488061">
                <a:moveTo>
                  <a:pt x="0" y="48806"/>
                </a:moveTo>
                <a:cubicBezTo>
                  <a:pt x="0" y="21851"/>
                  <a:pt x="21851" y="0"/>
                  <a:pt x="48806" y="0"/>
                </a:cubicBezTo>
                <a:lnTo>
                  <a:pt x="2242395" y="0"/>
                </a:lnTo>
                <a:cubicBezTo>
                  <a:pt x="2269350" y="0"/>
                  <a:pt x="2291201" y="21851"/>
                  <a:pt x="2291201" y="48806"/>
                </a:cubicBezTo>
                <a:lnTo>
                  <a:pt x="2291201" y="439255"/>
                </a:lnTo>
                <a:cubicBezTo>
                  <a:pt x="2291201" y="466210"/>
                  <a:pt x="2269350" y="488061"/>
                  <a:pt x="2242395" y="488061"/>
                </a:cubicBezTo>
                <a:lnTo>
                  <a:pt x="48806" y="488061"/>
                </a:lnTo>
                <a:cubicBezTo>
                  <a:pt x="21851" y="488061"/>
                  <a:pt x="0" y="466210"/>
                  <a:pt x="0" y="439255"/>
                </a:cubicBezTo>
                <a:lnTo>
                  <a:pt x="0" y="4880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015" tIns="60015" rIns="60015" bIns="60015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муниципальной службы в Чувашской Республике</a:t>
            </a:r>
            <a:endParaRPr lang="ru-RU" sz="105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Полилиния 57"/>
          <p:cNvSpPr/>
          <p:nvPr/>
        </p:nvSpPr>
        <p:spPr>
          <a:xfrm>
            <a:off x="8411889" y="5017283"/>
            <a:ext cx="627760" cy="288411"/>
          </a:xfrm>
          <a:custGeom>
            <a:avLst/>
            <a:gdLst>
              <a:gd name="connsiteX0" fmla="*/ 0 w 829014"/>
              <a:gd name="connsiteY0" fmla="*/ 48272 h 482721"/>
              <a:gd name="connsiteX1" fmla="*/ 48272 w 829014"/>
              <a:gd name="connsiteY1" fmla="*/ 0 h 482721"/>
              <a:gd name="connsiteX2" fmla="*/ 780742 w 829014"/>
              <a:gd name="connsiteY2" fmla="*/ 0 h 482721"/>
              <a:gd name="connsiteX3" fmla="*/ 829014 w 829014"/>
              <a:gd name="connsiteY3" fmla="*/ 48272 h 482721"/>
              <a:gd name="connsiteX4" fmla="*/ 829014 w 829014"/>
              <a:gd name="connsiteY4" fmla="*/ 434449 h 482721"/>
              <a:gd name="connsiteX5" fmla="*/ 780742 w 829014"/>
              <a:gd name="connsiteY5" fmla="*/ 482721 h 482721"/>
              <a:gd name="connsiteX6" fmla="*/ 48272 w 829014"/>
              <a:gd name="connsiteY6" fmla="*/ 482721 h 482721"/>
              <a:gd name="connsiteX7" fmla="*/ 0 w 829014"/>
              <a:gd name="connsiteY7" fmla="*/ 434449 h 482721"/>
              <a:gd name="connsiteX8" fmla="*/ 0 w 829014"/>
              <a:gd name="connsiteY8" fmla="*/ 48272 h 482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4" h="482721">
                <a:moveTo>
                  <a:pt x="0" y="48272"/>
                </a:moveTo>
                <a:cubicBezTo>
                  <a:pt x="0" y="21612"/>
                  <a:pt x="21612" y="0"/>
                  <a:pt x="48272" y="0"/>
                </a:cubicBezTo>
                <a:lnTo>
                  <a:pt x="780742" y="0"/>
                </a:lnTo>
                <a:cubicBezTo>
                  <a:pt x="807402" y="0"/>
                  <a:pt x="829014" y="21612"/>
                  <a:pt x="829014" y="48272"/>
                </a:cubicBezTo>
                <a:lnTo>
                  <a:pt x="829014" y="434449"/>
                </a:lnTo>
                <a:cubicBezTo>
                  <a:pt x="829014" y="461109"/>
                  <a:pt x="807402" y="482721"/>
                  <a:pt x="780742" y="482721"/>
                </a:cubicBezTo>
                <a:lnTo>
                  <a:pt x="48272" y="482721"/>
                </a:lnTo>
                <a:cubicBezTo>
                  <a:pt x="21612" y="482721"/>
                  <a:pt x="0" y="461109"/>
                  <a:pt x="0" y="434449"/>
                </a:cubicBezTo>
                <a:lnTo>
                  <a:pt x="0" y="4827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478" tIns="67478" rIns="67478" bIns="6747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0,2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олилиния 58"/>
          <p:cNvSpPr/>
          <p:nvPr/>
        </p:nvSpPr>
        <p:spPr>
          <a:xfrm>
            <a:off x="7756159" y="5017282"/>
            <a:ext cx="627760" cy="288411"/>
          </a:xfrm>
          <a:custGeom>
            <a:avLst/>
            <a:gdLst>
              <a:gd name="connsiteX0" fmla="*/ 0 w 829014"/>
              <a:gd name="connsiteY0" fmla="*/ 48272 h 482721"/>
              <a:gd name="connsiteX1" fmla="*/ 48272 w 829014"/>
              <a:gd name="connsiteY1" fmla="*/ 0 h 482721"/>
              <a:gd name="connsiteX2" fmla="*/ 780742 w 829014"/>
              <a:gd name="connsiteY2" fmla="*/ 0 h 482721"/>
              <a:gd name="connsiteX3" fmla="*/ 829014 w 829014"/>
              <a:gd name="connsiteY3" fmla="*/ 48272 h 482721"/>
              <a:gd name="connsiteX4" fmla="*/ 829014 w 829014"/>
              <a:gd name="connsiteY4" fmla="*/ 434449 h 482721"/>
              <a:gd name="connsiteX5" fmla="*/ 780742 w 829014"/>
              <a:gd name="connsiteY5" fmla="*/ 482721 h 482721"/>
              <a:gd name="connsiteX6" fmla="*/ 48272 w 829014"/>
              <a:gd name="connsiteY6" fmla="*/ 482721 h 482721"/>
              <a:gd name="connsiteX7" fmla="*/ 0 w 829014"/>
              <a:gd name="connsiteY7" fmla="*/ 434449 h 482721"/>
              <a:gd name="connsiteX8" fmla="*/ 0 w 829014"/>
              <a:gd name="connsiteY8" fmla="*/ 48272 h 482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4" h="482721">
                <a:moveTo>
                  <a:pt x="0" y="48272"/>
                </a:moveTo>
                <a:cubicBezTo>
                  <a:pt x="0" y="21612"/>
                  <a:pt x="21612" y="0"/>
                  <a:pt x="48272" y="0"/>
                </a:cubicBezTo>
                <a:lnTo>
                  <a:pt x="780742" y="0"/>
                </a:lnTo>
                <a:cubicBezTo>
                  <a:pt x="807402" y="0"/>
                  <a:pt x="829014" y="21612"/>
                  <a:pt x="829014" y="48272"/>
                </a:cubicBezTo>
                <a:lnTo>
                  <a:pt x="829014" y="434449"/>
                </a:lnTo>
                <a:cubicBezTo>
                  <a:pt x="829014" y="461109"/>
                  <a:pt x="807402" y="482721"/>
                  <a:pt x="780742" y="482721"/>
                </a:cubicBezTo>
                <a:lnTo>
                  <a:pt x="48272" y="482721"/>
                </a:lnTo>
                <a:cubicBezTo>
                  <a:pt x="21612" y="482721"/>
                  <a:pt x="0" y="461109"/>
                  <a:pt x="0" y="434449"/>
                </a:cubicBezTo>
                <a:lnTo>
                  <a:pt x="0" y="4827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478" tIns="67478" rIns="67478" bIns="6747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0,2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Полилиния 59"/>
          <p:cNvSpPr/>
          <p:nvPr/>
        </p:nvSpPr>
        <p:spPr>
          <a:xfrm>
            <a:off x="7072531" y="5013176"/>
            <a:ext cx="627760" cy="288411"/>
          </a:xfrm>
          <a:custGeom>
            <a:avLst/>
            <a:gdLst>
              <a:gd name="connsiteX0" fmla="*/ 0 w 829014"/>
              <a:gd name="connsiteY0" fmla="*/ 48272 h 482721"/>
              <a:gd name="connsiteX1" fmla="*/ 48272 w 829014"/>
              <a:gd name="connsiteY1" fmla="*/ 0 h 482721"/>
              <a:gd name="connsiteX2" fmla="*/ 780742 w 829014"/>
              <a:gd name="connsiteY2" fmla="*/ 0 h 482721"/>
              <a:gd name="connsiteX3" fmla="*/ 829014 w 829014"/>
              <a:gd name="connsiteY3" fmla="*/ 48272 h 482721"/>
              <a:gd name="connsiteX4" fmla="*/ 829014 w 829014"/>
              <a:gd name="connsiteY4" fmla="*/ 434449 h 482721"/>
              <a:gd name="connsiteX5" fmla="*/ 780742 w 829014"/>
              <a:gd name="connsiteY5" fmla="*/ 482721 h 482721"/>
              <a:gd name="connsiteX6" fmla="*/ 48272 w 829014"/>
              <a:gd name="connsiteY6" fmla="*/ 482721 h 482721"/>
              <a:gd name="connsiteX7" fmla="*/ 0 w 829014"/>
              <a:gd name="connsiteY7" fmla="*/ 434449 h 482721"/>
              <a:gd name="connsiteX8" fmla="*/ 0 w 829014"/>
              <a:gd name="connsiteY8" fmla="*/ 48272 h 482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4" h="482721">
                <a:moveTo>
                  <a:pt x="0" y="48272"/>
                </a:moveTo>
                <a:cubicBezTo>
                  <a:pt x="0" y="21612"/>
                  <a:pt x="21612" y="0"/>
                  <a:pt x="48272" y="0"/>
                </a:cubicBezTo>
                <a:lnTo>
                  <a:pt x="780742" y="0"/>
                </a:lnTo>
                <a:cubicBezTo>
                  <a:pt x="807402" y="0"/>
                  <a:pt x="829014" y="21612"/>
                  <a:pt x="829014" y="48272"/>
                </a:cubicBezTo>
                <a:lnTo>
                  <a:pt x="829014" y="434449"/>
                </a:lnTo>
                <a:cubicBezTo>
                  <a:pt x="829014" y="461109"/>
                  <a:pt x="807402" y="482721"/>
                  <a:pt x="780742" y="482721"/>
                </a:cubicBezTo>
                <a:lnTo>
                  <a:pt x="48272" y="482721"/>
                </a:lnTo>
                <a:cubicBezTo>
                  <a:pt x="21612" y="482721"/>
                  <a:pt x="0" y="461109"/>
                  <a:pt x="0" y="434449"/>
                </a:cubicBezTo>
                <a:lnTo>
                  <a:pt x="0" y="4827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478" tIns="67478" rIns="67478" bIns="6747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0,2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Полилиния 60"/>
          <p:cNvSpPr/>
          <p:nvPr/>
        </p:nvSpPr>
        <p:spPr>
          <a:xfrm>
            <a:off x="3779913" y="5373216"/>
            <a:ext cx="3240361" cy="319495"/>
          </a:xfrm>
          <a:custGeom>
            <a:avLst/>
            <a:gdLst>
              <a:gd name="connsiteX0" fmla="*/ 0 w 2291201"/>
              <a:gd name="connsiteY0" fmla="*/ 48806 h 488061"/>
              <a:gd name="connsiteX1" fmla="*/ 48806 w 2291201"/>
              <a:gd name="connsiteY1" fmla="*/ 0 h 488061"/>
              <a:gd name="connsiteX2" fmla="*/ 2242395 w 2291201"/>
              <a:gd name="connsiteY2" fmla="*/ 0 h 488061"/>
              <a:gd name="connsiteX3" fmla="*/ 2291201 w 2291201"/>
              <a:gd name="connsiteY3" fmla="*/ 48806 h 488061"/>
              <a:gd name="connsiteX4" fmla="*/ 2291201 w 2291201"/>
              <a:gd name="connsiteY4" fmla="*/ 439255 h 488061"/>
              <a:gd name="connsiteX5" fmla="*/ 2242395 w 2291201"/>
              <a:gd name="connsiteY5" fmla="*/ 488061 h 488061"/>
              <a:gd name="connsiteX6" fmla="*/ 48806 w 2291201"/>
              <a:gd name="connsiteY6" fmla="*/ 488061 h 488061"/>
              <a:gd name="connsiteX7" fmla="*/ 0 w 2291201"/>
              <a:gd name="connsiteY7" fmla="*/ 439255 h 488061"/>
              <a:gd name="connsiteX8" fmla="*/ 0 w 2291201"/>
              <a:gd name="connsiteY8" fmla="*/ 48806 h 488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91201" h="488061">
                <a:moveTo>
                  <a:pt x="0" y="48806"/>
                </a:moveTo>
                <a:cubicBezTo>
                  <a:pt x="0" y="21851"/>
                  <a:pt x="21851" y="0"/>
                  <a:pt x="48806" y="0"/>
                </a:cubicBezTo>
                <a:lnTo>
                  <a:pt x="2242395" y="0"/>
                </a:lnTo>
                <a:cubicBezTo>
                  <a:pt x="2269350" y="0"/>
                  <a:pt x="2291201" y="21851"/>
                  <a:pt x="2291201" y="48806"/>
                </a:cubicBezTo>
                <a:lnTo>
                  <a:pt x="2291201" y="439255"/>
                </a:lnTo>
                <a:cubicBezTo>
                  <a:pt x="2291201" y="466210"/>
                  <a:pt x="2269350" y="488061"/>
                  <a:pt x="2242395" y="488061"/>
                </a:cubicBezTo>
                <a:lnTo>
                  <a:pt x="48806" y="488061"/>
                </a:lnTo>
                <a:cubicBezTo>
                  <a:pt x="21851" y="488061"/>
                  <a:pt x="0" y="466210"/>
                  <a:pt x="0" y="439255"/>
                </a:cubicBezTo>
                <a:lnTo>
                  <a:pt x="0" y="4880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015" tIns="60015" rIns="60015" bIns="60015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антикоррупционной пропаганды и просвещения</a:t>
            </a:r>
            <a:endParaRPr lang="ru-RU" sz="105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Полилиния 61"/>
          <p:cNvSpPr/>
          <p:nvPr/>
        </p:nvSpPr>
        <p:spPr>
          <a:xfrm>
            <a:off x="7072531" y="5362629"/>
            <a:ext cx="627760" cy="319495"/>
          </a:xfrm>
          <a:custGeom>
            <a:avLst/>
            <a:gdLst>
              <a:gd name="connsiteX0" fmla="*/ 0 w 829014"/>
              <a:gd name="connsiteY0" fmla="*/ 48272 h 482721"/>
              <a:gd name="connsiteX1" fmla="*/ 48272 w 829014"/>
              <a:gd name="connsiteY1" fmla="*/ 0 h 482721"/>
              <a:gd name="connsiteX2" fmla="*/ 780742 w 829014"/>
              <a:gd name="connsiteY2" fmla="*/ 0 h 482721"/>
              <a:gd name="connsiteX3" fmla="*/ 829014 w 829014"/>
              <a:gd name="connsiteY3" fmla="*/ 48272 h 482721"/>
              <a:gd name="connsiteX4" fmla="*/ 829014 w 829014"/>
              <a:gd name="connsiteY4" fmla="*/ 434449 h 482721"/>
              <a:gd name="connsiteX5" fmla="*/ 780742 w 829014"/>
              <a:gd name="connsiteY5" fmla="*/ 482721 h 482721"/>
              <a:gd name="connsiteX6" fmla="*/ 48272 w 829014"/>
              <a:gd name="connsiteY6" fmla="*/ 482721 h 482721"/>
              <a:gd name="connsiteX7" fmla="*/ 0 w 829014"/>
              <a:gd name="connsiteY7" fmla="*/ 434449 h 482721"/>
              <a:gd name="connsiteX8" fmla="*/ 0 w 829014"/>
              <a:gd name="connsiteY8" fmla="*/ 48272 h 482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4" h="482721">
                <a:moveTo>
                  <a:pt x="0" y="48272"/>
                </a:moveTo>
                <a:cubicBezTo>
                  <a:pt x="0" y="21612"/>
                  <a:pt x="21612" y="0"/>
                  <a:pt x="48272" y="0"/>
                </a:cubicBezTo>
                <a:lnTo>
                  <a:pt x="780742" y="0"/>
                </a:lnTo>
                <a:cubicBezTo>
                  <a:pt x="807402" y="0"/>
                  <a:pt x="829014" y="21612"/>
                  <a:pt x="829014" y="48272"/>
                </a:cubicBezTo>
                <a:lnTo>
                  <a:pt x="829014" y="434449"/>
                </a:lnTo>
                <a:cubicBezTo>
                  <a:pt x="829014" y="461109"/>
                  <a:pt x="807402" y="482721"/>
                  <a:pt x="780742" y="482721"/>
                </a:cubicBezTo>
                <a:lnTo>
                  <a:pt x="48272" y="482721"/>
                </a:lnTo>
                <a:cubicBezTo>
                  <a:pt x="21612" y="482721"/>
                  <a:pt x="0" y="461109"/>
                  <a:pt x="0" y="434449"/>
                </a:cubicBezTo>
                <a:lnTo>
                  <a:pt x="0" y="4827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478" tIns="67478" rIns="67478" bIns="6747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1,1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Полилиния 62"/>
          <p:cNvSpPr/>
          <p:nvPr/>
        </p:nvSpPr>
        <p:spPr>
          <a:xfrm>
            <a:off x="7756159" y="5373216"/>
            <a:ext cx="627760" cy="319495"/>
          </a:xfrm>
          <a:custGeom>
            <a:avLst/>
            <a:gdLst>
              <a:gd name="connsiteX0" fmla="*/ 0 w 829014"/>
              <a:gd name="connsiteY0" fmla="*/ 48272 h 482721"/>
              <a:gd name="connsiteX1" fmla="*/ 48272 w 829014"/>
              <a:gd name="connsiteY1" fmla="*/ 0 h 482721"/>
              <a:gd name="connsiteX2" fmla="*/ 780742 w 829014"/>
              <a:gd name="connsiteY2" fmla="*/ 0 h 482721"/>
              <a:gd name="connsiteX3" fmla="*/ 829014 w 829014"/>
              <a:gd name="connsiteY3" fmla="*/ 48272 h 482721"/>
              <a:gd name="connsiteX4" fmla="*/ 829014 w 829014"/>
              <a:gd name="connsiteY4" fmla="*/ 434449 h 482721"/>
              <a:gd name="connsiteX5" fmla="*/ 780742 w 829014"/>
              <a:gd name="connsiteY5" fmla="*/ 482721 h 482721"/>
              <a:gd name="connsiteX6" fmla="*/ 48272 w 829014"/>
              <a:gd name="connsiteY6" fmla="*/ 482721 h 482721"/>
              <a:gd name="connsiteX7" fmla="*/ 0 w 829014"/>
              <a:gd name="connsiteY7" fmla="*/ 434449 h 482721"/>
              <a:gd name="connsiteX8" fmla="*/ 0 w 829014"/>
              <a:gd name="connsiteY8" fmla="*/ 48272 h 482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4" h="482721">
                <a:moveTo>
                  <a:pt x="0" y="48272"/>
                </a:moveTo>
                <a:cubicBezTo>
                  <a:pt x="0" y="21612"/>
                  <a:pt x="21612" y="0"/>
                  <a:pt x="48272" y="0"/>
                </a:cubicBezTo>
                <a:lnTo>
                  <a:pt x="780742" y="0"/>
                </a:lnTo>
                <a:cubicBezTo>
                  <a:pt x="807402" y="0"/>
                  <a:pt x="829014" y="21612"/>
                  <a:pt x="829014" y="48272"/>
                </a:cubicBezTo>
                <a:lnTo>
                  <a:pt x="829014" y="434449"/>
                </a:lnTo>
                <a:cubicBezTo>
                  <a:pt x="829014" y="461109"/>
                  <a:pt x="807402" y="482721"/>
                  <a:pt x="780742" y="482721"/>
                </a:cubicBezTo>
                <a:lnTo>
                  <a:pt x="48272" y="482721"/>
                </a:lnTo>
                <a:cubicBezTo>
                  <a:pt x="21612" y="482721"/>
                  <a:pt x="0" y="461109"/>
                  <a:pt x="0" y="434449"/>
                </a:cubicBezTo>
                <a:lnTo>
                  <a:pt x="0" y="4827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478" tIns="67478" rIns="67478" bIns="6747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1,1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Полилиния 63"/>
          <p:cNvSpPr/>
          <p:nvPr/>
        </p:nvSpPr>
        <p:spPr>
          <a:xfrm>
            <a:off x="8411889" y="5362628"/>
            <a:ext cx="627760" cy="319495"/>
          </a:xfrm>
          <a:custGeom>
            <a:avLst/>
            <a:gdLst>
              <a:gd name="connsiteX0" fmla="*/ 0 w 829014"/>
              <a:gd name="connsiteY0" fmla="*/ 48272 h 482721"/>
              <a:gd name="connsiteX1" fmla="*/ 48272 w 829014"/>
              <a:gd name="connsiteY1" fmla="*/ 0 h 482721"/>
              <a:gd name="connsiteX2" fmla="*/ 780742 w 829014"/>
              <a:gd name="connsiteY2" fmla="*/ 0 h 482721"/>
              <a:gd name="connsiteX3" fmla="*/ 829014 w 829014"/>
              <a:gd name="connsiteY3" fmla="*/ 48272 h 482721"/>
              <a:gd name="connsiteX4" fmla="*/ 829014 w 829014"/>
              <a:gd name="connsiteY4" fmla="*/ 434449 h 482721"/>
              <a:gd name="connsiteX5" fmla="*/ 780742 w 829014"/>
              <a:gd name="connsiteY5" fmla="*/ 482721 h 482721"/>
              <a:gd name="connsiteX6" fmla="*/ 48272 w 829014"/>
              <a:gd name="connsiteY6" fmla="*/ 482721 h 482721"/>
              <a:gd name="connsiteX7" fmla="*/ 0 w 829014"/>
              <a:gd name="connsiteY7" fmla="*/ 434449 h 482721"/>
              <a:gd name="connsiteX8" fmla="*/ 0 w 829014"/>
              <a:gd name="connsiteY8" fmla="*/ 48272 h 482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4" h="482721">
                <a:moveTo>
                  <a:pt x="0" y="48272"/>
                </a:moveTo>
                <a:cubicBezTo>
                  <a:pt x="0" y="21612"/>
                  <a:pt x="21612" y="0"/>
                  <a:pt x="48272" y="0"/>
                </a:cubicBezTo>
                <a:lnTo>
                  <a:pt x="780742" y="0"/>
                </a:lnTo>
                <a:cubicBezTo>
                  <a:pt x="807402" y="0"/>
                  <a:pt x="829014" y="21612"/>
                  <a:pt x="829014" y="48272"/>
                </a:cubicBezTo>
                <a:lnTo>
                  <a:pt x="829014" y="434449"/>
                </a:lnTo>
                <a:cubicBezTo>
                  <a:pt x="829014" y="461109"/>
                  <a:pt x="807402" y="482721"/>
                  <a:pt x="780742" y="482721"/>
                </a:cubicBezTo>
                <a:lnTo>
                  <a:pt x="48272" y="482721"/>
                </a:lnTo>
                <a:cubicBezTo>
                  <a:pt x="21612" y="482721"/>
                  <a:pt x="0" y="461109"/>
                  <a:pt x="0" y="434449"/>
                </a:cubicBezTo>
                <a:lnTo>
                  <a:pt x="0" y="4827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478" tIns="67478" rIns="67478" bIns="6747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1,1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Полилиния 64"/>
          <p:cNvSpPr/>
          <p:nvPr/>
        </p:nvSpPr>
        <p:spPr>
          <a:xfrm>
            <a:off x="3779913" y="5805264"/>
            <a:ext cx="3240361" cy="321322"/>
          </a:xfrm>
          <a:custGeom>
            <a:avLst/>
            <a:gdLst>
              <a:gd name="connsiteX0" fmla="*/ 0 w 2291201"/>
              <a:gd name="connsiteY0" fmla="*/ 48806 h 488061"/>
              <a:gd name="connsiteX1" fmla="*/ 48806 w 2291201"/>
              <a:gd name="connsiteY1" fmla="*/ 0 h 488061"/>
              <a:gd name="connsiteX2" fmla="*/ 2242395 w 2291201"/>
              <a:gd name="connsiteY2" fmla="*/ 0 h 488061"/>
              <a:gd name="connsiteX3" fmla="*/ 2291201 w 2291201"/>
              <a:gd name="connsiteY3" fmla="*/ 48806 h 488061"/>
              <a:gd name="connsiteX4" fmla="*/ 2291201 w 2291201"/>
              <a:gd name="connsiteY4" fmla="*/ 439255 h 488061"/>
              <a:gd name="connsiteX5" fmla="*/ 2242395 w 2291201"/>
              <a:gd name="connsiteY5" fmla="*/ 488061 h 488061"/>
              <a:gd name="connsiteX6" fmla="*/ 48806 w 2291201"/>
              <a:gd name="connsiteY6" fmla="*/ 488061 h 488061"/>
              <a:gd name="connsiteX7" fmla="*/ 0 w 2291201"/>
              <a:gd name="connsiteY7" fmla="*/ 439255 h 488061"/>
              <a:gd name="connsiteX8" fmla="*/ 0 w 2291201"/>
              <a:gd name="connsiteY8" fmla="*/ 48806 h 488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91201" h="488061">
                <a:moveTo>
                  <a:pt x="0" y="48806"/>
                </a:moveTo>
                <a:cubicBezTo>
                  <a:pt x="0" y="21851"/>
                  <a:pt x="21851" y="0"/>
                  <a:pt x="48806" y="0"/>
                </a:cubicBezTo>
                <a:lnTo>
                  <a:pt x="2242395" y="0"/>
                </a:lnTo>
                <a:cubicBezTo>
                  <a:pt x="2269350" y="0"/>
                  <a:pt x="2291201" y="21851"/>
                  <a:pt x="2291201" y="48806"/>
                </a:cubicBezTo>
                <a:lnTo>
                  <a:pt x="2291201" y="439255"/>
                </a:lnTo>
                <a:cubicBezTo>
                  <a:pt x="2291201" y="466210"/>
                  <a:pt x="2269350" y="488061"/>
                  <a:pt x="2242395" y="488061"/>
                </a:cubicBezTo>
                <a:lnTo>
                  <a:pt x="48806" y="488061"/>
                </a:lnTo>
                <a:cubicBezTo>
                  <a:pt x="21851" y="488061"/>
                  <a:pt x="0" y="466210"/>
                  <a:pt x="0" y="439255"/>
                </a:cubicBezTo>
                <a:lnTo>
                  <a:pt x="0" y="4880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015" tIns="60015" rIns="60015" bIns="60015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эффективной системы государственного и муниципального управления в Чувашской Республике</a:t>
            </a:r>
            <a:endParaRPr lang="ru-RU" sz="105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Полилиния 65"/>
          <p:cNvSpPr/>
          <p:nvPr/>
        </p:nvSpPr>
        <p:spPr>
          <a:xfrm>
            <a:off x="7072531" y="5807091"/>
            <a:ext cx="627760" cy="319495"/>
          </a:xfrm>
          <a:custGeom>
            <a:avLst/>
            <a:gdLst>
              <a:gd name="connsiteX0" fmla="*/ 0 w 829014"/>
              <a:gd name="connsiteY0" fmla="*/ 48272 h 482721"/>
              <a:gd name="connsiteX1" fmla="*/ 48272 w 829014"/>
              <a:gd name="connsiteY1" fmla="*/ 0 h 482721"/>
              <a:gd name="connsiteX2" fmla="*/ 780742 w 829014"/>
              <a:gd name="connsiteY2" fmla="*/ 0 h 482721"/>
              <a:gd name="connsiteX3" fmla="*/ 829014 w 829014"/>
              <a:gd name="connsiteY3" fmla="*/ 48272 h 482721"/>
              <a:gd name="connsiteX4" fmla="*/ 829014 w 829014"/>
              <a:gd name="connsiteY4" fmla="*/ 434449 h 482721"/>
              <a:gd name="connsiteX5" fmla="*/ 780742 w 829014"/>
              <a:gd name="connsiteY5" fmla="*/ 482721 h 482721"/>
              <a:gd name="connsiteX6" fmla="*/ 48272 w 829014"/>
              <a:gd name="connsiteY6" fmla="*/ 482721 h 482721"/>
              <a:gd name="connsiteX7" fmla="*/ 0 w 829014"/>
              <a:gd name="connsiteY7" fmla="*/ 434449 h 482721"/>
              <a:gd name="connsiteX8" fmla="*/ 0 w 829014"/>
              <a:gd name="connsiteY8" fmla="*/ 48272 h 482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4" h="482721">
                <a:moveTo>
                  <a:pt x="0" y="48272"/>
                </a:moveTo>
                <a:cubicBezTo>
                  <a:pt x="0" y="21612"/>
                  <a:pt x="21612" y="0"/>
                  <a:pt x="48272" y="0"/>
                </a:cubicBezTo>
                <a:lnTo>
                  <a:pt x="780742" y="0"/>
                </a:lnTo>
                <a:cubicBezTo>
                  <a:pt x="807402" y="0"/>
                  <a:pt x="829014" y="21612"/>
                  <a:pt x="829014" y="48272"/>
                </a:cubicBezTo>
                <a:lnTo>
                  <a:pt x="829014" y="434449"/>
                </a:lnTo>
                <a:cubicBezTo>
                  <a:pt x="829014" y="461109"/>
                  <a:pt x="807402" y="482721"/>
                  <a:pt x="780742" y="482721"/>
                </a:cubicBezTo>
                <a:lnTo>
                  <a:pt x="48272" y="482721"/>
                </a:lnTo>
                <a:cubicBezTo>
                  <a:pt x="21612" y="482721"/>
                  <a:pt x="0" y="461109"/>
                  <a:pt x="0" y="434449"/>
                </a:cubicBezTo>
                <a:lnTo>
                  <a:pt x="0" y="4827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478" tIns="67478" rIns="67478" bIns="6747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20,1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Полилиния 66"/>
          <p:cNvSpPr/>
          <p:nvPr/>
        </p:nvSpPr>
        <p:spPr>
          <a:xfrm>
            <a:off x="7756159" y="5807091"/>
            <a:ext cx="627760" cy="319495"/>
          </a:xfrm>
          <a:custGeom>
            <a:avLst/>
            <a:gdLst>
              <a:gd name="connsiteX0" fmla="*/ 0 w 829014"/>
              <a:gd name="connsiteY0" fmla="*/ 48272 h 482721"/>
              <a:gd name="connsiteX1" fmla="*/ 48272 w 829014"/>
              <a:gd name="connsiteY1" fmla="*/ 0 h 482721"/>
              <a:gd name="connsiteX2" fmla="*/ 780742 w 829014"/>
              <a:gd name="connsiteY2" fmla="*/ 0 h 482721"/>
              <a:gd name="connsiteX3" fmla="*/ 829014 w 829014"/>
              <a:gd name="connsiteY3" fmla="*/ 48272 h 482721"/>
              <a:gd name="connsiteX4" fmla="*/ 829014 w 829014"/>
              <a:gd name="connsiteY4" fmla="*/ 434449 h 482721"/>
              <a:gd name="connsiteX5" fmla="*/ 780742 w 829014"/>
              <a:gd name="connsiteY5" fmla="*/ 482721 h 482721"/>
              <a:gd name="connsiteX6" fmla="*/ 48272 w 829014"/>
              <a:gd name="connsiteY6" fmla="*/ 482721 h 482721"/>
              <a:gd name="connsiteX7" fmla="*/ 0 w 829014"/>
              <a:gd name="connsiteY7" fmla="*/ 434449 h 482721"/>
              <a:gd name="connsiteX8" fmla="*/ 0 w 829014"/>
              <a:gd name="connsiteY8" fmla="*/ 48272 h 482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4" h="482721">
                <a:moveTo>
                  <a:pt x="0" y="48272"/>
                </a:moveTo>
                <a:cubicBezTo>
                  <a:pt x="0" y="21612"/>
                  <a:pt x="21612" y="0"/>
                  <a:pt x="48272" y="0"/>
                </a:cubicBezTo>
                <a:lnTo>
                  <a:pt x="780742" y="0"/>
                </a:lnTo>
                <a:cubicBezTo>
                  <a:pt x="807402" y="0"/>
                  <a:pt x="829014" y="21612"/>
                  <a:pt x="829014" y="48272"/>
                </a:cubicBezTo>
                <a:lnTo>
                  <a:pt x="829014" y="434449"/>
                </a:lnTo>
                <a:cubicBezTo>
                  <a:pt x="829014" y="461109"/>
                  <a:pt x="807402" y="482721"/>
                  <a:pt x="780742" y="482721"/>
                </a:cubicBezTo>
                <a:lnTo>
                  <a:pt x="48272" y="482721"/>
                </a:lnTo>
                <a:cubicBezTo>
                  <a:pt x="21612" y="482721"/>
                  <a:pt x="0" y="461109"/>
                  <a:pt x="0" y="434449"/>
                </a:cubicBezTo>
                <a:lnTo>
                  <a:pt x="0" y="4827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478" tIns="67478" rIns="67478" bIns="6747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10,2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Полилиния 67"/>
          <p:cNvSpPr/>
          <p:nvPr/>
        </p:nvSpPr>
        <p:spPr>
          <a:xfrm>
            <a:off x="8411889" y="5807091"/>
            <a:ext cx="627760" cy="319495"/>
          </a:xfrm>
          <a:custGeom>
            <a:avLst/>
            <a:gdLst>
              <a:gd name="connsiteX0" fmla="*/ 0 w 829014"/>
              <a:gd name="connsiteY0" fmla="*/ 48272 h 482721"/>
              <a:gd name="connsiteX1" fmla="*/ 48272 w 829014"/>
              <a:gd name="connsiteY1" fmla="*/ 0 h 482721"/>
              <a:gd name="connsiteX2" fmla="*/ 780742 w 829014"/>
              <a:gd name="connsiteY2" fmla="*/ 0 h 482721"/>
              <a:gd name="connsiteX3" fmla="*/ 829014 w 829014"/>
              <a:gd name="connsiteY3" fmla="*/ 48272 h 482721"/>
              <a:gd name="connsiteX4" fmla="*/ 829014 w 829014"/>
              <a:gd name="connsiteY4" fmla="*/ 434449 h 482721"/>
              <a:gd name="connsiteX5" fmla="*/ 780742 w 829014"/>
              <a:gd name="connsiteY5" fmla="*/ 482721 h 482721"/>
              <a:gd name="connsiteX6" fmla="*/ 48272 w 829014"/>
              <a:gd name="connsiteY6" fmla="*/ 482721 h 482721"/>
              <a:gd name="connsiteX7" fmla="*/ 0 w 829014"/>
              <a:gd name="connsiteY7" fmla="*/ 434449 h 482721"/>
              <a:gd name="connsiteX8" fmla="*/ 0 w 829014"/>
              <a:gd name="connsiteY8" fmla="*/ 48272 h 482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4" h="482721">
                <a:moveTo>
                  <a:pt x="0" y="48272"/>
                </a:moveTo>
                <a:cubicBezTo>
                  <a:pt x="0" y="21612"/>
                  <a:pt x="21612" y="0"/>
                  <a:pt x="48272" y="0"/>
                </a:cubicBezTo>
                <a:lnTo>
                  <a:pt x="780742" y="0"/>
                </a:lnTo>
                <a:cubicBezTo>
                  <a:pt x="807402" y="0"/>
                  <a:pt x="829014" y="21612"/>
                  <a:pt x="829014" y="48272"/>
                </a:cubicBezTo>
                <a:lnTo>
                  <a:pt x="829014" y="434449"/>
                </a:lnTo>
                <a:cubicBezTo>
                  <a:pt x="829014" y="461109"/>
                  <a:pt x="807402" y="482721"/>
                  <a:pt x="780742" y="482721"/>
                </a:cubicBezTo>
                <a:lnTo>
                  <a:pt x="48272" y="482721"/>
                </a:lnTo>
                <a:cubicBezTo>
                  <a:pt x="21612" y="482721"/>
                  <a:pt x="0" y="461109"/>
                  <a:pt x="0" y="434449"/>
                </a:cubicBezTo>
                <a:lnTo>
                  <a:pt x="0" y="4827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478" tIns="67478" rIns="67478" bIns="6747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10,2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Полилиния 68"/>
          <p:cNvSpPr/>
          <p:nvPr/>
        </p:nvSpPr>
        <p:spPr>
          <a:xfrm>
            <a:off x="3779913" y="6237548"/>
            <a:ext cx="3240361" cy="431811"/>
          </a:xfrm>
          <a:custGeom>
            <a:avLst/>
            <a:gdLst>
              <a:gd name="connsiteX0" fmla="*/ 0 w 2291201"/>
              <a:gd name="connsiteY0" fmla="*/ 48806 h 488061"/>
              <a:gd name="connsiteX1" fmla="*/ 48806 w 2291201"/>
              <a:gd name="connsiteY1" fmla="*/ 0 h 488061"/>
              <a:gd name="connsiteX2" fmla="*/ 2242395 w 2291201"/>
              <a:gd name="connsiteY2" fmla="*/ 0 h 488061"/>
              <a:gd name="connsiteX3" fmla="*/ 2291201 w 2291201"/>
              <a:gd name="connsiteY3" fmla="*/ 48806 h 488061"/>
              <a:gd name="connsiteX4" fmla="*/ 2291201 w 2291201"/>
              <a:gd name="connsiteY4" fmla="*/ 439255 h 488061"/>
              <a:gd name="connsiteX5" fmla="*/ 2242395 w 2291201"/>
              <a:gd name="connsiteY5" fmla="*/ 488061 h 488061"/>
              <a:gd name="connsiteX6" fmla="*/ 48806 w 2291201"/>
              <a:gd name="connsiteY6" fmla="*/ 488061 h 488061"/>
              <a:gd name="connsiteX7" fmla="*/ 0 w 2291201"/>
              <a:gd name="connsiteY7" fmla="*/ 439255 h 488061"/>
              <a:gd name="connsiteX8" fmla="*/ 0 w 2291201"/>
              <a:gd name="connsiteY8" fmla="*/ 48806 h 488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91201" h="488061">
                <a:moveTo>
                  <a:pt x="0" y="48806"/>
                </a:moveTo>
                <a:cubicBezTo>
                  <a:pt x="0" y="21851"/>
                  <a:pt x="21851" y="0"/>
                  <a:pt x="48806" y="0"/>
                </a:cubicBezTo>
                <a:lnTo>
                  <a:pt x="2242395" y="0"/>
                </a:lnTo>
                <a:cubicBezTo>
                  <a:pt x="2269350" y="0"/>
                  <a:pt x="2291201" y="21851"/>
                  <a:pt x="2291201" y="48806"/>
                </a:cubicBezTo>
                <a:lnTo>
                  <a:pt x="2291201" y="439255"/>
                </a:lnTo>
                <a:cubicBezTo>
                  <a:pt x="2291201" y="466210"/>
                  <a:pt x="2269350" y="488061"/>
                  <a:pt x="2242395" y="488061"/>
                </a:cubicBezTo>
                <a:lnTo>
                  <a:pt x="48806" y="488061"/>
                </a:lnTo>
                <a:cubicBezTo>
                  <a:pt x="21851" y="488061"/>
                  <a:pt x="0" y="466210"/>
                  <a:pt x="0" y="439255"/>
                </a:cubicBezTo>
                <a:lnTo>
                  <a:pt x="0" y="4880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015" tIns="60015" rIns="60015" bIns="60015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управления государственной программой Чувашской Республики "Развитие потенциала государственного управления"</a:t>
            </a:r>
            <a:endParaRPr lang="ru-RU" sz="105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Полилиния 69"/>
          <p:cNvSpPr/>
          <p:nvPr/>
        </p:nvSpPr>
        <p:spPr>
          <a:xfrm>
            <a:off x="7072531" y="6237547"/>
            <a:ext cx="627760" cy="431811"/>
          </a:xfrm>
          <a:custGeom>
            <a:avLst/>
            <a:gdLst>
              <a:gd name="connsiteX0" fmla="*/ 0 w 829014"/>
              <a:gd name="connsiteY0" fmla="*/ 48272 h 482721"/>
              <a:gd name="connsiteX1" fmla="*/ 48272 w 829014"/>
              <a:gd name="connsiteY1" fmla="*/ 0 h 482721"/>
              <a:gd name="connsiteX2" fmla="*/ 780742 w 829014"/>
              <a:gd name="connsiteY2" fmla="*/ 0 h 482721"/>
              <a:gd name="connsiteX3" fmla="*/ 829014 w 829014"/>
              <a:gd name="connsiteY3" fmla="*/ 48272 h 482721"/>
              <a:gd name="connsiteX4" fmla="*/ 829014 w 829014"/>
              <a:gd name="connsiteY4" fmla="*/ 434449 h 482721"/>
              <a:gd name="connsiteX5" fmla="*/ 780742 w 829014"/>
              <a:gd name="connsiteY5" fmla="*/ 482721 h 482721"/>
              <a:gd name="connsiteX6" fmla="*/ 48272 w 829014"/>
              <a:gd name="connsiteY6" fmla="*/ 482721 h 482721"/>
              <a:gd name="connsiteX7" fmla="*/ 0 w 829014"/>
              <a:gd name="connsiteY7" fmla="*/ 434449 h 482721"/>
              <a:gd name="connsiteX8" fmla="*/ 0 w 829014"/>
              <a:gd name="connsiteY8" fmla="*/ 48272 h 482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4" h="482721">
                <a:moveTo>
                  <a:pt x="0" y="48272"/>
                </a:moveTo>
                <a:cubicBezTo>
                  <a:pt x="0" y="21612"/>
                  <a:pt x="21612" y="0"/>
                  <a:pt x="48272" y="0"/>
                </a:cubicBezTo>
                <a:lnTo>
                  <a:pt x="780742" y="0"/>
                </a:lnTo>
                <a:cubicBezTo>
                  <a:pt x="807402" y="0"/>
                  <a:pt x="829014" y="21612"/>
                  <a:pt x="829014" y="48272"/>
                </a:cubicBezTo>
                <a:lnTo>
                  <a:pt x="829014" y="434449"/>
                </a:lnTo>
                <a:cubicBezTo>
                  <a:pt x="829014" y="461109"/>
                  <a:pt x="807402" y="482721"/>
                  <a:pt x="780742" y="482721"/>
                </a:cubicBezTo>
                <a:lnTo>
                  <a:pt x="48272" y="482721"/>
                </a:lnTo>
                <a:cubicBezTo>
                  <a:pt x="21612" y="482721"/>
                  <a:pt x="0" y="461109"/>
                  <a:pt x="0" y="434449"/>
                </a:cubicBezTo>
                <a:lnTo>
                  <a:pt x="0" y="4827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478" tIns="67478" rIns="67478" bIns="6747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1 434,9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Полилиния 70"/>
          <p:cNvSpPr/>
          <p:nvPr/>
        </p:nvSpPr>
        <p:spPr>
          <a:xfrm>
            <a:off x="7756159" y="6222370"/>
            <a:ext cx="627760" cy="446989"/>
          </a:xfrm>
          <a:custGeom>
            <a:avLst/>
            <a:gdLst>
              <a:gd name="connsiteX0" fmla="*/ 0 w 829014"/>
              <a:gd name="connsiteY0" fmla="*/ 48272 h 482721"/>
              <a:gd name="connsiteX1" fmla="*/ 48272 w 829014"/>
              <a:gd name="connsiteY1" fmla="*/ 0 h 482721"/>
              <a:gd name="connsiteX2" fmla="*/ 780742 w 829014"/>
              <a:gd name="connsiteY2" fmla="*/ 0 h 482721"/>
              <a:gd name="connsiteX3" fmla="*/ 829014 w 829014"/>
              <a:gd name="connsiteY3" fmla="*/ 48272 h 482721"/>
              <a:gd name="connsiteX4" fmla="*/ 829014 w 829014"/>
              <a:gd name="connsiteY4" fmla="*/ 434449 h 482721"/>
              <a:gd name="connsiteX5" fmla="*/ 780742 w 829014"/>
              <a:gd name="connsiteY5" fmla="*/ 482721 h 482721"/>
              <a:gd name="connsiteX6" fmla="*/ 48272 w 829014"/>
              <a:gd name="connsiteY6" fmla="*/ 482721 h 482721"/>
              <a:gd name="connsiteX7" fmla="*/ 0 w 829014"/>
              <a:gd name="connsiteY7" fmla="*/ 434449 h 482721"/>
              <a:gd name="connsiteX8" fmla="*/ 0 w 829014"/>
              <a:gd name="connsiteY8" fmla="*/ 48272 h 482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4" h="482721">
                <a:moveTo>
                  <a:pt x="0" y="48272"/>
                </a:moveTo>
                <a:cubicBezTo>
                  <a:pt x="0" y="21612"/>
                  <a:pt x="21612" y="0"/>
                  <a:pt x="48272" y="0"/>
                </a:cubicBezTo>
                <a:lnTo>
                  <a:pt x="780742" y="0"/>
                </a:lnTo>
                <a:cubicBezTo>
                  <a:pt x="807402" y="0"/>
                  <a:pt x="829014" y="21612"/>
                  <a:pt x="829014" y="48272"/>
                </a:cubicBezTo>
                <a:lnTo>
                  <a:pt x="829014" y="434449"/>
                </a:lnTo>
                <a:cubicBezTo>
                  <a:pt x="829014" y="461109"/>
                  <a:pt x="807402" y="482721"/>
                  <a:pt x="780742" y="482721"/>
                </a:cubicBezTo>
                <a:lnTo>
                  <a:pt x="48272" y="482721"/>
                </a:lnTo>
                <a:cubicBezTo>
                  <a:pt x="21612" y="482721"/>
                  <a:pt x="0" y="461109"/>
                  <a:pt x="0" y="434449"/>
                </a:cubicBezTo>
                <a:lnTo>
                  <a:pt x="0" y="4827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478" tIns="67478" rIns="67478" bIns="6747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1 269,3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Полилиния 71"/>
          <p:cNvSpPr/>
          <p:nvPr/>
        </p:nvSpPr>
        <p:spPr>
          <a:xfrm>
            <a:off x="8411889" y="6221947"/>
            <a:ext cx="627760" cy="447412"/>
          </a:xfrm>
          <a:custGeom>
            <a:avLst/>
            <a:gdLst>
              <a:gd name="connsiteX0" fmla="*/ 0 w 829014"/>
              <a:gd name="connsiteY0" fmla="*/ 48272 h 482721"/>
              <a:gd name="connsiteX1" fmla="*/ 48272 w 829014"/>
              <a:gd name="connsiteY1" fmla="*/ 0 h 482721"/>
              <a:gd name="connsiteX2" fmla="*/ 780742 w 829014"/>
              <a:gd name="connsiteY2" fmla="*/ 0 h 482721"/>
              <a:gd name="connsiteX3" fmla="*/ 829014 w 829014"/>
              <a:gd name="connsiteY3" fmla="*/ 48272 h 482721"/>
              <a:gd name="connsiteX4" fmla="*/ 829014 w 829014"/>
              <a:gd name="connsiteY4" fmla="*/ 434449 h 482721"/>
              <a:gd name="connsiteX5" fmla="*/ 780742 w 829014"/>
              <a:gd name="connsiteY5" fmla="*/ 482721 h 482721"/>
              <a:gd name="connsiteX6" fmla="*/ 48272 w 829014"/>
              <a:gd name="connsiteY6" fmla="*/ 482721 h 482721"/>
              <a:gd name="connsiteX7" fmla="*/ 0 w 829014"/>
              <a:gd name="connsiteY7" fmla="*/ 434449 h 482721"/>
              <a:gd name="connsiteX8" fmla="*/ 0 w 829014"/>
              <a:gd name="connsiteY8" fmla="*/ 48272 h 482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4" h="482721">
                <a:moveTo>
                  <a:pt x="0" y="48272"/>
                </a:moveTo>
                <a:cubicBezTo>
                  <a:pt x="0" y="21612"/>
                  <a:pt x="21612" y="0"/>
                  <a:pt x="48272" y="0"/>
                </a:cubicBezTo>
                <a:lnTo>
                  <a:pt x="780742" y="0"/>
                </a:lnTo>
                <a:cubicBezTo>
                  <a:pt x="807402" y="0"/>
                  <a:pt x="829014" y="21612"/>
                  <a:pt x="829014" y="48272"/>
                </a:cubicBezTo>
                <a:lnTo>
                  <a:pt x="829014" y="434449"/>
                </a:lnTo>
                <a:cubicBezTo>
                  <a:pt x="829014" y="461109"/>
                  <a:pt x="807402" y="482721"/>
                  <a:pt x="780742" y="482721"/>
                </a:cubicBezTo>
                <a:lnTo>
                  <a:pt x="48272" y="482721"/>
                </a:lnTo>
                <a:cubicBezTo>
                  <a:pt x="21612" y="482721"/>
                  <a:pt x="0" y="461109"/>
                  <a:pt x="0" y="434449"/>
                </a:cubicBezTo>
                <a:lnTo>
                  <a:pt x="0" y="4827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478" tIns="67478" rIns="67478" bIns="6747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1 193,2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17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79513" y="2864214"/>
            <a:ext cx="4874687" cy="78081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муниципальных нормативных правовых актов, внесенных в регистр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нормативных правовых актов Чувашской Республики, правовая экспертиза которых проведена, %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9513" y="3753112"/>
            <a:ext cx="4859098" cy="82801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нормативных правовых актов Чувашской Республики, регулирующих вопросы противодействия коррупции, приведенных в соответствие с требованиями законодательства Российской Федерации, %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79512" y="4653208"/>
            <a:ext cx="4874687" cy="79201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проектов нормативных правовых актов Чувашской Республики, в отношении которых проведена антикоррупционная экспертиза, %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79513" y="5517232"/>
            <a:ext cx="4859098" cy="79208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удовлетворенности населения качеством бесплатной юридической помощи, %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59727" y="1643516"/>
            <a:ext cx="2352023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42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Полилиния 2"/>
          <p:cNvSpPr/>
          <p:nvPr/>
        </p:nvSpPr>
        <p:spPr>
          <a:xfrm>
            <a:off x="5131895" y="1126629"/>
            <a:ext cx="3903032" cy="834139"/>
          </a:xfrm>
          <a:custGeom>
            <a:avLst/>
            <a:gdLst>
              <a:gd name="connsiteX0" fmla="*/ 0 w 3903032"/>
              <a:gd name="connsiteY0" fmla="*/ 83414 h 834139"/>
              <a:gd name="connsiteX1" fmla="*/ 83414 w 3903032"/>
              <a:gd name="connsiteY1" fmla="*/ 0 h 834139"/>
              <a:gd name="connsiteX2" fmla="*/ 3819618 w 3903032"/>
              <a:gd name="connsiteY2" fmla="*/ 0 h 834139"/>
              <a:gd name="connsiteX3" fmla="*/ 3903032 w 3903032"/>
              <a:gd name="connsiteY3" fmla="*/ 83414 h 834139"/>
              <a:gd name="connsiteX4" fmla="*/ 3903032 w 3903032"/>
              <a:gd name="connsiteY4" fmla="*/ 750725 h 834139"/>
              <a:gd name="connsiteX5" fmla="*/ 3819618 w 3903032"/>
              <a:gd name="connsiteY5" fmla="*/ 834139 h 834139"/>
              <a:gd name="connsiteX6" fmla="*/ 83414 w 3903032"/>
              <a:gd name="connsiteY6" fmla="*/ 834139 h 834139"/>
              <a:gd name="connsiteX7" fmla="*/ 0 w 3903032"/>
              <a:gd name="connsiteY7" fmla="*/ 750725 h 834139"/>
              <a:gd name="connsiteX8" fmla="*/ 0 w 3903032"/>
              <a:gd name="connsiteY8" fmla="*/ 83414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834139">
                <a:moveTo>
                  <a:pt x="0" y="83414"/>
                </a:moveTo>
                <a:cubicBezTo>
                  <a:pt x="0" y="37346"/>
                  <a:pt x="37346" y="0"/>
                  <a:pt x="83414" y="0"/>
                </a:cubicBezTo>
                <a:lnTo>
                  <a:pt x="3819618" y="0"/>
                </a:lnTo>
                <a:cubicBezTo>
                  <a:pt x="3865686" y="0"/>
                  <a:pt x="3903032" y="37346"/>
                  <a:pt x="3903032" y="83414"/>
                </a:cubicBezTo>
                <a:lnTo>
                  <a:pt x="3903032" y="750725"/>
                </a:lnTo>
                <a:cubicBezTo>
                  <a:pt x="3903032" y="796793"/>
                  <a:pt x="3865686" y="834139"/>
                  <a:pt x="3819618" y="834139"/>
                </a:cubicBezTo>
                <a:lnTo>
                  <a:pt x="83414" y="834139"/>
                </a:lnTo>
                <a:cubicBezTo>
                  <a:pt x="37346" y="834139"/>
                  <a:pt x="0" y="796793"/>
                  <a:pt x="0" y="750725"/>
                </a:cubicBezTo>
                <a:lnTo>
                  <a:pt x="0" y="83414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77771" tIns="77771" rIns="77771" bIns="7777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лилиния 3"/>
          <p:cNvSpPr/>
          <p:nvPr/>
        </p:nvSpPr>
        <p:spPr>
          <a:xfrm>
            <a:off x="5131895" y="1995962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5131895" y="2865295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8" name="Полилиния 7"/>
          <p:cNvSpPr/>
          <p:nvPr/>
        </p:nvSpPr>
        <p:spPr>
          <a:xfrm>
            <a:off x="5131895" y="3734628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5131895" y="4603962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5131895" y="5473295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5924790" y="1995962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5924790" y="2865295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5924790" y="3734628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5924790" y="4603962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5924790" y="5473295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</a:t>
            </a:r>
          </a:p>
        </p:txBody>
      </p:sp>
      <p:sp>
        <p:nvSpPr>
          <p:cNvPr id="21" name="Полилиния 20"/>
          <p:cNvSpPr/>
          <p:nvPr/>
        </p:nvSpPr>
        <p:spPr>
          <a:xfrm>
            <a:off x="6717685" y="1995962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6717685" y="2865295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6717685" y="3734628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6717685" y="4603962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6717685" y="5473295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</a:t>
            </a:r>
          </a:p>
        </p:txBody>
      </p:sp>
      <p:sp>
        <p:nvSpPr>
          <p:cNvPr id="27" name="Полилиния 26"/>
          <p:cNvSpPr/>
          <p:nvPr/>
        </p:nvSpPr>
        <p:spPr>
          <a:xfrm>
            <a:off x="7510580" y="1995962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7510580" y="2865295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29" name="Полилиния 28"/>
          <p:cNvSpPr/>
          <p:nvPr/>
        </p:nvSpPr>
        <p:spPr>
          <a:xfrm>
            <a:off x="7510580" y="3734628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7510580" y="4603962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7510580" y="5473295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</a:t>
            </a:r>
          </a:p>
        </p:txBody>
      </p:sp>
      <p:sp>
        <p:nvSpPr>
          <p:cNvPr id="32" name="Полилиния 31"/>
          <p:cNvSpPr/>
          <p:nvPr/>
        </p:nvSpPr>
        <p:spPr>
          <a:xfrm>
            <a:off x="8303475" y="1995962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8303475" y="2865295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8303475" y="3734628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8303475" y="4603962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8303475" y="5473295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</a:t>
            </a:r>
          </a:p>
        </p:txBody>
      </p:sp>
      <p:pic>
        <p:nvPicPr>
          <p:cNvPr id="17" name="Picture 2" descr="T:\Сектор финансирования\sistema upravleniya kadram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706" y="1304764"/>
            <a:ext cx="2500112" cy="11815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потенциала государственного управления»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47844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лилиния 2"/>
          <p:cNvSpPr/>
          <p:nvPr/>
        </p:nvSpPr>
        <p:spPr>
          <a:xfrm>
            <a:off x="3776261" y="1995409"/>
            <a:ext cx="5260235" cy="333825"/>
          </a:xfrm>
          <a:custGeom>
            <a:avLst/>
            <a:gdLst>
              <a:gd name="connsiteX0" fmla="*/ 0 w 3853061"/>
              <a:gd name="connsiteY0" fmla="*/ 55534 h 555336"/>
              <a:gd name="connsiteX1" fmla="*/ 55534 w 3853061"/>
              <a:gd name="connsiteY1" fmla="*/ 0 h 555336"/>
              <a:gd name="connsiteX2" fmla="*/ 3797527 w 3853061"/>
              <a:gd name="connsiteY2" fmla="*/ 0 h 555336"/>
              <a:gd name="connsiteX3" fmla="*/ 3853061 w 3853061"/>
              <a:gd name="connsiteY3" fmla="*/ 55534 h 555336"/>
              <a:gd name="connsiteX4" fmla="*/ 3853061 w 3853061"/>
              <a:gd name="connsiteY4" fmla="*/ 499802 h 555336"/>
              <a:gd name="connsiteX5" fmla="*/ 3797527 w 3853061"/>
              <a:gd name="connsiteY5" fmla="*/ 555336 h 555336"/>
              <a:gd name="connsiteX6" fmla="*/ 55534 w 3853061"/>
              <a:gd name="connsiteY6" fmla="*/ 555336 h 555336"/>
              <a:gd name="connsiteX7" fmla="*/ 0 w 3853061"/>
              <a:gd name="connsiteY7" fmla="*/ 499802 h 555336"/>
              <a:gd name="connsiteX8" fmla="*/ 0 w 3853061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53061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3797527" y="0"/>
                </a:lnTo>
                <a:cubicBezTo>
                  <a:pt x="3828198" y="0"/>
                  <a:pt x="3853061" y="24863"/>
                  <a:pt x="3853061" y="55534"/>
                </a:cubicBezTo>
                <a:lnTo>
                  <a:pt x="3853061" y="499802"/>
                </a:lnTo>
                <a:cubicBezTo>
                  <a:pt x="3853061" y="530473"/>
                  <a:pt x="3828198" y="555336"/>
                  <a:pt x="3797527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69605" tIns="69605" rIns="69605" bIns="6960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i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структурных элементов, млн. руб.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3781472" y="2354386"/>
            <a:ext cx="2984336" cy="324000"/>
          </a:xfrm>
          <a:custGeom>
            <a:avLst/>
            <a:gdLst>
              <a:gd name="connsiteX0" fmla="*/ 0 w 1429934"/>
              <a:gd name="connsiteY0" fmla="*/ 36617 h 366166"/>
              <a:gd name="connsiteX1" fmla="*/ 36617 w 1429934"/>
              <a:gd name="connsiteY1" fmla="*/ 0 h 366166"/>
              <a:gd name="connsiteX2" fmla="*/ 1393317 w 1429934"/>
              <a:gd name="connsiteY2" fmla="*/ 0 h 366166"/>
              <a:gd name="connsiteX3" fmla="*/ 1429934 w 1429934"/>
              <a:gd name="connsiteY3" fmla="*/ 36617 h 366166"/>
              <a:gd name="connsiteX4" fmla="*/ 1429934 w 1429934"/>
              <a:gd name="connsiteY4" fmla="*/ 329549 h 366166"/>
              <a:gd name="connsiteX5" fmla="*/ 1393317 w 1429934"/>
              <a:gd name="connsiteY5" fmla="*/ 366166 h 366166"/>
              <a:gd name="connsiteX6" fmla="*/ 36617 w 1429934"/>
              <a:gd name="connsiteY6" fmla="*/ 366166 h 366166"/>
              <a:gd name="connsiteX7" fmla="*/ 0 w 1429934"/>
              <a:gd name="connsiteY7" fmla="*/ 329549 h 366166"/>
              <a:gd name="connsiteX8" fmla="*/ 0 w 1429934"/>
              <a:gd name="connsiteY8" fmla="*/ 36617 h 366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29934" h="366166">
                <a:moveTo>
                  <a:pt x="0" y="36617"/>
                </a:moveTo>
                <a:cubicBezTo>
                  <a:pt x="0" y="16394"/>
                  <a:pt x="16394" y="0"/>
                  <a:pt x="36617" y="0"/>
                </a:cubicBezTo>
                <a:lnTo>
                  <a:pt x="1393317" y="0"/>
                </a:lnTo>
                <a:cubicBezTo>
                  <a:pt x="1413540" y="0"/>
                  <a:pt x="1429934" y="16394"/>
                  <a:pt x="1429934" y="36617"/>
                </a:cubicBezTo>
                <a:lnTo>
                  <a:pt x="1429934" y="329549"/>
                </a:lnTo>
                <a:cubicBezTo>
                  <a:pt x="1429934" y="349772"/>
                  <a:pt x="1413540" y="366166"/>
                  <a:pt x="1393317" y="366166"/>
                </a:cubicBezTo>
                <a:lnTo>
                  <a:pt x="36617" y="366166"/>
                </a:lnTo>
                <a:cubicBezTo>
                  <a:pt x="16394" y="366166"/>
                  <a:pt x="0" y="349772"/>
                  <a:pt x="0" y="329549"/>
                </a:cubicBezTo>
                <a:lnTo>
                  <a:pt x="0" y="366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64065" tIns="64065" rIns="64065" bIns="6406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3779912" y="2743875"/>
            <a:ext cx="2998859" cy="612000"/>
          </a:xfrm>
          <a:custGeom>
            <a:avLst/>
            <a:gdLst>
              <a:gd name="connsiteX0" fmla="*/ 0 w 1429934"/>
              <a:gd name="connsiteY0" fmla="*/ 55534 h 555336"/>
              <a:gd name="connsiteX1" fmla="*/ 55534 w 1429934"/>
              <a:gd name="connsiteY1" fmla="*/ 0 h 555336"/>
              <a:gd name="connsiteX2" fmla="*/ 1374400 w 1429934"/>
              <a:gd name="connsiteY2" fmla="*/ 0 h 555336"/>
              <a:gd name="connsiteX3" fmla="*/ 1429934 w 1429934"/>
              <a:gd name="connsiteY3" fmla="*/ 55534 h 555336"/>
              <a:gd name="connsiteX4" fmla="*/ 1429934 w 1429934"/>
              <a:gd name="connsiteY4" fmla="*/ 499802 h 555336"/>
              <a:gd name="connsiteX5" fmla="*/ 1374400 w 1429934"/>
              <a:gd name="connsiteY5" fmla="*/ 555336 h 555336"/>
              <a:gd name="connsiteX6" fmla="*/ 55534 w 1429934"/>
              <a:gd name="connsiteY6" fmla="*/ 555336 h 555336"/>
              <a:gd name="connsiteX7" fmla="*/ 0 w 1429934"/>
              <a:gd name="connsiteY7" fmla="*/ 499802 h 555336"/>
              <a:gd name="connsiteX8" fmla="*/ 0 w 1429934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29934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1374400" y="0"/>
                </a:lnTo>
                <a:cubicBezTo>
                  <a:pt x="1405071" y="0"/>
                  <a:pt x="1429934" y="24863"/>
                  <a:pt x="1429934" y="55534"/>
                </a:cubicBezTo>
                <a:lnTo>
                  <a:pt x="1429934" y="499802"/>
                </a:lnTo>
                <a:cubicBezTo>
                  <a:pt x="1429934" y="530473"/>
                  <a:pt x="1405071" y="555336"/>
                  <a:pt x="1374400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61985" tIns="61985" rIns="61985" bIns="6198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Региональные проекты: </a:t>
            </a:r>
            <a:r>
              <a:rPr lang="ru-RU" sz="9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«Все лучшее детям», «Педагоги и наставники», «</a:t>
            </a:r>
            <a:r>
              <a:rPr lang="ru-RU" sz="9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Профессионалитет</a:t>
            </a:r>
            <a:r>
              <a:rPr lang="ru-RU" sz="9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«Модернизация школьных систем образования в Чувашской Республике»  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3776261" y="3453898"/>
            <a:ext cx="3022349" cy="756000"/>
          </a:xfrm>
          <a:custGeom>
            <a:avLst/>
            <a:gdLst>
              <a:gd name="connsiteX0" fmla="*/ 0 w 1429934"/>
              <a:gd name="connsiteY0" fmla="*/ 55534 h 555336"/>
              <a:gd name="connsiteX1" fmla="*/ 55534 w 1429934"/>
              <a:gd name="connsiteY1" fmla="*/ 0 h 555336"/>
              <a:gd name="connsiteX2" fmla="*/ 1374400 w 1429934"/>
              <a:gd name="connsiteY2" fmla="*/ 0 h 555336"/>
              <a:gd name="connsiteX3" fmla="*/ 1429934 w 1429934"/>
              <a:gd name="connsiteY3" fmla="*/ 55534 h 555336"/>
              <a:gd name="connsiteX4" fmla="*/ 1429934 w 1429934"/>
              <a:gd name="connsiteY4" fmla="*/ 499802 h 555336"/>
              <a:gd name="connsiteX5" fmla="*/ 1374400 w 1429934"/>
              <a:gd name="connsiteY5" fmla="*/ 555336 h 555336"/>
              <a:gd name="connsiteX6" fmla="*/ 55534 w 1429934"/>
              <a:gd name="connsiteY6" fmla="*/ 555336 h 555336"/>
              <a:gd name="connsiteX7" fmla="*/ 0 w 1429934"/>
              <a:gd name="connsiteY7" fmla="*/ 499802 h 555336"/>
              <a:gd name="connsiteX8" fmla="*/ 0 w 1429934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29934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1374400" y="0"/>
                </a:lnTo>
                <a:cubicBezTo>
                  <a:pt x="1405071" y="0"/>
                  <a:pt x="1429934" y="24863"/>
                  <a:pt x="1429934" y="55534"/>
                </a:cubicBezTo>
                <a:lnTo>
                  <a:pt x="1429934" y="499802"/>
                </a:lnTo>
                <a:cubicBezTo>
                  <a:pt x="1429934" y="530473"/>
                  <a:pt x="1405071" y="555336"/>
                  <a:pt x="1374400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61985" tIns="61985" rIns="61985" bIns="6198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Ведомственные проекты: </a:t>
            </a:r>
            <a:r>
              <a:rPr lang="ru-RU" sz="9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«Реализация мер, направленных на развитие образовательных организаций», «Строительство (приобретение), реконструкция объектов капитального строительства образовательных организаций»</a:t>
            </a:r>
            <a:endParaRPr lang="ru-RU" sz="9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6885120" y="2354386"/>
            <a:ext cx="630000" cy="324000"/>
          </a:xfrm>
          <a:custGeom>
            <a:avLst/>
            <a:gdLst>
              <a:gd name="connsiteX0" fmla="*/ 0 w 560620"/>
              <a:gd name="connsiteY0" fmla="*/ 36617 h 366166"/>
              <a:gd name="connsiteX1" fmla="*/ 36617 w 560620"/>
              <a:gd name="connsiteY1" fmla="*/ 0 h 366166"/>
              <a:gd name="connsiteX2" fmla="*/ 524003 w 560620"/>
              <a:gd name="connsiteY2" fmla="*/ 0 h 366166"/>
              <a:gd name="connsiteX3" fmla="*/ 560620 w 560620"/>
              <a:gd name="connsiteY3" fmla="*/ 36617 h 366166"/>
              <a:gd name="connsiteX4" fmla="*/ 560620 w 560620"/>
              <a:gd name="connsiteY4" fmla="*/ 329549 h 366166"/>
              <a:gd name="connsiteX5" fmla="*/ 524003 w 560620"/>
              <a:gd name="connsiteY5" fmla="*/ 366166 h 366166"/>
              <a:gd name="connsiteX6" fmla="*/ 36617 w 560620"/>
              <a:gd name="connsiteY6" fmla="*/ 366166 h 366166"/>
              <a:gd name="connsiteX7" fmla="*/ 0 w 560620"/>
              <a:gd name="connsiteY7" fmla="*/ 329549 h 366166"/>
              <a:gd name="connsiteX8" fmla="*/ 0 w 560620"/>
              <a:gd name="connsiteY8" fmla="*/ 36617 h 366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0620" h="366166">
                <a:moveTo>
                  <a:pt x="0" y="36617"/>
                </a:moveTo>
                <a:cubicBezTo>
                  <a:pt x="0" y="16394"/>
                  <a:pt x="16394" y="0"/>
                  <a:pt x="36617" y="0"/>
                </a:cubicBezTo>
                <a:lnTo>
                  <a:pt x="524003" y="0"/>
                </a:lnTo>
                <a:cubicBezTo>
                  <a:pt x="544226" y="0"/>
                  <a:pt x="560620" y="16394"/>
                  <a:pt x="560620" y="36617"/>
                </a:cubicBezTo>
                <a:lnTo>
                  <a:pt x="560620" y="329549"/>
                </a:lnTo>
                <a:cubicBezTo>
                  <a:pt x="560620" y="349772"/>
                  <a:pt x="544226" y="366166"/>
                  <a:pt x="524003" y="366166"/>
                </a:cubicBezTo>
                <a:lnTo>
                  <a:pt x="36617" y="366166"/>
                </a:lnTo>
                <a:cubicBezTo>
                  <a:pt x="16394" y="366166"/>
                  <a:pt x="0" y="349772"/>
                  <a:pt x="0" y="329549"/>
                </a:cubicBezTo>
                <a:lnTo>
                  <a:pt x="0" y="366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4065" tIns="64065" rIns="64065" bIns="6406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6889800" y="2749910"/>
            <a:ext cx="622435" cy="612000"/>
          </a:xfrm>
          <a:custGeom>
            <a:avLst/>
            <a:gdLst>
              <a:gd name="connsiteX0" fmla="*/ 0 w 559518"/>
              <a:gd name="connsiteY0" fmla="*/ 55534 h 555336"/>
              <a:gd name="connsiteX1" fmla="*/ 55534 w 559518"/>
              <a:gd name="connsiteY1" fmla="*/ 0 h 555336"/>
              <a:gd name="connsiteX2" fmla="*/ 503984 w 559518"/>
              <a:gd name="connsiteY2" fmla="*/ 0 h 555336"/>
              <a:gd name="connsiteX3" fmla="*/ 559518 w 559518"/>
              <a:gd name="connsiteY3" fmla="*/ 55534 h 555336"/>
              <a:gd name="connsiteX4" fmla="*/ 559518 w 559518"/>
              <a:gd name="connsiteY4" fmla="*/ 499802 h 555336"/>
              <a:gd name="connsiteX5" fmla="*/ 503984 w 559518"/>
              <a:gd name="connsiteY5" fmla="*/ 555336 h 555336"/>
              <a:gd name="connsiteX6" fmla="*/ 55534 w 559518"/>
              <a:gd name="connsiteY6" fmla="*/ 555336 h 555336"/>
              <a:gd name="connsiteX7" fmla="*/ 0 w 559518"/>
              <a:gd name="connsiteY7" fmla="*/ 499802 h 555336"/>
              <a:gd name="connsiteX8" fmla="*/ 0 w 559518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518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503984" y="0"/>
                </a:lnTo>
                <a:cubicBezTo>
                  <a:pt x="534655" y="0"/>
                  <a:pt x="559518" y="24863"/>
                  <a:pt x="559518" y="55534"/>
                </a:cubicBezTo>
                <a:lnTo>
                  <a:pt x="559518" y="499802"/>
                </a:lnTo>
                <a:cubicBezTo>
                  <a:pt x="559518" y="530473"/>
                  <a:pt x="534655" y="555336"/>
                  <a:pt x="503984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5795" tIns="65795" rIns="65795" bIns="65795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3 395,4</a:t>
            </a:r>
          </a:p>
        </p:txBody>
      </p:sp>
      <p:sp>
        <p:nvSpPr>
          <p:cNvPr id="25" name="Полилиния 24"/>
          <p:cNvSpPr/>
          <p:nvPr/>
        </p:nvSpPr>
        <p:spPr>
          <a:xfrm>
            <a:off x="6910357" y="3453898"/>
            <a:ext cx="630000" cy="756000"/>
          </a:xfrm>
          <a:custGeom>
            <a:avLst/>
            <a:gdLst>
              <a:gd name="connsiteX0" fmla="*/ 0 w 544425"/>
              <a:gd name="connsiteY0" fmla="*/ 54443 h 555336"/>
              <a:gd name="connsiteX1" fmla="*/ 54443 w 544425"/>
              <a:gd name="connsiteY1" fmla="*/ 0 h 555336"/>
              <a:gd name="connsiteX2" fmla="*/ 489983 w 544425"/>
              <a:gd name="connsiteY2" fmla="*/ 0 h 555336"/>
              <a:gd name="connsiteX3" fmla="*/ 544426 w 544425"/>
              <a:gd name="connsiteY3" fmla="*/ 54443 h 555336"/>
              <a:gd name="connsiteX4" fmla="*/ 544425 w 544425"/>
              <a:gd name="connsiteY4" fmla="*/ 500894 h 555336"/>
              <a:gd name="connsiteX5" fmla="*/ 489982 w 544425"/>
              <a:gd name="connsiteY5" fmla="*/ 555337 h 555336"/>
              <a:gd name="connsiteX6" fmla="*/ 54443 w 544425"/>
              <a:gd name="connsiteY6" fmla="*/ 555336 h 555336"/>
              <a:gd name="connsiteX7" fmla="*/ 0 w 544425"/>
              <a:gd name="connsiteY7" fmla="*/ 500893 h 555336"/>
              <a:gd name="connsiteX8" fmla="*/ 0 w 544425"/>
              <a:gd name="connsiteY8" fmla="*/ 54443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425" h="555336">
                <a:moveTo>
                  <a:pt x="0" y="54443"/>
                </a:moveTo>
                <a:cubicBezTo>
                  <a:pt x="0" y="24375"/>
                  <a:pt x="24375" y="0"/>
                  <a:pt x="54443" y="0"/>
                </a:cubicBezTo>
                <a:lnTo>
                  <a:pt x="489983" y="0"/>
                </a:lnTo>
                <a:cubicBezTo>
                  <a:pt x="520051" y="0"/>
                  <a:pt x="544426" y="24375"/>
                  <a:pt x="544426" y="54443"/>
                </a:cubicBezTo>
                <a:cubicBezTo>
                  <a:pt x="544426" y="203260"/>
                  <a:pt x="544425" y="352077"/>
                  <a:pt x="544425" y="500894"/>
                </a:cubicBezTo>
                <a:cubicBezTo>
                  <a:pt x="544425" y="530962"/>
                  <a:pt x="520050" y="555337"/>
                  <a:pt x="489982" y="555337"/>
                </a:cubicBezTo>
                <a:lnTo>
                  <a:pt x="54443" y="555336"/>
                </a:lnTo>
                <a:cubicBezTo>
                  <a:pt x="24375" y="555336"/>
                  <a:pt x="0" y="530961"/>
                  <a:pt x="0" y="500893"/>
                </a:cubicBezTo>
                <a:lnTo>
                  <a:pt x="0" y="5444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5476" tIns="65476" rIns="65476" bIns="6547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3 238,8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7612897" y="2354386"/>
            <a:ext cx="630000" cy="324000"/>
          </a:xfrm>
          <a:custGeom>
            <a:avLst/>
            <a:gdLst>
              <a:gd name="connsiteX0" fmla="*/ 0 w 559419"/>
              <a:gd name="connsiteY0" fmla="*/ 33288 h 332880"/>
              <a:gd name="connsiteX1" fmla="*/ 33288 w 559419"/>
              <a:gd name="connsiteY1" fmla="*/ 0 h 332880"/>
              <a:gd name="connsiteX2" fmla="*/ 526131 w 559419"/>
              <a:gd name="connsiteY2" fmla="*/ 0 h 332880"/>
              <a:gd name="connsiteX3" fmla="*/ 559419 w 559419"/>
              <a:gd name="connsiteY3" fmla="*/ 33288 h 332880"/>
              <a:gd name="connsiteX4" fmla="*/ 559419 w 559419"/>
              <a:gd name="connsiteY4" fmla="*/ 299592 h 332880"/>
              <a:gd name="connsiteX5" fmla="*/ 526131 w 559419"/>
              <a:gd name="connsiteY5" fmla="*/ 332880 h 332880"/>
              <a:gd name="connsiteX6" fmla="*/ 33288 w 559419"/>
              <a:gd name="connsiteY6" fmla="*/ 332880 h 332880"/>
              <a:gd name="connsiteX7" fmla="*/ 0 w 559419"/>
              <a:gd name="connsiteY7" fmla="*/ 299592 h 332880"/>
              <a:gd name="connsiteX8" fmla="*/ 0 w 559419"/>
              <a:gd name="connsiteY8" fmla="*/ 33288 h 33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419" h="332880">
                <a:moveTo>
                  <a:pt x="0" y="33288"/>
                </a:moveTo>
                <a:cubicBezTo>
                  <a:pt x="0" y="14904"/>
                  <a:pt x="14904" y="0"/>
                  <a:pt x="33288" y="0"/>
                </a:cubicBezTo>
                <a:lnTo>
                  <a:pt x="526131" y="0"/>
                </a:lnTo>
                <a:cubicBezTo>
                  <a:pt x="544515" y="0"/>
                  <a:pt x="559419" y="14904"/>
                  <a:pt x="559419" y="33288"/>
                </a:cubicBezTo>
                <a:lnTo>
                  <a:pt x="559419" y="299592"/>
                </a:lnTo>
                <a:cubicBezTo>
                  <a:pt x="559419" y="317976"/>
                  <a:pt x="544515" y="332880"/>
                  <a:pt x="526131" y="332880"/>
                </a:cubicBezTo>
                <a:lnTo>
                  <a:pt x="33288" y="332880"/>
                </a:lnTo>
                <a:cubicBezTo>
                  <a:pt x="14904" y="332880"/>
                  <a:pt x="0" y="317976"/>
                  <a:pt x="0" y="299592"/>
                </a:cubicBezTo>
                <a:lnTo>
                  <a:pt x="0" y="3328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090" tIns="63090" rIns="63090" bIns="63090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7617577" y="2749911"/>
            <a:ext cx="645378" cy="612000"/>
          </a:xfrm>
          <a:custGeom>
            <a:avLst/>
            <a:gdLst>
              <a:gd name="connsiteX0" fmla="*/ 0 w 556149"/>
              <a:gd name="connsiteY0" fmla="*/ 55534 h 555336"/>
              <a:gd name="connsiteX1" fmla="*/ 55534 w 556149"/>
              <a:gd name="connsiteY1" fmla="*/ 0 h 555336"/>
              <a:gd name="connsiteX2" fmla="*/ 500615 w 556149"/>
              <a:gd name="connsiteY2" fmla="*/ 0 h 555336"/>
              <a:gd name="connsiteX3" fmla="*/ 556149 w 556149"/>
              <a:gd name="connsiteY3" fmla="*/ 55534 h 555336"/>
              <a:gd name="connsiteX4" fmla="*/ 556149 w 556149"/>
              <a:gd name="connsiteY4" fmla="*/ 499802 h 555336"/>
              <a:gd name="connsiteX5" fmla="*/ 500615 w 556149"/>
              <a:gd name="connsiteY5" fmla="*/ 555336 h 555336"/>
              <a:gd name="connsiteX6" fmla="*/ 55534 w 556149"/>
              <a:gd name="connsiteY6" fmla="*/ 555336 h 555336"/>
              <a:gd name="connsiteX7" fmla="*/ 0 w 556149"/>
              <a:gd name="connsiteY7" fmla="*/ 499802 h 555336"/>
              <a:gd name="connsiteX8" fmla="*/ 0 w 556149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6149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500615" y="0"/>
                </a:lnTo>
                <a:cubicBezTo>
                  <a:pt x="531286" y="0"/>
                  <a:pt x="556149" y="24863"/>
                  <a:pt x="556149" y="55534"/>
                </a:cubicBezTo>
                <a:lnTo>
                  <a:pt x="556149" y="499802"/>
                </a:lnTo>
                <a:cubicBezTo>
                  <a:pt x="556149" y="530473"/>
                  <a:pt x="531286" y="555336"/>
                  <a:pt x="500615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5795" tIns="65795" rIns="65795" bIns="65795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6 463,0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7638134" y="3453898"/>
            <a:ext cx="630000" cy="756000"/>
          </a:xfrm>
          <a:custGeom>
            <a:avLst/>
            <a:gdLst>
              <a:gd name="connsiteX0" fmla="*/ 0 w 512328"/>
              <a:gd name="connsiteY0" fmla="*/ 51233 h 555336"/>
              <a:gd name="connsiteX1" fmla="*/ 51233 w 512328"/>
              <a:gd name="connsiteY1" fmla="*/ 0 h 555336"/>
              <a:gd name="connsiteX2" fmla="*/ 461095 w 512328"/>
              <a:gd name="connsiteY2" fmla="*/ 0 h 555336"/>
              <a:gd name="connsiteX3" fmla="*/ 512328 w 512328"/>
              <a:gd name="connsiteY3" fmla="*/ 51233 h 555336"/>
              <a:gd name="connsiteX4" fmla="*/ 512328 w 512328"/>
              <a:gd name="connsiteY4" fmla="*/ 504103 h 555336"/>
              <a:gd name="connsiteX5" fmla="*/ 461095 w 512328"/>
              <a:gd name="connsiteY5" fmla="*/ 555336 h 555336"/>
              <a:gd name="connsiteX6" fmla="*/ 51233 w 512328"/>
              <a:gd name="connsiteY6" fmla="*/ 555336 h 555336"/>
              <a:gd name="connsiteX7" fmla="*/ 0 w 512328"/>
              <a:gd name="connsiteY7" fmla="*/ 504103 h 555336"/>
              <a:gd name="connsiteX8" fmla="*/ 0 w 512328"/>
              <a:gd name="connsiteY8" fmla="*/ 51233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2328" h="555336">
                <a:moveTo>
                  <a:pt x="0" y="51233"/>
                </a:moveTo>
                <a:cubicBezTo>
                  <a:pt x="0" y="22938"/>
                  <a:pt x="22938" y="0"/>
                  <a:pt x="51233" y="0"/>
                </a:cubicBezTo>
                <a:lnTo>
                  <a:pt x="461095" y="0"/>
                </a:lnTo>
                <a:cubicBezTo>
                  <a:pt x="489390" y="0"/>
                  <a:pt x="512328" y="22938"/>
                  <a:pt x="512328" y="51233"/>
                </a:cubicBezTo>
                <a:lnTo>
                  <a:pt x="512328" y="504103"/>
                </a:lnTo>
                <a:cubicBezTo>
                  <a:pt x="512328" y="532398"/>
                  <a:pt x="489390" y="555336"/>
                  <a:pt x="461095" y="555336"/>
                </a:cubicBezTo>
                <a:lnTo>
                  <a:pt x="51233" y="555336"/>
                </a:lnTo>
                <a:cubicBezTo>
                  <a:pt x="22938" y="555336"/>
                  <a:pt x="0" y="532398"/>
                  <a:pt x="0" y="504103"/>
                </a:cubicBezTo>
                <a:lnTo>
                  <a:pt x="0" y="5123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4536" tIns="64536" rIns="64536" bIns="6453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1 603,0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8344650" y="2354386"/>
            <a:ext cx="630000" cy="324000"/>
          </a:xfrm>
          <a:custGeom>
            <a:avLst/>
            <a:gdLst>
              <a:gd name="connsiteX0" fmla="*/ 0 w 561061"/>
              <a:gd name="connsiteY0" fmla="*/ 33288 h 332880"/>
              <a:gd name="connsiteX1" fmla="*/ 33288 w 561061"/>
              <a:gd name="connsiteY1" fmla="*/ 0 h 332880"/>
              <a:gd name="connsiteX2" fmla="*/ 527773 w 561061"/>
              <a:gd name="connsiteY2" fmla="*/ 0 h 332880"/>
              <a:gd name="connsiteX3" fmla="*/ 561061 w 561061"/>
              <a:gd name="connsiteY3" fmla="*/ 33288 h 332880"/>
              <a:gd name="connsiteX4" fmla="*/ 561061 w 561061"/>
              <a:gd name="connsiteY4" fmla="*/ 299592 h 332880"/>
              <a:gd name="connsiteX5" fmla="*/ 527773 w 561061"/>
              <a:gd name="connsiteY5" fmla="*/ 332880 h 332880"/>
              <a:gd name="connsiteX6" fmla="*/ 33288 w 561061"/>
              <a:gd name="connsiteY6" fmla="*/ 332880 h 332880"/>
              <a:gd name="connsiteX7" fmla="*/ 0 w 561061"/>
              <a:gd name="connsiteY7" fmla="*/ 299592 h 332880"/>
              <a:gd name="connsiteX8" fmla="*/ 0 w 561061"/>
              <a:gd name="connsiteY8" fmla="*/ 33288 h 33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1061" h="332880">
                <a:moveTo>
                  <a:pt x="0" y="33288"/>
                </a:moveTo>
                <a:cubicBezTo>
                  <a:pt x="0" y="14904"/>
                  <a:pt x="14904" y="0"/>
                  <a:pt x="33288" y="0"/>
                </a:cubicBezTo>
                <a:lnTo>
                  <a:pt x="527773" y="0"/>
                </a:lnTo>
                <a:cubicBezTo>
                  <a:pt x="546157" y="0"/>
                  <a:pt x="561061" y="14904"/>
                  <a:pt x="561061" y="33288"/>
                </a:cubicBezTo>
                <a:lnTo>
                  <a:pt x="561061" y="299592"/>
                </a:lnTo>
                <a:cubicBezTo>
                  <a:pt x="561061" y="317976"/>
                  <a:pt x="546157" y="332880"/>
                  <a:pt x="527773" y="332880"/>
                </a:cubicBezTo>
                <a:lnTo>
                  <a:pt x="33288" y="332880"/>
                </a:lnTo>
                <a:cubicBezTo>
                  <a:pt x="14904" y="332880"/>
                  <a:pt x="0" y="317976"/>
                  <a:pt x="0" y="299592"/>
                </a:cubicBezTo>
                <a:lnTo>
                  <a:pt x="0" y="3328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090" tIns="63090" rIns="63090" bIns="63090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8349330" y="2749911"/>
            <a:ext cx="622435" cy="612000"/>
          </a:xfrm>
          <a:custGeom>
            <a:avLst/>
            <a:gdLst>
              <a:gd name="connsiteX0" fmla="*/ 0 w 559965"/>
              <a:gd name="connsiteY0" fmla="*/ 55534 h 555336"/>
              <a:gd name="connsiteX1" fmla="*/ 55534 w 559965"/>
              <a:gd name="connsiteY1" fmla="*/ 0 h 555336"/>
              <a:gd name="connsiteX2" fmla="*/ 504431 w 559965"/>
              <a:gd name="connsiteY2" fmla="*/ 0 h 555336"/>
              <a:gd name="connsiteX3" fmla="*/ 559965 w 559965"/>
              <a:gd name="connsiteY3" fmla="*/ 55534 h 555336"/>
              <a:gd name="connsiteX4" fmla="*/ 559965 w 559965"/>
              <a:gd name="connsiteY4" fmla="*/ 499802 h 555336"/>
              <a:gd name="connsiteX5" fmla="*/ 504431 w 559965"/>
              <a:gd name="connsiteY5" fmla="*/ 555336 h 555336"/>
              <a:gd name="connsiteX6" fmla="*/ 55534 w 559965"/>
              <a:gd name="connsiteY6" fmla="*/ 555336 h 555336"/>
              <a:gd name="connsiteX7" fmla="*/ 0 w 559965"/>
              <a:gd name="connsiteY7" fmla="*/ 499802 h 555336"/>
              <a:gd name="connsiteX8" fmla="*/ 0 w 559965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965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504431" y="0"/>
                </a:lnTo>
                <a:cubicBezTo>
                  <a:pt x="535102" y="0"/>
                  <a:pt x="559965" y="24863"/>
                  <a:pt x="559965" y="55534"/>
                </a:cubicBezTo>
                <a:lnTo>
                  <a:pt x="559965" y="499802"/>
                </a:lnTo>
                <a:cubicBezTo>
                  <a:pt x="559965" y="530473"/>
                  <a:pt x="535102" y="555336"/>
                  <a:pt x="504431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9605" tIns="69605" rIns="69605" bIns="6960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3 931,0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8369887" y="3453898"/>
            <a:ext cx="630000" cy="756000"/>
          </a:xfrm>
          <a:custGeom>
            <a:avLst/>
            <a:gdLst>
              <a:gd name="connsiteX0" fmla="*/ 0 w 544854"/>
              <a:gd name="connsiteY0" fmla="*/ 54485 h 555336"/>
              <a:gd name="connsiteX1" fmla="*/ 54485 w 544854"/>
              <a:gd name="connsiteY1" fmla="*/ 0 h 555336"/>
              <a:gd name="connsiteX2" fmla="*/ 490369 w 544854"/>
              <a:gd name="connsiteY2" fmla="*/ 0 h 555336"/>
              <a:gd name="connsiteX3" fmla="*/ 544854 w 544854"/>
              <a:gd name="connsiteY3" fmla="*/ 54485 h 555336"/>
              <a:gd name="connsiteX4" fmla="*/ 544854 w 544854"/>
              <a:gd name="connsiteY4" fmla="*/ 500851 h 555336"/>
              <a:gd name="connsiteX5" fmla="*/ 490369 w 544854"/>
              <a:gd name="connsiteY5" fmla="*/ 555336 h 555336"/>
              <a:gd name="connsiteX6" fmla="*/ 54485 w 544854"/>
              <a:gd name="connsiteY6" fmla="*/ 555336 h 555336"/>
              <a:gd name="connsiteX7" fmla="*/ 0 w 544854"/>
              <a:gd name="connsiteY7" fmla="*/ 500851 h 555336"/>
              <a:gd name="connsiteX8" fmla="*/ 0 w 544854"/>
              <a:gd name="connsiteY8" fmla="*/ 54485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854" h="555336">
                <a:moveTo>
                  <a:pt x="0" y="54485"/>
                </a:moveTo>
                <a:cubicBezTo>
                  <a:pt x="0" y="24394"/>
                  <a:pt x="24394" y="0"/>
                  <a:pt x="54485" y="0"/>
                </a:cubicBezTo>
                <a:lnTo>
                  <a:pt x="490369" y="0"/>
                </a:lnTo>
                <a:cubicBezTo>
                  <a:pt x="520460" y="0"/>
                  <a:pt x="544854" y="24394"/>
                  <a:pt x="544854" y="54485"/>
                </a:cubicBezTo>
                <a:lnTo>
                  <a:pt x="544854" y="500851"/>
                </a:lnTo>
                <a:cubicBezTo>
                  <a:pt x="544854" y="530942"/>
                  <a:pt x="520460" y="555336"/>
                  <a:pt x="490369" y="555336"/>
                </a:cubicBezTo>
                <a:lnTo>
                  <a:pt x="54485" y="555336"/>
                </a:lnTo>
                <a:cubicBezTo>
                  <a:pt x="24394" y="555336"/>
                  <a:pt x="0" y="530942"/>
                  <a:pt x="0" y="500851"/>
                </a:cubicBezTo>
                <a:lnTo>
                  <a:pt x="0" y="5448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9298" tIns="69298" rIns="69298" bIns="6929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1 851,7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59728" y="620689"/>
            <a:ext cx="6045020" cy="127220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доступности качественного образования, ориентированного на формирование конкурентоспособной личности, отвечающей требованиям инновационного развития экономики, обладающей навыками проектирования собственной профессиональной карьеры и достижения современных стандартов качества жизни на основе общечеловеческих ценностей и активной гражданской позиции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496" y="2120158"/>
            <a:ext cx="410236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5654681"/>
              </p:ext>
            </p:extLst>
          </p:nvPr>
        </p:nvGraphicFramePr>
        <p:xfrm>
          <a:off x="18894" y="2535537"/>
          <a:ext cx="3617002" cy="36951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00392" y="6448251"/>
            <a:ext cx="1006489" cy="365125"/>
          </a:xfrm>
        </p:spPr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43</a:t>
            </a:fld>
            <a:endParaRPr lang="ru-RU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887" y="609126"/>
            <a:ext cx="2232248" cy="1283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259728" y="0"/>
            <a:ext cx="7613500" cy="50405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образования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3794451" y="4329328"/>
            <a:ext cx="3022346" cy="2052000"/>
          </a:xfrm>
          <a:custGeom>
            <a:avLst/>
            <a:gdLst>
              <a:gd name="connsiteX0" fmla="*/ 0 w 1429934"/>
              <a:gd name="connsiteY0" fmla="*/ 55534 h 555336"/>
              <a:gd name="connsiteX1" fmla="*/ 55534 w 1429934"/>
              <a:gd name="connsiteY1" fmla="*/ 0 h 555336"/>
              <a:gd name="connsiteX2" fmla="*/ 1374400 w 1429934"/>
              <a:gd name="connsiteY2" fmla="*/ 0 h 555336"/>
              <a:gd name="connsiteX3" fmla="*/ 1429934 w 1429934"/>
              <a:gd name="connsiteY3" fmla="*/ 55534 h 555336"/>
              <a:gd name="connsiteX4" fmla="*/ 1429934 w 1429934"/>
              <a:gd name="connsiteY4" fmla="*/ 499802 h 555336"/>
              <a:gd name="connsiteX5" fmla="*/ 1374400 w 1429934"/>
              <a:gd name="connsiteY5" fmla="*/ 555336 h 555336"/>
              <a:gd name="connsiteX6" fmla="*/ 55534 w 1429934"/>
              <a:gd name="connsiteY6" fmla="*/ 555336 h 555336"/>
              <a:gd name="connsiteX7" fmla="*/ 0 w 1429934"/>
              <a:gd name="connsiteY7" fmla="*/ 499802 h 555336"/>
              <a:gd name="connsiteX8" fmla="*/ 0 w 1429934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29934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1374400" y="0"/>
                </a:lnTo>
                <a:cubicBezTo>
                  <a:pt x="1405071" y="0"/>
                  <a:pt x="1429934" y="24863"/>
                  <a:pt x="1429934" y="55534"/>
                </a:cubicBezTo>
                <a:lnTo>
                  <a:pt x="1429934" y="499802"/>
                </a:lnTo>
                <a:cubicBezTo>
                  <a:pt x="1429934" y="530473"/>
                  <a:pt x="1405071" y="555336"/>
                  <a:pt x="1374400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61985" tIns="61985" rIns="61985" bIns="6198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Комплексы процессных мероприятий 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деятельности организаций в сфере образования», «Финансовое обеспечение получения дошкольного образования, начального общего, основного общего и среднего общего образования, среднего профессионального образования», «Реализация проектов и мероприятий по инновационному развитию системы образования», «Стипендии, гранты, премии и денежные поощрения», «Модернизация системы воспитания в Чувашской Республике», «Мероприятия в сфере поддержки детей-сирот и детей, оставшихся без попечения родителей, лиц из числа детей-сирот и детей, оставшихся без попечения родителей», «Меры социальной поддержки», «Обеспечение реализации государственной программы»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6920261" y="4329328"/>
            <a:ext cx="630000" cy="2052000"/>
          </a:xfrm>
          <a:custGeom>
            <a:avLst/>
            <a:gdLst>
              <a:gd name="connsiteX0" fmla="*/ 0 w 544425"/>
              <a:gd name="connsiteY0" fmla="*/ 54443 h 555336"/>
              <a:gd name="connsiteX1" fmla="*/ 54443 w 544425"/>
              <a:gd name="connsiteY1" fmla="*/ 0 h 555336"/>
              <a:gd name="connsiteX2" fmla="*/ 489983 w 544425"/>
              <a:gd name="connsiteY2" fmla="*/ 0 h 555336"/>
              <a:gd name="connsiteX3" fmla="*/ 544426 w 544425"/>
              <a:gd name="connsiteY3" fmla="*/ 54443 h 555336"/>
              <a:gd name="connsiteX4" fmla="*/ 544425 w 544425"/>
              <a:gd name="connsiteY4" fmla="*/ 500894 h 555336"/>
              <a:gd name="connsiteX5" fmla="*/ 489982 w 544425"/>
              <a:gd name="connsiteY5" fmla="*/ 555337 h 555336"/>
              <a:gd name="connsiteX6" fmla="*/ 54443 w 544425"/>
              <a:gd name="connsiteY6" fmla="*/ 555336 h 555336"/>
              <a:gd name="connsiteX7" fmla="*/ 0 w 544425"/>
              <a:gd name="connsiteY7" fmla="*/ 500893 h 555336"/>
              <a:gd name="connsiteX8" fmla="*/ 0 w 544425"/>
              <a:gd name="connsiteY8" fmla="*/ 54443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425" h="555336">
                <a:moveTo>
                  <a:pt x="0" y="54443"/>
                </a:moveTo>
                <a:cubicBezTo>
                  <a:pt x="0" y="24375"/>
                  <a:pt x="24375" y="0"/>
                  <a:pt x="54443" y="0"/>
                </a:cubicBezTo>
                <a:lnTo>
                  <a:pt x="489983" y="0"/>
                </a:lnTo>
                <a:cubicBezTo>
                  <a:pt x="520051" y="0"/>
                  <a:pt x="544426" y="24375"/>
                  <a:pt x="544426" y="54443"/>
                </a:cubicBezTo>
                <a:cubicBezTo>
                  <a:pt x="544426" y="203260"/>
                  <a:pt x="544425" y="352077"/>
                  <a:pt x="544425" y="500894"/>
                </a:cubicBezTo>
                <a:cubicBezTo>
                  <a:pt x="544425" y="530962"/>
                  <a:pt x="520050" y="555337"/>
                  <a:pt x="489982" y="555337"/>
                </a:cubicBezTo>
                <a:lnTo>
                  <a:pt x="54443" y="555336"/>
                </a:lnTo>
                <a:cubicBezTo>
                  <a:pt x="24375" y="555336"/>
                  <a:pt x="0" y="530961"/>
                  <a:pt x="0" y="500893"/>
                </a:cubicBezTo>
                <a:lnTo>
                  <a:pt x="0" y="5444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5476" tIns="65476" rIns="65476" bIns="6547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21 676,3</a:t>
            </a:r>
            <a:endParaRPr lang="ru-RU" sz="10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7648038" y="4329328"/>
            <a:ext cx="630000" cy="2052000"/>
          </a:xfrm>
          <a:custGeom>
            <a:avLst/>
            <a:gdLst>
              <a:gd name="connsiteX0" fmla="*/ 0 w 544425"/>
              <a:gd name="connsiteY0" fmla="*/ 54443 h 555336"/>
              <a:gd name="connsiteX1" fmla="*/ 54443 w 544425"/>
              <a:gd name="connsiteY1" fmla="*/ 0 h 555336"/>
              <a:gd name="connsiteX2" fmla="*/ 489983 w 544425"/>
              <a:gd name="connsiteY2" fmla="*/ 0 h 555336"/>
              <a:gd name="connsiteX3" fmla="*/ 544426 w 544425"/>
              <a:gd name="connsiteY3" fmla="*/ 54443 h 555336"/>
              <a:gd name="connsiteX4" fmla="*/ 544425 w 544425"/>
              <a:gd name="connsiteY4" fmla="*/ 500894 h 555336"/>
              <a:gd name="connsiteX5" fmla="*/ 489982 w 544425"/>
              <a:gd name="connsiteY5" fmla="*/ 555337 h 555336"/>
              <a:gd name="connsiteX6" fmla="*/ 54443 w 544425"/>
              <a:gd name="connsiteY6" fmla="*/ 555336 h 555336"/>
              <a:gd name="connsiteX7" fmla="*/ 0 w 544425"/>
              <a:gd name="connsiteY7" fmla="*/ 500893 h 555336"/>
              <a:gd name="connsiteX8" fmla="*/ 0 w 544425"/>
              <a:gd name="connsiteY8" fmla="*/ 54443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425" h="555336">
                <a:moveTo>
                  <a:pt x="0" y="54443"/>
                </a:moveTo>
                <a:cubicBezTo>
                  <a:pt x="0" y="24375"/>
                  <a:pt x="24375" y="0"/>
                  <a:pt x="54443" y="0"/>
                </a:cubicBezTo>
                <a:lnTo>
                  <a:pt x="489983" y="0"/>
                </a:lnTo>
                <a:cubicBezTo>
                  <a:pt x="520051" y="0"/>
                  <a:pt x="544426" y="24375"/>
                  <a:pt x="544426" y="54443"/>
                </a:cubicBezTo>
                <a:cubicBezTo>
                  <a:pt x="544426" y="203260"/>
                  <a:pt x="544425" y="352077"/>
                  <a:pt x="544425" y="500894"/>
                </a:cubicBezTo>
                <a:cubicBezTo>
                  <a:pt x="544425" y="530962"/>
                  <a:pt x="520050" y="555337"/>
                  <a:pt x="489982" y="555337"/>
                </a:cubicBezTo>
                <a:lnTo>
                  <a:pt x="54443" y="555336"/>
                </a:lnTo>
                <a:cubicBezTo>
                  <a:pt x="24375" y="555336"/>
                  <a:pt x="0" y="530961"/>
                  <a:pt x="0" y="500893"/>
                </a:cubicBezTo>
                <a:lnTo>
                  <a:pt x="0" y="5444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5476" tIns="65476" rIns="65476" bIns="6547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21 550,6</a:t>
            </a:r>
            <a:endParaRPr lang="ru-RU" sz="10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8379791" y="4329328"/>
            <a:ext cx="630000" cy="2052000"/>
          </a:xfrm>
          <a:custGeom>
            <a:avLst/>
            <a:gdLst>
              <a:gd name="connsiteX0" fmla="*/ 0 w 544425"/>
              <a:gd name="connsiteY0" fmla="*/ 54443 h 555336"/>
              <a:gd name="connsiteX1" fmla="*/ 54443 w 544425"/>
              <a:gd name="connsiteY1" fmla="*/ 0 h 555336"/>
              <a:gd name="connsiteX2" fmla="*/ 489983 w 544425"/>
              <a:gd name="connsiteY2" fmla="*/ 0 h 555336"/>
              <a:gd name="connsiteX3" fmla="*/ 544426 w 544425"/>
              <a:gd name="connsiteY3" fmla="*/ 54443 h 555336"/>
              <a:gd name="connsiteX4" fmla="*/ 544425 w 544425"/>
              <a:gd name="connsiteY4" fmla="*/ 500894 h 555336"/>
              <a:gd name="connsiteX5" fmla="*/ 489982 w 544425"/>
              <a:gd name="connsiteY5" fmla="*/ 555337 h 555336"/>
              <a:gd name="connsiteX6" fmla="*/ 54443 w 544425"/>
              <a:gd name="connsiteY6" fmla="*/ 555336 h 555336"/>
              <a:gd name="connsiteX7" fmla="*/ 0 w 544425"/>
              <a:gd name="connsiteY7" fmla="*/ 500893 h 555336"/>
              <a:gd name="connsiteX8" fmla="*/ 0 w 544425"/>
              <a:gd name="connsiteY8" fmla="*/ 54443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425" h="555336">
                <a:moveTo>
                  <a:pt x="0" y="54443"/>
                </a:moveTo>
                <a:cubicBezTo>
                  <a:pt x="0" y="24375"/>
                  <a:pt x="24375" y="0"/>
                  <a:pt x="54443" y="0"/>
                </a:cubicBezTo>
                <a:lnTo>
                  <a:pt x="489983" y="0"/>
                </a:lnTo>
                <a:cubicBezTo>
                  <a:pt x="520051" y="0"/>
                  <a:pt x="544426" y="24375"/>
                  <a:pt x="544426" y="54443"/>
                </a:cubicBezTo>
                <a:cubicBezTo>
                  <a:pt x="544426" y="203260"/>
                  <a:pt x="544425" y="352077"/>
                  <a:pt x="544425" y="500894"/>
                </a:cubicBezTo>
                <a:cubicBezTo>
                  <a:pt x="544425" y="530962"/>
                  <a:pt x="520050" y="555337"/>
                  <a:pt x="489982" y="555337"/>
                </a:cubicBezTo>
                <a:lnTo>
                  <a:pt x="54443" y="555336"/>
                </a:lnTo>
                <a:cubicBezTo>
                  <a:pt x="24375" y="555336"/>
                  <a:pt x="0" y="530961"/>
                  <a:pt x="0" y="500893"/>
                </a:cubicBezTo>
                <a:lnTo>
                  <a:pt x="0" y="5444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5476" tIns="65476" rIns="65476" bIns="6547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21 525,2</a:t>
            </a:r>
            <a:endParaRPr lang="ru-RU" sz="10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11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>
          <a:xfrm>
            <a:off x="5130328" y="1196752"/>
            <a:ext cx="3903032" cy="578824"/>
          </a:xfrm>
          <a:custGeom>
            <a:avLst/>
            <a:gdLst>
              <a:gd name="connsiteX0" fmla="*/ 0 w 3903032"/>
              <a:gd name="connsiteY0" fmla="*/ 57882 h 578824"/>
              <a:gd name="connsiteX1" fmla="*/ 57882 w 3903032"/>
              <a:gd name="connsiteY1" fmla="*/ 0 h 578824"/>
              <a:gd name="connsiteX2" fmla="*/ 3845150 w 3903032"/>
              <a:gd name="connsiteY2" fmla="*/ 0 h 578824"/>
              <a:gd name="connsiteX3" fmla="*/ 3903032 w 3903032"/>
              <a:gd name="connsiteY3" fmla="*/ 57882 h 578824"/>
              <a:gd name="connsiteX4" fmla="*/ 3903032 w 3903032"/>
              <a:gd name="connsiteY4" fmla="*/ 520942 h 578824"/>
              <a:gd name="connsiteX5" fmla="*/ 3845150 w 3903032"/>
              <a:gd name="connsiteY5" fmla="*/ 578824 h 578824"/>
              <a:gd name="connsiteX6" fmla="*/ 57882 w 3903032"/>
              <a:gd name="connsiteY6" fmla="*/ 578824 h 578824"/>
              <a:gd name="connsiteX7" fmla="*/ 0 w 3903032"/>
              <a:gd name="connsiteY7" fmla="*/ 520942 h 578824"/>
              <a:gd name="connsiteX8" fmla="*/ 0 w 390303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3845150" y="0"/>
                </a:lnTo>
                <a:cubicBezTo>
                  <a:pt x="3877117" y="0"/>
                  <a:pt x="3903032" y="25915"/>
                  <a:pt x="3903032" y="57882"/>
                </a:cubicBezTo>
                <a:lnTo>
                  <a:pt x="3903032" y="520942"/>
                </a:lnTo>
                <a:cubicBezTo>
                  <a:pt x="3903032" y="552909"/>
                  <a:pt x="3877117" y="578824"/>
                  <a:pt x="384515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293" tIns="70293" rIns="70293" bIns="7029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5131895" y="1993887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293" tIns="70293" rIns="70293" bIns="7029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факт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5131895" y="2707511"/>
            <a:ext cx="731452" cy="56985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93,25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5131895" y="3328434"/>
            <a:ext cx="731452" cy="504000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5131895" y="3873370"/>
            <a:ext cx="731452" cy="578679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5131895" y="4496440"/>
            <a:ext cx="731452" cy="749138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72,5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5130328" y="5317585"/>
            <a:ext cx="731452" cy="393169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82,5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5924790" y="1993887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293" tIns="70293" rIns="70293" bIns="7029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план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5924790" y="2707511"/>
            <a:ext cx="731452" cy="56985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5924790" y="3328434"/>
            <a:ext cx="731452" cy="504000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5924790" y="3873370"/>
            <a:ext cx="731452" cy="578679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5924790" y="4496440"/>
            <a:ext cx="731452" cy="749138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60,5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5924790" y="5317585"/>
            <a:ext cx="731452" cy="393170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5924790" y="5841327"/>
            <a:ext cx="731452" cy="612008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6717685" y="1993887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293" tIns="70293" rIns="70293" bIns="7029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6717685" y="2707511"/>
            <a:ext cx="731452" cy="56985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6717685" y="3328434"/>
            <a:ext cx="731452" cy="504000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6717685" y="3873370"/>
            <a:ext cx="731452" cy="578679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6717685" y="4496440"/>
            <a:ext cx="731452" cy="749138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6717685" y="5317584"/>
            <a:ext cx="731452" cy="393171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81,9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6717685" y="5841328"/>
            <a:ext cx="731452" cy="612006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7510580" y="1993887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293" tIns="70293" rIns="70293" bIns="7029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7510580" y="2707511"/>
            <a:ext cx="731452" cy="56985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85,0</a:t>
            </a:r>
          </a:p>
        </p:txBody>
      </p:sp>
      <p:sp>
        <p:nvSpPr>
          <p:cNvPr id="44" name="Полилиния 43"/>
          <p:cNvSpPr/>
          <p:nvPr/>
        </p:nvSpPr>
        <p:spPr>
          <a:xfrm>
            <a:off x="7510580" y="3328434"/>
            <a:ext cx="731452" cy="504000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7510580" y="3873370"/>
            <a:ext cx="731452" cy="578679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7510580" y="4496440"/>
            <a:ext cx="731452" cy="749138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</a:t>
            </a: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7510580" y="5317586"/>
            <a:ext cx="731452" cy="393168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81,9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7510580" y="5841328"/>
            <a:ext cx="731452" cy="612006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673" tIns="62673" rIns="62673" bIns="6267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8303475" y="1993887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293" tIns="70293" rIns="70293" bIns="7029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8303475" y="2707511"/>
            <a:ext cx="731452" cy="56985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8303475" y="3328434"/>
            <a:ext cx="731452" cy="504000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8303475" y="3873370"/>
            <a:ext cx="731452" cy="578679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8303475" y="4496440"/>
            <a:ext cx="731452" cy="749138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8303475" y="5317586"/>
            <a:ext cx="731452" cy="393169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81,9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8303475" y="5841327"/>
            <a:ext cx="731452" cy="612007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673" tIns="62673" rIns="62673" bIns="6267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5601" y="2709304"/>
            <a:ext cx="4939975" cy="56985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Удовлетворенность населения качеством начального общего, основного общего и среднего общего образования, профессионального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образования, %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5602" y="3352936"/>
            <a:ext cx="4939975" cy="50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Обеспеченность детей дошкольного возраста местами в дошкольных образовательных организациях, количество мест на 1000 детей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85602" y="3897872"/>
            <a:ext cx="4939975" cy="59263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государственных (муниципальных) общеобразовательных организаций, соответствующих современным требованиям обучения, в общем количестве государственных (муниципальных) общеобразовательных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организаций, %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85603" y="4520942"/>
            <a:ext cx="4939974" cy="74913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 вес численности выпускников, трудоустроившихся в течение календарного года, следующего за годом выпуска, в общей численности выпускников образовательных организаций, обучавшихся по образовательным программам среднего профессионального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образования, %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85602" y="5342086"/>
            <a:ext cx="4939975" cy="39317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детей в возрасте от 5 до 18 лет, охваченных дополнительным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образованием, %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5603" y="2056384"/>
            <a:ext cx="2592288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44</a:t>
            </a:fld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5602" y="5841328"/>
            <a:ext cx="4939975" cy="61200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школ, включенных в региональные проекты повышения качества образования, улучшивших свои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результаты, %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I:\Отдел бюджетной политики\_____2014 год\Отчет о деятельности Министерства\для отчета картинки\1 сентябр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635" y="734302"/>
            <a:ext cx="2192943" cy="12905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образования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58" name="Полилиния 57"/>
          <p:cNvSpPr/>
          <p:nvPr/>
        </p:nvSpPr>
        <p:spPr>
          <a:xfrm>
            <a:off x="5131895" y="5841327"/>
            <a:ext cx="731452" cy="612007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09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Полилиния 71"/>
          <p:cNvSpPr/>
          <p:nvPr/>
        </p:nvSpPr>
        <p:spPr>
          <a:xfrm>
            <a:off x="8520640" y="4298776"/>
            <a:ext cx="576000" cy="2304000"/>
          </a:xfrm>
          <a:custGeom>
            <a:avLst/>
            <a:gdLst>
              <a:gd name="connsiteX0" fmla="*/ 0 w 720355"/>
              <a:gd name="connsiteY0" fmla="*/ 47719 h 477185"/>
              <a:gd name="connsiteX1" fmla="*/ 47719 w 720355"/>
              <a:gd name="connsiteY1" fmla="*/ 0 h 477185"/>
              <a:gd name="connsiteX2" fmla="*/ 672637 w 720355"/>
              <a:gd name="connsiteY2" fmla="*/ 0 h 477185"/>
              <a:gd name="connsiteX3" fmla="*/ 720356 w 720355"/>
              <a:gd name="connsiteY3" fmla="*/ 47719 h 477185"/>
              <a:gd name="connsiteX4" fmla="*/ 720355 w 720355"/>
              <a:gd name="connsiteY4" fmla="*/ 429467 h 477185"/>
              <a:gd name="connsiteX5" fmla="*/ 672636 w 720355"/>
              <a:gd name="connsiteY5" fmla="*/ 477186 h 477185"/>
              <a:gd name="connsiteX6" fmla="*/ 47719 w 720355"/>
              <a:gd name="connsiteY6" fmla="*/ 477185 h 477185"/>
              <a:gd name="connsiteX7" fmla="*/ 0 w 720355"/>
              <a:gd name="connsiteY7" fmla="*/ 429466 h 477185"/>
              <a:gd name="connsiteX8" fmla="*/ 0 w 72035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7" y="0"/>
                </a:lnTo>
                <a:cubicBezTo>
                  <a:pt x="698991" y="0"/>
                  <a:pt x="720356" y="21365"/>
                  <a:pt x="720356" y="47719"/>
                </a:cubicBezTo>
                <a:cubicBezTo>
                  <a:pt x="720356" y="174968"/>
                  <a:pt x="720355" y="302218"/>
                  <a:pt x="720355" y="429467"/>
                </a:cubicBezTo>
                <a:cubicBezTo>
                  <a:pt x="720355" y="455821"/>
                  <a:pt x="698990" y="477186"/>
                  <a:pt x="67263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15 427,5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Полилиния 70"/>
          <p:cNvSpPr/>
          <p:nvPr/>
        </p:nvSpPr>
        <p:spPr>
          <a:xfrm>
            <a:off x="7873228" y="4298776"/>
            <a:ext cx="576000" cy="2304000"/>
          </a:xfrm>
          <a:custGeom>
            <a:avLst/>
            <a:gdLst>
              <a:gd name="connsiteX0" fmla="*/ 0 w 720355"/>
              <a:gd name="connsiteY0" fmla="*/ 47719 h 477185"/>
              <a:gd name="connsiteX1" fmla="*/ 47719 w 720355"/>
              <a:gd name="connsiteY1" fmla="*/ 0 h 477185"/>
              <a:gd name="connsiteX2" fmla="*/ 672637 w 720355"/>
              <a:gd name="connsiteY2" fmla="*/ 0 h 477185"/>
              <a:gd name="connsiteX3" fmla="*/ 720356 w 720355"/>
              <a:gd name="connsiteY3" fmla="*/ 47719 h 477185"/>
              <a:gd name="connsiteX4" fmla="*/ 720355 w 720355"/>
              <a:gd name="connsiteY4" fmla="*/ 429467 h 477185"/>
              <a:gd name="connsiteX5" fmla="*/ 672636 w 720355"/>
              <a:gd name="connsiteY5" fmla="*/ 477186 h 477185"/>
              <a:gd name="connsiteX6" fmla="*/ 47719 w 720355"/>
              <a:gd name="connsiteY6" fmla="*/ 477185 h 477185"/>
              <a:gd name="connsiteX7" fmla="*/ 0 w 720355"/>
              <a:gd name="connsiteY7" fmla="*/ 429466 h 477185"/>
              <a:gd name="connsiteX8" fmla="*/ 0 w 72035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7" y="0"/>
                </a:lnTo>
                <a:cubicBezTo>
                  <a:pt x="698991" y="0"/>
                  <a:pt x="720356" y="21365"/>
                  <a:pt x="720356" y="47719"/>
                </a:cubicBezTo>
                <a:cubicBezTo>
                  <a:pt x="720356" y="174968"/>
                  <a:pt x="720355" y="302218"/>
                  <a:pt x="720355" y="429467"/>
                </a:cubicBezTo>
                <a:cubicBezTo>
                  <a:pt x="720355" y="455821"/>
                  <a:pt x="698990" y="477186"/>
                  <a:pt x="67263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14 420,2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6184" y="767734"/>
            <a:ext cx="3745736" cy="194118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3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системы, обеспечивающей доступность медицинской помощи и повышение эффективности медицинских услуг, объемы, виды и качество которых должны соответствовать уровню заболеваемости и потребностям населения, передовым достижениям медицинской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науки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504" y="2924944"/>
            <a:ext cx="367395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3771574"/>
              </p:ext>
            </p:extLst>
          </p:nvPr>
        </p:nvGraphicFramePr>
        <p:xfrm>
          <a:off x="37563" y="3182312"/>
          <a:ext cx="3743895" cy="3487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45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Полилиния 3"/>
          <p:cNvSpPr/>
          <p:nvPr/>
        </p:nvSpPr>
        <p:spPr>
          <a:xfrm>
            <a:off x="3923928" y="2072862"/>
            <a:ext cx="3219055" cy="288000"/>
          </a:xfrm>
          <a:custGeom>
            <a:avLst/>
            <a:gdLst>
              <a:gd name="connsiteX0" fmla="*/ 0 w 3933156"/>
              <a:gd name="connsiteY0" fmla="*/ 47719 h 477185"/>
              <a:gd name="connsiteX1" fmla="*/ 47719 w 3933156"/>
              <a:gd name="connsiteY1" fmla="*/ 0 h 477185"/>
              <a:gd name="connsiteX2" fmla="*/ 3885438 w 3933156"/>
              <a:gd name="connsiteY2" fmla="*/ 0 h 477185"/>
              <a:gd name="connsiteX3" fmla="*/ 3933157 w 3933156"/>
              <a:gd name="connsiteY3" fmla="*/ 47719 h 477185"/>
              <a:gd name="connsiteX4" fmla="*/ 3933156 w 3933156"/>
              <a:gd name="connsiteY4" fmla="*/ 429467 h 477185"/>
              <a:gd name="connsiteX5" fmla="*/ 3885437 w 3933156"/>
              <a:gd name="connsiteY5" fmla="*/ 477186 h 477185"/>
              <a:gd name="connsiteX6" fmla="*/ 47719 w 3933156"/>
              <a:gd name="connsiteY6" fmla="*/ 477185 h 477185"/>
              <a:gd name="connsiteX7" fmla="*/ 0 w 3933156"/>
              <a:gd name="connsiteY7" fmla="*/ 429466 h 477185"/>
              <a:gd name="connsiteX8" fmla="*/ 0 w 3933156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3156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3885438" y="0"/>
                </a:lnTo>
                <a:cubicBezTo>
                  <a:pt x="3911792" y="0"/>
                  <a:pt x="3933157" y="21365"/>
                  <a:pt x="3933157" y="47719"/>
                </a:cubicBezTo>
                <a:cubicBezTo>
                  <a:pt x="3933157" y="174968"/>
                  <a:pt x="3933156" y="302218"/>
                  <a:pt x="3933156" y="429467"/>
                </a:cubicBezTo>
                <a:cubicBezTo>
                  <a:pt x="3933156" y="455821"/>
                  <a:pt x="3911791" y="477186"/>
                  <a:pt x="3885437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3927504" y="2420888"/>
            <a:ext cx="3215479" cy="108012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Региональные проекты: </a:t>
            </a:r>
            <a:r>
              <a:rPr lang="ru-RU" sz="8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«Модернизация первичного звена здравоохранения», «Борьба с сердечно-сосудистыми заболеваниями», «Борьба с </a:t>
            </a:r>
            <a:r>
              <a:rPr lang="ru-RU" sz="8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сахарным диабетом», «Борьба с гепатитом С и минимизация рисков распространения данного заболевания», «Совершенствование экстренной медицинской помощи</a:t>
            </a:r>
            <a:r>
              <a:rPr lang="ru-RU" sz="8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«Оптимальная для восстановления здоровья медицинская реабилитация</a:t>
            </a:r>
            <a:r>
              <a:rPr lang="ru-RU" sz="8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«Здоровье для каждого», «Охрана материнства и детства», «Обеспечение расширенного неонатального скрининга»</a:t>
            </a:r>
            <a:endParaRPr lang="ru-RU" sz="8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3" descr="C:\Users\o.kudryavceva\Desktop\для слайдов_медицина фото\IMG_37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588371"/>
            <a:ext cx="2282054" cy="11844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Полилиния 40"/>
          <p:cNvSpPr/>
          <p:nvPr/>
        </p:nvSpPr>
        <p:spPr>
          <a:xfrm>
            <a:off x="7911408" y="2077720"/>
            <a:ext cx="532690" cy="288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8520640" y="2078237"/>
            <a:ext cx="576000" cy="288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3927504" y="1738326"/>
            <a:ext cx="5169136" cy="324000"/>
          </a:xfrm>
          <a:custGeom>
            <a:avLst/>
            <a:gdLst>
              <a:gd name="connsiteX0" fmla="*/ 0 w 3933156"/>
              <a:gd name="connsiteY0" fmla="*/ 47719 h 477185"/>
              <a:gd name="connsiteX1" fmla="*/ 47719 w 3933156"/>
              <a:gd name="connsiteY1" fmla="*/ 0 h 477185"/>
              <a:gd name="connsiteX2" fmla="*/ 3885438 w 3933156"/>
              <a:gd name="connsiteY2" fmla="*/ 0 h 477185"/>
              <a:gd name="connsiteX3" fmla="*/ 3933157 w 3933156"/>
              <a:gd name="connsiteY3" fmla="*/ 47719 h 477185"/>
              <a:gd name="connsiteX4" fmla="*/ 3933156 w 3933156"/>
              <a:gd name="connsiteY4" fmla="*/ 429467 h 477185"/>
              <a:gd name="connsiteX5" fmla="*/ 3885437 w 3933156"/>
              <a:gd name="connsiteY5" fmla="*/ 477186 h 477185"/>
              <a:gd name="connsiteX6" fmla="*/ 47719 w 3933156"/>
              <a:gd name="connsiteY6" fmla="*/ 477185 h 477185"/>
              <a:gd name="connsiteX7" fmla="*/ 0 w 3933156"/>
              <a:gd name="connsiteY7" fmla="*/ 429466 h 477185"/>
              <a:gd name="connsiteX8" fmla="*/ 0 w 3933156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3156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3885438" y="0"/>
                </a:lnTo>
                <a:cubicBezTo>
                  <a:pt x="3911792" y="0"/>
                  <a:pt x="3933157" y="21365"/>
                  <a:pt x="3933157" y="47719"/>
                </a:cubicBezTo>
                <a:cubicBezTo>
                  <a:pt x="3933157" y="174968"/>
                  <a:pt x="3933156" y="302218"/>
                  <a:pt x="3933156" y="429467"/>
                </a:cubicBezTo>
                <a:cubicBezTo>
                  <a:pt x="3933156" y="455821"/>
                  <a:pt x="3911791" y="477186"/>
                  <a:pt x="3885437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структурных элементов, млн. руб.</a:t>
            </a:r>
            <a:endParaRPr lang="ru-RU" sz="14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Заголовок 1"/>
          <p:cNvSpPr txBox="1">
            <a:spLocks/>
          </p:cNvSpPr>
          <p:nvPr/>
        </p:nvSpPr>
        <p:spPr>
          <a:xfrm>
            <a:off x="259728" y="0"/>
            <a:ext cx="7613500" cy="50405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здравоохранения»</a:t>
            </a:r>
            <a:endParaRPr lang="ru-RU" sz="18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5" name="Прямая соединительная линия 5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7235724" y="2420888"/>
            <a:ext cx="576000" cy="936008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2 243,3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Полилиния 67"/>
          <p:cNvSpPr/>
          <p:nvPr/>
        </p:nvSpPr>
        <p:spPr>
          <a:xfrm>
            <a:off x="7215017" y="2077203"/>
            <a:ext cx="611403" cy="288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Полилиния 68"/>
          <p:cNvSpPr/>
          <p:nvPr/>
        </p:nvSpPr>
        <p:spPr>
          <a:xfrm>
            <a:off x="3927987" y="4291423"/>
            <a:ext cx="3237223" cy="2304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696" tIns="59696" rIns="59696" bIns="59696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Aft>
                <a:spcPct val="35000"/>
              </a:spcAft>
            </a:pPr>
            <a:r>
              <a:rPr lang="ru-RU" sz="1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Комплексы процессных мероприятий:  </a:t>
            </a:r>
            <a:r>
              <a:rPr lang="ru-RU" sz="8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</a:t>
            </a:r>
            <a:r>
              <a:rPr lang="ru-RU" sz="8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 </a:t>
            </a:r>
            <a:r>
              <a:rPr lang="ru-RU" sz="8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ЧР, </a:t>
            </a:r>
            <a:r>
              <a:rPr lang="ru-RU" sz="8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 отдельных категорий граждан, лекарственными препаратами и медицинскими изделиями», «Развитие службы крови», «Совершенствование высокотехнологичной медицинской помощи, развитие новых эффективных методов </a:t>
            </a:r>
            <a:r>
              <a:rPr lang="ru-RU" sz="8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лечения</a:t>
            </a:r>
            <a:r>
              <a:rPr lang="ru-RU" sz="8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«Предупреждение и борьба с социально значимыми инфекционными заболеваниями», «Развитие системы оказания паллиативной медицинской помощи», «Организация оказания медицинской помощи медицинскими организациями, подведомственными </a:t>
            </a:r>
            <a:r>
              <a:rPr lang="ru-RU" sz="8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Минздраву </a:t>
            </a:r>
            <a:r>
              <a:rPr lang="ru-RU" sz="8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Чувашии», «Организация санаторно-курортного </a:t>
            </a:r>
            <a:r>
              <a:rPr lang="ru-RU" sz="8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лечения», «</a:t>
            </a:r>
            <a:r>
              <a:rPr lang="ru-RU" sz="8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кадровыми ресурсами», «Информационно-технологическая и эксплуатационная поддержка», «Оценка удовлетворенности населения качеством оказываемой медицинской помощи», «Обеспечение реализации государственной программы Чувашской Республики </a:t>
            </a:r>
            <a:r>
              <a:rPr lang="ru-RU" sz="8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</a:t>
            </a:r>
            <a:r>
              <a:rPr lang="ru-RU" sz="8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здравоохранения», «Финансовое обеспечение территориальных программ обязательного медицинского </a:t>
            </a:r>
            <a:r>
              <a:rPr lang="ru-RU" sz="8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страхования»</a:t>
            </a:r>
            <a:endParaRPr lang="ru-RU" sz="8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Полилиния 69"/>
          <p:cNvSpPr/>
          <p:nvPr/>
        </p:nvSpPr>
        <p:spPr>
          <a:xfrm>
            <a:off x="7232719" y="4293096"/>
            <a:ext cx="576000" cy="2304000"/>
          </a:xfrm>
          <a:custGeom>
            <a:avLst/>
            <a:gdLst>
              <a:gd name="connsiteX0" fmla="*/ 0 w 720355"/>
              <a:gd name="connsiteY0" fmla="*/ 47719 h 477185"/>
              <a:gd name="connsiteX1" fmla="*/ 47719 w 720355"/>
              <a:gd name="connsiteY1" fmla="*/ 0 h 477185"/>
              <a:gd name="connsiteX2" fmla="*/ 672637 w 720355"/>
              <a:gd name="connsiteY2" fmla="*/ 0 h 477185"/>
              <a:gd name="connsiteX3" fmla="*/ 720356 w 720355"/>
              <a:gd name="connsiteY3" fmla="*/ 47719 h 477185"/>
              <a:gd name="connsiteX4" fmla="*/ 720355 w 720355"/>
              <a:gd name="connsiteY4" fmla="*/ 429467 h 477185"/>
              <a:gd name="connsiteX5" fmla="*/ 672636 w 720355"/>
              <a:gd name="connsiteY5" fmla="*/ 477186 h 477185"/>
              <a:gd name="connsiteX6" fmla="*/ 47719 w 720355"/>
              <a:gd name="connsiteY6" fmla="*/ 477185 h 477185"/>
              <a:gd name="connsiteX7" fmla="*/ 0 w 720355"/>
              <a:gd name="connsiteY7" fmla="*/ 429466 h 477185"/>
              <a:gd name="connsiteX8" fmla="*/ 0 w 72035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7" y="0"/>
                </a:lnTo>
                <a:cubicBezTo>
                  <a:pt x="698991" y="0"/>
                  <a:pt x="720356" y="21365"/>
                  <a:pt x="720356" y="47719"/>
                </a:cubicBezTo>
                <a:cubicBezTo>
                  <a:pt x="720356" y="174968"/>
                  <a:pt x="720355" y="302218"/>
                  <a:pt x="720355" y="429467"/>
                </a:cubicBezTo>
                <a:cubicBezTo>
                  <a:pt x="720355" y="455821"/>
                  <a:pt x="698990" y="477186"/>
                  <a:pt x="67263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12 443,4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3905761" y="3611238"/>
            <a:ext cx="3237222" cy="630257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Aft>
                <a:spcPct val="35000"/>
              </a:spcAft>
            </a:pPr>
            <a:r>
              <a:rPr lang="ru-RU" sz="1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Ведомственный проект </a:t>
            </a: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</a:t>
            </a:r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и укрепления материально-технической базы государственных учреждений, подведомственных Министерству здравоохранения Чувашской </a:t>
            </a: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Республики»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7232719" y="3613207"/>
            <a:ext cx="576000" cy="628288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797,9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Полилиния 65"/>
          <p:cNvSpPr/>
          <p:nvPr/>
        </p:nvSpPr>
        <p:spPr>
          <a:xfrm>
            <a:off x="7881450" y="3608002"/>
            <a:ext cx="576000" cy="633493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559,7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Полилиния 66"/>
          <p:cNvSpPr/>
          <p:nvPr/>
        </p:nvSpPr>
        <p:spPr>
          <a:xfrm>
            <a:off x="8531852" y="3611236"/>
            <a:ext cx="576000" cy="630259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505,1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Полилиния 72"/>
          <p:cNvSpPr/>
          <p:nvPr/>
        </p:nvSpPr>
        <p:spPr>
          <a:xfrm>
            <a:off x="7892631" y="2420888"/>
            <a:ext cx="576000" cy="936008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450,5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Полилиния 73"/>
          <p:cNvSpPr/>
          <p:nvPr/>
        </p:nvSpPr>
        <p:spPr>
          <a:xfrm>
            <a:off x="8527338" y="2420888"/>
            <a:ext cx="576000" cy="936008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257,9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45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>
          <a:xfrm>
            <a:off x="5131895" y="809511"/>
            <a:ext cx="3903032" cy="571106"/>
          </a:xfrm>
          <a:custGeom>
            <a:avLst/>
            <a:gdLst>
              <a:gd name="connsiteX0" fmla="*/ 0 w 3903032"/>
              <a:gd name="connsiteY0" fmla="*/ 57111 h 571106"/>
              <a:gd name="connsiteX1" fmla="*/ 57111 w 3903032"/>
              <a:gd name="connsiteY1" fmla="*/ 0 h 571106"/>
              <a:gd name="connsiteX2" fmla="*/ 3845921 w 3903032"/>
              <a:gd name="connsiteY2" fmla="*/ 0 h 571106"/>
              <a:gd name="connsiteX3" fmla="*/ 3903032 w 3903032"/>
              <a:gd name="connsiteY3" fmla="*/ 57111 h 571106"/>
              <a:gd name="connsiteX4" fmla="*/ 3903032 w 3903032"/>
              <a:gd name="connsiteY4" fmla="*/ 513995 h 571106"/>
              <a:gd name="connsiteX5" fmla="*/ 3845921 w 3903032"/>
              <a:gd name="connsiteY5" fmla="*/ 571106 h 571106"/>
              <a:gd name="connsiteX6" fmla="*/ 57111 w 3903032"/>
              <a:gd name="connsiteY6" fmla="*/ 571106 h 571106"/>
              <a:gd name="connsiteX7" fmla="*/ 0 w 3903032"/>
              <a:gd name="connsiteY7" fmla="*/ 513995 h 571106"/>
              <a:gd name="connsiteX8" fmla="*/ 0 w 390303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3845921" y="0"/>
                </a:lnTo>
                <a:cubicBezTo>
                  <a:pt x="3877463" y="0"/>
                  <a:pt x="3903032" y="25569"/>
                  <a:pt x="3903032" y="57111"/>
                </a:cubicBezTo>
                <a:lnTo>
                  <a:pt x="3903032" y="513995"/>
                </a:lnTo>
                <a:cubicBezTo>
                  <a:pt x="3903032" y="545537"/>
                  <a:pt x="3877463" y="571106"/>
                  <a:pt x="384592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067" tIns="70067" rIns="70067" bIns="7006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5139256" y="1737770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067" tIns="70067" rIns="70067" bIns="7006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</p:txBody>
      </p:sp>
      <p:sp>
        <p:nvSpPr>
          <p:cNvPr id="8" name="Полилиния 7"/>
          <p:cNvSpPr/>
          <p:nvPr/>
        </p:nvSpPr>
        <p:spPr>
          <a:xfrm>
            <a:off x="5149142" y="2528660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12,4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5150445" y="3191659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2,1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5149142" y="3831114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73,25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5149142" y="4492213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12,6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5149142" y="5155212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85,4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5953201" y="1737770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067" tIns="70067" rIns="70067" bIns="7006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план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5952071" y="2538948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13,1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5952071" y="3191659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2,9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5952071" y="3846630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73,21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5957111" y="4497082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7,8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5958379" y="5162150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6761841" y="1734520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067" tIns="70067" rIns="70067" bIns="7006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6763475" y="2542806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13,1</a:t>
            </a:r>
          </a:p>
        </p:txBody>
      </p:sp>
      <p:sp>
        <p:nvSpPr>
          <p:cNvPr id="44" name="Полилиния 43"/>
          <p:cNvSpPr/>
          <p:nvPr/>
        </p:nvSpPr>
        <p:spPr>
          <a:xfrm>
            <a:off x="6752944" y="3191659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2,8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6755000" y="3846630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73,51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6757685" y="4492213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7,8</a:t>
            </a:r>
          </a:p>
        </p:txBody>
      </p:sp>
      <p:sp>
        <p:nvSpPr>
          <p:cNvPr id="49" name="Полилиния 48"/>
          <p:cNvSpPr/>
          <p:nvPr/>
        </p:nvSpPr>
        <p:spPr>
          <a:xfrm>
            <a:off x="6761841" y="5162150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7552019" y="1737770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067" tIns="70067" rIns="70067" bIns="7006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7552019" y="2541095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13,1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7552019" y="3191659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2,8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7555501" y="3837976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74,1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7558259" y="4494943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7,8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7555501" y="5149162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0460" y="2529610"/>
            <a:ext cx="5028651" cy="5436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Смертность от всех причин (случаев на 1 тыс. населения)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9496" y="3191659"/>
            <a:ext cx="5029615" cy="52137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Младенческая смертность (случаев на 1 тыс. родившихся живыми)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54421" y="3846630"/>
            <a:ext cx="5021412" cy="5436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Ожидаемая продолжительность жизни при рождении (лет)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57700" y="4493163"/>
            <a:ext cx="5021411" cy="5436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Число больных, которым оказана высокотехнологичная медицинская помощь (тыс. человек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4926" y="1485742"/>
            <a:ext cx="2592288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46</a:t>
            </a:fld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9496" y="5155212"/>
            <a:ext cx="5021411" cy="51026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Охват населения профилактическими осмотрами на туберкулез (процентов)</a:t>
            </a:r>
          </a:p>
        </p:txBody>
      </p:sp>
      <p:pic>
        <p:nvPicPr>
          <p:cNvPr id="34" name="Picture 2" descr="C:\Users\o.kudryavceva\Desktop\для слайдов_медицина фото\IMG_36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909" y="764704"/>
            <a:ext cx="2300076" cy="122509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259728" y="0"/>
            <a:ext cx="690456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здравоохранения»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8349475" y="1734520"/>
            <a:ext cx="684000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067" tIns="70067" rIns="70067" bIns="7006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8342836" y="2545541"/>
            <a:ext cx="684000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8349786" y="3845632"/>
            <a:ext cx="684000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8349786" y="4492213"/>
            <a:ext cx="684000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Полилиния 57"/>
          <p:cNvSpPr/>
          <p:nvPr/>
        </p:nvSpPr>
        <p:spPr>
          <a:xfrm>
            <a:off x="8349786" y="5149162"/>
            <a:ext cx="684000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олилиния 58"/>
          <p:cNvSpPr/>
          <p:nvPr/>
        </p:nvSpPr>
        <p:spPr>
          <a:xfrm>
            <a:off x="8349475" y="3191659"/>
            <a:ext cx="684000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66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47</a:t>
            </a:fld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7780" y="836712"/>
            <a:ext cx="5720364" cy="108012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роста благосостояния граждан – получателей мер социальной поддержки;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доступности социального обслуживания.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5068981"/>
              </p:ext>
            </p:extLst>
          </p:nvPr>
        </p:nvGraphicFramePr>
        <p:xfrm>
          <a:off x="146314" y="2946383"/>
          <a:ext cx="3705606" cy="33116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7504" y="2401143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http://www.pfrf.ru/files/branches/rostov/invaliddd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0509" y="674694"/>
            <a:ext cx="2232248" cy="1404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олилиния 3"/>
          <p:cNvSpPr/>
          <p:nvPr/>
        </p:nvSpPr>
        <p:spPr>
          <a:xfrm>
            <a:off x="3923928" y="2200194"/>
            <a:ext cx="5147843" cy="354837"/>
          </a:xfrm>
          <a:custGeom>
            <a:avLst/>
            <a:gdLst>
              <a:gd name="connsiteX0" fmla="*/ 0 w 4681654"/>
              <a:gd name="connsiteY0" fmla="*/ 25162 h 251615"/>
              <a:gd name="connsiteX1" fmla="*/ 25162 w 4681654"/>
              <a:gd name="connsiteY1" fmla="*/ 0 h 251615"/>
              <a:gd name="connsiteX2" fmla="*/ 4656493 w 4681654"/>
              <a:gd name="connsiteY2" fmla="*/ 0 h 251615"/>
              <a:gd name="connsiteX3" fmla="*/ 4681655 w 4681654"/>
              <a:gd name="connsiteY3" fmla="*/ 25162 h 251615"/>
              <a:gd name="connsiteX4" fmla="*/ 4681654 w 4681654"/>
              <a:gd name="connsiteY4" fmla="*/ 226454 h 251615"/>
              <a:gd name="connsiteX5" fmla="*/ 4656492 w 4681654"/>
              <a:gd name="connsiteY5" fmla="*/ 251616 h 251615"/>
              <a:gd name="connsiteX6" fmla="*/ 25162 w 4681654"/>
              <a:gd name="connsiteY6" fmla="*/ 251615 h 251615"/>
              <a:gd name="connsiteX7" fmla="*/ 0 w 4681654"/>
              <a:gd name="connsiteY7" fmla="*/ 226453 h 251615"/>
              <a:gd name="connsiteX8" fmla="*/ 0 w 4681654"/>
              <a:gd name="connsiteY8" fmla="*/ 25162 h 251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81654" h="251615">
                <a:moveTo>
                  <a:pt x="0" y="25162"/>
                </a:moveTo>
                <a:cubicBezTo>
                  <a:pt x="0" y="11265"/>
                  <a:pt x="11265" y="0"/>
                  <a:pt x="25162" y="0"/>
                </a:cubicBezTo>
                <a:lnTo>
                  <a:pt x="4656493" y="0"/>
                </a:lnTo>
                <a:cubicBezTo>
                  <a:pt x="4670390" y="0"/>
                  <a:pt x="4681655" y="11265"/>
                  <a:pt x="4681655" y="25162"/>
                </a:cubicBezTo>
                <a:cubicBezTo>
                  <a:pt x="4681655" y="92259"/>
                  <a:pt x="4681654" y="159357"/>
                  <a:pt x="4681654" y="226454"/>
                </a:cubicBezTo>
                <a:cubicBezTo>
                  <a:pt x="4681654" y="240351"/>
                  <a:pt x="4670389" y="251616"/>
                  <a:pt x="4656492" y="251616"/>
                </a:cubicBezTo>
                <a:lnTo>
                  <a:pt x="25162" y="251615"/>
                </a:lnTo>
                <a:cubicBezTo>
                  <a:pt x="11265" y="251615"/>
                  <a:pt x="0" y="240350"/>
                  <a:pt x="0" y="226453"/>
                </a:cubicBezTo>
                <a:lnTo>
                  <a:pt x="0" y="2516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900" tIns="56900" rIns="56900" bIns="56900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</a:t>
            </a:r>
            <a:r>
              <a:rPr lang="ru-RU" sz="1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структурных элементов,  млн</a:t>
            </a:r>
            <a:r>
              <a:rPr lang="ru-RU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</p:txBody>
      </p:sp>
      <p:sp>
        <p:nvSpPr>
          <p:cNvPr id="10" name="Полилиния 9"/>
          <p:cNvSpPr/>
          <p:nvPr/>
        </p:nvSpPr>
        <p:spPr>
          <a:xfrm>
            <a:off x="3984820" y="2663270"/>
            <a:ext cx="2948863" cy="286843"/>
          </a:xfrm>
          <a:custGeom>
            <a:avLst/>
            <a:gdLst>
              <a:gd name="connsiteX0" fmla="*/ 0 w 2518794"/>
              <a:gd name="connsiteY0" fmla="*/ 28684 h 286843"/>
              <a:gd name="connsiteX1" fmla="*/ 28684 w 2518794"/>
              <a:gd name="connsiteY1" fmla="*/ 0 h 286843"/>
              <a:gd name="connsiteX2" fmla="*/ 2490110 w 2518794"/>
              <a:gd name="connsiteY2" fmla="*/ 0 h 286843"/>
              <a:gd name="connsiteX3" fmla="*/ 2518794 w 2518794"/>
              <a:gd name="connsiteY3" fmla="*/ 28684 h 286843"/>
              <a:gd name="connsiteX4" fmla="*/ 2518794 w 2518794"/>
              <a:gd name="connsiteY4" fmla="*/ 258159 h 286843"/>
              <a:gd name="connsiteX5" fmla="*/ 2490110 w 2518794"/>
              <a:gd name="connsiteY5" fmla="*/ 286843 h 286843"/>
              <a:gd name="connsiteX6" fmla="*/ 28684 w 2518794"/>
              <a:gd name="connsiteY6" fmla="*/ 286843 h 286843"/>
              <a:gd name="connsiteX7" fmla="*/ 0 w 2518794"/>
              <a:gd name="connsiteY7" fmla="*/ 258159 h 286843"/>
              <a:gd name="connsiteX8" fmla="*/ 0 w 2518794"/>
              <a:gd name="connsiteY8" fmla="*/ 28684 h 286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8794" h="286843">
                <a:moveTo>
                  <a:pt x="0" y="28684"/>
                </a:moveTo>
                <a:cubicBezTo>
                  <a:pt x="0" y="12842"/>
                  <a:pt x="12842" y="0"/>
                  <a:pt x="28684" y="0"/>
                </a:cubicBezTo>
                <a:lnTo>
                  <a:pt x="2490110" y="0"/>
                </a:lnTo>
                <a:cubicBezTo>
                  <a:pt x="2505952" y="0"/>
                  <a:pt x="2518794" y="12842"/>
                  <a:pt x="2518794" y="28684"/>
                </a:cubicBezTo>
                <a:lnTo>
                  <a:pt x="2518794" y="258159"/>
                </a:lnTo>
                <a:cubicBezTo>
                  <a:pt x="2518794" y="274001"/>
                  <a:pt x="2505952" y="286843"/>
                  <a:pt x="2490110" y="286843"/>
                </a:cubicBezTo>
                <a:lnTo>
                  <a:pt x="28684" y="286843"/>
                </a:lnTo>
                <a:cubicBezTo>
                  <a:pt x="12842" y="286843"/>
                  <a:pt x="0" y="274001"/>
                  <a:pt x="0" y="258159"/>
                </a:cubicBezTo>
                <a:lnTo>
                  <a:pt x="0" y="2868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121" tIns="54121" rIns="54121" bIns="5412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3984820" y="3031620"/>
            <a:ext cx="2948863" cy="281365"/>
          </a:xfrm>
          <a:custGeom>
            <a:avLst/>
            <a:gdLst>
              <a:gd name="connsiteX0" fmla="*/ 0 w 2518794"/>
              <a:gd name="connsiteY0" fmla="*/ 46939 h 469388"/>
              <a:gd name="connsiteX1" fmla="*/ 46939 w 2518794"/>
              <a:gd name="connsiteY1" fmla="*/ 0 h 469388"/>
              <a:gd name="connsiteX2" fmla="*/ 2471855 w 2518794"/>
              <a:gd name="connsiteY2" fmla="*/ 0 h 469388"/>
              <a:gd name="connsiteX3" fmla="*/ 2518794 w 2518794"/>
              <a:gd name="connsiteY3" fmla="*/ 46939 h 469388"/>
              <a:gd name="connsiteX4" fmla="*/ 2518794 w 2518794"/>
              <a:gd name="connsiteY4" fmla="*/ 422449 h 469388"/>
              <a:gd name="connsiteX5" fmla="*/ 2471855 w 2518794"/>
              <a:gd name="connsiteY5" fmla="*/ 469388 h 469388"/>
              <a:gd name="connsiteX6" fmla="*/ 46939 w 2518794"/>
              <a:gd name="connsiteY6" fmla="*/ 469388 h 469388"/>
              <a:gd name="connsiteX7" fmla="*/ 0 w 2518794"/>
              <a:gd name="connsiteY7" fmla="*/ 422449 h 469388"/>
              <a:gd name="connsiteX8" fmla="*/ 0 w 2518794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8794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2471855" y="0"/>
                </a:lnTo>
                <a:cubicBezTo>
                  <a:pt x="2497779" y="0"/>
                  <a:pt x="2518794" y="21015"/>
                  <a:pt x="2518794" y="46939"/>
                </a:cubicBezTo>
                <a:lnTo>
                  <a:pt x="2518794" y="422449"/>
                </a:lnTo>
                <a:cubicBezTo>
                  <a:pt x="2518794" y="448373"/>
                  <a:pt x="2497779" y="469388"/>
                  <a:pt x="2471855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«Многодетная семья» </a:t>
            </a:r>
            <a:endParaRPr lang="ru-RU" sz="9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3984820" y="3645024"/>
            <a:ext cx="2948863" cy="2880320"/>
          </a:xfrm>
          <a:custGeom>
            <a:avLst/>
            <a:gdLst>
              <a:gd name="connsiteX0" fmla="*/ 0 w 2518794"/>
              <a:gd name="connsiteY0" fmla="*/ 46939 h 469388"/>
              <a:gd name="connsiteX1" fmla="*/ 46939 w 2518794"/>
              <a:gd name="connsiteY1" fmla="*/ 0 h 469388"/>
              <a:gd name="connsiteX2" fmla="*/ 2471855 w 2518794"/>
              <a:gd name="connsiteY2" fmla="*/ 0 h 469388"/>
              <a:gd name="connsiteX3" fmla="*/ 2518794 w 2518794"/>
              <a:gd name="connsiteY3" fmla="*/ 46939 h 469388"/>
              <a:gd name="connsiteX4" fmla="*/ 2518794 w 2518794"/>
              <a:gd name="connsiteY4" fmla="*/ 422449 h 469388"/>
              <a:gd name="connsiteX5" fmla="*/ 2471855 w 2518794"/>
              <a:gd name="connsiteY5" fmla="*/ 469388 h 469388"/>
              <a:gd name="connsiteX6" fmla="*/ 46939 w 2518794"/>
              <a:gd name="connsiteY6" fmla="*/ 469388 h 469388"/>
              <a:gd name="connsiteX7" fmla="*/ 0 w 2518794"/>
              <a:gd name="connsiteY7" fmla="*/ 422449 h 469388"/>
              <a:gd name="connsiteX8" fmla="*/ 0 w 2518794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8794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2471855" y="0"/>
                </a:lnTo>
                <a:cubicBezTo>
                  <a:pt x="2497779" y="0"/>
                  <a:pt x="2518794" y="21015"/>
                  <a:pt x="2518794" y="46939"/>
                </a:cubicBezTo>
                <a:lnTo>
                  <a:pt x="2518794" y="422449"/>
                </a:lnTo>
                <a:cubicBezTo>
                  <a:pt x="2518794" y="448373"/>
                  <a:pt x="2497779" y="469388"/>
                  <a:pt x="2471855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5658" tIns="55658" rIns="55658" bIns="55658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Комплексы </a:t>
            </a:r>
            <a:r>
              <a:rPr lang="ru-RU" sz="1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процессных мероприятий: </a:t>
            </a:r>
            <a:r>
              <a:rPr lang="ru-RU" sz="8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«Предоставление </a:t>
            </a:r>
            <a:r>
              <a:rPr lang="ru-RU" sz="8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 социальной поддержки отдельным категориям </a:t>
            </a:r>
            <a:r>
              <a:rPr lang="ru-RU" sz="8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</a:t>
            </a:r>
            <a:r>
              <a:rPr lang="ru-RU" sz="8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8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«Модернизация </a:t>
            </a:r>
            <a:r>
              <a:rPr lang="ru-RU" sz="8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развитие сектора предоставления государственных услуг, государственного социального заказа и иных мер поддержки населению», </a:t>
            </a:r>
            <a:r>
              <a:rPr lang="ru-RU" sz="8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</a:t>
            </a:r>
            <a:r>
              <a:rPr lang="ru-RU" sz="8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доступности социальных услуг высокого качества для всех нуждающихся граждан пожилого возраста и инвалидов, включая детей-инвалидов, путем дальнейшего развития сети организаций различных организационно-правовых форм и форм собственности, предоставляющих социальные услуги», </a:t>
            </a:r>
            <a:r>
              <a:rPr lang="ru-RU" sz="8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«Создание </a:t>
            </a:r>
            <a:r>
              <a:rPr lang="ru-RU" sz="8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благоприятных условий жизнедеятельности ветеранам, гражданам пожилого возраста, инвалидам», </a:t>
            </a:r>
            <a:r>
              <a:rPr lang="ru-RU" sz="8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«Организация </a:t>
            </a:r>
            <a:r>
              <a:rPr lang="ru-RU" sz="8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предоставления денежных выплат и пособий гражданам, имеющим детей», </a:t>
            </a:r>
            <a:r>
              <a:rPr lang="ru-RU" sz="8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«Реализация </a:t>
            </a:r>
            <a:r>
              <a:rPr lang="ru-RU" sz="8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 по проведению оздоровительной кампании детей, в том числе детей, находящихся в трудной жизненной ситуации</a:t>
            </a:r>
            <a:r>
              <a:rPr lang="ru-RU" sz="8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«Совершенствование </a:t>
            </a:r>
            <a:r>
              <a:rPr lang="ru-RU" sz="8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социального обслуживания семьи и детей», </a:t>
            </a:r>
            <a:r>
              <a:rPr lang="ru-RU" sz="8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«Оказание </a:t>
            </a:r>
            <a:r>
              <a:rPr lang="ru-RU" sz="8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содействия добровольному переселению в Чувашскую Республику соотечественников, проживающих за </a:t>
            </a:r>
            <a:r>
              <a:rPr lang="ru-RU" sz="8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рубежом</a:t>
            </a:r>
            <a:r>
              <a:rPr lang="ru-RU" sz="8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8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«Поддержка </a:t>
            </a:r>
            <a:r>
              <a:rPr lang="ru-RU" sz="8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 ориентированных некоммерческих организаций в Чувашской Республике», </a:t>
            </a:r>
            <a:r>
              <a:rPr lang="ru-RU" sz="8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</a:t>
            </a:r>
            <a:r>
              <a:rPr lang="ru-RU" sz="8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государственной программы Чувашской </a:t>
            </a:r>
            <a:r>
              <a:rPr lang="ru-RU" sz="8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</a:t>
            </a:r>
            <a:r>
              <a:rPr lang="ru-RU" sz="8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"Социальная поддержка </a:t>
            </a:r>
            <a:r>
              <a:rPr lang="ru-RU" sz="8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граждан»</a:t>
            </a:r>
            <a:endParaRPr lang="ru-RU" sz="85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7747886" y="2663270"/>
            <a:ext cx="648000" cy="286843"/>
          </a:xfrm>
          <a:custGeom>
            <a:avLst/>
            <a:gdLst>
              <a:gd name="connsiteX0" fmla="*/ 0 w 836567"/>
              <a:gd name="connsiteY0" fmla="*/ 28684 h 286843"/>
              <a:gd name="connsiteX1" fmla="*/ 28684 w 836567"/>
              <a:gd name="connsiteY1" fmla="*/ 0 h 286843"/>
              <a:gd name="connsiteX2" fmla="*/ 807883 w 836567"/>
              <a:gd name="connsiteY2" fmla="*/ 0 h 286843"/>
              <a:gd name="connsiteX3" fmla="*/ 836567 w 836567"/>
              <a:gd name="connsiteY3" fmla="*/ 28684 h 286843"/>
              <a:gd name="connsiteX4" fmla="*/ 836567 w 836567"/>
              <a:gd name="connsiteY4" fmla="*/ 258159 h 286843"/>
              <a:gd name="connsiteX5" fmla="*/ 807883 w 836567"/>
              <a:gd name="connsiteY5" fmla="*/ 286843 h 286843"/>
              <a:gd name="connsiteX6" fmla="*/ 28684 w 836567"/>
              <a:gd name="connsiteY6" fmla="*/ 286843 h 286843"/>
              <a:gd name="connsiteX7" fmla="*/ 0 w 836567"/>
              <a:gd name="connsiteY7" fmla="*/ 258159 h 286843"/>
              <a:gd name="connsiteX8" fmla="*/ 0 w 836567"/>
              <a:gd name="connsiteY8" fmla="*/ 28684 h 286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6567" h="286843">
                <a:moveTo>
                  <a:pt x="0" y="28684"/>
                </a:moveTo>
                <a:cubicBezTo>
                  <a:pt x="0" y="12842"/>
                  <a:pt x="12842" y="0"/>
                  <a:pt x="28684" y="0"/>
                </a:cubicBezTo>
                <a:lnTo>
                  <a:pt x="807883" y="0"/>
                </a:lnTo>
                <a:cubicBezTo>
                  <a:pt x="823725" y="0"/>
                  <a:pt x="836567" y="12842"/>
                  <a:pt x="836567" y="28684"/>
                </a:cubicBezTo>
                <a:lnTo>
                  <a:pt x="836567" y="258159"/>
                </a:lnTo>
                <a:cubicBezTo>
                  <a:pt x="836567" y="274001"/>
                  <a:pt x="823725" y="286843"/>
                  <a:pt x="807883" y="286843"/>
                </a:cubicBezTo>
                <a:lnTo>
                  <a:pt x="28684" y="286843"/>
                </a:lnTo>
                <a:cubicBezTo>
                  <a:pt x="12842" y="286843"/>
                  <a:pt x="0" y="274001"/>
                  <a:pt x="0" y="258159"/>
                </a:cubicBezTo>
                <a:lnTo>
                  <a:pt x="0" y="2868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121" tIns="54121" rIns="54121" bIns="54121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7747886" y="3037502"/>
            <a:ext cx="648000" cy="262633"/>
          </a:xfrm>
          <a:custGeom>
            <a:avLst/>
            <a:gdLst>
              <a:gd name="connsiteX0" fmla="*/ 0 w 833304"/>
              <a:gd name="connsiteY0" fmla="*/ 46939 h 469388"/>
              <a:gd name="connsiteX1" fmla="*/ 46939 w 833304"/>
              <a:gd name="connsiteY1" fmla="*/ 0 h 469388"/>
              <a:gd name="connsiteX2" fmla="*/ 786365 w 833304"/>
              <a:gd name="connsiteY2" fmla="*/ 0 h 469388"/>
              <a:gd name="connsiteX3" fmla="*/ 833304 w 833304"/>
              <a:gd name="connsiteY3" fmla="*/ 46939 h 469388"/>
              <a:gd name="connsiteX4" fmla="*/ 833304 w 833304"/>
              <a:gd name="connsiteY4" fmla="*/ 422449 h 469388"/>
              <a:gd name="connsiteX5" fmla="*/ 786365 w 833304"/>
              <a:gd name="connsiteY5" fmla="*/ 469388 h 469388"/>
              <a:gd name="connsiteX6" fmla="*/ 46939 w 833304"/>
              <a:gd name="connsiteY6" fmla="*/ 469388 h 469388"/>
              <a:gd name="connsiteX7" fmla="*/ 0 w 833304"/>
              <a:gd name="connsiteY7" fmla="*/ 422449 h 469388"/>
              <a:gd name="connsiteX8" fmla="*/ 0 w 833304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3304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786365" y="0"/>
                </a:lnTo>
                <a:cubicBezTo>
                  <a:pt x="812289" y="0"/>
                  <a:pt x="833304" y="21015"/>
                  <a:pt x="833304" y="46939"/>
                </a:cubicBezTo>
                <a:lnTo>
                  <a:pt x="833304" y="422449"/>
                </a:lnTo>
                <a:cubicBezTo>
                  <a:pt x="833304" y="448373"/>
                  <a:pt x="812289" y="469388"/>
                  <a:pt x="786365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1 355</a:t>
            </a: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,4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7738920" y="3645024"/>
            <a:ext cx="648000" cy="2880320"/>
          </a:xfrm>
          <a:custGeom>
            <a:avLst/>
            <a:gdLst>
              <a:gd name="connsiteX0" fmla="*/ 0 w 741113"/>
              <a:gd name="connsiteY0" fmla="*/ 46939 h 469388"/>
              <a:gd name="connsiteX1" fmla="*/ 46939 w 741113"/>
              <a:gd name="connsiteY1" fmla="*/ 0 h 469388"/>
              <a:gd name="connsiteX2" fmla="*/ 694174 w 741113"/>
              <a:gd name="connsiteY2" fmla="*/ 0 h 469388"/>
              <a:gd name="connsiteX3" fmla="*/ 741113 w 741113"/>
              <a:gd name="connsiteY3" fmla="*/ 46939 h 469388"/>
              <a:gd name="connsiteX4" fmla="*/ 741113 w 741113"/>
              <a:gd name="connsiteY4" fmla="*/ 422449 h 469388"/>
              <a:gd name="connsiteX5" fmla="*/ 694174 w 741113"/>
              <a:gd name="connsiteY5" fmla="*/ 469388 h 469388"/>
              <a:gd name="connsiteX6" fmla="*/ 46939 w 741113"/>
              <a:gd name="connsiteY6" fmla="*/ 469388 h 469388"/>
              <a:gd name="connsiteX7" fmla="*/ 0 w 741113"/>
              <a:gd name="connsiteY7" fmla="*/ 422449 h 469388"/>
              <a:gd name="connsiteX8" fmla="*/ 0 w 741113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1113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694174" y="0"/>
                </a:lnTo>
                <a:cubicBezTo>
                  <a:pt x="720098" y="0"/>
                  <a:pt x="741113" y="21015"/>
                  <a:pt x="741113" y="46939"/>
                </a:cubicBezTo>
                <a:lnTo>
                  <a:pt x="741113" y="422449"/>
                </a:lnTo>
                <a:cubicBezTo>
                  <a:pt x="741113" y="448373"/>
                  <a:pt x="720098" y="469388"/>
                  <a:pt x="694174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126</a:t>
            </a: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8461073" y="2663269"/>
            <a:ext cx="623133" cy="286843"/>
          </a:xfrm>
          <a:custGeom>
            <a:avLst/>
            <a:gdLst>
              <a:gd name="connsiteX0" fmla="*/ 0 w 893995"/>
              <a:gd name="connsiteY0" fmla="*/ 28684 h 286843"/>
              <a:gd name="connsiteX1" fmla="*/ 28684 w 893995"/>
              <a:gd name="connsiteY1" fmla="*/ 0 h 286843"/>
              <a:gd name="connsiteX2" fmla="*/ 865311 w 893995"/>
              <a:gd name="connsiteY2" fmla="*/ 0 h 286843"/>
              <a:gd name="connsiteX3" fmla="*/ 893995 w 893995"/>
              <a:gd name="connsiteY3" fmla="*/ 28684 h 286843"/>
              <a:gd name="connsiteX4" fmla="*/ 893995 w 893995"/>
              <a:gd name="connsiteY4" fmla="*/ 258159 h 286843"/>
              <a:gd name="connsiteX5" fmla="*/ 865311 w 893995"/>
              <a:gd name="connsiteY5" fmla="*/ 286843 h 286843"/>
              <a:gd name="connsiteX6" fmla="*/ 28684 w 893995"/>
              <a:gd name="connsiteY6" fmla="*/ 286843 h 286843"/>
              <a:gd name="connsiteX7" fmla="*/ 0 w 893995"/>
              <a:gd name="connsiteY7" fmla="*/ 258159 h 286843"/>
              <a:gd name="connsiteX8" fmla="*/ 0 w 893995"/>
              <a:gd name="connsiteY8" fmla="*/ 28684 h 286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3995" h="286843">
                <a:moveTo>
                  <a:pt x="0" y="28684"/>
                </a:moveTo>
                <a:cubicBezTo>
                  <a:pt x="0" y="12842"/>
                  <a:pt x="12842" y="0"/>
                  <a:pt x="28684" y="0"/>
                </a:cubicBezTo>
                <a:lnTo>
                  <a:pt x="865311" y="0"/>
                </a:lnTo>
                <a:cubicBezTo>
                  <a:pt x="881153" y="0"/>
                  <a:pt x="893995" y="12842"/>
                  <a:pt x="893995" y="28684"/>
                </a:cubicBezTo>
                <a:lnTo>
                  <a:pt x="893995" y="258159"/>
                </a:lnTo>
                <a:cubicBezTo>
                  <a:pt x="893995" y="274001"/>
                  <a:pt x="881153" y="286843"/>
                  <a:pt x="865311" y="286843"/>
                </a:cubicBezTo>
                <a:lnTo>
                  <a:pt x="28684" y="286843"/>
                </a:lnTo>
                <a:cubicBezTo>
                  <a:pt x="12842" y="286843"/>
                  <a:pt x="0" y="274001"/>
                  <a:pt x="0" y="258159"/>
                </a:cubicBezTo>
                <a:lnTo>
                  <a:pt x="0" y="2868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121" tIns="54121" rIns="54121" bIns="54121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8448640" y="3031620"/>
            <a:ext cx="647999" cy="268515"/>
          </a:xfrm>
          <a:custGeom>
            <a:avLst/>
            <a:gdLst>
              <a:gd name="connsiteX0" fmla="*/ 0 w 890508"/>
              <a:gd name="connsiteY0" fmla="*/ 46939 h 469388"/>
              <a:gd name="connsiteX1" fmla="*/ 46939 w 890508"/>
              <a:gd name="connsiteY1" fmla="*/ 0 h 469388"/>
              <a:gd name="connsiteX2" fmla="*/ 843569 w 890508"/>
              <a:gd name="connsiteY2" fmla="*/ 0 h 469388"/>
              <a:gd name="connsiteX3" fmla="*/ 890508 w 890508"/>
              <a:gd name="connsiteY3" fmla="*/ 46939 h 469388"/>
              <a:gd name="connsiteX4" fmla="*/ 890508 w 890508"/>
              <a:gd name="connsiteY4" fmla="*/ 422449 h 469388"/>
              <a:gd name="connsiteX5" fmla="*/ 843569 w 890508"/>
              <a:gd name="connsiteY5" fmla="*/ 469388 h 469388"/>
              <a:gd name="connsiteX6" fmla="*/ 46939 w 890508"/>
              <a:gd name="connsiteY6" fmla="*/ 469388 h 469388"/>
              <a:gd name="connsiteX7" fmla="*/ 0 w 890508"/>
              <a:gd name="connsiteY7" fmla="*/ 422449 h 469388"/>
              <a:gd name="connsiteX8" fmla="*/ 0 w 890508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0508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843569" y="0"/>
                </a:lnTo>
                <a:cubicBezTo>
                  <a:pt x="869493" y="0"/>
                  <a:pt x="890508" y="21015"/>
                  <a:pt x="890508" y="46939"/>
                </a:cubicBezTo>
                <a:lnTo>
                  <a:pt x="890508" y="422449"/>
                </a:lnTo>
                <a:cubicBezTo>
                  <a:pt x="890508" y="448373"/>
                  <a:pt x="869493" y="469388"/>
                  <a:pt x="843569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1 413</a:t>
            </a: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,5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8448639" y="3645024"/>
            <a:ext cx="648000" cy="2880320"/>
          </a:xfrm>
          <a:custGeom>
            <a:avLst/>
            <a:gdLst>
              <a:gd name="connsiteX0" fmla="*/ 0 w 791989"/>
              <a:gd name="connsiteY0" fmla="*/ 46939 h 469388"/>
              <a:gd name="connsiteX1" fmla="*/ 46939 w 791989"/>
              <a:gd name="connsiteY1" fmla="*/ 0 h 469388"/>
              <a:gd name="connsiteX2" fmla="*/ 745050 w 791989"/>
              <a:gd name="connsiteY2" fmla="*/ 0 h 469388"/>
              <a:gd name="connsiteX3" fmla="*/ 791989 w 791989"/>
              <a:gd name="connsiteY3" fmla="*/ 46939 h 469388"/>
              <a:gd name="connsiteX4" fmla="*/ 791989 w 791989"/>
              <a:gd name="connsiteY4" fmla="*/ 422449 h 469388"/>
              <a:gd name="connsiteX5" fmla="*/ 745050 w 791989"/>
              <a:gd name="connsiteY5" fmla="*/ 469388 h 469388"/>
              <a:gd name="connsiteX6" fmla="*/ 46939 w 791989"/>
              <a:gd name="connsiteY6" fmla="*/ 469388 h 469388"/>
              <a:gd name="connsiteX7" fmla="*/ 0 w 791989"/>
              <a:gd name="connsiteY7" fmla="*/ 422449 h 469388"/>
              <a:gd name="connsiteX8" fmla="*/ 0 w 791989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1989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745050" y="0"/>
                </a:lnTo>
                <a:cubicBezTo>
                  <a:pt x="770974" y="0"/>
                  <a:pt x="791989" y="21015"/>
                  <a:pt x="791989" y="46939"/>
                </a:cubicBezTo>
                <a:lnTo>
                  <a:pt x="791989" y="422449"/>
                </a:lnTo>
                <a:cubicBezTo>
                  <a:pt x="791989" y="448373"/>
                  <a:pt x="770974" y="469388"/>
                  <a:pt x="745050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126,1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259728" y="0"/>
            <a:ext cx="7613500" cy="50405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«Социальная поддержка граждан»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7035467" y="2663270"/>
            <a:ext cx="648000" cy="309713"/>
          </a:xfrm>
          <a:custGeom>
            <a:avLst/>
            <a:gdLst>
              <a:gd name="connsiteX0" fmla="*/ 0 w 836567"/>
              <a:gd name="connsiteY0" fmla="*/ 28684 h 286843"/>
              <a:gd name="connsiteX1" fmla="*/ 28684 w 836567"/>
              <a:gd name="connsiteY1" fmla="*/ 0 h 286843"/>
              <a:gd name="connsiteX2" fmla="*/ 807883 w 836567"/>
              <a:gd name="connsiteY2" fmla="*/ 0 h 286843"/>
              <a:gd name="connsiteX3" fmla="*/ 836567 w 836567"/>
              <a:gd name="connsiteY3" fmla="*/ 28684 h 286843"/>
              <a:gd name="connsiteX4" fmla="*/ 836567 w 836567"/>
              <a:gd name="connsiteY4" fmla="*/ 258159 h 286843"/>
              <a:gd name="connsiteX5" fmla="*/ 807883 w 836567"/>
              <a:gd name="connsiteY5" fmla="*/ 286843 h 286843"/>
              <a:gd name="connsiteX6" fmla="*/ 28684 w 836567"/>
              <a:gd name="connsiteY6" fmla="*/ 286843 h 286843"/>
              <a:gd name="connsiteX7" fmla="*/ 0 w 836567"/>
              <a:gd name="connsiteY7" fmla="*/ 258159 h 286843"/>
              <a:gd name="connsiteX8" fmla="*/ 0 w 836567"/>
              <a:gd name="connsiteY8" fmla="*/ 28684 h 286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6567" h="286843">
                <a:moveTo>
                  <a:pt x="0" y="28684"/>
                </a:moveTo>
                <a:cubicBezTo>
                  <a:pt x="0" y="12842"/>
                  <a:pt x="12842" y="0"/>
                  <a:pt x="28684" y="0"/>
                </a:cubicBezTo>
                <a:lnTo>
                  <a:pt x="807883" y="0"/>
                </a:lnTo>
                <a:cubicBezTo>
                  <a:pt x="823725" y="0"/>
                  <a:pt x="836567" y="12842"/>
                  <a:pt x="836567" y="28684"/>
                </a:cubicBezTo>
                <a:lnTo>
                  <a:pt x="836567" y="258159"/>
                </a:lnTo>
                <a:cubicBezTo>
                  <a:pt x="836567" y="274001"/>
                  <a:pt x="823725" y="286843"/>
                  <a:pt x="807883" y="286843"/>
                </a:cubicBezTo>
                <a:lnTo>
                  <a:pt x="28684" y="286843"/>
                </a:lnTo>
                <a:cubicBezTo>
                  <a:pt x="12842" y="286843"/>
                  <a:pt x="0" y="274001"/>
                  <a:pt x="0" y="258159"/>
                </a:cubicBezTo>
                <a:lnTo>
                  <a:pt x="0" y="2868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121" tIns="54121" rIns="54121" bIns="54121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7035467" y="3341004"/>
            <a:ext cx="648000" cy="255666"/>
          </a:xfrm>
          <a:custGeom>
            <a:avLst/>
            <a:gdLst>
              <a:gd name="connsiteX0" fmla="*/ 0 w 833304"/>
              <a:gd name="connsiteY0" fmla="*/ 46939 h 469388"/>
              <a:gd name="connsiteX1" fmla="*/ 46939 w 833304"/>
              <a:gd name="connsiteY1" fmla="*/ 0 h 469388"/>
              <a:gd name="connsiteX2" fmla="*/ 786365 w 833304"/>
              <a:gd name="connsiteY2" fmla="*/ 0 h 469388"/>
              <a:gd name="connsiteX3" fmla="*/ 833304 w 833304"/>
              <a:gd name="connsiteY3" fmla="*/ 46939 h 469388"/>
              <a:gd name="connsiteX4" fmla="*/ 833304 w 833304"/>
              <a:gd name="connsiteY4" fmla="*/ 422449 h 469388"/>
              <a:gd name="connsiteX5" fmla="*/ 786365 w 833304"/>
              <a:gd name="connsiteY5" fmla="*/ 469388 h 469388"/>
              <a:gd name="connsiteX6" fmla="*/ 46939 w 833304"/>
              <a:gd name="connsiteY6" fmla="*/ 469388 h 469388"/>
              <a:gd name="connsiteX7" fmla="*/ 0 w 833304"/>
              <a:gd name="connsiteY7" fmla="*/ 422449 h 469388"/>
              <a:gd name="connsiteX8" fmla="*/ 0 w 833304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3304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786365" y="0"/>
                </a:lnTo>
                <a:cubicBezTo>
                  <a:pt x="812289" y="0"/>
                  <a:pt x="833304" y="21015"/>
                  <a:pt x="833304" y="46939"/>
                </a:cubicBezTo>
                <a:lnTo>
                  <a:pt x="833304" y="422449"/>
                </a:lnTo>
                <a:cubicBezTo>
                  <a:pt x="833304" y="448373"/>
                  <a:pt x="812289" y="469388"/>
                  <a:pt x="786365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109</a:t>
            </a: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,6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7035467" y="3645024"/>
            <a:ext cx="648000" cy="2880320"/>
          </a:xfrm>
          <a:custGeom>
            <a:avLst/>
            <a:gdLst>
              <a:gd name="connsiteX0" fmla="*/ 0 w 741113"/>
              <a:gd name="connsiteY0" fmla="*/ 46939 h 469388"/>
              <a:gd name="connsiteX1" fmla="*/ 46939 w 741113"/>
              <a:gd name="connsiteY1" fmla="*/ 0 h 469388"/>
              <a:gd name="connsiteX2" fmla="*/ 694174 w 741113"/>
              <a:gd name="connsiteY2" fmla="*/ 0 h 469388"/>
              <a:gd name="connsiteX3" fmla="*/ 741113 w 741113"/>
              <a:gd name="connsiteY3" fmla="*/ 46939 h 469388"/>
              <a:gd name="connsiteX4" fmla="*/ 741113 w 741113"/>
              <a:gd name="connsiteY4" fmla="*/ 422449 h 469388"/>
              <a:gd name="connsiteX5" fmla="*/ 694174 w 741113"/>
              <a:gd name="connsiteY5" fmla="*/ 469388 h 469388"/>
              <a:gd name="connsiteX6" fmla="*/ 46939 w 741113"/>
              <a:gd name="connsiteY6" fmla="*/ 469388 h 469388"/>
              <a:gd name="connsiteX7" fmla="*/ 0 w 741113"/>
              <a:gd name="connsiteY7" fmla="*/ 422449 h 469388"/>
              <a:gd name="connsiteX8" fmla="*/ 0 w 741113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1113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694174" y="0"/>
                </a:lnTo>
                <a:cubicBezTo>
                  <a:pt x="720098" y="0"/>
                  <a:pt x="741113" y="21015"/>
                  <a:pt x="741113" y="46939"/>
                </a:cubicBezTo>
                <a:lnTo>
                  <a:pt x="741113" y="422449"/>
                </a:lnTo>
                <a:cubicBezTo>
                  <a:pt x="741113" y="448373"/>
                  <a:pt x="720098" y="469388"/>
                  <a:pt x="694174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717,4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3984820" y="3341004"/>
            <a:ext cx="2948863" cy="281365"/>
          </a:xfrm>
          <a:custGeom>
            <a:avLst/>
            <a:gdLst>
              <a:gd name="connsiteX0" fmla="*/ 0 w 2518794"/>
              <a:gd name="connsiteY0" fmla="*/ 46939 h 469388"/>
              <a:gd name="connsiteX1" fmla="*/ 46939 w 2518794"/>
              <a:gd name="connsiteY1" fmla="*/ 0 h 469388"/>
              <a:gd name="connsiteX2" fmla="*/ 2471855 w 2518794"/>
              <a:gd name="connsiteY2" fmla="*/ 0 h 469388"/>
              <a:gd name="connsiteX3" fmla="*/ 2518794 w 2518794"/>
              <a:gd name="connsiteY3" fmla="*/ 46939 h 469388"/>
              <a:gd name="connsiteX4" fmla="*/ 2518794 w 2518794"/>
              <a:gd name="connsiteY4" fmla="*/ 422449 h 469388"/>
              <a:gd name="connsiteX5" fmla="*/ 2471855 w 2518794"/>
              <a:gd name="connsiteY5" fmla="*/ 469388 h 469388"/>
              <a:gd name="connsiteX6" fmla="*/ 46939 w 2518794"/>
              <a:gd name="connsiteY6" fmla="*/ 469388 h 469388"/>
              <a:gd name="connsiteX7" fmla="*/ 0 w 2518794"/>
              <a:gd name="connsiteY7" fmla="*/ 422449 h 469388"/>
              <a:gd name="connsiteX8" fmla="*/ 0 w 2518794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8794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2471855" y="0"/>
                </a:lnTo>
                <a:cubicBezTo>
                  <a:pt x="2497779" y="0"/>
                  <a:pt x="2518794" y="21015"/>
                  <a:pt x="2518794" y="46939"/>
                </a:cubicBezTo>
                <a:lnTo>
                  <a:pt x="2518794" y="422449"/>
                </a:lnTo>
                <a:cubicBezTo>
                  <a:pt x="2518794" y="448373"/>
                  <a:pt x="2497779" y="469388"/>
                  <a:pt x="2471855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«Старшее поколение» </a:t>
            </a:r>
            <a:endParaRPr lang="ru-RU" sz="9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7022689" y="3044469"/>
            <a:ext cx="648000" cy="255666"/>
          </a:xfrm>
          <a:custGeom>
            <a:avLst/>
            <a:gdLst>
              <a:gd name="connsiteX0" fmla="*/ 0 w 833304"/>
              <a:gd name="connsiteY0" fmla="*/ 46939 h 469388"/>
              <a:gd name="connsiteX1" fmla="*/ 46939 w 833304"/>
              <a:gd name="connsiteY1" fmla="*/ 0 h 469388"/>
              <a:gd name="connsiteX2" fmla="*/ 786365 w 833304"/>
              <a:gd name="connsiteY2" fmla="*/ 0 h 469388"/>
              <a:gd name="connsiteX3" fmla="*/ 833304 w 833304"/>
              <a:gd name="connsiteY3" fmla="*/ 46939 h 469388"/>
              <a:gd name="connsiteX4" fmla="*/ 833304 w 833304"/>
              <a:gd name="connsiteY4" fmla="*/ 422449 h 469388"/>
              <a:gd name="connsiteX5" fmla="*/ 786365 w 833304"/>
              <a:gd name="connsiteY5" fmla="*/ 469388 h 469388"/>
              <a:gd name="connsiteX6" fmla="*/ 46939 w 833304"/>
              <a:gd name="connsiteY6" fmla="*/ 469388 h 469388"/>
              <a:gd name="connsiteX7" fmla="*/ 0 w 833304"/>
              <a:gd name="connsiteY7" fmla="*/ 422449 h 469388"/>
              <a:gd name="connsiteX8" fmla="*/ 0 w 833304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3304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786365" y="0"/>
                </a:lnTo>
                <a:cubicBezTo>
                  <a:pt x="812289" y="0"/>
                  <a:pt x="833304" y="21015"/>
                  <a:pt x="833304" y="46939"/>
                </a:cubicBezTo>
                <a:lnTo>
                  <a:pt x="833304" y="422449"/>
                </a:lnTo>
                <a:cubicBezTo>
                  <a:pt x="833304" y="448373"/>
                  <a:pt x="812289" y="469388"/>
                  <a:pt x="786365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1 252</a:t>
            </a: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7744895" y="3341004"/>
            <a:ext cx="648000" cy="303502"/>
          </a:xfrm>
          <a:custGeom>
            <a:avLst/>
            <a:gdLst>
              <a:gd name="connsiteX0" fmla="*/ 0 w 833304"/>
              <a:gd name="connsiteY0" fmla="*/ 46939 h 469388"/>
              <a:gd name="connsiteX1" fmla="*/ 46939 w 833304"/>
              <a:gd name="connsiteY1" fmla="*/ 0 h 469388"/>
              <a:gd name="connsiteX2" fmla="*/ 786365 w 833304"/>
              <a:gd name="connsiteY2" fmla="*/ 0 h 469388"/>
              <a:gd name="connsiteX3" fmla="*/ 833304 w 833304"/>
              <a:gd name="connsiteY3" fmla="*/ 46939 h 469388"/>
              <a:gd name="connsiteX4" fmla="*/ 833304 w 833304"/>
              <a:gd name="connsiteY4" fmla="*/ 422449 h 469388"/>
              <a:gd name="connsiteX5" fmla="*/ 786365 w 833304"/>
              <a:gd name="connsiteY5" fmla="*/ 469388 h 469388"/>
              <a:gd name="connsiteX6" fmla="*/ 46939 w 833304"/>
              <a:gd name="connsiteY6" fmla="*/ 469388 h 469388"/>
              <a:gd name="connsiteX7" fmla="*/ 0 w 833304"/>
              <a:gd name="connsiteY7" fmla="*/ 422449 h 469388"/>
              <a:gd name="connsiteX8" fmla="*/ 0 w 833304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3304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786365" y="0"/>
                </a:lnTo>
                <a:cubicBezTo>
                  <a:pt x="812289" y="0"/>
                  <a:pt x="833304" y="21015"/>
                  <a:pt x="833304" y="46939"/>
                </a:cubicBezTo>
                <a:lnTo>
                  <a:pt x="833304" y="422449"/>
                </a:lnTo>
                <a:cubicBezTo>
                  <a:pt x="833304" y="448373"/>
                  <a:pt x="812289" y="469388"/>
                  <a:pt x="786365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149</a:t>
            </a: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,5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8448639" y="3341004"/>
            <a:ext cx="647999" cy="268515"/>
          </a:xfrm>
          <a:custGeom>
            <a:avLst/>
            <a:gdLst>
              <a:gd name="connsiteX0" fmla="*/ 0 w 890508"/>
              <a:gd name="connsiteY0" fmla="*/ 46939 h 469388"/>
              <a:gd name="connsiteX1" fmla="*/ 46939 w 890508"/>
              <a:gd name="connsiteY1" fmla="*/ 0 h 469388"/>
              <a:gd name="connsiteX2" fmla="*/ 843569 w 890508"/>
              <a:gd name="connsiteY2" fmla="*/ 0 h 469388"/>
              <a:gd name="connsiteX3" fmla="*/ 890508 w 890508"/>
              <a:gd name="connsiteY3" fmla="*/ 46939 h 469388"/>
              <a:gd name="connsiteX4" fmla="*/ 890508 w 890508"/>
              <a:gd name="connsiteY4" fmla="*/ 422449 h 469388"/>
              <a:gd name="connsiteX5" fmla="*/ 843569 w 890508"/>
              <a:gd name="connsiteY5" fmla="*/ 469388 h 469388"/>
              <a:gd name="connsiteX6" fmla="*/ 46939 w 890508"/>
              <a:gd name="connsiteY6" fmla="*/ 469388 h 469388"/>
              <a:gd name="connsiteX7" fmla="*/ 0 w 890508"/>
              <a:gd name="connsiteY7" fmla="*/ 422449 h 469388"/>
              <a:gd name="connsiteX8" fmla="*/ 0 w 890508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0508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843569" y="0"/>
                </a:lnTo>
                <a:cubicBezTo>
                  <a:pt x="869493" y="0"/>
                  <a:pt x="890508" y="21015"/>
                  <a:pt x="890508" y="46939"/>
                </a:cubicBezTo>
                <a:lnTo>
                  <a:pt x="890508" y="422449"/>
                </a:lnTo>
                <a:cubicBezTo>
                  <a:pt x="890508" y="448373"/>
                  <a:pt x="869493" y="469388"/>
                  <a:pt x="843569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470</a:t>
            </a: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,6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44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62959" y="2420936"/>
            <a:ext cx="4932000" cy="43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населения с доходами ниже величины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прожиточного минимума,%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4865" y="2924944"/>
            <a:ext cx="4932000" cy="86409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средств республиканского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Республики,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выделяемых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 ориентированным некоммерческим организациям на предоставление социальных услуг на дому, в общем объеме средств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республиканского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Чувашской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выделяемых на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этих услуг в сфере социального обслуживания,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84865" y="3861048"/>
            <a:ext cx="4932000" cy="49575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граждан, получивших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социальные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услуги в организациях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социального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обслуживания, в общем числе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обратившихся за получением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социальных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услуг в организации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социального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обслуживания,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84865" y="4447831"/>
            <a:ext cx="4932000" cy="72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 несовершеннолетних, находящихся в трудной жизненной ситуации, охваченных организованным отдыхом и оздоровлением, в общей численности несовершеннолетних, обратившихся за их получением в организации социального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обслуживания, %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84865" y="5229200"/>
            <a:ext cx="4932000" cy="59400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 детей-инвалидов, получивших социальные услуги в организациях социального обслуживания для детей-инвалидов, в общей численности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детей-инвалидов, </a:t>
            </a:r>
            <a:r>
              <a:rPr lang="en-US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84865" y="5877272"/>
            <a:ext cx="4932000" cy="88893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участников Государственной программы по оказанию содействия добровольному переселению в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РФ соотечественников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проживающих за рубежом, и членов их семей, прибывших в Чувашскую Республику и поставленных на учет в МВД по Чувашской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Республике, человек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44113" y="1688057"/>
            <a:ext cx="3437077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48</a:t>
            </a:fld>
            <a:endParaRPr lang="ru-RU" dirty="0"/>
          </a:p>
        </p:txBody>
      </p:sp>
      <p:pic>
        <p:nvPicPr>
          <p:cNvPr id="49" name="Рисунок 48" descr="http://upravafilipark.ru/wp-content/uploads/2015/06/sobranie-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6934" y="823961"/>
            <a:ext cx="1080120" cy="792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" name="Рисунок 49" descr="http://blog.yarcenter.ru/media/5/0.2/050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4113" y="823961"/>
            <a:ext cx="1060813" cy="813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" name="Рисунок 50" descr="http://www.prav-net.ru/img/zolotoslov/5064-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28959" y="823961"/>
            <a:ext cx="1152231" cy="792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" name="Рисунок 51" descr="http://zaoblakami.ru/uploads/content/small/200_123423423435_dostupnaya-sreda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97214" y="1688057"/>
            <a:ext cx="100811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Рисунок 52" descr="http://riarealty.ru/images/39662/77/396627757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56248" y="815744"/>
            <a:ext cx="1149078" cy="800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олилиния 2"/>
          <p:cNvSpPr/>
          <p:nvPr/>
        </p:nvSpPr>
        <p:spPr>
          <a:xfrm>
            <a:off x="5131895" y="907677"/>
            <a:ext cx="3903032" cy="624655"/>
          </a:xfrm>
          <a:custGeom>
            <a:avLst/>
            <a:gdLst>
              <a:gd name="connsiteX0" fmla="*/ 0 w 3903032"/>
              <a:gd name="connsiteY0" fmla="*/ 62466 h 624655"/>
              <a:gd name="connsiteX1" fmla="*/ 62466 w 3903032"/>
              <a:gd name="connsiteY1" fmla="*/ 0 h 624655"/>
              <a:gd name="connsiteX2" fmla="*/ 3840567 w 3903032"/>
              <a:gd name="connsiteY2" fmla="*/ 0 h 624655"/>
              <a:gd name="connsiteX3" fmla="*/ 3903033 w 3903032"/>
              <a:gd name="connsiteY3" fmla="*/ 62466 h 624655"/>
              <a:gd name="connsiteX4" fmla="*/ 3903032 w 3903032"/>
              <a:gd name="connsiteY4" fmla="*/ 562190 h 624655"/>
              <a:gd name="connsiteX5" fmla="*/ 3840566 w 3903032"/>
              <a:gd name="connsiteY5" fmla="*/ 624656 h 624655"/>
              <a:gd name="connsiteX6" fmla="*/ 62466 w 3903032"/>
              <a:gd name="connsiteY6" fmla="*/ 624655 h 624655"/>
              <a:gd name="connsiteX7" fmla="*/ 0 w 3903032"/>
              <a:gd name="connsiteY7" fmla="*/ 562189 h 624655"/>
              <a:gd name="connsiteX8" fmla="*/ 0 w 390303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3840567" y="0"/>
                </a:lnTo>
                <a:cubicBezTo>
                  <a:pt x="3875066" y="0"/>
                  <a:pt x="3903033" y="27967"/>
                  <a:pt x="3903033" y="62466"/>
                </a:cubicBezTo>
                <a:cubicBezTo>
                  <a:pt x="3903033" y="229041"/>
                  <a:pt x="3903032" y="395615"/>
                  <a:pt x="3903032" y="562190"/>
                </a:cubicBezTo>
                <a:cubicBezTo>
                  <a:pt x="3903032" y="596689"/>
                  <a:pt x="3875065" y="624656"/>
                  <a:pt x="384056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71636" tIns="71636" rIns="71636" bIns="71636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лилиния 3"/>
          <p:cNvSpPr/>
          <p:nvPr/>
        </p:nvSpPr>
        <p:spPr>
          <a:xfrm>
            <a:off x="5131895" y="1700808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636" tIns="71636" rIns="71636" bIns="71636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факт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5131895" y="2420944"/>
            <a:ext cx="731452" cy="432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13,0</a:t>
            </a:r>
            <a:endParaRPr lang="ru-RU" sz="11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5131895" y="3020369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5131895" y="3861104"/>
            <a:ext cx="731452" cy="504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99,9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5131895" y="4473176"/>
            <a:ext cx="731452" cy="684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99,9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5131895" y="5229200"/>
            <a:ext cx="731452" cy="577814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,87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олилиния 12"/>
          <p:cNvSpPr/>
          <p:nvPr/>
        </p:nvSpPr>
        <p:spPr>
          <a:xfrm>
            <a:off x="5131895" y="6009022"/>
            <a:ext cx="731452" cy="576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олилиния 13"/>
          <p:cNvSpPr/>
          <p:nvPr/>
        </p:nvSpPr>
        <p:spPr>
          <a:xfrm>
            <a:off x="5924790" y="1700808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636" tIns="71636" rIns="71636" bIns="71636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план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олилиния 14"/>
          <p:cNvSpPr/>
          <p:nvPr/>
        </p:nvSpPr>
        <p:spPr>
          <a:xfrm>
            <a:off x="5924790" y="2420944"/>
            <a:ext cx="731452" cy="432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13,3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5924790" y="3020369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5924790" y="3861104"/>
            <a:ext cx="731452" cy="504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99,9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5924790" y="4473176"/>
            <a:ext cx="731452" cy="684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99,9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5924790" y="5239485"/>
            <a:ext cx="731452" cy="557243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89,39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5924791" y="6009022"/>
            <a:ext cx="731452" cy="576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6717685" y="1700808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636" tIns="71636" rIns="71636" bIns="71636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6717685" y="2420944"/>
            <a:ext cx="731452" cy="432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,6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6717685" y="3020369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6717685" y="3861104"/>
            <a:ext cx="731452" cy="504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99,9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6717685" y="4473176"/>
            <a:ext cx="731452" cy="684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99,9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6717685" y="5247488"/>
            <a:ext cx="731452" cy="559526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90,91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6717685" y="6009022"/>
            <a:ext cx="731452" cy="576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7510580" y="1700808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636" tIns="71636" rIns="71636" bIns="71636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7510580" y="2420944"/>
            <a:ext cx="731452" cy="432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,9</a:t>
            </a:r>
          </a:p>
        </p:txBody>
      </p:sp>
      <p:sp>
        <p:nvSpPr>
          <p:cNvPr id="38" name="Полилиния 37"/>
          <p:cNvSpPr/>
          <p:nvPr/>
        </p:nvSpPr>
        <p:spPr>
          <a:xfrm>
            <a:off x="7510580" y="3020369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7510580" y="3861104"/>
            <a:ext cx="731452" cy="504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7510580" y="4473176"/>
            <a:ext cx="731452" cy="684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99,9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7529765" y="5237041"/>
            <a:ext cx="731452" cy="559687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96,99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7524328" y="6009022"/>
            <a:ext cx="717704" cy="576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8303475" y="1700808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636" tIns="71636" rIns="71636" bIns="71636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8303475" y="2420944"/>
            <a:ext cx="731452" cy="432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8303475" y="3020369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8303475" y="3861104"/>
            <a:ext cx="731452" cy="504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8303475" y="4473176"/>
            <a:ext cx="731452" cy="684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8303475" y="5243703"/>
            <a:ext cx="731452" cy="559527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8310369" y="6009022"/>
            <a:ext cx="731452" cy="576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259728" y="0"/>
            <a:ext cx="72646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«Социальная поддержка граждан»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1771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69250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53849" y="692696"/>
            <a:ext cx="5648356" cy="103719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доступности приоритетных объектов и услуг в приоритетных сферах жизнедеятельности инвалидов и других маломобильных групп населения 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504" y="2288814"/>
            <a:ext cx="3949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6830405"/>
              </p:ext>
            </p:extLst>
          </p:nvPr>
        </p:nvGraphicFramePr>
        <p:xfrm>
          <a:off x="77657" y="2865092"/>
          <a:ext cx="3918279" cy="34095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49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4" name="Полилиния 13"/>
          <p:cNvSpPr/>
          <p:nvPr/>
        </p:nvSpPr>
        <p:spPr>
          <a:xfrm>
            <a:off x="4211960" y="2348880"/>
            <a:ext cx="4757680" cy="546465"/>
          </a:xfrm>
          <a:custGeom>
            <a:avLst/>
            <a:gdLst>
              <a:gd name="connsiteX0" fmla="*/ 0 w 3933156"/>
              <a:gd name="connsiteY0" fmla="*/ 47719 h 477185"/>
              <a:gd name="connsiteX1" fmla="*/ 47719 w 3933156"/>
              <a:gd name="connsiteY1" fmla="*/ 0 h 477185"/>
              <a:gd name="connsiteX2" fmla="*/ 3885438 w 3933156"/>
              <a:gd name="connsiteY2" fmla="*/ 0 h 477185"/>
              <a:gd name="connsiteX3" fmla="*/ 3933157 w 3933156"/>
              <a:gd name="connsiteY3" fmla="*/ 47719 h 477185"/>
              <a:gd name="connsiteX4" fmla="*/ 3933156 w 3933156"/>
              <a:gd name="connsiteY4" fmla="*/ 429467 h 477185"/>
              <a:gd name="connsiteX5" fmla="*/ 3885437 w 3933156"/>
              <a:gd name="connsiteY5" fmla="*/ 477186 h 477185"/>
              <a:gd name="connsiteX6" fmla="*/ 47719 w 3933156"/>
              <a:gd name="connsiteY6" fmla="*/ 477185 h 477185"/>
              <a:gd name="connsiteX7" fmla="*/ 0 w 3933156"/>
              <a:gd name="connsiteY7" fmla="*/ 429466 h 477185"/>
              <a:gd name="connsiteX8" fmla="*/ 0 w 3933156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3156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3885438" y="0"/>
                </a:lnTo>
                <a:cubicBezTo>
                  <a:pt x="3911792" y="0"/>
                  <a:pt x="3933157" y="21365"/>
                  <a:pt x="3933157" y="47719"/>
                </a:cubicBezTo>
                <a:cubicBezTo>
                  <a:pt x="3933157" y="174968"/>
                  <a:pt x="3933156" y="302218"/>
                  <a:pt x="3933156" y="429467"/>
                </a:cubicBezTo>
                <a:cubicBezTo>
                  <a:pt x="3933156" y="455821"/>
                  <a:pt x="3911791" y="477186"/>
                  <a:pt x="3885437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3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</a:t>
            </a:r>
            <a:r>
              <a:rPr lang="ru-RU" sz="13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разрезе </a:t>
            </a:r>
            <a:r>
              <a:rPr lang="ru-RU" sz="13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структурных элементов, млн. руб.</a:t>
            </a:r>
          </a:p>
        </p:txBody>
      </p:sp>
      <p:sp>
        <p:nvSpPr>
          <p:cNvPr id="15" name="Полилиния 14"/>
          <p:cNvSpPr/>
          <p:nvPr/>
        </p:nvSpPr>
        <p:spPr>
          <a:xfrm>
            <a:off x="4211942" y="2956602"/>
            <a:ext cx="2575158" cy="288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4211960" y="3431948"/>
            <a:ext cx="2574933" cy="1222152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5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</a:t>
            </a:r>
            <a:r>
              <a:rPr lang="ru-RU" sz="1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 комплексной реабилитации и абилитации инвалидов, в том числе детей-инвалидов, а также ранней помощи, сопровождаемого проживания инвалидов в Чувашской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Республике»  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4211942" y="4725145"/>
            <a:ext cx="2575158" cy="105052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5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</a:t>
            </a:r>
            <a:r>
              <a:rPr lang="ru-RU" sz="1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процессных </a:t>
            </a:r>
            <a:r>
              <a:rPr lang="ru-RU" sz="105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</a:t>
            </a:r>
            <a:r>
              <a:rPr lang="ru-RU" sz="1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«Адаптация 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приоритетных объектов и услуг в приоритетных сферах жизнедеятельности инвалидов и других маломобильных групп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населения»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7596408" y="2960209"/>
            <a:ext cx="648000" cy="288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8321640" y="3431947"/>
            <a:ext cx="648000" cy="1222153"/>
          </a:xfrm>
          <a:custGeom>
            <a:avLst/>
            <a:gdLst>
              <a:gd name="connsiteX0" fmla="*/ 0 w 720374"/>
              <a:gd name="connsiteY0" fmla="*/ 47719 h 477185"/>
              <a:gd name="connsiteX1" fmla="*/ 47719 w 720374"/>
              <a:gd name="connsiteY1" fmla="*/ 0 h 477185"/>
              <a:gd name="connsiteX2" fmla="*/ 672656 w 720374"/>
              <a:gd name="connsiteY2" fmla="*/ 0 h 477185"/>
              <a:gd name="connsiteX3" fmla="*/ 720375 w 720374"/>
              <a:gd name="connsiteY3" fmla="*/ 47719 h 477185"/>
              <a:gd name="connsiteX4" fmla="*/ 720374 w 720374"/>
              <a:gd name="connsiteY4" fmla="*/ 429467 h 477185"/>
              <a:gd name="connsiteX5" fmla="*/ 672655 w 720374"/>
              <a:gd name="connsiteY5" fmla="*/ 477186 h 477185"/>
              <a:gd name="connsiteX6" fmla="*/ 47719 w 720374"/>
              <a:gd name="connsiteY6" fmla="*/ 477185 h 477185"/>
              <a:gd name="connsiteX7" fmla="*/ 0 w 720374"/>
              <a:gd name="connsiteY7" fmla="*/ 429466 h 477185"/>
              <a:gd name="connsiteX8" fmla="*/ 0 w 72037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7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56" y="0"/>
                </a:lnTo>
                <a:cubicBezTo>
                  <a:pt x="699010" y="0"/>
                  <a:pt x="720375" y="21365"/>
                  <a:pt x="720375" y="47719"/>
                </a:cubicBezTo>
                <a:cubicBezTo>
                  <a:pt x="720375" y="174968"/>
                  <a:pt x="720374" y="302218"/>
                  <a:pt x="720374" y="429467"/>
                </a:cubicBezTo>
                <a:cubicBezTo>
                  <a:pt x="720374" y="455821"/>
                  <a:pt x="699009" y="477186"/>
                  <a:pt x="67265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15,4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8321640" y="4725145"/>
            <a:ext cx="648000" cy="1050520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10,8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8321640" y="2956602"/>
            <a:ext cx="648000" cy="288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7596408" y="3435553"/>
            <a:ext cx="648000" cy="1218547"/>
          </a:xfrm>
          <a:custGeom>
            <a:avLst/>
            <a:gdLst>
              <a:gd name="connsiteX0" fmla="*/ 0 w 720374"/>
              <a:gd name="connsiteY0" fmla="*/ 47719 h 477185"/>
              <a:gd name="connsiteX1" fmla="*/ 47719 w 720374"/>
              <a:gd name="connsiteY1" fmla="*/ 0 h 477185"/>
              <a:gd name="connsiteX2" fmla="*/ 672656 w 720374"/>
              <a:gd name="connsiteY2" fmla="*/ 0 h 477185"/>
              <a:gd name="connsiteX3" fmla="*/ 720375 w 720374"/>
              <a:gd name="connsiteY3" fmla="*/ 47719 h 477185"/>
              <a:gd name="connsiteX4" fmla="*/ 720374 w 720374"/>
              <a:gd name="connsiteY4" fmla="*/ 429467 h 477185"/>
              <a:gd name="connsiteX5" fmla="*/ 672655 w 720374"/>
              <a:gd name="connsiteY5" fmla="*/ 477186 h 477185"/>
              <a:gd name="connsiteX6" fmla="*/ 47719 w 720374"/>
              <a:gd name="connsiteY6" fmla="*/ 477185 h 477185"/>
              <a:gd name="connsiteX7" fmla="*/ 0 w 720374"/>
              <a:gd name="connsiteY7" fmla="*/ 429466 h 477185"/>
              <a:gd name="connsiteX8" fmla="*/ 0 w 72037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7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56" y="0"/>
                </a:lnTo>
                <a:cubicBezTo>
                  <a:pt x="699010" y="0"/>
                  <a:pt x="720375" y="21365"/>
                  <a:pt x="720375" y="47719"/>
                </a:cubicBezTo>
                <a:cubicBezTo>
                  <a:pt x="720375" y="174968"/>
                  <a:pt x="720374" y="302218"/>
                  <a:pt x="720374" y="429467"/>
                </a:cubicBezTo>
                <a:cubicBezTo>
                  <a:pt x="720374" y="455821"/>
                  <a:pt x="699009" y="477186"/>
                  <a:pt x="67265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15,3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7596408" y="4725145"/>
            <a:ext cx="648000" cy="1050520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10,8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>
            <a:off x="259728" y="0"/>
            <a:ext cx="690456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«Доступная среда» 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6845308" y="2956604"/>
            <a:ext cx="648000" cy="288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6845308" y="3431950"/>
            <a:ext cx="648000" cy="1222150"/>
          </a:xfrm>
          <a:custGeom>
            <a:avLst/>
            <a:gdLst>
              <a:gd name="connsiteX0" fmla="*/ 0 w 720374"/>
              <a:gd name="connsiteY0" fmla="*/ 47719 h 477185"/>
              <a:gd name="connsiteX1" fmla="*/ 47719 w 720374"/>
              <a:gd name="connsiteY1" fmla="*/ 0 h 477185"/>
              <a:gd name="connsiteX2" fmla="*/ 672656 w 720374"/>
              <a:gd name="connsiteY2" fmla="*/ 0 h 477185"/>
              <a:gd name="connsiteX3" fmla="*/ 720375 w 720374"/>
              <a:gd name="connsiteY3" fmla="*/ 47719 h 477185"/>
              <a:gd name="connsiteX4" fmla="*/ 720374 w 720374"/>
              <a:gd name="connsiteY4" fmla="*/ 429467 h 477185"/>
              <a:gd name="connsiteX5" fmla="*/ 672655 w 720374"/>
              <a:gd name="connsiteY5" fmla="*/ 477186 h 477185"/>
              <a:gd name="connsiteX6" fmla="*/ 47719 w 720374"/>
              <a:gd name="connsiteY6" fmla="*/ 477185 h 477185"/>
              <a:gd name="connsiteX7" fmla="*/ 0 w 720374"/>
              <a:gd name="connsiteY7" fmla="*/ 429466 h 477185"/>
              <a:gd name="connsiteX8" fmla="*/ 0 w 72037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7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56" y="0"/>
                </a:lnTo>
                <a:cubicBezTo>
                  <a:pt x="699010" y="0"/>
                  <a:pt x="720375" y="21365"/>
                  <a:pt x="720375" y="47719"/>
                </a:cubicBezTo>
                <a:cubicBezTo>
                  <a:pt x="720375" y="174968"/>
                  <a:pt x="720374" y="302218"/>
                  <a:pt x="720374" y="429467"/>
                </a:cubicBezTo>
                <a:cubicBezTo>
                  <a:pt x="720374" y="455821"/>
                  <a:pt x="699009" y="477186"/>
                  <a:pt x="67265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16,3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6845308" y="4725145"/>
            <a:ext cx="648000" cy="1050520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10,7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91852" y="1775114"/>
            <a:ext cx="3935760" cy="372177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pic>
        <p:nvPicPr>
          <p:cNvPr id="44" name="Рисунок 43" descr="http://www.prav-net.ru/img/zolotoslov/5064-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823960"/>
            <a:ext cx="1610089" cy="1380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Рисунок 44" descr="http://blog.yarcenter.ru/media/5/0.2/050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80834" y="851187"/>
            <a:ext cx="1464319" cy="1353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9489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Подзаголовок 2"/>
          <p:cNvSpPr txBox="1">
            <a:spLocks/>
          </p:cNvSpPr>
          <p:nvPr/>
        </p:nvSpPr>
        <p:spPr bwMode="auto">
          <a:xfrm>
            <a:off x="214282" y="571480"/>
            <a:ext cx="35719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 sz="2000" b="1" dirty="0">
              <a:gradFill flip="none" rotWithShape="1">
                <a:gsLst>
                  <a:gs pos="0">
                    <a:srgbClr val="953735">
                      <a:shade val="30000"/>
                      <a:satMod val="115000"/>
                    </a:srgbClr>
                  </a:gs>
                  <a:gs pos="50000">
                    <a:srgbClr val="953735">
                      <a:shade val="67500"/>
                      <a:satMod val="115000"/>
                    </a:srgbClr>
                  </a:gs>
                  <a:gs pos="100000">
                    <a:srgbClr val="953735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44" name="Rectangle 89"/>
          <p:cNvSpPr>
            <a:spLocks noChangeAspect="1" noChangeArrowheads="1"/>
          </p:cNvSpPr>
          <p:nvPr/>
        </p:nvSpPr>
        <p:spPr bwMode="auto">
          <a:xfrm>
            <a:off x="4311650" y="1839913"/>
            <a:ext cx="366713" cy="1000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eaLnBrk="0" hangingPunct="0"/>
            <a:r>
              <a:rPr lang="en-US" sz="1600" i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048" name="Rectangle 172"/>
          <p:cNvSpPr>
            <a:spLocks noChangeArrowheads="1"/>
          </p:cNvSpPr>
          <p:nvPr/>
        </p:nvSpPr>
        <p:spPr bwMode="auto">
          <a:xfrm>
            <a:off x="7524750" y="1469509"/>
            <a:ext cx="184731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34746" y="4074222"/>
            <a:ext cx="5561390" cy="71438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Собственные средства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средства,  не имеющие определенной цели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расходования (за исключением поступлений в дорожный фонд)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940152" y="4074222"/>
            <a:ext cx="3063112" cy="71438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Целевые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-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должны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быть израсходованы строго по целевому назначению.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604730" y="4881841"/>
            <a:ext cx="1332781" cy="61293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</a:t>
            </a:r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5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3033481" y="4881841"/>
            <a:ext cx="1428750" cy="61293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</a:t>
            </a:r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5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208441" y="5589240"/>
            <a:ext cx="3607457" cy="98750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дотации на выравнивание  бюджетной  обеспеченности;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 дотации на поддержку мер по обеспечению </a:t>
            </a:r>
            <a:r>
              <a:rPr lang="ru-RU" sz="13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сбалансированности </a:t>
            </a:r>
            <a:r>
              <a:rPr lang="ru-RU" sz="1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бюджетов.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7591142" y="5036624"/>
            <a:ext cx="1200746" cy="357545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Субвенции 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6257270" y="5045137"/>
            <a:ext cx="1214438" cy="357545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</a:t>
            </a: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6776255" y="5527294"/>
            <a:ext cx="1449678" cy="766167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Иные межбюджетные трансферты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259730" y="69850"/>
            <a:ext cx="4572000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Font typeface="Georgia" pitchFamily="18" charset="0"/>
              <a:buNone/>
            </a:pPr>
            <a:r>
              <a:rPr lang="ru-RU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термины и понятия</a:t>
            </a:r>
            <a:endParaRPr lang="ru-RU" sz="24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1" name="Прямая соединительная линия 4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14282" y="689419"/>
            <a:ext cx="8788982" cy="64698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денежные средства, поступающие в распоряжение органов государственной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власти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2795894" y="1489593"/>
            <a:ext cx="2337775" cy="35032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5292080" y="1481507"/>
            <a:ext cx="3711184" cy="35032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234746" y="1956746"/>
            <a:ext cx="2348685" cy="1824927"/>
          </a:xfrm>
          <a:prstGeom prst="rect">
            <a:avLst/>
          </a:prstGeom>
          <a:ln w="28575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налог на прибыль организаций;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налог на доходы физических лиц;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налог на имущество организаций;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иные налоговые доходы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5292080" y="1956746"/>
            <a:ext cx="3711184" cy="1824927"/>
          </a:xfrm>
          <a:prstGeom prst="rect">
            <a:avLst/>
          </a:prstGeom>
          <a:ln w="28575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из федерального бюджета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дотации, субсидии, субвенции, </a:t>
            </a:r>
            <a:r>
              <a:rPr lang="ru-RU" sz="11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иные </a:t>
            </a:r>
            <a:r>
              <a:rPr lang="ru-RU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от других бюджетов бюджетной системы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1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Социальный фонд </a:t>
            </a:r>
            <a:r>
              <a:rPr lang="ru-RU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РФ);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от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государственных организаций (</a:t>
            </a:r>
            <a:r>
              <a:rPr lang="ru-RU" sz="11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Фонд содействия реформированию ЖКХ)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214282" y="1489593"/>
            <a:ext cx="2348685" cy="35032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2816359" y="1956746"/>
            <a:ext cx="2337775" cy="1824927"/>
          </a:xfrm>
          <a:prstGeom prst="rect">
            <a:avLst/>
          </a:prstGeom>
          <a:ln w="28575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доходы от использования государственного имущества;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доходы от платных услуг;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штрафы за нарушения законодательства о налогах и сборах;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иные неналоговые доходы.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854333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олилиния 18"/>
          <p:cNvSpPr/>
          <p:nvPr/>
        </p:nvSpPr>
        <p:spPr>
          <a:xfrm>
            <a:off x="6876256" y="1869245"/>
            <a:ext cx="676483" cy="55164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6872677" y="2709008"/>
            <a:ext cx="676483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6108859" y="3645024"/>
            <a:ext cx="676281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98,0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6108859" y="4523900"/>
            <a:ext cx="676281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22,5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7636074" y="1869245"/>
            <a:ext cx="666024" cy="55164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7632496" y="2709006"/>
            <a:ext cx="687154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2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7652207" y="3645023"/>
            <a:ext cx="671019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6108859" y="5387361"/>
            <a:ext cx="676483" cy="1116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71,0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8388424" y="1869245"/>
            <a:ext cx="646532" cy="55164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8388421" y="3645023"/>
            <a:ext cx="646533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8384845" y="2709006"/>
            <a:ext cx="646533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7652206" y="4510360"/>
            <a:ext cx="649889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2" y="2564905"/>
            <a:ext cx="4953999" cy="100811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доступных для инвалидов и других маломобильных групп населения приоритетных объектов социальной, транспортной, инженерной инфраструктуры в общем количестве приоритетных объектов в Чувашской Республике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07501" y="3645024"/>
            <a:ext cx="4953999" cy="79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семей в Чувашской Республике, включенных в программы ранней помощи, удовлетворенных качеством услуг ранней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помощи, %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07500" y="4509120"/>
            <a:ext cx="4953999" cy="79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образовательных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организаций, в которых созданы условия для получения детьми-инвалидами, инвалидами качественного образования, в общем количестве образовательных организаций в Чувашской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Республике, %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24086" y="1551565"/>
            <a:ext cx="2592288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50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59728" y="0"/>
            <a:ext cx="690456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«Доступная среда»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31538" y="5373215"/>
            <a:ext cx="4929961" cy="111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лиц с ограниченными возможностями здоровья и  инвалидов в возрасте от 6 до 18 лет, систематически занимающихся физической культурой и спортом, в общей численности этой категории населения в Чувашской Республике, %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Рисунок 34" descr="http://riarealty.ru/images/39662/77/39662775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7" y="871550"/>
            <a:ext cx="2192169" cy="1360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7" name="Полилиния 36"/>
          <p:cNvSpPr/>
          <p:nvPr/>
        </p:nvSpPr>
        <p:spPr>
          <a:xfrm>
            <a:off x="8388421" y="4509119"/>
            <a:ext cx="646533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6881719" y="5387360"/>
            <a:ext cx="671017" cy="1116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71,5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8388422" y="5387361"/>
            <a:ext cx="648072" cy="1116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5220072" y="907677"/>
            <a:ext cx="3816424" cy="624655"/>
          </a:xfrm>
          <a:custGeom>
            <a:avLst/>
            <a:gdLst>
              <a:gd name="connsiteX0" fmla="*/ 0 w 3903032"/>
              <a:gd name="connsiteY0" fmla="*/ 62466 h 624655"/>
              <a:gd name="connsiteX1" fmla="*/ 62466 w 3903032"/>
              <a:gd name="connsiteY1" fmla="*/ 0 h 624655"/>
              <a:gd name="connsiteX2" fmla="*/ 3840567 w 3903032"/>
              <a:gd name="connsiteY2" fmla="*/ 0 h 624655"/>
              <a:gd name="connsiteX3" fmla="*/ 3903033 w 3903032"/>
              <a:gd name="connsiteY3" fmla="*/ 62466 h 624655"/>
              <a:gd name="connsiteX4" fmla="*/ 3903032 w 3903032"/>
              <a:gd name="connsiteY4" fmla="*/ 562190 h 624655"/>
              <a:gd name="connsiteX5" fmla="*/ 3840566 w 3903032"/>
              <a:gd name="connsiteY5" fmla="*/ 624656 h 624655"/>
              <a:gd name="connsiteX6" fmla="*/ 62466 w 3903032"/>
              <a:gd name="connsiteY6" fmla="*/ 624655 h 624655"/>
              <a:gd name="connsiteX7" fmla="*/ 0 w 3903032"/>
              <a:gd name="connsiteY7" fmla="*/ 562189 h 624655"/>
              <a:gd name="connsiteX8" fmla="*/ 0 w 390303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3840567" y="0"/>
                </a:lnTo>
                <a:cubicBezTo>
                  <a:pt x="3875066" y="0"/>
                  <a:pt x="3903033" y="27967"/>
                  <a:pt x="3903033" y="62466"/>
                </a:cubicBezTo>
                <a:cubicBezTo>
                  <a:pt x="3903033" y="229041"/>
                  <a:pt x="3903032" y="395615"/>
                  <a:pt x="3903032" y="562190"/>
                </a:cubicBezTo>
                <a:cubicBezTo>
                  <a:pt x="3903032" y="596689"/>
                  <a:pt x="3875065" y="624656"/>
                  <a:pt x="384056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71636" tIns="71636" rIns="71636" bIns="71636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6084168" y="1869245"/>
            <a:ext cx="725870" cy="55164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план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5220072" y="2709006"/>
            <a:ext cx="788510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95,2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5223648" y="3645024"/>
            <a:ext cx="788510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98,0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5223648" y="4509120"/>
            <a:ext cx="788510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22,0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5223648" y="5387360"/>
            <a:ext cx="788510" cy="1116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76,9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5220072" y="1869245"/>
            <a:ext cx="792088" cy="55164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spcAft>
                <a:spcPct val="3500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</p:txBody>
      </p:sp>
      <p:sp>
        <p:nvSpPr>
          <p:cNvPr id="45" name="Полилиния 44"/>
          <p:cNvSpPr/>
          <p:nvPr/>
        </p:nvSpPr>
        <p:spPr>
          <a:xfrm>
            <a:off x="6105283" y="2709008"/>
            <a:ext cx="676483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97,7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6881718" y="3645024"/>
            <a:ext cx="671019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98,0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6881719" y="4523900"/>
            <a:ext cx="671018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,2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7652206" y="5387005"/>
            <a:ext cx="649890" cy="1116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72,5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77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7780" y="851187"/>
            <a:ext cx="5648356" cy="116015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продуктивной занятости экономически активного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376" y="2386304"/>
            <a:ext cx="3949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350455"/>
              </p:ext>
            </p:extLst>
          </p:nvPr>
        </p:nvGraphicFramePr>
        <p:xfrm>
          <a:off x="183207" y="2821119"/>
          <a:ext cx="3884737" cy="34095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51</a:t>
            </a:fld>
            <a:endParaRPr lang="ru-RU" dirty="0">
              <a:solidFill>
                <a:prstClr val="black"/>
              </a:solidFill>
            </a:endParaRPr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395696259"/>
              </p:ext>
            </p:extLst>
          </p:nvPr>
        </p:nvGraphicFramePr>
        <p:xfrm>
          <a:off x="4859732" y="2011337"/>
          <a:ext cx="3935760" cy="37217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717656"/>
            <a:ext cx="2851527" cy="15556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олилиния 13"/>
          <p:cNvSpPr/>
          <p:nvPr/>
        </p:nvSpPr>
        <p:spPr>
          <a:xfrm>
            <a:off x="4283968" y="2547887"/>
            <a:ext cx="4661185" cy="546465"/>
          </a:xfrm>
          <a:custGeom>
            <a:avLst/>
            <a:gdLst>
              <a:gd name="connsiteX0" fmla="*/ 0 w 3933156"/>
              <a:gd name="connsiteY0" fmla="*/ 47719 h 477185"/>
              <a:gd name="connsiteX1" fmla="*/ 47719 w 3933156"/>
              <a:gd name="connsiteY1" fmla="*/ 0 h 477185"/>
              <a:gd name="connsiteX2" fmla="*/ 3885438 w 3933156"/>
              <a:gd name="connsiteY2" fmla="*/ 0 h 477185"/>
              <a:gd name="connsiteX3" fmla="*/ 3933157 w 3933156"/>
              <a:gd name="connsiteY3" fmla="*/ 47719 h 477185"/>
              <a:gd name="connsiteX4" fmla="*/ 3933156 w 3933156"/>
              <a:gd name="connsiteY4" fmla="*/ 429467 h 477185"/>
              <a:gd name="connsiteX5" fmla="*/ 3885437 w 3933156"/>
              <a:gd name="connsiteY5" fmla="*/ 477186 h 477185"/>
              <a:gd name="connsiteX6" fmla="*/ 47719 w 3933156"/>
              <a:gd name="connsiteY6" fmla="*/ 477185 h 477185"/>
              <a:gd name="connsiteX7" fmla="*/ 0 w 3933156"/>
              <a:gd name="connsiteY7" fmla="*/ 429466 h 477185"/>
              <a:gd name="connsiteX8" fmla="*/ 0 w 3933156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3156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3885438" y="0"/>
                </a:lnTo>
                <a:cubicBezTo>
                  <a:pt x="3911792" y="0"/>
                  <a:pt x="3933157" y="21365"/>
                  <a:pt x="3933157" y="47719"/>
                </a:cubicBezTo>
                <a:cubicBezTo>
                  <a:pt x="3933157" y="174968"/>
                  <a:pt x="3933156" y="302218"/>
                  <a:pt x="3933156" y="429467"/>
                </a:cubicBezTo>
                <a:cubicBezTo>
                  <a:pt x="3933156" y="455821"/>
                  <a:pt x="3911791" y="477186"/>
                  <a:pt x="3885437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3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в разрезе </a:t>
            </a:r>
            <a:r>
              <a:rPr lang="ru-RU" sz="13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структурных элементов,</a:t>
            </a:r>
          </a:p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3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15" name="Полилиния 14"/>
          <p:cNvSpPr/>
          <p:nvPr/>
        </p:nvSpPr>
        <p:spPr>
          <a:xfrm>
            <a:off x="4281793" y="3202226"/>
            <a:ext cx="2495830" cy="514806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4283968" y="3789040"/>
            <a:ext cx="2474867" cy="504056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5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</a:t>
            </a:r>
            <a:r>
              <a:rPr lang="ru-RU" sz="1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«Образование для рынка труда»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7563788" y="3205833"/>
            <a:ext cx="648000" cy="511199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8297153" y="3789041"/>
            <a:ext cx="641744" cy="504055"/>
          </a:xfrm>
          <a:custGeom>
            <a:avLst/>
            <a:gdLst>
              <a:gd name="connsiteX0" fmla="*/ 0 w 720374"/>
              <a:gd name="connsiteY0" fmla="*/ 47719 h 477185"/>
              <a:gd name="connsiteX1" fmla="*/ 47719 w 720374"/>
              <a:gd name="connsiteY1" fmla="*/ 0 h 477185"/>
              <a:gd name="connsiteX2" fmla="*/ 672656 w 720374"/>
              <a:gd name="connsiteY2" fmla="*/ 0 h 477185"/>
              <a:gd name="connsiteX3" fmla="*/ 720375 w 720374"/>
              <a:gd name="connsiteY3" fmla="*/ 47719 h 477185"/>
              <a:gd name="connsiteX4" fmla="*/ 720374 w 720374"/>
              <a:gd name="connsiteY4" fmla="*/ 429467 h 477185"/>
              <a:gd name="connsiteX5" fmla="*/ 672655 w 720374"/>
              <a:gd name="connsiteY5" fmla="*/ 477186 h 477185"/>
              <a:gd name="connsiteX6" fmla="*/ 47719 w 720374"/>
              <a:gd name="connsiteY6" fmla="*/ 477185 h 477185"/>
              <a:gd name="connsiteX7" fmla="*/ 0 w 720374"/>
              <a:gd name="connsiteY7" fmla="*/ 429466 h 477185"/>
              <a:gd name="connsiteX8" fmla="*/ 0 w 72037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7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56" y="0"/>
                </a:lnTo>
                <a:cubicBezTo>
                  <a:pt x="699010" y="0"/>
                  <a:pt x="720375" y="21365"/>
                  <a:pt x="720375" y="47719"/>
                </a:cubicBezTo>
                <a:cubicBezTo>
                  <a:pt x="720375" y="174968"/>
                  <a:pt x="720374" y="302218"/>
                  <a:pt x="720374" y="429467"/>
                </a:cubicBezTo>
                <a:cubicBezTo>
                  <a:pt x="720374" y="455821"/>
                  <a:pt x="699009" y="477186"/>
                  <a:pt x="67265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7,1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8297153" y="3202226"/>
            <a:ext cx="648000" cy="514806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7563788" y="3789040"/>
            <a:ext cx="648000" cy="504056"/>
          </a:xfrm>
          <a:custGeom>
            <a:avLst/>
            <a:gdLst>
              <a:gd name="connsiteX0" fmla="*/ 0 w 720374"/>
              <a:gd name="connsiteY0" fmla="*/ 47719 h 477185"/>
              <a:gd name="connsiteX1" fmla="*/ 47719 w 720374"/>
              <a:gd name="connsiteY1" fmla="*/ 0 h 477185"/>
              <a:gd name="connsiteX2" fmla="*/ 672656 w 720374"/>
              <a:gd name="connsiteY2" fmla="*/ 0 h 477185"/>
              <a:gd name="connsiteX3" fmla="*/ 720375 w 720374"/>
              <a:gd name="connsiteY3" fmla="*/ 47719 h 477185"/>
              <a:gd name="connsiteX4" fmla="*/ 720374 w 720374"/>
              <a:gd name="connsiteY4" fmla="*/ 429467 h 477185"/>
              <a:gd name="connsiteX5" fmla="*/ 672655 w 720374"/>
              <a:gd name="connsiteY5" fmla="*/ 477186 h 477185"/>
              <a:gd name="connsiteX6" fmla="*/ 47719 w 720374"/>
              <a:gd name="connsiteY6" fmla="*/ 477185 h 477185"/>
              <a:gd name="connsiteX7" fmla="*/ 0 w 720374"/>
              <a:gd name="connsiteY7" fmla="*/ 429466 h 477185"/>
              <a:gd name="connsiteX8" fmla="*/ 0 w 72037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7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56" y="0"/>
                </a:lnTo>
                <a:cubicBezTo>
                  <a:pt x="699010" y="0"/>
                  <a:pt x="720375" y="21365"/>
                  <a:pt x="720375" y="47719"/>
                </a:cubicBezTo>
                <a:cubicBezTo>
                  <a:pt x="720375" y="174968"/>
                  <a:pt x="720374" y="302218"/>
                  <a:pt x="720374" y="429467"/>
                </a:cubicBezTo>
                <a:cubicBezTo>
                  <a:pt x="720374" y="455821"/>
                  <a:pt x="699009" y="477186"/>
                  <a:pt x="67265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4292273" y="4914214"/>
            <a:ext cx="2466561" cy="1259582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Комплексы процессных мероприятий:</a:t>
            </a:r>
          </a:p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Активная политика занятости и социальная поддержка безработных граждан»; «Безопасный труд»; «Обеспечение реализации государственной программы Чувашской Республики «Содействие занятости населения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8290897" y="4914212"/>
            <a:ext cx="648000" cy="1259584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chemeClr val="lt1">
                <a:hueOff val="0"/>
                <a:satOff val="0"/>
                <a:lumOff val="0"/>
                <a:alpha val="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666,6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7563788" y="4914212"/>
            <a:ext cx="648000" cy="1259584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chemeClr val="lt1">
                <a:hueOff val="0"/>
                <a:satOff val="0"/>
                <a:lumOff val="0"/>
                <a:alpha val="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654,6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>
            <a:off x="259728" y="0"/>
            <a:ext cx="690456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«Содействие занятости населения»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6830233" y="3202228"/>
            <a:ext cx="648000" cy="514804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6840288" y="3789040"/>
            <a:ext cx="648000" cy="504056"/>
          </a:xfrm>
          <a:custGeom>
            <a:avLst/>
            <a:gdLst>
              <a:gd name="connsiteX0" fmla="*/ 0 w 720374"/>
              <a:gd name="connsiteY0" fmla="*/ 47719 h 477185"/>
              <a:gd name="connsiteX1" fmla="*/ 47719 w 720374"/>
              <a:gd name="connsiteY1" fmla="*/ 0 h 477185"/>
              <a:gd name="connsiteX2" fmla="*/ 672656 w 720374"/>
              <a:gd name="connsiteY2" fmla="*/ 0 h 477185"/>
              <a:gd name="connsiteX3" fmla="*/ 720375 w 720374"/>
              <a:gd name="connsiteY3" fmla="*/ 47719 h 477185"/>
              <a:gd name="connsiteX4" fmla="*/ 720374 w 720374"/>
              <a:gd name="connsiteY4" fmla="*/ 429467 h 477185"/>
              <a:gd name="connsiteX5" fmla="*/ 672655 w 720374"/>
              <a:gd name="connsiteY5" fmla="*/ 477186 h 477185"/>
              <a:gd name="connsiteX6" fmla="*/ 47719 w 720374"/>
              <a:gd name="connsiteY6" fmla="*/ 477185 h 477185"/>
              <a:gd name="connsiteX7" fmla="*/ 0 w 720374"/>
              <a:gd name="connsiteY7" fmla="*/ 429466 h 477185"/>
              <a:gd name="connsiteX8" fmla="*/ 0 w 72037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7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56" y="0"/>
                </a:lnTo>
                <a:cubicBezTo>
                  <a:pt x="699010" y="0"/>
                  <a:pt x="720375" y="21365"/>
                  <a:pt x="720375" y="47719"/>
                </a:cubicBezTo>
                <a:cubicBezTo>
                  <a:pt x="720375" y="174968"/>
                  <a:pt x="720374" y="302218"/>
                  <a:pt x="720374" y="429467"/>
                </a:cubicBezTo>
                <a:cubicBezTo>
                  <a:pt x="720374" y="455821"/>
                  <a:pt x="699009" y="477186"/>
                  <a:pt x="67265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6840288" y="4914213"/>
            <a:ext cx="648000" cy="1259583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chemeClr val="lt1">
                <a:hueOff val="0"/>
                <a:satOff val="0"/>
                <a:lumOff val="0"/>
                <a:alpha val="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636,7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4292274" y="4365104"/>
            <a:ext cx="2474867" cy="504056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5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</a:t>
            </a:r>
            <a:r>
              <a:rPr lang="ru-RU" sz="1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«Человек труда»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6840288" y="4365104"/>
            <a:ext cx="648000" cy="504056"/>
          </a:xfrm>
          <a:custGeom>
            <a:avLst/>
            <a:gdLst>
              <a:gd name="connsiteX0" fmla="*/ 0 w 720374"/>
              <a:gd name="connsiteY0" fmla="*/ 47719 h 477185"/>
              <a:gd name="connsiteX1" fmla="*/ 47719 w 720374"/>
              <a:gd name="connsiteY1" fmla="*/ 0 h 477185"/>
              <a:gd name="connsiteX2" fmla="*/ 672656 w 720374"/>
              <a:gd name="connsiteY2" fmla="*/ 0 h 477185"/>
              <a:gd name="connsiteX3" fmla="*/ 720375 w 720374"/>
              <a:gd name="connsiteY3" fmla="*/ 47719 h 477185"/>
              <a:gd name="connsiteX4" fmla="*/ 720374 w 720374"/>
              <a:gd name="connsiteY4" fmla="*/ 429467 h 477185"/>
              <a:gd name="connsiteX5" fmla="*/ 672655 w 720374"/>
              <a:gd name="connsiteY5" fmla="*/ 477186 h 477185"/>
              <a:gd name="connsiteX6" fmla="*/ 47719 w 720374"/>
              <a:gd name="connsiteY6" fmla="*/ 477185 h 477185"/>
              <a:gd name="connsiteX7" fmla="*/ 0 w 720374"/>
              <a:gd name="connsiteY7" fmla="*/ 429466 h 477185"/>
              <a:gd name="connsiteX8" fmla="*/ 0 w 72037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7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56" y="0"/>
                </a:lnTo>
                <a:cubicBezTo>
                  <a:pt x="699010" y="0"/>
                  <a:pt x="720375" y="21365"/>
                  <a:pt x="720375" y="47719"/>
                </a:cubicBezTo>
                <a:cubicBezTo>
                  <a:pt x="720375" y="174968"/>
                  <a:pt x="720374" y="302218"/>
                  <a:pt x="720374" y="429467"/>
                </a:cubicBezTo>
                <a:cubicBezTo>
                  <a:pt x="720374" y="455821"/>
                  <a:pt x="699009" y="477186"/>
                  <a:pt x="67265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24,0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7566679" y="4365104"/>
            <a:ext cx="648000" cy="504056"/>
          </a:xfrm>
          <a:custGeom>
            <a:avLst/>
            <a:gdLst>
              <a:gd name="connsiteX0" fmla="*/ 0 w 720374"/>
              <a:gd name="connsiteY0" fmla="*/ 47719 h 477185"/>
              <a:gd name="connsiteX1" fmla="*/ 47719 w 720374"/>
              <a:gd name="connsiteY1" fmla="*/ 0 h 477185"/>
              <a:gd name="connsiteX2" fmla="*/ 672656 w 720374"/>
              <a:gd name="connsiteY2" fmla="*/ 0 h 477185"/>
              <a:gd name="connsiteX3" fmla="*/ 720375 w 720374"/>
              <a:gd name="connsiteY3" fmla="*/ 47719 h 477185"/>
              <a:gd name="connsiteX4" fmla="*/ 720374 w 720374"/>
              <a:gd name="connsiteY4" fmla="*/ 429467 h 477185"/>
              <a:gd name="connsiteX5" fmla="*/ 672655 w 720374"/>
              <a:gd name="connsiteY5" fmla="*/ 477186 h 477185"/>
              <a:gd name="connsiteX6" fmla="*/ 47719 w 720374"/>
              <a:gd name="connsiteY6" fmla="*/ 477185 h 477185"/>
              <a:gd name="connsiteX7" fmla="*/ 0 w 720374"/>
              <a:gd name="connsiteY7" fmla="*/ 429466 h 477185"/>
              <a:gd name="connsiteX8" fmla="*/ 0 w 72037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7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56" y="0"/>
                </a:lnTo>
                <a:cubicBezTo>
                  <a:pt x="699010" y="0"/>
                  <a:pt x="720375" y="21365"/>
                  <a:pt x="720375" y="47719"/>
                </a:cubicBezTo>
                <a:cubicBezTo>
                  <a:pt x="720375" y="174968"/>
                  <a:pt x="720374" y="302218"/>
                  <a:pt x="720374" y="429467"/>
                </a:cubicBezTo>
                <a:cubicBezTo>
                  <a:pt x="720374" y="455821"/>
                  <a:pt x="699009" y="477186"/>
                  <a:pt x="67265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24,0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8311740" y="4365104"/>
            <a:ext cx="648000" cy="511967"/>
          </a:xfrm>
          <a:custGeom>
            <a:avLst/>
            <a:gdLst>
              <a:gd name="connsiteX0" fmla="*/ 0 w 720374"/>
              <a:gd name="connsiteY0" fmla="*/ 47719 h 477185"/>
              <a:gd name="connsiteX1" fmla="*/ 47719 w 720374"/>
              <a:gd name="connsiteY1" fmla="*/ 0 h 477185"/>
              <a:gd name="connsiteX2" fmla="*/ 672656 w 720374"/>
              <a:gd name="connsiteY2" fmla="*/ 0 h 477185"/>
              <a:gd name="connsiteX3" fmla="*/ 720375 w 720374"/>
              <a:gd name="connsiteY3" fmla="*/ 47719 h 477185"/>
              <a:gd name="connsiteX4" fmla="*/ 720374 w 720374"/>
              <a:gd name="connsiteY4" fmla="*/ 429467 h 477185"/>
              <a:gd name="connsiteX5" fmla="*/ 672655 w 720374"/>
              <a:gd name="connsiteY5" fmla="*/ 477186 h 477185"/>
              <a:gd name="connsiteX6" fmla="*/ 47719 w 720374"/>
              <a:gd name="connsiteY6" fmla="*/ 477185 h 477185"/>
              <a:gd name="connsiteX7" fmla="*/ 0 w 720374"/>
              <a:gd name="connsiteY7" fmla="*/ 429466 h 477185"/>
              <a:gd name="connsiteX8" fmla="*/ 0 w 72037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7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56" y="0"/>
                </a:lnTo>
                <a:cubicBezTo>
                  <a:pt x="699010" y="0"/>
                  <a:pt x="720375" y="21365"/>
                  <a:pt x="720375" y="47719"/>
                </a:cubicBezTo>
                <a:cubicBezTo>
                  <a:pt x="720375" y="174968"/>
                  <a:pt x="720374" y="302218"/>
                  <a:pt x="720374" y="429467"/>
                </a:cubicBezTo>
                <a:cubicBezTo>
                  <a:pt x="720374" y="455821"/>
                  <a:pt x="699009" y="477186"/>
                  <a:pt x="67265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24,0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52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>
          <a:xfrm>
            <a:off x="5161064" y="1059481"/>
            <a:ext cx="3903032" cy="744112"/>
          </a:xfrm>
          <a:custGeom>
            <a:avLst/>
            <a:gdLst>
              <a:gd name="connsiteX0" fmla="*/ 0 w 3903032"/>
              <a:gd name="connsiteY0" fmla="*/ 103163 h 1031634"/>
              <a:gd name="connsiteX1" fmla="*/ 103163 w 3903032"/>
              <a:gd name="connsiteY1" fmla="*/ 0 h 1031634"/>
              <a:gd name="connsiteX2" fmla="*/ 3799869 w 3903032"/>
              <a:gd name="connsiteY2" fmla="*/ 0 h 1031634"/>
              <a:gd name="connsiteX3" fmla="*/ 3903032 w 3903032"/>
              <a:gd name="connsiteY3" fmla="*/ 103163 h 1031634"/>
              <a:gd name="connsiteX4" fmla="*/ 3903032 w 3903032"/>
              <a:gd name="connsiteY4" fmla="*/ 928471 h 1031634"/>
              <a:gd name="connsiteX5" fmla="*/ 3799869 w 3903032"/>
              <a:gd name="connsiteY5" fmla="*/ 1031634 h 1031634"/>
              <a:gd name="connsiteX6" fmla="*/ 103163 w 3903032"/>
              <a:gd name="connsiteY6" fmla="*/ 1031634 h 1031634"/>
              <a:gd name="connsiteX7" fmla="*/ 0 w 3903032"/>
              <a:gd name="connsiteY7" fmla="*/ 928471 h 1031634"/>
              <a:gd name="connsiteX8" fmla="*/ 0 w 3903032"/>
              <a:gd name="connsiteY8" fmla="*/ 103163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1031634">
                <a:moveTo>
                  <a:pt x="0" y="103163"/>
                </a:moveTo>
                <a:cubicBezTo>
                  <a:pt x="0" y="46188"/>
                  <a:pt x="46188" y="0"/>
                  <a:pt x="103163" y="0"/>
                </a:cubicBezTo>
                <a:lnTo>
                  <a:pt x="3799869" y="0"/>
                </a:lnTo>
                <a:cubicBezTo>
                  <a:pt x="3856844" y="0"/>
                  <a:pt x="3903032" y="46188"/>
                  <a:pt x="3903032" y="103163"/>
                </a:cubicBezTo>
                <a:lnTo>
                  <a:pt x="3903032" y="928471"/>
                </a:lnTo>
                <a:cubicBezTo>
                  <a:pt x="3903032" y="985446"/>
                  <a:pt x="3856844" y="1031634"/>
                  <a:pt x="3799869" y="1031634"/>
                </a:cubicBezTo>
                <a:lnTo>
                  <a:pt x="103163" y="1031634"/>
                </a:lnTo>
                <a:cubicBezTo>
                  <a:pt x="46188" y="1031634"/>
                  <a:pt x="0" y="985446"/>
                  <a:pt x="0" y="928471"/>
                </a:cubicBezTo>
                <a:lnTo>
                  <a:pt x="0" y="103163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3556" tIns="83556" rIns="83556" bIns="83556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5131895" y="2055222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факт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5131895" y="3129206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5131895" y="4203190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,8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5131895" y="5277174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80,0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олилиния 14"/>
          <p:cNvSpPr/>
          <p:nvPr/>
        </p:nvSpPr>
        <p:spPr>
          <a:xfrm>
            <a:off x="5924790" y="2055222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план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5924790" y="3129206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,9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5924790" y="4203190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,2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5924790" y="5277174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55,0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6717685" y="2055222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6717685" y="3129206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,8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6717685" y="4203190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,1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6717685" y="5277174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7510580" y="2055222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7510580" y="3129206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,7</a:t>
            </a:r>
          </a:p>
        </p:txBody>
      </p:sp>
      <p:sp>
        <p:nvSpPr>
          <p:cNvPr id="26" name="Полилиния 25"/>
          <p:cNvSpPr/>
          <p:nvPr/>
        </p:nvSpPr>
        <p:spPr>
          <a:xfrm>
            <a:off x="7510580" y="4203190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,1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7510580" y="5277174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</a:t>
            </a: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8303475" y="2055222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8303475" y="3129206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8303475" y="4203190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8303475" y="5277174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2" y="3140968"/>
            <a:ext cx="4953999" cy="100811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регистрируемой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безработицы в  среднем за год,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07503" y="4243242"/>
            <a:ext cx="4953999" cy="91064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безработных граждан, зарегистрированных в органах службы занятости (на конец года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тыс. человек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07502" y="5301208"/>
            <a:ext cx="4953999" cy="100811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трудоустроенных граждан в общей численности граждан, обратившихся за содействием в поиске подходящей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работы, %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31539" y="1803593"/>
            <a:ext cx="2592288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52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59728" y="0"/>
            <a:ext cx="690456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«Содействие занятости населения»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311" y="908720"/>
            <a:ext cx="2254190" cy="20266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975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Полилиния 44"/>
          <p:cNvSpPr/>
          <p:nvPr/>
        </p:nvSpPr>
        <p:spPr>
          <a:xfrm>
            <a:off x="3892028" y="1773261"/>
            <a:ext cx="5149133" cy="333825"/>
          </a:xfrm>
          <a:custGeom>
            <a:avLst/>
            <a:gdLst>
              <a:gd name="connsiteX0" fmla="*/ 0 w 3853061"/>
              <a:gd name="connsiteY0" fmla="*/ 55534 h 555336"/>
              <a:gd name="connsiteX1" fmla="*/ 55534 w 3853061"/>
              <a:gd name="connsiteY1" fmla="*/ 0 h 555336"/>
              <a:gd name="connsiteX2" fmla="*/ 3797527 w 3853061"/>
              <a:gd name="connsiteY2" fmla="*/ 0 h 555336"/>
              <a:gd name="connsiteX3" fmla="*/ 3853061 w 3853061"/>
              <a:gd name="connsiteY3" fmla="*/ 55534 h 555336"/>
              <a:gd name="connsiteX4" fmla="*/ 3853061 w 3853061"/>
              <a:gd name="connsiteY4" fmla="*/ 499802 h 555336"/>
              <a:gd name="connsiteX5" fmla="*/ 3797527 w 3853061"/>
              <a:gd name="connsiteY5" fmla="*/ 555336 h 555336"/>
              <a:gd name="connsiteX6" fmla="*/ 55534 w 3853061"/>
              <a:gd name="connsiteY6" fmla="*/ 555336 h 555336"/>
              <a:gd name="connsiteX7" fmla="*/ 0 w 3853061"/>
              <a:gd name="connsiteY7" fmla="*/ 499802 h 555336"/>
              <a:gd name="connsiteX8" fmla="*/ 0 w 3853061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53061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3797527" y="0"/>
                </a:lnTo>
                <a:cubicBezTo>
                  <a:pt x="3828198" y="0"/>
                  <a:pt x="3853061" y="24863"/>
                  <a:pt x="3853061" y="55534"/>
                </a:cubicBezTo>
                <a:lnTo>
                  <a:pt x="3853061" y="499802"/>
                </a:lnTo>
                <a:cubicBezTo>
                  <a:pt x="3853061" y="530473"/>
                  <a:pt x="3828198" y="555336"/>
                  <a:pt x="3797527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69605" tIns="69605" rIns="69605" bIns="6960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i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структурных элементов, млн. руб.</a:t>
            </a:r>
          </a:p>
        </p:txBody>
      </p:sp>
      <p:sp>
        <p:nvSpPr>
          <p:cNvPr id="46" name="Полилиния 45"/>
          <p:cNvSpPr/>
          <p:nvPr/>
        </p:nvSpPr>
        <p:spPr>
          <a:xfrm>
            <a:off x="3892028" y="2182143"/>
            <a:ext cx="3316960" cy="375442"/>
          </a:xfrm>
          <a:custGeom>
            <a:avLst/>
            <a:gdLst>
              <a:gd name="connsiteX0" fmla="*/ 0 w 1429934"/>
              <a:gd name="connsiteY0" fmla="*/ 36617 h 366166"/>
              <a:gd name="connsiteX1" fmla="*/ 36617 w 1429934"/>
              <a:gd name="connsiteY1" fmla="*/ 0 h 366166"/>
              <a:gd name="connsiteX2" fmla="*/ 1393317 w 1429934"/>
              <a:gd name="connsiteY2" fmla="*/ 0 h 366166"/>
              <a:gd name="connsiteX3" fmla="*/ 1429934 w 1429934"/>
              <a:gd name="connsiteY3" fmla="*/ 36617 h 366166"/>
              <a:gd name="connsiteX4" fmla="*/ 1429934 w 1429934"/>
              <a:gd name="connsiteY4" fmla="*/ 329549 h 366166"/>
              <a:gd name="connsiteX5" fmla="*/ 1393317 w 1429934"/>
              <a:gd name="connsiteY5" fmla="*/ 366166 h 366166"/>
              <a:gd name="connsiteX6" fmla="*/ 36617 w 1429934"/>
              <a:gd name="connsiteY6" fmla="*/ 366166 h 366166"/>
              <a:gd name="connsiteX7" fmla="*/ 0 w 1429934"/>
              <a:gd name="connsiteY7" fmla="*/ 329549 h 366166"/>
              <a:gd name="connsiteX8" fmla="*/ 0 w 1429934"/>
              <a:gd name="connsiteY8" fmla="*/ 36617 h 366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29934" h="366166">
                <a:moveTo>
                  <a:pt x="0" y="36617"/>
                </a:moveTo>
                <a:cubicBezTo>
                  <a:pt x="0" y="16394"/>
                  <a:pt x="16394" y="0"/>
                  <a:pt x="36617" y="0"/>
                </a:cubicBezTo>
                <a:lnTo>
                  <a:pt x="1393317" y="0"/>
                </a:lnTo>
                <a:cubicBezTo>
                  <a:pt x="1413540" y="0"/>
                  <a:pt x="1429934" y="16394"/>
                  <a:pt x="1429934" y="36617"/>
                </a:cubicBezTo>
                <a:lnTo>
                  <a:pt x="1429934" y="329549"/>
                </a:lnTo>
                <a:cubicBezTo>
                  <a:pt x="1429934" y="349772"/>
                  <a:pt x="1413540" y="366166"/>
                  <a:pt x="1393317" y="366166"/>
                </a:cubicBezTo>
                <a:lnTo>
                  <a:pt x="36617" y="366166"/>
                </a:lnTo>
                <a:cubicBezTo>
                  <a:pt x="16394" y="366166"/>
                  <a:pt x="0" y="349772"/>
                  <a:pt x="0" y="329549"/>
                </a:cubicBezTo>
                <a:lnTo>
                  <a:pt x="0" y="366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64065" tIns="64065" rIns="64065" bIns="6406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3899981" y="2636912"/>
            <a:ext cx="3272902" cy="620513"/>
          </a:xfrm>
          <a:custGeom>
            <a:avLst/>
            <a:gdLst>
              <a:gd name="connsiteX0" fmla="*/ 0 w 1429934"/>
              <a:gd name="connsiteY0" fmla="*/ 55534 h 555336"/>
              <a:gd name="connsiteX1" fmla="*/ 55534 w 1429934"/>
              <a:gd name="connsiteY1" fmla="*/ 0 h 555336"/>
              <a:gd name="connsiteX2" fmla="*/ 1374400 w 1429934"/>
              <a:gd name="connsiteY2" fmla="*/ 0 h 555336"/>
              <a:gd name="connsiteX3" fmla="*/ 1429934 w 1429934"/>
              <a:gd name="connsiteY3" fmla="*/ 55534 h 555336"/>
              <a:gd name="connsiteX4" fmla="*/ 1429934 w 1429934"/>
              <a:gd name="connsiteY4" fmla="*/ 499802 h 555336"/>
              <a:gd name="connsiteX5" fmla="*/ 1374400 w 1429934"/>
              <a:gd name="connsiteY5" fmla="*/ 555336 h 555336"/>
              <a:gd name="connsiteX6" fmla="*/ 55534 w 1429934"/>
              <a:gd name="connsiteY6" fmla="*/ 555336 h 555336"/>
              <a:gd name="connsiteX7" fmla="*/ 0 w 1429934"/>
              <a:gd name="connsiteY7" fmla="*/ 499802 h 555336"/>
              <a:gd name="connsiteX8" fmla="*/ 0 w 1429934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29934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1374400" y="0"/>
                </a:lnTo>
                <a:cubicBezTo>
                  <a:pt x="1405071" y="0"/>
                  <a:pt x="1429934" y="24863"/>
                  <a:pt x="1429934" y="55534"/>
                </a:cubicBezTo>
                <a:lnTo>
                  <a:pt x="1429934" y="499802"/>
                </a:lnTo>
                <a:cubicBezTo>
                  <a:pt x="1429934" y="530473"/>
                  <a:pt x="1405071" y="555336"/>
                  <a:pt x="1374400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61985" tIns="61985" rIns="61985" bIns="6198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проекты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«Семейные ценности и инфраструктура культуры», «Сохранение </a:t>
            </a: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культурного и исторического 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наследия», «Развитие </a:t>
            </a: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искусства и 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творчества»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3895169" y="3307629"/>
            <a:ext cx="3299563" cy="913459"/>
          </a:xfrm>
          <a:custGeom>
            <a:avLst/>
            <a:gdLst>
              <a:gd name="connsiteX0" fmla="*/ 0 w 1429934"/>
              <a:gd name="connsiteY0" fmla="*/ 55534 h 555336"/>
              <a:gd name="connsiteX1" fmla="*/ 55534 w 1429934"/>
              <a:gd name="connsiteY1" fmla="*/ 0 h 555336"/>
              <a:gd name="connsiteX2" fmla="*/ 1374400 w 1429934"/>
              <a:gd name="connsiteY2" fmla="*/ 0 h 555336"/>
              <a:gd name="connsiteX3" fmla="*/ 1429934 w 1429934"/>
              <a:gd name="connsiteY3" fmla="*/ 55534 h 555336"/>
              <a:gd name="connsiteX4" fmla="*/ 1429934 w 1429934"/>
              <a:gd name="connsiteY4" fmla="*/ 499802 h 555336"/>
              <a:gd name="connsiteX5" fmla="*/ 1374400 w 1429934"/>
              <a:gd name="connsiteY5" fmla="*/ 555336 h 555336"/>
              <a:gd name="connsiteX6" fmla="*/ 55534 w 1429934"/>
              <a:gd name="connsiteY6" fmla="*/ 555336 h 555336"/>
              <a:gd name="connsiteX7" fmla="*/ 0 w 1429934"/>
              <a:gd name="connsiteY7" fmla="*/ 499802 h 555336"/>
              <a:gd name="connsiteX8" fmla="*/ 0 w 1429934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29934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1374400" y="0"/>
                </a:lnTo>
                <a:cubicBezTo>
                  <a:pt x="1405071" y="0"/>
                  <a:pt x="1429934" y="24863"/>
                  <a:pt x="1429934" y="55534"/>
                </a:cubicBezTo>
                <a:lnTo>
                  <a:pt x="1429934" y="499802"/>
                </a:lnTo>
                <a:cubicBezTo>
                  <a:pt x="1429934" y="530473"/>
                  <a:pt x="1405071" y="555336"/>
                  <a:pt x="1374400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61985" tIns="61985" rIns="61985" bIns="6198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Ведомственные проекты: </a:t>
            </a: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"Строительство (реконструкция) и модернизация государственных и муниципальных учреждений  в сфере культуры, искусства и архивного дела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ru-RU" sz="9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7254426" y="2184472"/>
            <a:ext cx="520342" cy="375442"/>
          </a:xfrm>
          <a:custGeom>
            <a:avLst/>
            <a:gdLst>
              <a:gd name="connsiteX0" fmla="*/ 0 w 560620"/>
              <a:gd name="connsiteY0" fmla="*/ 36617 h 366166"/>
              <a:gd name="connsiteX1" fmla="*/ 36617 w 560620"/>
              <a:gd name="connsiteY1" fmla="*/ 0 h 366166"/>
              <a:gd name="connsiteX2" fmla="*/ 524003 w 560620"/>
              <a:gd name="connsiteY2" fmla="*/ 0 h 366166"/>
              <a:gd name="connsiteX3" fmla="*/ 560620 w 560620"/>
              <a:gd name="connsiteY3" fmla="*/ 36617 h 366166"/>
              <a:gd name="connsiteX4" fmla="*/ 560620 w 560620"/>
              <a:gd name="connsiteY4" fmla="*/ 329549 h 366166"/>
              <a:gd name="connsiteX5" fmla="*/ 524003 w 560620"/>
              <a:gd name="connsiteY5" fmla="*/ 366166 h 366166"/>
              <a:gd name="connsiteX6" fmla="*/ 36617 w 560620"/>
              <a:gd name="connsiteY6" fmla="*/ 366166 h 366166"/>
              <a:gd name="connsiteX7" fmla="*/ 0 w 560620"/>
              <a:gd name="connsiteY7" fmla="*/ 329549 h 366166"/>
              <a:gd name="connsiteX8" fmla="*/ 0 w 560620"/>
              <a:gd name="connsiteY8" fmla="*/ 36617 h 366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0620" h="366166">
                <a:moveTo>
                  <a:pt x="0" y="36617"/>
                </a:moveTo>
                <a:cubicBezTo>
                  <a:pt x="0" y="16394"/>
                  <a:pt x="16394" y="0"/>
                  <a:pt x="36617" y="0"/>
                </a:cubicBezTo>
                <a:lnTo>
                  <a:pt x="524003" y="0"/>
                </a:lnTo>
                <a:cubicBezTo>
                  <a:pt x="544226" y="0"/>
                  <a:pt x="560620" y="16394"/>
                  <a:pt x="560620" y="36617"/>
                </a:cubicBezTo>
                <a:lnTo>
                  <a:pt x="560620" y="329549"/>
                </a:lnTo>
                <a:cubicBezTo>
                  <a:pt x="560620" y="349772"/>
                  <a:pt x="544226" y="366166"/>
                  <a:pt x="524003" y="366166"/>
                </a:cubicBezTo>
                <a:lnTo>
                  <a:pt x="36617" y="366166"/>
                </a:lnTo>
                <a:cubicBezTo>
                  <a:pt x="16394" y="366166"/>
                  <a:pt x="0" y="349772"/>
                  <a:pt x="0" y="329549"/>
                </a:cubicBezTo>
                <a:lnTo>
                  <a:pt x="0" y="366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4065" tIns="64065" rIns="64065" bIns="6406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7251256" y="2636913"/>
            <a:ext cx="540089" cy="620512"/>
          </a:xfrm>
          <a:custGeom>
            <a:avLst/>
            <a:gdLst>
              <a:gd name="connsiteX0" fmla="*/ 0 w 559518"/>
              <a:gd name="connsiteY0" fmla="*/ 55534 h 555336"/>
              <a:gd name="connsiteX1" fmla="*/ 55534 w 559518"/>
              <a:gd name="connsiteY1" fmla="*/ 0 h 555336"/>
              <a:gd name="connsiteX2" fmla="*/ 503984 w 559518"/>
              <a:gd name="connsiteY2" fmla="*/ 0 h 555336"/>
              <a:gd name="connsiteX3" fmla="*/ 559518 w 559518"/>
              <a:gd name="connsiteY3" fmla="*/ 55534 h 555336"/>
              <a:gd name="connsiteX4" fmla="*/ 559518 w 559518"/>
              <a:gd name="connsiteY4" fmla="*/ 499802 h 555336"/>
              <a:gd name="connsiteX5" fmla="*/ 503984 w 559518"/>
              <a:gd name="connsiteY5" fmla="*/ 555336 h 555336"/>
              <a:gd name="connsiteX6" fmla="*/ 55534 w 559518"/>
              <a:gd name="connsiteY6" fmla="*/ 555336 h 555336"/>
              <a:gd name="connsiteX7" fmla="*/ 0 w 559518"/>
              <a:gd name="connsiteY7" fmla="*/ 499802 h 555336"/>
              <a:gd name="connsiteX8" fmla="*/ 0 w 559518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518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503984" y="0"/>
                </a:lnTo>
                <a:cubicBezTo>
                  <a:pt x="534655" y="0"/>
                  <a:pt x="559518" y="24863"/>
                  <a:pt x="559518" y="55534"/>
                </a:cubicBezTo>
                <a:lnTo>
                  <a:pt x="559518" y="499802"/>
                </a:lnTo>
                <a:cubicBezTo>
                  <a:pt x="559518" y="530473"/>
                  <a:pt x="534655" y="555336"/>
                  <a:pt x="503984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5795" tIns="65795" rIns="65795" bIns="65795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236,3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7243082" y="3306765"/>
            <a:ext cx="539804" cy="905423"/>
          </a:xfrm>
          <a:custGeom>
            <a:avLst/>
            <a:gdLst>
              <a:gd name="connsiteX0" fmla="*/ 0 w 544425"/>
              <a:gd name="connsiteY0" fmla="*/ 54443 h 555336"/>
              <a:gd name="connsiteX1" fmla="*/ 54443 w 544425"/>
              <a:gd name="connsiteY1" fmla="*/ 0 h 555336"/>
              <a:gd name="connsiteX2" fmla="*/ 489983 w 544425"/>
              <a:gd name="connsiteY2" fmla="*/ 0 h 555336"/>
              <a:gd name="connsiteX3" fmla="*/ 544426 w 544425"/>
              <a:gd name="connsiteY3" fmla="*/ 54443 h 555336"/>
              <a:gd name="connsiteX4" fmla="*/ 544425 w 544425"/>
              <a:gd name="connsiteY4" fmla="*/ 500894 h 555336"/>
              <a:gd name="connsiteX5" fmla="*/ 489982 w 544425"/>
              <a:gd name="connsiteY5" fmla="*/ 555337 h 555336"/>
              <a:gd name="connsiteX6" fmla="*/ 54443 w 544425"/>
              <a:gd name="connsiteY6" fmla="*/ 555336 h 555336"/>
              <a:gd name="connsiteX7" fmla="*/ 0 w 544425"/>
              <a:gd name="connsiteY7" fmla="*/ 500893 h 555336"/>
              <a:gd name="connsiteX8" fmla="*/ 0 w 544425"/>
              <a:gd name="connsiteY8" fmla="*/ 54443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425" h="555336">
                <a:moveTo>
                  <a:pt x="0" y="54443"/>
                </a:moveTo>
                <a:cubicBezTo>
                  <a:pt x="0" y="24375"/>
                  <a:pt x="24375" y="0"/>
                  <a:pt x="54443" y="0"/>
                </a:cubicBezTo>
                <a:lnTo>
                  <a:pt x="489983" y="0"/>
                </a:lnTo>
                <a:cubicBezTo>
                  <a:pt x="520051" y="0"/>
                  <a:pt x="544426" y="24375"/>
                  <a:pt x="544426" y="54443"/>
                </a:cubicBezTo>
                <a:cubicBezTo>
                  <a:pt x="544426" y="203260"/>
                  <a:pt x="544425" y="352077"/>
                  <a:pt x="544425" y="500894"/>
                </a:cubicBezTo>
                <a:cubicBezTo>
                  <a:pt x="544425" y="530962"/>
                  <a:pt x="520050" y="555337"/>
                  <a:pt x="489982" y="555337"/>
                </a:cubicBezTo>
                <a:lnTo>
                  <a:pt x="54443" y="555336"/>
                </a:lnTo>
                <a:cubicBezTo>
                  <a:pt x="24375" y="555336"/>
                  <a:pt x="0" y="530961"/>
                  <a:pt x="0" y="500893"/>
                </a:cubicBezTo>
                <a:lnTo>
                  <a:pt x="0" y="5444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5476" tIns="65476" rIns="65476" bIns="6547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638,4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7862609" y="2189462"/>
            <a:ext cx="543301" cy="375442"/>
          </a:xfrm>
          <a:custGeom>
            <a:avLst/>
            <a:gdLst>
              <a:gd name="connsiteX0" fmla="*/ 0 w 559419"/>
              <a:gd name="connsiteY0" fmla="*/ 33288 h 332880"/>
              <a:gd name="connsiteX1" fmla="*/ 33288 w 559419"/>
              <a:gd name="connsiteY1" fmla="*/ 0 h 332880"/>
              <a:gd name="connsiteX2" fmla="*/ 526131 w 559419"/>
              <a:gd name="connsiteY2" fmla="*/ 0 h 332880"/>
              <a:gd name="connsiteX3" fmla="*/ 559419 w 559419"/>
              <a:gd name="connsiteY3" fmla="*/ 33288 h 332880"/>
              <a:gd name="connsiteX4" fmla="*/ 559419 w 559419"/>
              <a:gd name="connsiteY4" fmla="*/ 299592 h 332880"/>
              <a:gd name="connsiteX5" fmla="*/ 526131 w 559419"/>
              <a:gd name="connsiteY5" fmla="*/ 332880 h 332880"/>
              <a:gd name="connsiteX6" fmla="*/ 33288 w 559419"/>
              <a:gd name="connsiteY6" fmla="*/ 332880 h 332880"/>
              <a:gd name="connsiteX7" fmla="*/ 0 w 559419"/>
              <a:gd name="connsiteY7" fmla="*/ 299592 h 332880"/>
              <a:gd name="connsiteX8" fmla="*/ 0 w 559419"/>
              <a:gd name="connsiteY8" fmla="*/ 33288 h 33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419" h="332880">
                <a:moveTo>
                  <a:pt x="0" y="33288"/>
                </a:moveTo>
                <a:cubicBezTo>
                  <a:pt x="0" y="14904"/>
                  <a:pt x="14904" y="0"/>
                  <a:pt x="33288" y="0"/>
                </a:cubicBezTo>
                <a:lnTo>
                  <a:pt x="526131" y="0"/>
                </a:lnTo>
                <a:cubicBezTo>
                  <a:pt x="544515" y="0"/>
                  <a:pt x="559419" y="14904"/>
                  <a:pt x="559419" y="33288"/>
                </a:cubicBezTo>
                <a:lnTo>
                  <a:pt x="559419" y="299592"/>
                </a:lnTo>
                <a:cubicBezTo>
                  <a:pt x="559419" y="317976"/>
                  <a:pt x="544515" y="332880"/>
                  <a:pt x="526131" y="332880"/>
                </a:cubicBezTo>
                <a:lnTo>
                  <a:pt x="33288" y="332880"/>
                </a:lnTo>
                <a:cubicBezTo>
                  <a:pt x="14904" y="332880"/>
                  <a:pt x="0" y="317976"/>
                  <a:pt x="0" y="299592"/>
                </a:cubicBezTo>
                <a:lnTo>
                  <a:pt x="0" y="3328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090" tIns="63090" rIns="63090" bIns="63090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7873228" y="2635579"/>
            <a:ext cx="556237" cy="621845"/>
          </a:xfrm>
          <a:custGeom>
            <a:avLst/>
            <a:gdLst>
              <a:gd name="connsiteX0" fmla="*/ 0 w 556149"/>
              <a:gd name="connsiteY0" fmla="*/ 55534 h 555336"/>
              <a:gd name="connsiteX1" fmla="*/ 55534 w 556149"/>
              <a:gd name="connsiteY1" fmla="*/ 0 h 555336"/>
              <a:gd name="connsiteX2" fmla="*/ 500615 w 556149"/>
              <a:gd name="connsiteY2" fmla="*/ 0 h 555336"/>
              <a:gd name="connsiteX3" fmla="*/ 556149 w 556149"/>
              <a:gd name="connsiteY3" fmla="*/ 55534 h 555336"/>
              <a:gd name="connsiteX4" fmla="*/ 556149 w 556149"/>
              <a:gd name="connsiteY4" fmla="*/ 499802 h 555336"/>
              <a:gd name="connsiteX5" fmla="*/ 500615 w 556149"/>
              <a:gd name="connsiteY5" fmla="*/ 555336 h 555336"/>
              <a:gd name="connsiteX6" fmla="*/ 55534 w 556149"/>
              <a:gd name="connsiteY6" fmla="*/ 555336 h 555336"/>
              <a:gd name="connsiteX7" fmla="*/ 0 w 556149"/>
              <a:gd name="connsiteY7" fmla="*/ 499802 h 555336"/>
              <a:gd name="connsiteX8" fmla="*/ 0 w 556149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6149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500615" y="0"/>
                </a:lnTo>
                <a:cubicBezTo>
                  <a:pt x="531286" y="0"/>
                  <a:pt x="556149" y="24863"/>
                  <a:pt x="556149" y="55534"/>
                </a:cubicBezTo>
                <a:lnTo>
                  <a:pt x="556149" y="499802"/>
                </a:lnTo>
                <a:cubicBezTo>
                  <a:pt x="556149" y="530473"/>
                  <a:pt x="531286" y="555336"/>
                  <a:pt x="500615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5795" tIns="65795" rIns="65795" bIns="65795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376,5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7866106" y="3306251"/>
            <a:ext cx="539804" cy="900646"/>
          </a:xfrm>
          <a:custGeom>
            <a:avLst/>
            <a:gdLst>
              <a:gd name="connsiteX0" fmla="*/ 0 w 512328"/>
              <a:gd name="connsiteY0" fmla="*/ 51233 h 555336"/>
              <a:gd name="connsiteX1" fmla="*/ 51233 w 512328"/>
              <a:gd name="connsiteY1" fmla="*/ 0 h 555336"/>
              <a:gd name="connsiteX2" fmla="*/ 461095 w 512328"/>
              <a:gd name="connsiteY2" fmla="*/ 0 h 555336"/>
              <a:gd name="connsiteX3" fmla="*/ 512328 w 512328"/>
              <a:gd name="connsiteY3" fmla="*/ 51233 h 555336"/>
              <a:gd name="connsiteX4" fmla="*/ 512328 w 512328"/>
              <a:gd name="connsiteY4" fmla="*/ 504103 h 555336"/>
              <a:gd name="connsiteX5" fmla="*/ 461095 w 512328"/>
              <a:gd name="connsiteY5" fmla="*/ 555336 h 555336"/>
              <a:gd name="connsiteX6" fmla="*/ 51233 w 512328"/>
              <a:gd name="connsiteY6" fmla="*/ 555336 h 555336"/>
              <a:gd name="connsiteX7" fmla="*/ 0 w 512328"/>
              <a:gd name="connsiteY7" fmla="*/ 504103 h 555336"/>
              <a:gd name="connsiteX8" fmla="*/ 0 w 512328"/>
              <a:gd name="connsiteY8" fmla="*/ 51233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2328" h="555336">
                <a:moveTo>
                  <a:pt x="0" y="51233"/>
                </a:moveTo>
                <a:cubicBezTo>
                  <a:pt x="0" y="22938"/>
                  <a:pt x="22938" y="0"/>
                  <a:pt x="51233" y="0"/>
                </a:cubicBezTo>
                <a:lnTo>
                  <a:pt x="461095" y="0"/>
                </a:lnTo>
                <a:cubicBezTo>
                  <a:pt x="489390" y="0"/>
                  <a:pt x="512328" y="22938"/>
                  <a:pt x="512328" y="51233"/>
                </a:cubicBezTo>
                <a:lnTo>
                  <a:pt x="512328" y="504103"/>
                </a:lnTo>
                <a:cubicBezTo>
                  <a:pt x="512328" y="532398"/>
                  <a:pt x="489390" y="555336"/>
                  <a:pt x="461095" y="555336"/>
                </a:cubicBezTo>
                <a:lnTo>
                  <a:pt x="51233" y="555336"/>
                </a:lnTo>
                <a:cubicBezTo>
                  <a:pt x="22938" y="555336"/>
                  <a:pt x="0" y="532398"/>
                  <a:pt x="0" y="504103"/>
                </a:cubicBezTo>
                <a:lnTo>
                  <a:pt x="0" y="5123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4536" tIns="64536" rIns="64536" bIns="6453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429,0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8500745" y="2184472"/>
            <a:ext cx="505275" cy="375442"/>
          </a:xfrm>
          <a:custGeom>
            <a:avLst/>
            <a:gdLst>
              <a:gd name="connsiteX0" fmla="*/ 0 w 561061"/>
              <a:gd name="connsiteY0" fmla="*/ 33288 h 332880"/>
              <a:gd name="connsiteX1" fmla="*/ 33288 w 561061"/>
              <a:gd name="connsiteY1" fmla="*/ 0 h 332880"/>
              <a:gd name="connsiteX2" fmla="*/ 527773 w 561061"/>
              <a:gd name="connsiteY2" fmla="*/ 0 h 332880"/>
              <a:gd name="connsiteX3" fmla="*/ 561061 w 561061"/>
              <a:gd name="connsiteY3" fmla="*/ 33288 h 332880"/>
              <a:gd name="connsiteX4" fmla="*/ 561061 w 561061"/>
              <a:gd name="connsiteY4" fmla="*/ 299592 h 332880"/>
              <a:gd name="connsiteX5" fmla="*/ 527773 w 561061"/>
              <a:gd name="connsiteY5" fmla="*/ 332880 h 332880"/>
              <a:gd name="connsiteX6" fmla="*/ 33288 w 561061"/>
              <a:gd name="connsiteY6" fmla="*/ 332880 h 332880"/>
              <a:gd name="connsiteX7" fmla="*/ 0 w 561061"/>
              <a:gd name="connsiteY7" fmla="*/ 299592 h 332880"/>
              <a:gd name="connsiteX8" fmla="*/ 0 w 561061"/>
              <a:gd name="connsiteY8" fmla="*/ 33288 h 33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1061" h="332880">
                <a:moveTo>
                  <a:pt x="0" y="33288"/>
                </a:moveTo>
                <a:cubicBezTo>
                  <a:pt x="0" y="14904"/>
                  <a:pt x="14904" y="0"/>
                  <a:pt x="33288" y="0"/>
                </a:cubicBezTo>
                <a:lnTo>
                  <a:pt x="527773" y="0"/>
                </a:lnTo>
                <a:cubicBezTo>
                  <a:pt x="546157" y="0"/>
                  <a:pt x="561061" y="14904"/>
                  <a:pt x="561061" y="33288"/>
                </a:cubicBezTo>
                <a:lnTo>
                  <a:pt x="561061" y="299592"/>
                </a:lnTo>
                <a:cubicBezTo>
                  <a:pt x="561061" y="317976"/>
                  <a:pt x="546157" y="332880"/>
                  <a:pt x="527773" y="332880"/>
                </a:cubicBezTo>
                <a:lnTo>
                  <a:pt x="33288" y="332880"/>
                </a:lnTo>
                <a:cubicBezTo>
                  <a:pt x="14904" y="332880"/>
                  <a:pt x="0" y="317976"/>
                  <a:pt x="0" y="299592"/>
                </a:cubicBezTo>
                <a:lnTo>
                  <a:pt x="0" y="3328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090" tIns="63090" rIns="63090" bIns="63090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8485404" y="2633645"/>
            <a:ext cx="520616" cy="615971"/>
          </a:xfrm>
          <a:custGeom>
            <a:avLst/>
            <a:gdLst>
              <a:gd name="connsiteX0" fmla="*/ 0 w 559965"/>
              <a:gd name="connsiteY0" fmla="*/ 55534 h 555336"/>
              <a:gd name="connsiteX1" fmla="*/ 55534 w 559965"/>
              <a:gd name="connsiteY1" fmla="*/ 0 h 555336"/>
              <a:gd name="connsiteX2" fmla="*/ 504431 w 559965"/>
              <a:gd name="connsiteY2" fmla="*/ 0 h 555336"/>
              <a:gd name="connsiteX3" fmla="*/ 559965 w 559965"/>
              <a:gd name="connsiteY3" fmla="*/ 55534 h 555336"/>
              <a:gd name="connsiteX4" fmla="*/ 559965 w 559965"/>
              <a:gd name="connsiteY4" fmla="*/ 499802 h 555336"/>
              <a:gd name="connsiteX5" fmla="*/ 504431 w 559965"/>
              <a:gd name="connsiteY5" fmla="*/ 555336 h 555336"/>
              <a:gd name="connsiteX6" fmla="*/ 55534 w 559965"/>
              <a:gd name="connsiteY6" fmla="*/ 555336 h 555336"/>
              <a:gd name="connsiteX7" fmla="*/ 0 w 559965"/>
              <a:gd name="connsiteY7" fmla="*/ 499802 h 555336"/>
              <a:gd name="connsiteX8" fmla="*/ 0 w 559965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965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504431" y="0"/>
                </a:lnTo>
                <a:cubicBezTo>
                  <a:pt x="535102" y="0"/>
                  <a:pt x="559965" y="24863"/>
                  <a:pt x="559965" y="55534"/>
                </a:cubicBezTo>
                <a:lnTo>
                  <a:pt x="559965" y="499802"/>
                </a:lnTo>
                <a:cubicBezTo>
                  <a:pt x="559965" y="530473"/>
                  <a:pt x="535102" y="555336"/>
                  <a:pt x="504431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9605" tIns="69605" rIns="69605" bIns="6960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157,0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8481722" y="3307164"/>
            <a:ext cx="511682" cy="909143"/>
          </a:xfrm>
          <a:custGeom>
            <a:avLst/>
            <a:gdLst>
              <a:gd name="connsiteX0" fmla="*/ 0 w 544854"/>
              <a:gd name="connsiteY0" fmla="*/ 54485 h 555336"/>
              <a:gd name="connsiteX1" fmla="*/ 54485 w 544854"/>
              <a:gd name="connsiteY1" fmla="*/ 0 h 555336"/>
              <a:gd name="connsiteX2" fmla="*/ 490369 w 544854"/>
              <a:gd name="connsiteY2" fmla="*/ 0 h 555336"/>
              <a:gd name="connsiteX3" fmla="*/ 544854 w 544854"/>
              <a:gd name="connsiteY3" fmla="*/ 54485 h 555336"/>
              <a:gd name="connsiteX4" fmla="*/ 544854 w 544854"/>
              <a:gd name="connsiteY4" fmla="*/ 500851 h 555336"/>
              <a:gd name="connsiteX5" fmla="*/ 490369 w 544854"/>
              <a:gd name="connsiteY5" fmla="*/ 555336 h 555336"/>
              <a:gd name="connsiteX6" fmla="*/ 54485 w 544854"/>
              <a:gd name="connsiteY6" fmla="*/ 555336 h 555336"/>
              <a:gd name="connsiteX7" fmla="*/ 0 w 544854"/>
              <a:gd name="connsiteY7" fmla="*/ 500851 h 555336"/>
              <a:gd name="connsiteX8" fmla="*/ 0 w 544854"/>
              <a:gd name="connsiteY8" fmla="*/ 54485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854" h="555336">
                <a:moveTo>
                  <a:pt x="0" y="54485"/>
                </a:moveTo>
                <a:cubicBezTo>
                  <a:pt x="0" y="24394"/>
                  <a:pt x="24394" y="0"/>
                  <a:pt x="54485" y="0"/>
                </a:cubicBezTo>
                <a:lnTo>
                  <a:pt x="490369" y="0"/>
                </a:lnTo>
                <a:cubicBezTo>
                  <a:pt x="520460" y="0"/>
                  <a:pt x="544854" y="24394"/>
                  <a:pt x="544854" y="54485"/>
                </a:cubicBezTo>
                <a:lnTo>
                  <a:pt x="544854" y="500851"/>
                </a:lnTo>
                <a:cubicBezTo>
                  <a:pt x="544854" y="530942"/>
                  <a:pt x="520460" y="555336"/>
                  <a:pt x="490369" y="555336"/>
                </a:cubicBezTo>
                <a:lnTo>
                  <a:pt x="54485" y="555336"/>
                </a:lnTo>
                <a:cubicBezTo>
                  <a:pt x="24394" y="555336"/>
                  <a:pt x="0" y="530942"/>
                  <a:pt x="0" y="500851"/>
                </a:cubicBezTo>
                <a:lnTo>
                  <a:pt x="0" y="5448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9298" tIns="69298" rIns="69298" bIns="6929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499,5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Полилиния 57"/>
          <p:cNvSpPr/>
          <p:nvPr/>
        </p:nvSpPr>
        <p:spPr>
          <a:xfrm>
            <a:off x="3894048" y="4293096"/>
            <a:ext cx="3305772" cy="2237624"/>
          </a:xfrm>
          <a:custGeom>
            <a:avLst/>
            <a:gdLst>
              <a:gd name="connsiteX0" fmla="*/ 0 w 1429934"/>
              <a:gd name="connsiteY0" fmla="*/ 55534 h 555336"/>
              <a:gd name="connsiteX1" fmla="*/ 55534 w 1429934"/>
              <a:gd name="connsiteY1" fmla="*/ 0 h 555336"/>
              <a:gd name="connsiteX2" fmla="*/ 1374400 w 1429934"/>
              <a:gd name="connsiteY2" fmla="*/ 0 h 555336"/>
              <a:gd name="connsiteX3" fmla="*/ 1429934 w 1429934"/>
              <a:gd name="connsiteY3" fmla="*/ 55534 h 555336"/>
              <a:gd name="connsiteX4" fmla="*/ 1429934 w 1429934"/>
              <a:gd name="connsiteY4" fmla="*/ 499802 h 555336"/>
              <a:gd name="connsiteX5" fmla="*/ 1374400 w 1429934"/>
              <a:gd name="connsiteY5" fmla="*/ 555336 h 555336"/>
              <a:gd name="connsiteX6" fmla="*/ 55534 w 1429934"/>
              <a:gd name="connsiteY6" fmla="*/ 555336 h 555336"/>
              <a:gd name="connsiteX7" fmla="*/ 0 w 1429934"/>
              <a:gd name="connsiteY7" fmla="*/ 499802 h 555336"/>
              <a:gd name="connsiteX8" fmla="*/ 0 w 1429934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29934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1374400" y="0"/>
                </a:lnTo>
                <a:cubicBezTo>
                  <a:pt x="1405071" y="0"/>
                  <a:pt x="1429934" y="24863"/>
                  <a:pt x="1429934" y="55534"/>
                </a:cubicBezTo>
                <a:lnTo>
                  <a:pt x="1429934" y="499802"/>
                </a:lnTo>
                <a:cubicBezTo>
                  <a:pt x="1429934" y="530473"/>
                  <a:pt x="1405071" y="555336"/>
                  <a:pt x="1374400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61985" tIns="61985" rIns="61985" bIns="6198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Комплексы процессных мероприятий: </a:t>
            </a: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"Образование", "Искусство", "Наследие", "Сохранение и развитие искусства и творчества", "Создание условий для развития искусства и творчества", "Поддержка и развитие чтения в Чувашской Республике", "Обеспечение реализации государственной программы Чувашской Республики "Развитие культуры", "Проведение мероприятий в сфере культуры, 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искусства, </a:t>
            </a: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детского и юношеского творчества и архивного дела", "Сохранение, использование, популяризация и государственная охрана объектов культурного наследия", "Совершенствование государственно-общественного партнерства в сфере государственной национальной политики и в отношении российского казачества, во взаимодействии со СМИ и экспертным 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сообществом", </a:t>
            </a: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"Укрепление единства российской нации, формирование общероссийской гражданской идентичности и этнокультурное развитие народов России", "Сохранение, изучение и развитие чувашского языка"</a:t>
            </a:r>
          </a:p>
        </p:txBody>
      </p:sp>
      <p:sp>
        <p:nvSpPr>
          <p:cNvPr id="59" name="Полилиния 58"/>
          <p:cNvSpPr/>
          <p:nvPr/>
        </p:nvSpPr>
        <p:spPr>
          <a:xfrm>
            <a:off x="7254426" y="4313226"/>
            <a:ext cx="539804" cy="2228293"/>
          </a:xfrm>
          <a:custGeom>
            <a:avLst/>
            <a:gdLst>
              <a:gd name="connsiteX0" fmla="*/ 0 w 544425"/>
              <a:gd name="connsiteY0" fmla="*/ 54443 h 555336"/>
              <a:gd name="connsiteX1" fmla="*/ 54443 w 544425"/>
              <a:gd name="connsiteY1" fmla="*/ 0 h 555336"/>
              <a:gd name="connsiteX2" fmla="*/ 489983 w 544425"/>
              <a:gd name="connsiteY2" fmla="*/ 0 h 555336"/>
              <a:gd name="connsiteX3" fmla="*/ 544426 w 544425"/>
              <a:gd name="connsiteY3" fmla="*/ 54443 h 555336"/>
              <a:gd name="connsiteX4" fmla="*/ 544425 w 544425"/>
              <a:gd name="connsiteY4" fmla="*/ 500894 h 555336"/>
              <a:gd name="connsiteX5" fmla="*/ 489982 w 544425"/>
              <a:gd name="connsiteY5" fmla="*/ 555337 h 555336"/>
              <a:gd name="connsiteX6" fmla="*/ 54443 w 544425"/>
              <a:gd name="connsiteY6" fmla="*/ 555336 h 555336"/>
              <a:gd name="connsiteX7" fmla="*/ 0 w 544425"/>
              <a:gd name="connsiteY7" fmla="*/ 500893 h 555336"/>
              <a:gd name="connsiteX8" fmla="*/ 0 w 544425"/>
              <a:gd name="connsiteY8" fmla="*/ 54443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425" h="555336">
                <a:moveTo>
                  <a:pt x="0" y="54443"/>
                </a:moveTo>
                <a:cubicBezTo>
                  <a:pt x="0" y="24375"/>
                  <a:pt x="24375" y="0"/>
                  <a:pt x="54443" y="0"/>
                </a:cubicBezTo>
                <a:lnTo>
                  <a:pt x="489983" y="0"/>
                </a:lnTo>
                <a:cubicBezTo>
                  <a:pt x="520051" y="0"/>
                  <a:pt x="544426" y="24375"/>
                  <a:pt x="544426" y="54443"/>
                </a:cubicBezTo>
                <a:cubicBezTo>
                  <a:pt x="544426" y="203260"/>
                  <a:pt x="544425" y="352077"/>
                  <a:pt x="544425" y="500894"/>
                </a:cubicBezTo>
                <a:cubicBezTo>
                  <a:pt x="544425" y="530962"/>
                  <a:pt x="520050" y="555337"/>
                  <a:pt x="489982" y="555337"/>
                </a:cubicBezTo>
                <a:lnTo>
                  <a:pt x="54443" y="555336"/>
                </a:lnTo>
                <a:cubicBezTo>
                  <a:pt x="24375" y="555336"/>
                  <a:pt x="0" y="530961"/>
                  <a:pt x="0" y="500893"/>
                </a:cubicBezTo>
                <a:lnTo>
                  <a:pt x="0" y="5444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5476" tIns="65476" rIns="65476" bIns="6547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2 103,7</a:t>
            </a:r>
            <a:endParaRPr lang="ru-RU" sz="10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Полилиния 59"/>
          <p:cNvSpPr/>
          <p:nvPr/>
        </p:nvSpPr>
        <p:spPr>
          <a:xfrm>
            <a:off x="7869603" y="4306187"/>
            <a:ext cx="539804" cy="2228293"/>
          </a:xfrm>
          <a:custGeom>
            <a:avLst/>
            <a:gdLst>
              <a:gd name="connsiteX0" fmla="*/ 0 w 544425"/>
              <a:gd name="connsiteY0" fmla="*/ 54443 h 555336"/>
              <a:gd name="connsiteX1" fmla="*/ 54443 w 544425"/>
              <a:gd name="connsiteY1" fmla="*/ 0 h 555336"/>
              <a:gd name="connsiteX2" fmla="*/ 489983 w 544425"/>
              <a:gd name="connsiteY2" fmla="*/ 0 h 555336"/>
              <a:gd name="connsiteX3" fmla="*/ 544426 w 544425"/>
              <a:gd name="connsiteY3" fmla="*/ 54443 h 555336"/>
              <a:gd name="connsiteX4" fmla="*/ 544425 w 544425"/>
              <a:gd name="connsiteY4" fmla="*/ 500894 h 555336"/>
              <a:gd name="connsiteX5" fmla="*/ 489982 w 544425"/>
              <a:gd name="connsiteY5" fmla="*/ 555337 h 555336"/>
              <a:gd name="connsiteX6" fmla="*/ 54443 w 544425"/>
              <a:gd name="connsiteY6" fmla="*/ 555336 h 555336"/>
              <a:gd name="connsiteX7" fmla="*/ 0 w 544425"/>
              <a:gd name="connsiteY7" fmla="*/ 500893 h 555336"/>
              <a:gd name="connsiteX8" fmla="*/ 0 w 544425"/>
              <a:gd name="connsiteY8" fmla="*/ 54443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425" h="555336">
                <a:moveTo>
                  <a:pt x="0" y="54443"/>
                </a:moveTo>
                <a:cubicBezTo>
                  <a:pt x="0" y="24375"/>
                  <a:pt x="24375" y="0"/>
                  <a:pt x="54443" y="0"/>
                </a:cubicBezTo>
                <a:lnTo>
                  <a:pt x="489983" y="0"/>
                </a:lnTo>
                <a:cubicBezTo>
                  <a:pt x="520051" y="0"/>
                  <a:pt x="544426" y="24375"/>
                  <a:pt x="544426" y="54443"/>
                </a:cubicBezTo>
                <a:cubicBezTo>
                  <a:pt x="544426" y="203260"/>
                  <a:pt x="544425" y="352077"/>
                  <a:pt x="544425" y="500894"/>
                </a:cubicBezTo>
                <a:cubicBezTo>
                  <a:pt x="544425" y="530962"/>
                  <a:pt x="520050" y="555337"/>
                  <a:pt x="489982" y="555337"/>
                </a:cubicBezTo>
                <a:lnTo>
                  <a:pt x="54443" y="555336"/>
                </a:lnTo>
                <a:cubicBezTo>
                  <a:pt x="24375" y="555336"/>
                  <a:pt x="0" y="530961"/>
                  <a:pt x="0" y="500893"/>
                </a:cubicBezTo>
                <a:lnTo>
                  <a:pt x="0" y="5444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5476" tIns="65476" rIns="65476" bIns="6547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kern="1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1 905,5</a:t>
            </a:r>
            <a:endParaRPr lang="ru-RU" sz="10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Полилиния 60"/>
          <p:cNvSpPr/>
          <p:nvPr/>
        </p:nvSpPr>
        <p:spPr>
          <a:xfrm>
            <a:off x="8464014" y="4298004"/>
            <a:ext cx="542006" cy="2243514"/>
          </a:xfrm>
          <a:custGeom>
            <a:avLst/>
            <a:gdLst>
              <a:gd name="connsiteX0" fmla="*/ 0 w 544425"/>
              <a:gd name="connsiteY0" fmla="*/ 54443 h 555336"/>
              <a:gd name="connsiteX1" fmla="*/ 54443 w 544425"/>
              <a:gd name="connsiteY1" fmla="*/ 0 h 555336"/>
              <a:gd name="connsiteX2" fmla="*/ 489983 w 544425"/>
              <a:gd name="connsiteY2" fmla="*/ 0 h 555336"/>
              <a:gd name="connsiteX3" fmla="*/ 544426 w 544425"/>
              <a:gd name="connsiteY3" fmla="*/ 54443 h 555336"/>
              <a:gd name="connsiteX4" fmla="*/ 544425 w 544425"/>
              <a:gd name="connsiteY4" fmla="*/ 500894 h 555336"/>
              <a:gd name="connsiteX5" fmla="*/ 489982 w 544425"/>
              <a:gd name="connsiteY5" fmla="*/ 555337 h 555336"/>
              <a:gd name="connsiteX6" fmla="*/ 54443 w 544425"/>
              <a:gd name="connsiteY6" fmla="*/ 555336 h 555336"/>
              <a:gd name="connsiteX7" fmla="*/ 0 w 544425"/>
              <a:gd name="connsiteY7" fmla="*/ 500893 h 555336"/>
              <a:gd name="connsiteX8" fmla="*/ 0 w 544425"/>
              <a:gd name="connsiteY8" fmla="*/ 54443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425" h="555336">
                <a:moveTo>
                  <a:pt x="0" y="54443"/>
                </a:moveTo>
                <a:cubicBezTo>
                  <a:pt x="0" y="24375"/>
                  <a:pt x="24375" y="0"/>
                  <a:pt x="54443" y="0"/>
                </a:cubicBezTo>
                <a:lnTo>
                  <a:pt x="489983" y="0"/>
                </a:lnTo>
                <a:cubicBezTo>
                  <a:pt x="520051" y="0"/>
                  <a:pt x="544426" y="24375"/>
                  <a:pt x="544426" y="54443"/>
                </a:cubicBezTo>
                <a:cubicBezTo>
                  <a:pt x="544426" y="203260"/>
                  <a:pt x="544425" y="352077"/>
                  <a:pt x="544425" y="500894"/>
                </a:cubicBezTo>
                <a:cubicBezTo>
                  <a:pt x="544425" y="530962"/>
                  <a:pt x="520050" y="555337"/>
                  <a:pt x="489982" y="555337"/>
                </a:cubicBezTo>
                <a:lnTo>
                  <a:pt x="54443" y="555336"/>
                </a:lnTo>
                <a:cubicBezTo>
                  <a:pt x="24375" y="555336"/>
                  <a:pt x="0" y="530961"/>
                  <a:pt x="0" y="500893"/>
                </a:cubicBezTo>
                <a:lnTo>
                  <a:pt x="0" y="5444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5476" tIns="65476" rIns="65476" bIns="6547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1 881,7</a:t>
            </a:r>
            <a:endParaRPr lang="ru-RU" sz="10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7779" y="659292"/>
            <a:ext cx="3632133" cy="2374300"/>
          </a:xfrm>
          <a:prstGeom prst="roundRect">
            <a:avLst>
              <a:gd name="adj" fmla="val 8265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активизация культурного потенциала Чувашской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роли институтов гражданского общества как субъектов культурной политики;</a:t>
            </a:r>
            <a:endParaRPr lang="ru-RU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 формированию гармонично развитой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личности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способной к активному участию в реализации государственной культурной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политики;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культурного наследия и создание условий для развития культуры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сохранения, изучения и развития чувашского языка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7504" y="3208620"/>
            <a:ext cx="367395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1060163"/>
              </p:ext>
            </p:extLst>
          </p:nvPr>
        </p:nvGraphicFramePr>
        <p:xfrm>
          <a:off x="147780" y="3467820"/>
          <a:ext cx="3632132" cy="3073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53</a:t>
            </a:fld>
            <a:endParaRPr lang="ru-RU" dirty="0"/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259728" y="0"/>
            <a:ext cx="72646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культуры»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29" name="Picture 6" descr="C:\Users\e.babaeva\Desktop\img_00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25" y="595786"/>
            <a:ext cx="1869459" cy="11770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863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212735" y="1574106"/>
            <a:ext cx="1313596" cy="921331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1" name="Picture 7" descr="C:\Users\e.babaeva\Desktop\img_06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959" y="1013292"/>
            <a:ext cx="3535740" cy="22397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316416" y="6597352"/>
            <a:ext cx="693305" cy="155782"/>
          </a:xfrm>
        </p:spPr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54</a:t>
            </a:fld>
            <a:endParaRPr lang="ru-RU" dirty="0"/>
          </a:p>
        </p:txBody>
      </p:sp>
      <p:sp>
        <p:nvSpPr>
          <p:cNvPr id="3" name="Полилиния 2"/>
          <p:cNvSpPr/>
          <p:nvPr/>
        </p:nvSpPr>
        <p:spPr>
          <a:xfrm>
            <a:off x="5148586" y="1574106"/>
            <a:ext cx="3903032" cy="921569"/>
          </a:xfrm>
          <a:custGeom>
            <a:avLst/>
            <a:gdLst>
              <a:gd name="connsiteX0" fmla="*/ 0 w 3903032"/>
              <a:gd name="connsiteY0" fmla="*/ 113342 h 1133420"/>
              <a:gd name="connsiteX1" fmla="*/ 113342 w 3903032"/>
              <a:gd name="connsiteY1" fmla="*/ 0 h 1133420"/>
              <a:gd name="connsiteX2" fmla="*/ 3789690 w 3903032"/>
              <a:gd name="connsiteY2" fmla="*/ 0 h 1133420"/>
              <a:gd name="connsiteX3" fmla="*/ 3903032 w 3903032"/>
              <a:gd name="connsiteY3" fmla="*/ 113342 h 1133420"/>
              <a:gd name="connsiteX4" fmla="*/ 3903032 w 3903032"/>
              <a:gd name="connsiteY4" fmla="*/ 1020078 h 1133420"/>
              <a:gd name="connsiteX5" fmla="*/ 3789690 w 3903032"/>
              <a:gd name="connsiteY5" fmla="*/ 1133420 h 1133420"/>
              <a:gd name="connsiteX6" fmla="*/ 113342 w 3903032"/>
              <a:gd name="connsiteY6" fmla="*/ 1133420 h 1133420"/>
              <a:gd name="connsiteX7" fmla="*/ 0 w 3903032"/>
              <a:gd name="connsiteY7" fmla="*/ 1020078 h 1133420"/>
              <a:gd name="connsiteX8" fmla="*/ 0 w 3903032"/>
              <a:gd name="connsiteY8" fmla="*/ 113342 h 1133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1133420">
                <a:moveTo>
                  <a:pt x="0" y="113342"/>
                </a:moveTo>
                <a:cubicBezTo>
                  <a:pt x="0" y="50745"/>
                  <a:pt x="50745" y="0"/>
                  <a:pt x="113342" y="0"/>
                </a:cubicBezTo>
                <a:lnTo>
                  <a:pt x="3789690" y="0"/>
                </a:lnTo>
                <a:cubicBezTo>
                  <a:pt x="3852287" y="0"/>
                  <a:pt x="3903032" y="50745"/>
                  <a:pt x="3903032" y="113342"/>
                </a:cubicBezTo>
                <a:lnTo>
                  <a:pt x="3903032" y="1020078"/>
                </a:lnTo>
                <a:cubicBezTo>
                  <a:pt x="3903032" y="1082675"/>
                  <a:pt x="3852287" y="1133420"/>
                  <a:pt x="3789690" y="1133420"/>
                </a:cubicBezTo>
                <a:lnTo>
                  <a:pt x="113342" y="1133420"/>
                </a:lnTo>
                <a:cubicBezTo>
                  <a:pt x="50745" y="1133420"/>
                  <a:pt x="0" y="1082675"/>
                  <a:pt x="0" y="1020078"/>
                </a:cubicBezTo>
                <a:lnTo>
                  <a:pt x="0" y="113342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6537" tIns="86537" rIns="86537" bIns="8653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34035" y="3645627"/>
            <a:ext cx="4926664" cy="73500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зданий учреждений культуры, находящихся в удовлетворительном состоянии, в общем количестве зданий данных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учреждений, %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59728" y="0"/>
            <a:ext cx="72646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культуры»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53164" y="4652089"/>
            <a:ext cx="4918627" cy="74781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Число посещений культурных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мероприятий, тыс. единиц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153164" y="5661852"/>
            <a:ext cx="4918627" cy="74781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обращений к цифровым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ресурсам, раз </a:t>
            </a:r>
          </a:p>
          <a:p>
            <a:pPr algn="just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базовое значение 2020 г. - 1)</a:t>
            </a:r>
          </a:p>
        </p:txBody>
      </p:sp>
      <p:sp>
        <p:nvSpPr>
          <p:cNvPr id="27" name="Полилиния 26"/>
          <p:cNvSpPr/>
          <p:nvPr/>
        </p:nvSpPr>
        <p:spPr>
          <a:xfrm>
            <a:off x="6734376" y="2696743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7527271" y="2696743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6734376" y="3645627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93,3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7527271" y="3645627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93,4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6756589" y="4652089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28 508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</a:t>
            </a:r>
          </a:p>
        </p:txBody>
      </p:sp>
      <p:sp>
        <p:nvSpPr>
          <p:cNvPr id="43" name="Полилиния 42"/>
          <p:cNvSpPr/>
          <p:nvPr/>
        </p:nvSpPr>
        <p:spPr>
          <a:xfrm>
            <a:off x="7538363" y="4655390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31 676,0</a:t>
            </a:r>
          </a:p>
        </p:txBody>
      </p:sp>
      <p:sp>
        <p:nvSpPr>
          <p:cNvPr id="44" name="Полилиния 43"/>
          <p:cNvSpPr/>
          <p:nvPr/>
        </p:nvSpPr>
        <p:spPr>
          <a:xfrm>
            <a:off x="6735090" y="5661852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7527985" y="5661852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8327407" y="2698414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8327407" y="3647298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93,4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8338499" y="4657061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44 408,0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8328121" y="5663523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5172109" y="2708920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22300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5159678" y="3645024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91,6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5170799" y="4653136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endParaRPr lang="ru-RU" sz="11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22 007,6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5174546" y="5661248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endParaRPr lang="ru-RU" sz="11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4,0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5965004" y="2708920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22300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план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5952573" y="3645024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91,7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5963694" y="4653136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endParaRPr lang="ru-RU" sz="11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855,0</a:t>
            </a:r>
          </a:p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5967441" y="5661248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endParaRPr lang="ru-RU" sz="11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5,0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230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4972" y="764704"/>
            <a:ext cx="6152413" cy="1653034"/>
          </a:xfrm>
          <a:prstGeom prst="roundRect">
            <a:avLst>
              <a:gd name="adj" fmla="val 8265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объектов инженерной и туристической инфраструктуры;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3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овышение конкурентоспособности туристско-рекреационных территорий Чувашской Республики на мировом и внутреннем туристических рынках;</a:t>
            </a:r>
            <a:endParaRPr lang="ru-RU" sz="13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3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силение социальной роли туризма, в том числе приоритетных направлений развития туризма;</a:t>
            </a:r>
            <a:endParaRPr lang="ru-RU" sz="13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3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родвижение туристского продукта Чувашской Республики на мировом и внутреннем туристском рынке.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5659" y="2427940"/>
            <a:ext cx="42093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5600199"/>
              </p:ext>
            </p:extLst>
          </p:nvPr>
        </p:nvGraphicFramePr>
        <p:xfrm>
          <a:off x="135660" y="2881383"/>
          <a:ext cx="4209356" cy="27078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олилиния 2"/>
          <p:cNvSpPr/>
          <p:nvPr/>
        </p:nvSpPr>
        <p:spPr>
          <a:xfrm>
            <a:off x="4632353" y="3001627"/>
            <a:ext cx="4435241" cy="450173"/>
          </a:xfrm>
          <a:custGeom>
            <a:avLst/>
            <a:gdLst>
              <a:gd name="connsiteX0" fmla="*/ 0 w 4145917"/>
              <a:gd name="connsiteY0" fmla="*/ 70616 h 706156"/>
              <a:gd name="connsiteX1" fmla="*/ 70616 w 4145917"/>
              <a:gd name="connsiteY1" fmla="*/ 0 h 706156"/>
              <a:gd name="connsiteX2" fmla="*/ 4075301 w 4145917"/>
              <a:gd name="connsiteY2" fmla="*/ 0 h 706156"/>
              <a:gd name="connsiteX3" fmla="*/ 4145917 w 4145917"/>
              <a:gd name="connsiteY3" fmla="*/ 70616 h 706156"/>
              <a:gd name="connsiteX4" fmla="*/ 4145917 w 4145917"/>
              <a:gd name="connsiteY4" fmla="*/ 635540 h 706156"/>
              <a:gd name="connsiteX5" fmla="*/ 4075301 w 4145917"/>
              <a:gd name="connsiteY5" fmla="*/ 706156 h 706156"/>
              <a:gd name="connsiteX6" fmla="*/ 70616 w 4145917"/>
              <a:gd name="connsiteY6" fmla="*/ 706156 h 706156"/>
              <a:gd name="connsiteX7" fmla="*/ 0 w 4145917"/>
              <a:gd name="connsiteY7" fmla="*/ 635540 h 706156"/>
              <a:gd name="connsiteX8" fmla="*/ 0 w 4145917"/>
              <a:gd name="connsiteY8" fmla="*/ 70616 h 70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45917" h="706156">
                <a:moveTo>
                  <a:pt x="0" y="70616"/>
                </a:moveTo>
                <a:cubicBezTo>
                  <a:pt x="0" y="31616"/>
                  <a:pt x="31616" y="0"/>
                  <a:pt x="70616" y="0"/>
                </a:cubicBezTo>
                <a:lnTo>
                  <a:pt x="4075301" y="0"/>
                </a:lnTo>
                <a:cubicBezTo>
                  <a:pt x="4114301" y="0"/>
                  <a:pt x="4145917" y="31616"/>
                  <a:pt x="4145917" y="70616"/>
                </a:cubicBezTo>
                <a:lnTo>
                  <a:pt x="4145917" y="635540"/>
                </a:lnTo>
                <a:cubicBezTo>
                  <a:pt x="4145917" y="674540"/>
                  <a:pt x="4114301" y="706156"/>
                  <a:pt x="4075301" y="706156"/>
                </a:cubicBezTo>
                <a:lnTo>
                  <a:pt x="70616" y="706156"/>
                </a:lnTo>
                <a:cubicBezTo>
                  <a:pt x="31616" y="706156"/>
                  <a:pt x="0" y="674540"/>
                  <a:pt x="0" y="635540"/>
                </a:cubicBezTo>
                <a:lnTo>
                  <a:pt x="0" y="7061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643" tIns="81643" rIns="81643" bIns="81643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i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структурных элементов, млн. руб.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4625615" y="3501008"/>
            <a:ext cx="2448000" cy="385761"/>
          </a:xfrm>
          <a:custGeom>
            <a:avLst/>
            <a:gdLst>
              <a:gd name="connsiteX0" fmla="*/ 0 w 2423890"/>
              <a:gd name="connsiteY0" fmla="*/ 49092 h 490919"/>
              <a:gd name="connsiteX1" fmla="*/ 49092 w 2423890"/>
              <a:gd name="connsiteY1" fmla="*/ 0 h 490919"/>
              <a:gd name="connsiteX2" fmla="*/ 2374798 w 2423890"/>
              <a:gd name="connsiteY2" fmla="*/ 0 h 490919"/>
              <a:gd name="connsiteX3" fmla="*/ 2423890 w 2423890"/>
              <a:gd name="connsiteY3" fmla="*/ 49092 h 490919"/>
              <a:gd name="connsiteX4" fmla="*/ 2423890 w 2423890"/>
              <a:gd name="connsiteY4" fmla="*/ 441827 h 490919"/>
              <a:gd name="connsiteX5" fmla="*/ 2374798 w 2423890"/>
              <a:gd name="connsiteY5" fmla="*/ 490919 h 490919"/>
              <a:gd name="connsiteX6" fmla="*/ 49092 w 2423890"/>
              <a:gd name="connsiteY6" fmla="*/ 490919 h 490919"/>
              <a:gd name="connsiteX7" fmla="*/ 0 w 2423890"/>
              <a:gd name="connsiteY7" fmla="*/ 441827 h 490919"/>
              <a:gd name="connsiteX8" fmla="*/ 0 w 2423890"/>
              <a:gd name="connsiteY8" fmla="*/ 49092 h 490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3890" h="490919">
                <a:moveTo>
                  <a:pt x="0" y="49092"/>
                </a:moveTo>
                <a:cubicBezTo>
                  <a:pt x="0" y="21979"/>
                  <a:pt x="21979" y="0"/>
                  <a:pt x="49092" y="0"/>
                </a:cubicBezTo>
                <a:lnTo>
                  <a:pt x="2374798" y="0"/>
                </a:lnTo>
                <a:cubicBezTo>
                  <a:pt x="2401911" y="0"/>
                  <a:pt x="2423890" y="21979"/>
                  <a:pt x="2423890" y="49092"/>
                </a:cubicBezTo>
                <a:lnTo>
                  <a:pt x="2423890" y="441827"/>
                </a:lnTo>
                <a:cubicBezTo>
                  <a:pt x="2423890" y="468940"/>
                  <a:pt x="2401911" y="490919"/>
                  <a:pt x="2374798" y="490919"/>
                </a:cubicBezTo>
                <a:lnTo>
                  <a:pt x="49092" y="490919"/>
                </a:lnTo>
                <a:cubicBezTo>
                  <a:pt x="21979" y="490919"/>
                  <a:pt x="0" y="468940"/>
                  <a:pt x="0" y="441827"/>
                </a:cubicBezTo>
                <a:lnTo>
                  <a:pt x="0" y="4909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529" tIns="71529" rIns="71529" bIns="71529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4644008" y="3932348"/>
            <a:ext cx="2448000" cy="648781"/>
          </a:xfrm>
          <a:custGeom>
            <a:avLst/>
            <a:gdLst>
              <a:gd name="connsiteX0" fmla="*/ 0 w 2414435"/>
              <a:gd name="connsiteY0" fmla="*/ 42292 h 422924"/>
              <a:gd name="connsiteX1" fmla="*/ 42292 w 2414435"/>
              <a:gd name="connsiteY1" fmla="*/ 0 h 422924"/>
              <a:gd name="connsiteX2" fmla="*/ 2372143 w 2414435"/>
              <a:gd name="connsiteY2" fmla="*/ 0 h 422924"/>
              <a:gd name="connsiteX3" fmla="*/ 2414435 w 2414435"/>
              <a:gd name="connsiteY3" fmla="*/ 42292 h 422924"/>
              <a:gd name="connsiteX4" fmla="*/ 2414435 w 2414435"/>
              <a:gd name="connsiteY4" fmla="*/ 380632 h 422924"/>
              <a:gd name="connsiteX5" fmla="*/ 2372143 w 2414435"/>
              <a:gd name="connsiteY5" fmla="*/ 422924 h 422924"/>
              <a:gd name="connsiteX6" fmla="*/ 42292 w 2414435"/>
              <a:gd name="connsiteY6" fmla="*/ 422924 h 422924"/>
              <a:gd name="connsiteX7" fmla="*/ 0 w 2414435"/>
              <a:gd name="connsiteY7" fmla="*/ 380632 h 422924"/>
              <a:gd name="connsiteX8" fmla="*/ 0 w 2414435"/>
              <a:gd name="connsiteY8" fmla="*/ 42292 h 42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4435" h="422924">
                <a:moveTo>
                  <a:pt x="0" y="42292"/>
                </a:moveTo>
                <a:cubicBezTo>
                  <a:pt x="0" y="18935"/>
                  <a:pt x="18935" y="0"/>
                  <a:pt x="42292" y="0"/>
                </a:cubicBezTo>
                <a:lnTo>
                  <a:pt x="2372143" y="0"/>
                </a:lnTo>
                <a:cubicBezTo>
                  <a:pt x="2395500" y="0"/>
                  <a:pt x="2414435" y="18935"/>
                  <a:pt x="2414435" y="42292"/>
                </a:cubicBezTo>
                <a:lnTo>
                  <a:pt x="2414435" y="380632"/>
                </a:lnTo>
                <a:cubicBezTo>
                  <a:pt x="2414435" y="403989"/>
                  <a:pt x="2395500" y="422924"/>
                  <a:pt x="2372143" y="422924"/>
                </a:cubicBezTo>
                <a:lnTo>
                  <a:pt x="42292" y="422924"/>
                </a:lnTo>
                <a:cubicBezTo>
                  <a:pt x="18935" y="422924"/>
                  <a:pt x="0" y="403989"/>
                  <a:pt x="0" y="380632"/>
                </a:cubicBezTo>
                <a:lnTo>
                  <a:pt x="0" y="4229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107" tIns="58107" rIns="58107" bIns="58107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«Создание и модернизация объектов инженерной туристической инфраструктуры»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олилиния 10"/>
          <p:cNvSpPr/>
          <p:nvPr/>
        </p:nvSpPr>
        <p:spPr>
          <a:xfrm>
            <a:off x="4632353" y="4638151"/>
            <a:ext cx="2448000" cy="504056"/>
          </a:xfrm>
          <a:custGeom>
            <a:avLst/>
            <a:gdLst>
              <a:gd name="connsiteX0" fmla="*/ 0 w 2395637"/>
              <a:gd name="connsiteY0" fmla="*/ 70616 h 706156"/>
              <a:gd name="connsiteX1" fmla="*/ 70616 w 2395637"/>
              <a:gd name="connsiteY1" fmla="*/ 0 h 706156"/>
              <a:gd name="connsiteX2" fmla="*/ 2325021 w 2395637"/>
              <a:gd name="connsiteY2" fmla="*/ 0 h 706156"/>
              <a:gd name="connsiteX3" fmla="*/ 2395637 w 2395637"/>
              <a:gd name="connsiteY3" fmla="*/ 70616 h 706156"/>
              <a:gd name="connsiteX4" fmla="*/ 2395637 w 2395637"/>
              <a:gd name="connsiteY4" fmla="*/ 635540 h 706156"/>
              <a:gd name="connsiteX5" fmla="*/ 2325021 w 2395637"/>
              <a:gd name="connsiteY5" fmla="*/ 706156 h 706156"/>
              <a:gd name="connsiteX6" fmla="*/ 70616 w 2395637"/>
              <a:gd name="connsiteY6" fmla="*/ 706156 h 706156"/>
              <a:gd name="connsiteX7" fmla="*/ 0 w 2395637"/>
              <a:gd name="connsiteY7" fmla="*/ 635540 h 706156"/>
              <a:gd name="connsiteX8" fmla="*/ 0 w 2395637"/>
              <a:gd name="connsiteY8" fmla="*/ 70616 h 70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95637" h="706156">
                <a:moveTo>
                  <a:pt x="0" y="70616"/>
                </a:moveTo>
                <a:cubicBezTo>
                  <a:pt x="0" y="31616"/>
                  <a:pt x="31616" y="0"/>
                  <a:pt x="70616" y="0"/>
                </a:cubicBezTo>
                <a:lnTo>
                  <a:pt x="2325021" y="0"/>
                </a:lnTo>
                <a:cubicBezTo>
                  <a:pt x="2364021" y="0"/>
                  <a:pt x="2395637" y="31616"/>
                  <a:pt x="2395637" y="70616"/>
                </a:cubicBezTo>
                <a:lnTo>
                  <a:pt x="2395637" y="635540"/>
                </a:lnTo>
                <a:cubicBezTo>
                  <a:pt x="2395637" y="674540"/>
                  <a:pt x="2364021" y="706156"/>
                  <a:pt x="2325021" y="706156"/>
                </a:cubicBezTo>
                <a:lnTo>
                  <a:pt x="70616" y="706156"/>
                </a:lnTo>
                <a:cubicBezTo>
                  <a:pt x="31616" y="706156"/>
                  <a:pt x="0" y="674540"/>
                  <a:pt x="0" y="635540"/>
                </a:cubicBezTo>
                <a:lnTo>
                  <a:pt x="0" y="7061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403" tIns="66403" rIns="66403" bIns="6640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«Доступность туристического продукта»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7135116" y="3501008"/>
            <a:ext cx="612000" cy="385761"/>
          </a:xfrm>
          <a:custGeom>
            <a:avLst/>
            <a:gdLst>
              <a:gd name="connsiteX0" fmla="*/ 0 w 648923"/>
              <a:gd name="connsiteY0" fmla="*/ 49092 h 490919"/>
              <a:gd name="connsiteX1" fmla="*/ 49092 w 648923"/>
              <a:gd name="connsiteY1" fmla="*/ 0 h 490919"/>
              <a:gd name="connsiteX2" fmla="*/ 599831 w 648923"/>
              <a:gd name="connsiteY2" fmla="*/ 0 h 490919"/>
              <a:gd name="connsiteX3" fmla="*/ 648923 w 648923"/>
              <a:gd name="connsiteY3" fmla="*/ 49092 h 490919"/>
              <a:gd name="connsiteX4" fmla="*/ 648923 w 648923"/>
              <a:gd name="connsiteY4" fmla="*/ 441827 h 490919"/>
              <a:gd name="connsiteX5" fmla="*/ 599831 w 648923"/>
              <a:gd name="connsiteY5" fmla="*/ 490919 h 490919"/>
              <a:gd name="connsiteX6" fmla="*/ 49092 w 648923"/>
              <a:gd name="connsiteY6" fmla="*/ 490919 h 490919"/>
              <a:gd name="connsiteX7" fmla="*/ 0 w 648923"/>
              <a:gd name="connsiteY7" fmla="*/ 441827 h 490919"/>
              <a:gd name="connsiteX8" fmla="*/ 0 w 648923"/>
              <a:gd name="connsiteY8" fmla="*/ 49092 h 490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8923" h="490919">
                <a:moveTo>
                  <a:pt x="0" y="49092"/>
                </a:moveTo>
                <a:cubicBezTo>
                  <a:pt x="0" y="21979"/>
                  <a:pt x="21979" y="0"/>
                  <a:pt x="49092" y="0"/>
                </a:cubicBezTo>
                <a:lnTo>
                  <a:pt x="599831" y="0"/>
                </a:lnTo>
                <a:cubicBezTo>
                  <a:pt x="626944" y="0"/>
                  <a:pt x="648923" y="21979"/>
                  <a:pt x="648923" y="49092"/>
                </a:cubicBezTo>
                <a:lnTo>
                  <a:pt x="648923" y="441827"/>
                </a:lnTo>
                <a:cubicBezTo>
                  <a:pt x="648923" y="468940"/>
                  <a:pt x="626944" y="490919"/>
                  <a:pt x="599831" y="490919"/>
                </a:cubicBezTo>
                <a:lnTo>
                  <a:pt x="49092" y="490919"/>
                </a:lnTo>
                <a:cubicBezTo>
                  <a:pt x="21979" y="490919"/>
                  <a:pt x="0" y="468940"/>
                  <a:pt x="0" y="441827"/>
                </a:cubicBezTo>
                <a:lnTo>
                  <a:pt x="0" y="4909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529" tIns="71529" rIns="71529" bIns="71529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5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5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7153652" y="3946742"/>
            <a:ext cx="612000" cy="634387"/>
          </a:xfrm>
          <a:custGeom>
            <a:avLst/>
            <a:gdLst>
              <a:gd name="connsiteX0" fmla="*/ 0 w 653563"/>
              <a:gd name="connsiteY0" fmla="*/ 42292 h 422924"/>
              <a:gd name="connsiteX1" fmla="*/ 42292 w 653563"/>
              <a:gd name="connsiteY1" fmla="*/ 0 h 422924"/>
              <a:gd name="connsiteX2" fmla="*/ 611271 w 653563"/>
              <a:gd name="connsiteY2" fmla="*/ 0 h 422924"/>
              <a:gd name="connsiteX3" fmla="*/ 653563 w 653563"/>
              <a:gd name="connsiteY3" fmla="*/ 42292 h 422924"/>
              <a:gd name="connsiteX4" fmla="*/ 653563 w 653563"/>
              <a:gd name="connsiteY4" fmla="*/ 380632 h 422924"/>
              <a:gd name="connsiteX5" fmla="*/ 611271 w 653563"/>
              <a:gd name="connsiteY5" fmla="*/ 422924 h 422924"/>
              <a:gd name="connsiteX6" fmla="*/ 42292 w 653563"/>
              <a:gd name="connsiteY6" fmla="*/ 422924 h 422924"/>
              <a:gd name="connsiteX7" fmla="*/ 0 w 653563"/>
              <a:gd name="connsiteY7" fmla="*/ 380632 h 422924"/>
              <a:gd name="connsiteX8" fmla="*/ 0 w 653563"/>
              <a:gd name="connsiteY8" fmla="*/ 42292 h 42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3563" h="422924">
                <a:moveTo>
                  <a:pt x="0" y="42292"/>
                </a:moveTo>
                <a:cubicBezTo>
                  <a:pt x="0" y="18935"/>
                  <a:pt x="18935" y="0"/>
                  <a:pt x="42292" y="0"/>
                </a:cubicBezTo>
                <a:lnTo>
                  <a:pt x="611271" y="0"/>
                </a:lnTo>
                <a:cubicBezTo>
                  <a:pt x="634628" y="0"/>
                  <a:pt x="653563" y="18935"/>
                  <a:pt x="653563" y="42292"/>
                </a:cubicBezTo>
                <a:lnTo>
                  <a:pt x="653563" y="380632"/>
                </a:lnTo>
                <a:cubicBezTo>
                  <a:pt x="653563" y="403989"/>
                  <a:pt x="634628" y="422924"/>
                  <a:pt x="611271" y="422924"/>
                </a:cubicBezTo>
                <a:lnTo>
                  <a:pt x="42292" y="422924"/>
                </a:lnTo>
                <a:cubicBezTo>
                  <a:pt x="18935" y="422924"/>
                  <a:pt x="0" y="403989"/>
                  <a:pt x="0" y="380632"/>
                </a:cubicBezTo>
                <a:lnTo>
                  <a:pt x="0" y="4229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727" tIns="65727" rIns="65727" bIns="6572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433,0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7153854" y="4622201"/>
            <a:ext cx="612000" cy="504057"/>
          </a:xfrm>
          <a:custGeom>
            <a:avLst/>
            <a:gdLst>
              <a:gd name="connsiteX0" fmla="*/ 0 w 654823"/>
              <a:gd name="connsiteY0" fmla="*/ 65482 h 706156"/>
              <a:gd name="connsiteX1" fmla="*/ 65482 w 654823"/>
              <a:gd name="connsiteY1" fmla="*/ 0 h 706156"/>
              <a:gd name="connsiteX2" fmla="*/ 589341 w 654823"/>
              <a:gd name="connsiteY2" fmla="*/ 0 h 706156"/>
              <a:gd name="connsiteX3" fmla="*/ 654823 w 654823"/>
              <a:gd name="connsiteY3" fmla="*/ 65482 h 706156"/>
              <a:gd name="connsiteX4" fmla="*/ 654823 w 654823"/>
              <a:gd name="connsiteY4" fmla="*/ 640674 h 706156"/>
              <a:gd name="connsiteX5" fmla="*/ 589341 w 654823"/>
              <a:gd name="connsiteY5" fmla="*/ 706156 h 706156"/>
              <a:gd name="connsiteX6" fmla="*/ 65482 w 654823"/>
              <a:gd name="connsiteY6" fmla="*/ 706156 h 706156"/>
              <a:gd name="connsiteX7" fmla="*/ 0 w 654823"/>
              <a:gd name="connsiteY7" fmla="*/ 640674 h 706156"/>
              <a:gd name="connsiteX8" fmla="*/ 0 w 654823"/>
              <a:gd name="connsiteY8" fmla="*/ 65482 h 70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4823" h="706156">
                <a:moveTo>
                  <a:pt x="0" y="65482"/>
                </a:moveTo>
                <a:cubicBezTo>
                  <a:pt x="0" y="29317"/>
                  <a:pt x="29317" y="0"/>
                  <a:pt x="65482" y="0"/>
                </a:cubicBezTo>
                <a:lnTo>
                  <a:pt x="589341" y="0"/>
                </a:lnTo>
                <a:cubicBezTo>
                  <a:pt x="625506" y="0"/>
                  <a:pt x="654823" y="29317"/>
                  <a:pt x="654823" y="65482"/>
                </a:cubicBezTo>
                <a:lnTo>
                  <a:pt x="654823" y="640674"/>
                </a:lnTo>
                <a:cubicBezTo>
                  <a:pt x="654823" y="676839"/>
                  <a:pt x="625506" y="706156"/>
                  <a:pt x="589341" y="706156"/>
                </a:cubicBezTo>
                <a:lnTo>
                  <a:pt x="65482" y="706156"/>
                </a:lnTo>
                <a:cubicBezTo>
                  <a:pt x="29317" y="706156"/>
                  <a:pt x="0" y="676839"/>
                  <a:pt x="0" y="640674"/>
                </a:cubicBezTo>
                <a:lnTo>
                  <a:pt x="0" y="6548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519" tIns="72519" rIns="72519" bIns="72519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8433550" y="3501008"/>
            <a:ext cx="612000" cy="385761"/>
          </a:xfrm>
          <a:custGeom>
            <a:avLst/>
            <a:gdLst>
              <a:gd name="connsiteX0" fmla="*/ 0 w 586266"/>
              <a:gd name="connsiteY0" fmla="*/ 49092 h 490919"/>
              <a:gd name="connsiteX1" fmla="*/ 49092 w 586266"/>
              <a:gd name="connsiteY1" fmla="*/ 0 h 490919"/>
              <a:gd name="connsiteX2" fmla="*/ 537174 w 586266"/>
              <a:gd name="connsiteY2" fmla="*/ 0 h 490919"/>
              <a:gd name="connsiteX3" fmla="*/ 586266 w 586266"/>
              <a:gd name="connsiteY3" fmla="*/ 49092 h 490919"/>
              <a:gd name="connsiteX4" fmla="*/ 586266 w 586266"/>
              <a:gd name="connsiteY4" fmla="*/ 441827 h 490919"/>
              <a:gd name="connsiteX5" fmla="*/ 537174 w 586266"/>
              <a:gd name="connsiteY5" fmla="*/ 490919 h 490919"/>
              <a:gd name="connsiteX6" fmla="*/ 49092 w 586266"/>
              <a:gd name="connsiteY6" fmla="*/ 490919 h 490919"/>
              <a:gd name="connsiteX7" fmla="*/ 0 w 586266"/>
              <a:gd name="connsiteY7" fmla="*/ 441827 h 490919"/>
              <a:gd name="connsiteX8" fmla="*/ 0 w 586266"/>
              <a:gd name="connsiteY8" fmla="*/ 49092 h 490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6266" h="490919">
                <a:moveTo>
                  <a:pt x="0" y="49092"/>
                </a:moveTo>
                <a:cubicBezTo>
                  <a:pt x="0" y="21979"/>
                  <a:pt x="21979" y="0"/>
                  <a:pt x="49092" y="0"/>
                </a:cubicBezTo>
                <a:lnTo>
                  <a:pt x="537174" y="0"/>
                </a:lnTo>
                <a:cubicBezTo>
                  <a:pt x="564287" y="0"/>
                  <a:pt x="586266" y="21979"/>
                  <a:pt x="586266" y="49092"/>
                </a:cubicBezTo>
                <a:lnTo>
                  <a:pt x="586266" y="441827"/>
                </a:lnTo>
                <a:cubicBezTo>
                  <a:pt x="586266" y="468940"/>
                  <a:pt x="564287" y="490919"/>
                  <a:pt x="537174" y="490919"/>
                </a:cubicBezTo>
                <a:lnTo>
                  <a:pt x="49092" y="490919"/>
                </a:lnTo>
                <a:cubicBezTo>
                  <a:pt x="21979" y="490919"/>
                  <a:pt x="0" y="468940"/>
                  <a:pt x="0" y="441827"/>
                </a:cubicBezTo>
                <a:lnTo>
                  <a:pt x="0" y="4909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719" tIns="67719" rIns="67719" bIns="67719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5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15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8484934" y="3957536"/>
            <a:ext cx="612000" cy="561671"/>
          </a:xfrm>
          <a:custGeom>
            <a:avLst/>
            <a:gdLst>
              <a:gd name="connsiteX0" fmla="*/ 0 w 583979"/>
              <a:gd name="connsiteY0" fmla="*/ 42292 h 422924"/>
              <a:gd name="connsiteX1" fmla="*/ 42292 w 583979"/>
              <a:gd name="connsiteY1" fmla="*/ 0 h 422924"/>
              <a:gd name="connsiteX2" fmla="*/ 541687 w 583979"/>
              <a:gd name="connsiteY2" fmla="*/ 0 h 422924"/>
              <a:gd name="connsiteX3" fmla="*/ 583979 w 583979"/>
              <a:gd name="connsiteY3" fmla="*/ 42292 h 422924"/>
              <a:gd name="connsiteX4" fmla="*/ 583979 w 583979"/>
              <a:gd name="connsiteY4" fmla="*/ 380632 h 422924"/>
              <a:gd name="connsiteX5" fmla="*/ 541687 w 583979"/>
              <a:gd name="connsiteY5" fmla="*/ 422924 h 422924"/>
              <a:gd name="connsiteX6" fmla="*/ 42292 w 583979"/>
              <a:gd name="connsiteY6" fmla="*/ 422924 h 422924"/>
              <a:gd name="connsiteX7" fmla="*/ 0 w 583979"/>
              <a:gd name="connsiteY7" fmla="*/ 380632 h 422924"/>
              <a:gd name="connsiteX8" fmla="*/ 0 w 583979"/>
              <a:gd name="connsiteY8" fmla="*/ 42292 h 42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3979" h="422924">
                <a:moveTo>
                  <a:pt x="0" y="42292"/>
                </a:moveTo>
                <a:cubicBezTo>
                  <a:pt x="0" y="18935"/>
                  <a:pt x="18935" y="0"/>
                  <a:pt x="42292" y="0"/>
                </a:cubicBezTo>
                <a:lnTo>
                  <a:pt x="541687" y="0"/>
                </a:lnTo>
                <a:cubicBezTo>
                  <a:pt x="565044" y="0"/>
                  <a:pt x="583979" y="18935"/>
                  <a:pt x="583979" y="42292"/>
                </a:cubicBezTo>
                <a:lnTo>
                  <a:pt x="583979" y="380632"/>
                </a:lnTo>
                <a:cubicBezTo>
                  <a:pt x="583979" y="403989"/>
                  <a:pt x="565044" y="422924"/>
                  <a:pt x="541687" y="422924"/>
                </a:cubicBezTo>
                <a:lnTo>
                  <a:pt x="42292" y="422924"/>
                </a:lnTo>
                <a:cubicBezTo>
                  <a:pt x="18935" y="422924"/>
                  <a:pt x="0" y="403989"/>
                  <a:pt x="0" y="380632"/>
                </a:cubicBezTo>
                <a:lnTo>
                  <a:pt x="0" y="4229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727" tIns="65727" rIns="65727" bIns="6572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154,4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8463049" y="4613658"/>
            <a:ext cx="612000" cy="504056"/>
          </a:xfrm>
          <a:custGeom>
            <a:avLst/>
            <a:gdLst>
              <a:gd name="connsiteX0" fmla="*/ 0 w 579432"/>
              <a:gd name="connsiteY0" fmla="*/ 57943 h 706156"/>
              <a:gd name="connsiteX1" fmla="*/ 57943 w 579432"/>
              <a:gd name="connsiteY1" fmla="*/ 0 h 706156"/>
              <a:gd name="connsiteX2" fmla="*/ 521489 w 579432"/>
              <a:gd name="connsiteY2" fmla="*/ 0 h 706156"/>
              <a:gd name="connsiteX3" fmla="*/ 579432 w 579432"/>
              <a:gd name="connsiteY3" fmla="*/ 57943 h 706156"/>
              <a:gd name="connsiteX4" fmla="*/ 579432 w 579432"/>
              <a:gd name="connsiteY4" fmla="*/ 648213 h 706156"/>
              <a:gd name="connsiteX5" fmla="*/ 521489 w 579432"/>
              <a:gd name="connsiteY5" fmla="*/ 706156 h 706156"/>
              <a:gd name="connsiteX6" fmla="*/ 57943 w 579432"/>
              <a:gd name="connsiteY6" fmla="*/ 706156 h 706156"/>
              <a:gd name="connsiteX7" fmla="*/ 0 w 579432"/>
              <a:gd name="connsiteY7" fmla="*/ 648213 h 706156"/>
              <a:gd name="connsiteX8" fmla="*/ 0 w 579432"/>
              <a:gd name="connsiteY8" fmla="*/ 57943 h 70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9432" h="706156">
                <a:moveTo>
                  <a:pt x="0" y="57943"/>
                </a:moveTo>
                <a:cubicBezTo>
                  <a:pt x="0" y="25942"/>
                  <a:pt x="25942" y="0"/>
                  <a:pt x="57943" y="0"/>
                </a:cubicBezTo>
                <a:lnTo>
                  <a:pt x="521489" y="0"/>
                </a:lnTo>
                <a:cubicBezTo>
                  <a:pt x="553490" y="0"/>
                  <a:pt x="579432" y="25942"/>
                  <a:pt x="579432" y="57943"/>
                </a:cubicBezTo>
                <a:lnTo>
                  <a:pt x="579432" y="648213"/>
                </a:lnTo>
                <a:cubicBezTo>
                  <a:pt x="579432" y="680214"/>
                  <a:pt x="553490" y="706156"/>
                  <a:pt x="521489" y="706156"/>
                </a:cubicBezTo>
                <a:lnTo>
                  <a:pt x="57943" y="706156"/>
                </a:lnTo>
                <a:cubicBezTo>
                  <a:pt x="25942" y="706156"/>
                  <a:pt x="0" y="680214"/>
                  <a:pt x="0" y="648213"/>
                </a:cubicBezTo>
                <a:lnTo>
                  <a:pt x="0" y="5794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311" tIns="70311" rIns="70311" bIns="7031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259728" y="0"/>
            <a:ext cx="72646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туризма и индустрии гостеприимства»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7791073" y="3501007"/>
            <a:ext cx="612000" cy="385761"/>
          </a:xfrm>
          <a:custGeom>
            <a:avLst/>
            <a:gdLst>
              <a:gd name="connsiteX0" fmla="*/ 0 w 648923"/>
              <a:gd name="connsiteY0" fmla="*/ 49092 h 490919"/>
              <a:gd name="connsiteX1" fmla="*/ 49092 w 648923"/>
              <a:gd name="connsiteY1" fmla="*/ 0 h 490919"/>
              <a:gd name="connsiteX2" fmla="*/ 599831 w 648923"/>
              <a:gd name="connsiteY2" fmla="*/ 0 h 490919"/>
              <a:gd name="connsiteX3" fmla="*/ 648923 w 648923"/>
              <a:gd name="connsiteY3" fmla="*/ 49092 h 490919"/>
              <a:gd name="connsiteX4" fmla="*/ 648923 w 648923"/>
              <a:gd name="connsiteY4" fmla="*/ 441827 h 490919"/>
              <a:gd name="connsiteX5" fmla="*/ 599831 w 648923"/>
              <a:gd name="connsiteY5" fmla="*/ 490919 h 490919"/>
              <a:gd name="connsiteX6" fmla="*/ 49092 w 648923"/>
              <a:gd name="connsiteY6" fmla="*/ 490919 h 490919"/>
              <a:gd name="connsiteX7" fmla="*/ 0 w 648923"/>
              <a:gd name="connsiteY7" fmla="*/ 441827 h 490919"/>
              <a:gd name="connsiteX8" fmla="*/ 0 w 648923"/>
              <a:gd name="connsiteY8" fmla="*/ 49092 h 490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8923" h="490919">
                <a:moveTo>
                  <a:pt x="0" y="49092"/>
                </a:moveTo>
                <a:cubicBezTo>
                  <a:pt x="0" y="21979"/>
                  <a:pt x="21979" y="0"/>
                  <a:pt x="49092" y="0"/>
                </a:cubicBezTo>
                <a:lnTo>
                  <a:pt x="599831" y="0"/>
                </a:lnTo>
                <a:cubicBezTo>
                  <a:pt x="626944" y="0"/>
                  <a:pt x="648923" y="21979"/>
                  <a:pt x="648923" y="49092"/>
                </a:cubicBezTo>
                <a:lnTo>
                  <a:pt x="648923" y="441827"/>
                </a:lnTo>
                <a:cubicBezTo>
                  <a:pt x="648923" y="468940"/>
                  <a:pt x="626944" y="490919"/>
                  <a:pt x="599831" y="490919"/>
                </a:cubicBezTo>
                <a:lnTo>
                  <a:pt x="49092" y="490919"/>
                </a:lnTo>
                <a:cubicBezTo>
                  <a:pt x="21979" y="490919"/>
                  <a:pt x="0" y="468940"/>
                  <a:pt x="0" y="441827"/>
                </a:cubicBezTo>
                <a:lnTo>
                  <a:pt x="0" y="4909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529" tIns="71529" rIns="71529" bIns="71529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5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5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7831983" y="3946742"/>
            <a:ext cx="612000" cy="561670"/>
          </a:xfrm>
          <a:custGeom>
            <a:avLst/>
            <a:gdLst>
              <a:gd name="connsiteX0" fmla="*/ 0 w 653563"/>
              <a:gd name="connsiteY0" fmla="*/ 42292 h 422924"/>
              <a:gd name="connsiteX1" fmla="*/ 42292 w 653563"/>
              <a:gd name="connsiteY1" fmla="*/ 0 h 422924"/>
              <a:gd name="connsiteX2" fmla="*/ 611271 w 653563"/>
              <a:gd name="connsiteY2" fmla="*/ 0 h 422924"/>
              <a:gd name="connsiteX3" fmla="*/ 653563 w 653563"/>
              <a:gd name="connsiteY3" fmla="*/ 42292 h 422924"/>
              <a:gd name="connsiteX4" fmla="*/ 653563 w 653563"/>
              <a:gd name="connsiteY4" fmla="*/ 380632 h 422924"/>
              <a:gd name="connsiteX5" fmla="*/ 611271 w 653563"/>
              <a:gd name="connsiteY5" fmla="*/ 422924 h 422924"/>
              <a:gd name="connsiteX6" fmla="*/ 42292 w 653563"/>
              <a:gd name="connsiteY6" fmla="*/ 422924 h 422924"/>
              <a:gd name="connsiteX7" fmla="*/ 0 w 653563"/>
              <a:gd name="connsiteY7" fmla="*/ 380632 h 422924"/>
              <a:gd name="connsiteX8" fmla="*/ 0 w 653563"/>
              <a:gd name="connsiteY8" fmla="*/ 42292 h 42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3563" h="422924">
                <a:moveTo>
                  <a:pt x="0" y="42292"/>
                </a:moveTo>
                <a:cubicBezTo>
                  <a:pt x="0" y="18935"/>
                  <a:pt x="18935" y="0"/>
                  <a:pt x="42292" y="0"/>
                </a:cubicBezTo>
                <a:lnTo>
                  <a:pt x="611271" y="0"/>
                </a:lnTo>
                <a:cubicBezTo>
                  <a:pt x="634628" y="0"/>
                  <a:pt x="653563" y="18935"/>
                  <a:pt x="653563" y="42292"/>
                </a:cubicBezTo>
                <a:lnTo>
                  <a:pt x="653563" y="380632"/>
                </a:lnTo>
                <a:cubicBezTo>
                  <a:pt x="653563" y="403989"/>
                  <a:pt x="634628" y="422924"/>
                  <a:pt x="611271" y="422924"/>
                </a:cubicBezTo>
                <a:lnTo>
                  <a:pt x="42292" y="422924"/>
                </a:lnTo>
                <a:cubicBezTo>
                  <a:pt x="18935" y="422924"/>
                  <a:pt x="0" y="403989"/>
                  <a:pt x="0" y="380632"/>
                </a:cubicBezTo>
                <a:lnTo>
                  <a:pt x="0" y="4229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727" tIns="65727" rIns="65727" bIns="6572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365,9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7813667" y="4597709"/>
            <a:ext cx="612000" cy="504056"/>
          </a:xfrm>
          <a:custGeom>
            <a:avLst/>
            <a:gdLst>
              <a:gd name="connsiteX0" fmla="*/ 0 w 654823"/>
              <a:gd name="connsiteY0" fmla="*/ 65482 h 706156"/>
              <a:gd name="connsiteX1" fmla="*/ 65482 w 654823"/>
              <a:gd name="connsiteY1" fmla="*/ 0 h 706156"/>
              <a:gd name="connsiteX2" fmla="*/ 589341 w 654823"/>
              <a:gd name="connsiteY2" fmla="*/ 0 h 706156"/>
              <a:gd name="connsiteX3" fmla="*/ 654823 w 654823"/>
              <a:gd name="connsiteY3" fmla="*/ 65482 h 706156"/>
              <a:gd name="connsiteX4" fmla="*/ 654823 w 654823"/>
              <a:gd name="connsiteY4" fmla="*/ 640674 h 706156"/>
              <a:gd name="connsiteX5" fmla="*/ 589341 w 654823"/>
              <a:gd name="connsiteY5" fmla="*/ 706156 h 706156"/>
              <a:gd name="connsiteX6" fmla="*/ 65482 w 654823"/>
              <a:gd name="connsiteY6" fmla="*/ 706156 h 706156"/>
              <a:gd name="connsiteX7" fmla="*/ 0 w 654823"/>
              <a:gd name="connsiteY7" fmla="*/ 640674 h 706156"/>
              <a:gd name="connsiteX8" fmla="*/ 0 w 654823"/>
              <a:gd name="connsiteY8" fmla="*/ 65482 h 70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4823" h="706156">
                <a:moveTo>
                  <a:pt x="0" y="65482"/>
                </a:moveTo>
                <a:cubicBezTo>
                  <a:pt x="0" y="29317"/>
                  <a:pt x="29317" y="0"/>
                  <a:pt x="65482" y="0"/>
                </a:cubicBezTo>
                <a:lnTo>
                  <a:pt x="589341" y="0"/>
                </a:lnTo>
                <a:cubicBezTo>
                  <a:pt x="625506" y="0"/>
                  <a:pt x="654823" y="29317"/>
                  <a:pt x="654823" y="65482"/>
                </a:cubicBezTo>
                <a:lnTo>
                  <a:pt x="654823" y="640674"/>
                </a:lnTo>
                <a:cubicBezTo>
                  <a:pt x="654823" y="676839"/>
                  <a:pt x="625506" y="706156"/>
                  <a:pt x="589341" y="706156"/>
                </a:cubicBezTo>
                <a:lnTo>
                  <a:pt x="65482" y="706156"/>
                </a:lnTo>
                <a:cubicBezTo>
                  <a:pt x="29317" y="706156"/>
                  <a:pt x="0" y="676839"/>
                  <a:pt x="0" y="640674"/>
                </a:cubicBezTo>
                <a:lnTo>
                  <a:pt x="0" y="6548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519" tIns="72519" rIns="72519" bIns="72519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Рисунок 27" descr="\\cap-home.cap.ru\home\MINFIN\Обмен\обпвоэ\cheboksarskiy-zaliv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620688"/>
            <a:ext cx="2599690" cy="1797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Полилиния 29"/>
          <p:cNvSpPr/>
          <p:nvPr/>
        </p:nvSpPr>
        <p:spPr>
          <a:xfrm>
            <a:off x="4635220" y="5745711"/>
            <a:ext cx="2448000" cy="985469"/>
          </a:xfrm>
          <a:custGeom>
            <a:avLst/>
            <a:gdLst>
              <a:gd name="connsiteX0" fmla="*/ 0 w 2395637"/>
              <a:gd name="connsiteY0" fmla="*/ 70616 h 706156"/>
              <a:gd name="connsiteX1" fmla="*/ 70616 w 2395637"/>
              <a:gd name="connsiteY1" fmla="*/ 0 h 706156"/>
              <a:gd name="connsiteX2" fmla="*/ 2325021 w 2395637"/>
              <a:gd name="connsiteY2" fmla="*/ 0 h 706156"/>
              <a:gd name="connsiteX3" fmla="*/ 2395637 w 2395637"/>
              <a:gd name="connsiteY3" fmla="*/ 70616 h 706156"/>
              <a:gd name="connsiteX4" fmla="*/ 2395637 w 2395637"/>
              <a:gd name="connsiteY4" fmla="*/ 635540 h 706156"/>
              <a:gd name="connsiteX5" fmla="*/ 2325021 w 2395637"/>
              <a:gd name="connsiteY5" fmla="*/ 706156 h 706156"/>
              <a:gd name="connsiteX6" fmla="*/ 70616 w 2395637"/>
              <a:gd name="connsiteY6" fmla="*/ 706156 h 706156"/>
              <a:gd name="connsiteX7" fmla="*/ 0 w 2395637"/>
              <a:gd name="connsiteY7" fmla="*/ 635540 h 706156"/>
              <a:gd name="connsiteX8" fmla="*/ 0 w 2395637"/>
              <a:gd name="connsiteY8" fmla="*/ 70616 h 70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95637" h="706156">
                <a:moveTo>
                  <a:pt x="0" y="70616"/>
                </a:moveTo>
                <a:cubicBezTo>
                  <a:pt x="0" y="31616"/>
                  <a:pt x="31616" y="0"/>
                  <a:pt x="70616" y="0"/>
                </a:cubicBezTo>
                <a:lnTo>
                  <a:pt x="2325021" y="0"/>
                </a:lnTo>
                <a:cubicBezTo>
                  <a:pt x="2364021" y="0"/>
                  <a:pt x="2395637" y="31616"/>
                  <a:pt x="2395637" y="70616"/>
                </a:cubicBezTo>
                <a:lnTo>
                  <a:pt x="2395637" y="635540"/>
                </a:lnTo>
                <a:cubicBezTo>
                  <a:pt x="2395637" y="674540"/>
                  <a:pt x="2364021" y="706156"/>
                  <a:pt x="2325021" y="706156"/>
                </a:cubicBezTo>
                <a:lnTo>
                  <a:pt x="70616" y="706156"/>
                </a:lnTo>
                <a:cubicBezTo>
                  <a:pt x="31616" y="706156"/>
                  <a:pt x="0" y="674540"/>
                  <a:pt x="0" y="635540"/>
                </a:cubicBezTo>
                <a:lnTo>
                  <a:pt x="0" y="7061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403" tIns="66403" rIns="66403" bIns="6640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«Реализация мероприятий, направленных на формирование и продвижение туристского продукта Чувашской Республики»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7164288" y="5739484"/>
            <a:ext cx="612000" cy="985469"/>
          </a:xfrm>
          <a:custGeom>
            <a:avLst/>
            <a:gdLst>
              <a:gd name="connsiteX0" fmla="*/ 0 w 653563"/>
              <a:gd name="connsiteY0" fmla="*/ 42292 h 422924"/>
              <a:gd name="connsiteX1" fmla="*/ 42292 w 653563"/>
              <a:gd name="connsiteY1" fmla="*/ 0 h 422924"/>
              <a:gd name="connsiteX2" fmla="*/ 611271 w 653563"/>
              <a:gd name="connsiteY2" fmla="*/ 0 h 422924"/>
              <a:gd name="connsiteX3" fmla="*/ 653563 w 653563"/>
              <a:gd name="connsiteY3" fmla="*/ 42292 h 422924"/>
              <a:gd name="connsiteX4" fmla="*/ 653563 w 653563"/>
              <a:gd name="connsiteY4" fmla="*/ 380632 h 422924"/>
              <a:gd name="connsiteX5" fmla="*/ 611271 w 653563"/>
              <a:gd name="connsiteY5" fmla="*/ 422924 h 422924"/>
              <a:gd name="connsiteX6" fmla="*/ 42292 w 653563"/>
              <a:gd name="connsiteY6" fmla="*/ 422924 h 422924"/>
              <a:gd name="connsiteX7" fmla="*/ 0 w 653563"/>
              <a:gd name="connsiteY7" fmla="*/ 380632 h 422924"/>
              <a:gd name="connsiteX8" fmla="*/ 0 w 653563"/>
              <a:gd name="connsiteY8" fmla="*/ 42292 h 42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3563" h="422924">
                <a:moveTo>
                  <a:pt x="0" y="42292"/>
                </a:moveTo>
                <a:cubicBezTo>
                  <a:pt x="0" y="18935"/>
                  <a:pt x="18935" y="0"/>
                  <a:pt x="42292" y="0"/>
                </a:cubicBezTo>
                <a:lnTo>
                  <a:pt x="611271" y="0"/>
                </a:lnTo>
                <a:cubicBezTo>
                  <a:pt x="634628" y="0"/>
                  <a:pt x="653563" y="18935"/>
                  <a:pt x="653563" y="42292"/>
                </a:cubicBezTo>
                <a:lnTo>
                  <a:pt x="653563" y="380632"/>
                </a:lnTo>
                <a:cubicBezTo>
                  <a:pt x="653563" y="403989"/>
                  <a:pt x="634628" y="422924"/>
                  <a:pt x="611271" y="422924"/>
                </a:cubicBezTo>
                <a:lnTo>
                  <a:pt x="42292" y="422924"/>
                </a:lnTo>
                <a:cubicBezTo>
                  <a:pt x="18935" y="422924"/>
                  <a:pt x="0" y="403989"/>
                  <a:pt x="0" y="380632"/>
                </a:cubicBezTo>
                <a:lnTo>
                  <a:pt x="0" y="4229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727" tIns="65727" rIns="65727" bIns="6572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200" kern="1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,8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7831983" y="5739484"/>
            <a:ext cx="612000" cy="985469"/>
          </a:xfrm>
          <a:custGeom>
            <a:avLst/>
            <a:gdLst>
              <a:gd name="connsiteX0" fmla="*/ 0 w 653563"/>
              <a:gd name="connsiteY0" fmla="*/ 42292 h 422924"/>
              <a:gd name="connsiteX1" fmla="*/ 42292 w 653563"/>
              <a:gd name="connsiteY1" fmla="*/ 0 h 422924"/>
              <a:gd name="connsiteX2" fmla="*/ 611271 w 653563"/>
              <a:gd name="connsiteY2" fmla="*/ 0 h 422924"/>
              <a:gd name="connsiteX3" fmla="*/ 653563 w 653563"/>
              <a:gd name="connsiteY3" fmla="*/ 42292 h 422924"/>
              <a:gd name="connsiteX4" fmla="*/ 653563 w 653563"/>
              <a:gd name="connsiteY4" fmla="*/ 380632 h 422924"/>
              <a:gd name="connsiteX5" fmla="*/ 611271 w 653563"/>
              <a:gd name="connsiteY5" fmla="*/ 422924 h 422924"/>
              <a:gd name="connsiteX6" fmla="*/ 42292 w 653563"/>
              <a:gd name="connsiteY6" fmla="*/ 422924 h 422924"/>
              <a:gd name="connsiteX7" fmla="*/ 0 w 653563"/>
              <a:gd name="connsiteY7" fmla="*/ 380632 h 422924"/>
              <a:gd name="connsiteX8" fmla="*/ 0 w 653563"/>
              <a:gd name="connsiteY8" fmla="*/ 42292 h 42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3563" h="422924">
                <a:moveTo>
                  <a:pt x="0" y="42292"/>
                </a:moveTo>
                <a:cubicBezTo>
                  <a:pt x="0" y="18935"/>
                  <a:pt x="18935" y="0"/>
                  <a:pt x="42292" y="0"/>
                </a:cubicBezTo>
                <a:lnTo>
                  <a:pt x="611271" y="0"/>
                </a:lnTo>
                <a:cubicBezTo>
                  <a:pt x="634628" y="0"/>
                  <a:pt x="653563" y="18935"/>
                  <a:pt x="653563" y="42292"/>
                </a:cubicBezTo>
                <a:lnTo>
                  <a:pt x="653563" y="380632"/>
                </a:lnTo>
                <a:cubicBezTo>
                  <a:pt x="653563" y="403989"/>
                  <a:pt x="634628" y="422924"/>
                  <a:pt x="611271" y="422924"/>
                </a:cubicBezTo>
                <a:lnTo>
                  <a:pt x="42292" y="422924"/>
                </a:lnTo>
                <a:cubicBezTo>
                  <a:pt x="18935" y="422924"/>
                  <a:pt x="0" y="403989"/>
                  <a:pt x="0" y="380632"/>
                </a:cubicBezTo>
                <a:lnTo>
                  <a:pt x="0" y="4229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727" tIns="65727" rIns="65727" bIns="6572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8496504" y="5750085"/>
            <a:ext cx="612000" cy="964266"/>
          </a:xfrm>
          <a:custGeom>
            <a:avLst/>
            <a:gdLst>
              <a:gd name="connsiteX0" fmla="*/ 0 w 653563"/>
              <a:gd name="connsiteY0" fmla="*/ 42292 h 422924"/>
              <a:gd name="connsiteX1" fmla="*/ 42292 w 653563"/>
              <a:gd name="connsiteY1" fmla="*/ 0 h 422924"/>
              <a:gd name="connsiteX2" fmla="*/ 611271 w 653563"/>
              <a:gd name="connsiteY2" fmla="*/ 0 h 422924"/>
              <a:gd name="connsiteX3" fmla="*/ 653563 w 653563"/>
              <a:gd name="connsiteY3" fmla="*/ 42292 h 422924"/>
              <a:gd name="connsiteX4" fmla="*/ 653563 w 653563"/>
              <a:gd name="connsiteY4" fmla="*/ 380632 h 422924"/>
              <a:gd name="connsiteX5" fmla="*/ 611271 w 653563"/>
              <a:gd name="connsiteY5" fmla="*/ 422924 h 422924"/>
              <a:gd name="connsiteX6" fmla="*/ 42292 w 653563"/>
              <a:gd name="connsiteY6" fmla="*/ 422924 h 422924"/>
              <a:gd name="connsiteX7" fmla="*/ 0 w 653563"/>
              <a:gd name="connsiteY7" fmla="*/ 380632 h 422924"/>
              <a:gd name="connsiteX8" fmla="*/ 0 w 653563"/>
              <a:gd name="connsiteY8" fmla="*/ 42292 h 42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3563" h="422924">
                <a:moveTo>
                  <a:pt x="0" y="42292"/>
                </a:moveTo>
                <a:cubicBezTo>
                  <a:pt x="0" y="18935"/>
                  <a:pt x="18935" y="0"/>
                  <a:pt x="42292" y="0"/>
                </a:cubicBezTo>
                <a:lnTo>
                  <a:pt x="611271" y="0"/>
                </a:lnTo>
                <a:cubicBezTo>
                  <a:pt x="634628" y="0"/>
                  <a:pt x="653563" y="18935"/>
                  <a:pt x="653563" y="42292"/>
                </a:cubicBezTo>
                <a:lnTo>
                  <a:pt x="653563" y="380632"/>
                </a:lnTo>
                <a:cubicBezTo>
                  <a:pt x="653563" y="403989"/>
                  <a:pt x="634628" y="422924"/>
                  <a:pt x="611271" y="422924"/>
                </a:cubicBezTo>
                <a:lnTo>
                  <a:pt x="42292" y="422924"/>
                </a:lnTo>
                <a:cubicBezTo>
                  <a:pt x="18935" y="422924"/>
                  <a:pt x="0" y="403989"/>
                  <a:pt x="0" y="380632"/>
                </a:cubicBezTo>
                <a:lnTo>
                  <a:pt x="0" y="4229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727" tIns="65727" rIns="65727" bIns="6572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Скругленная прямоугольная выноска 33"/>
          <p:cNvSpPr/>
          <p:nvPr/>
        </p:nvSpPr>
        <p:spPr>
          <a:xfrm>
            <a:off x="259728" y="5553360"/>
            <a:ext cx="4168256" cy="1116000"/>
          </a:xfrm>
          <a:prstGeom prst="wedgeRoundRectCallout">
            <a:avLst>
              <a:gd name="adj1" fmla="val -126"/>
              <a:gd name="adj2" fmla="val -66146"/>
              <a:gd name="adj3" fmla="val 1666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расходы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увеличиваются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связи с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реализацией нового регионального проекта «Создание и модернизация объектов инженерной инфраструктуры» в рамках индивидуальной программы экономического развития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планируется строительство набережной р. Волга с причальной стенкой и благоустройство прилегающей территории в г. </a:t>
            </a:r>
            <a:r>
              <a:rPr lang="ru-RU" sz="1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Козловка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г. Мариинский Посад 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4625615" y="5181339"/>
            <a:ext cx="2448000" cy="504056"/>
          </a:xfrm>
          <a:custGeom>
            <a:avLst/>
            <a:gdLst>
              <a:gd name="connsiteX0" fmla="*/ 0 w 2395637"/>
              <a:gd name="connsiteY0" fmla="*/ 70616 h 706156"/>
              <a:gd name="connsiteX1" fmla="*/ 70616 w 2395637"/>
              <a:gd name="connsiteY1" fmla="*/ 0 h 706156"/>
              <a:gd name="connsiteX2" fmla="*/ 2325021 w 2395637"/>
              <a:gd name="connsiteY2" fmla="*/ 0 h 706156"/>
              <a:gd name="connsiteX3" fmla="*/ 2395637 w 2395637"/>
              <a:gd name="connsiteY3" fmla="*/ 70616 h 706156"/>
              <a:gd name="connsiteX4" fmla="*/ 2395637 w 2395637"/>
              <a:gd name="connsiteY4" fmla="*/ 635540 h 706156"/>
              <a:gd name="connsiteX5" fmla="*/ 2325021 w 2395637"/>
              <a:gd name="connsiteY5" fmla="*/ 706156 h 706156"/>
              <a:gd name="connsiteX6" fmla="*/ 70616 w 2395637"/>
              <a:gd name="connsiteY6" fmla="*/ 706156 h 706156"/>
              <a:gd name="connsiteX7" fmla="*/ 0 w 2395637"/>
              <a:gd name="connsiteY7" fmla="*/ 635540 h 706156"/>
              <a:gd name="connsiteX8" fmla="*/ 0 w 2395637"/>
              <a:gd name="connsiteY8" fmla="*/ 70616 h 70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95637" h="706156">
                <a:moveTo>
                  <a:pt x="0" y="70616"/>
                </a:moveTo>
                <a:cubicBezTo>
                  <a:pt x="0" y="31616"/>
                  <a:pt x="31616" y="0"/>
                  <a:pt x="70616" y="0"/>
                </a:cubicBezTo>
                <a:lnTo>
                  <a:pt x="2325021" y="0"/>
                </a:lnTo>
                <a:cubicBezTo>
                  <a:pt x="2364021" y="0"/>
                  <a:pt x="2395637" y="31616"/>
                  <a:pt x="2395637" y="70616"/>
                </a:cubicBezTo>
                <a:lnTo>
                  <a:pt x="2395637" y="635540"/>
                </a:lnTo>
                <a:cubicBezTo>
                  <a:pt x="2395637" y="674540"/>
                  <a:pt x="2364021" y="706156"/>
                  <a:pt x="2325021" y="706156"/>
                </a:cubicBezTo>
                <a:lnTo>
                  <a:pt x="70616" y="706156"/>
                </a:lnTo>
                <a:cubicBezTo>
                  <a:pt x="31616" y="706156"/>
                  <a:pt x="0" y="674540"/>
                  <a:pt x="0" y="635540"/>
                </a:cubicBezTo>
                <a:lnTo>
                  <a:pt x="0" y="7061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403" tIns="66403" rIns="66403" bIns="6640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туристической инфраструктуры»</a:t>
            </a:r>
          </a:p>
        </p:txBody>
      </p:sp>
      <p:sp>
        <p:nvSpPr>
          <p:cNvPr id="36" name="Полилиния 35"/>
          <p:cNvSpPr/>
          <p:nvPr/>
        </p:nvSpPr>
        <p:spPr>
          <a:xfrm>
            <a:off x="7171840" y="5166547"/>
            <a:ext cx="612000" cy="504057"/>
          </a:xfrm>
          <a:custGeom>
            <a:avLst/>
            <a:gdLst>
              <a:gd name="connsiteX0" fmla="*/ 0 w 654823"/>
              <a:gd name="connsiteY0" fmla="*/ 65482 h 706156"/>
              <a:gd name="connsiteX1" fmla="*/ 65482 w 654823"/>
              <a:gd name="connsiteY1" fmla="*/ 0 h 706156"/>
              <a:gd name="connsiteX2" fmla="*/ 589341 w 654823"/>
              <a:gd name="connsiteY2" fmla="*/ 0 h 706156"/>
              <a:gd name="connsiteX3" fmla="*/ 654823 w 654823"/>
              <a:gd name="connsiteY3" fmla="*/ 65482 h 706156"/>
              <a:gd name="connsiteX4" fmla="*/ 654823 w 654823"/>
              <a:gd name="connsiteY4" fmla="*/ 640674 h 706156"/>
              <a:gd name="connsiteX5" fmla="*/ 589341 w 654823"/>
              <a:gd name="connsiteY5" fmla="*/ 706156 h 706156"/>
              <a:gd name="connsiteX6" fmla="*/ 65482 w 654823"/>
              <a:gd name="connsiteY6" fmla="*/ 706156 h 706156"/>
              <a:gd name="connsiteX7" fmla="*/ 0 w 654823"/>
              <a:gd name="connsiteY7" fmla="*/ 640674 h 706156"/>
              <a:gd name="connsiteX8" fmla="*/ 0 w 654823"/>
              <a:gd name="connsiteY8" fmla="*/ 65482 h 70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4823" h="706156">
                <a:moveTo>
                  <a:pt x="0" y="65482"/>
                </a:moveTo>
                <a:cubicBezTo>
                  <a:pt x="0" y="29317"/>
                  <a:pt x="29317" y="0"/>
                  <a:pt x="65482" y="0"/>
                </a:cubicBezTo>
                <a:lnTo>
                  <a:pt x="589341" y="0"/>
                </a:lnTo>
                <a:cubicBezTo>
                  <a:pt x="625506" y="0"/>
                  <a:pt x="654823" y="29317"/>
                  <a:pt x="654823" y="65482"/>
                </a:cubicBezTo>
                <a:lnTo>
                  <a:pt x="654823" y="640674"/>
                </a:lnTo>
                <a:cubicBezTo>
                  <a:pt x="654823" y="676839"/>
                  <a:pt x="625506" y="706156"/>
                  <a:pt x="589341" y="706156"/>
                </a:cubicBezTo>
                <a:lnTo>
                  <a:pt x="65482" y="706156"/>
                </a:lnTo>
                <a:cubicBezTo>
                  <a:pt x="29317" y="706156"/>
                  <a:pt x="0" y="676839"/>
                  <a:pt x="0" y="640674"/>
                </a:cubicBezTo>
                <a:lnTo>
                  <a:pt x="0" y="6548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519" tIns="72519" rIns="72519" bIns="72519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88,</a:t>
            </a:r>
            <a:r>
              <a:rPr lang="en-US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7813667" y="5166242"/>
            <a:ext cx="612000" cy="504057"/>
          </a:xfrm>
          <a:custGeom>
            <a:avLst/>
            <a:gdLst>
              <a:gd name="connsiteX0" fmla="*/ 0 w 654823"/>
              <a:gd name="connsiteY0" fmla="*/ 65482 h 706156"/>
              <a:gd name="connsiteX1" fmla="*/ 65482 w 654823"/>
              <a:gd name="connsiteY1" fmla="*/ 0 h 706156"/>
              <a:gd name="connsiteX2" fmla="*/ 589341 w 654823"/>
              <a:gd name="connsiteY2" fmla="*/ 0 h 706156"/>
              <a:gd name="connsiteX3" fmla="*/ 654823 w 654823"/>
              <a:gd name="connsiteY3" fmla="*/ 65482 h 706156"/>
              <a:gd name="connsiteX4" fmla="*/ 654823 w 654823"/>
              <a:gd name="connsiteY4" fmla="*/ 640674 h 706156"/>
              <a:gd name="connsiteX5" fmla="*/ 589341 w 654823"/>
              <a:gd name="connsiteY5" fmla="*/ 706156 h 706156"/>
              <a:gd name="connsiteX6" fmla="*/ 65482 w 654823"/>
              <a:gd name="connsiteY6" fmla="*/ 706156 h 706156"/>
              <a:gd name="connsiteX7" fmla="*/ 0 w 654823"/>
              <a:gd name="connsiteY7" fmla="*/ 640674 h 706156"/>
              <a:gd name="connsiteX8" fmla="*/ 0 w 654823"/>
              <a:gd name="connsiteY8" fmla="*/ 65482 h 70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4823" h="706156">
                <a:moveTo>
                  <a:pt x="0" y="65482"/>
                </a:moveTo>
                <a:cubicBezTo>
                  <a:pt x="0" y="29317"/>
                  <a:pt x="29317" y="0"/>
                  <a:pt x="65482" y="0"/>
                </a:cubicBezTo>
                <a:lnTo>
                  <a:pt x="589341" y="0"/>
                </a:lnTo>
                <a:cubicBezTo>
                  <a:pt x="625506" y="0"/>
                  <a:pt x="654823" y="29317"/>
                  <a:pt x="654823" y="65482"/>
                </a:cubicBezTo>
                <a:lnTo>
                  <a:pt x="654823" y="640674"/>
                </a:lnTo>
                <a:cubicBezTo>
                  <a:pt x="654823" y="676839"/>
                  <a:pt x="625506" y="706156"/>
                  <a:pt x="589341" y="706156"/>
                </a:cubicBezTo>
                <a:lnTo>
                  <a:pt x="65482" y="706156"/>
                </a:lnTo>
                <a:cubicBezTo>
                  <a:pt x="29317" y="706156"/>
                  <a:pt x="0" y="676839"/>
                  <a:pt x="0" y="640674"/>
                </a:cubicBezTo>
                <a:lnTo>
                  <a:pt x="0" y="6548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519" tIns="72519" rIns="72519" bIns="72519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88,</a:t>
            </a:r>
            <a:r>
              <a:rPr lang="en-US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8484934" y="5166547"/>
            <a:ext cx="612000" cy="504057"/>
          </a:xfrm>
          <a:custGeom>
            <a:avLst/>
            <a:gdLst>
              <a:gd name="connsiteX0" fmla="*/ 0 w 654823"/>
              <a:gd name="connsiteY0" fmla="*/ 65482 h 706156"/>
              <a:gd name="connsiteX1" fmla="*/ 65482 w 654823"/>
              <a:gd name="connsiteY1" fmla="*/ 0 h 706156"/>
              <a:gd name="connsiteX2" fmla="*/ 589341 w 654823"/>
              <a:gd name="connsiteY2" fmla="*/ 0 h 706156"/>
              <a:gd name="connsiteX3" fmla="*/ 654823 w 654823"/>
              <a:gd name="connsiteY3" fmla="*/ 65482 h 706156"/>
              <a:gd name="connsiteX4" fmla="*/ 654823 w 654823"/>
              <a:gd name="connsiteY4" fmla="*/ 640674 h 706156"/>
              <a:gd name="connsiteX5" fmla="*/ 589341 w 654823"/>
              <a:gd name="connsiteY5" fmla="*/ 706156 h 706156"/>
              <a:gd name="connsiteX6" fmla="*/ 65482 w 654823"/>
              <a:gd name="connsiteY6" fmla="*/ 706156 h 706156"/>
              <a:gd name="connsiteX7" fmla="*/ 0 w 654823"/>
              <a:gd name="connsiteY7" fmla="*/ 640674 h 706156"/>
              <a:gd name="connsiteX8" fmla="*/ 0 w 654823"/>
              <a:gd name="connsiteY8" fmla="*/ 65482 h 70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4823" h="706156">
                <a:moveTo>
                  <a:pt x="0" y="65482"/>
                </a:moveTo>
                <a:cubicBezTo>
                  <a:pt x="0" y="29317"/>
                  <a:pt x="29317" y="0"/>
                  <a:pt x="65482" y="0"/>
                </a:cubicBezTo>
                <a:lnTo>
                  <a:pt x="589341" y="0"/>
                </a:lnTo>
                <a:cubicBezTo>
                  <a:pt x="625506" y="0"/>
                  <a:pt x="654823" y="29317"/>
                  <a:pt x="654823" y="65482"/>
                </a:cubicBezTo>
                <a:lnTo>
                  <a:pt x="654823" y="640674"/>
                </a:lnTo>
                <a:cubicBezTo>
                  <a:pt x="654823" y="676839"/>
                  <a:pt x="625506" y="706156"/>
                  <a:pt x="589341" y="706156"/>
                </a:cubicBezTo>
                <a:lnTo>
                  <a:pt x="65482" y="706156"/>
                </a:lnTo>
                <a:cubicBezTo>
                  <a:pt x="29317" y="706156"/>
                  <a:pt x="0" y="676839"/>
                  <a:pt x="0" y="640674"/>
                </a:cubicBezTo>
                <a:lnTo>
                  <a:pt x="0" y="6548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519" tIns="72519" rIns="72519" bIns="72519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88,</a:t>
            </a:r>
            <a:r>
              <a:rPr lang="en-US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37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Скругленный прямоугольник 23"/>
          <p:cNvSpPr/>
          <p:nvPr/>
        </p:nvSpPr>
        <p:spPr>
          <a:xfrm>
            <a:off x="177515" y="3530220"/>
            <a:ext cx="4926664" cy="73500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школьников, направленных в туристические поездки по Чувашии и регионам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России, человек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75973" y="4465747"/>
            <a:ext cx="4918627" cy="71957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лиц, размещенных в коллективных средствах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размещения, тыс. человек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92547" y="5329058"/>
            <a:ext cx="4918627" cy="78500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объектов, услуг и сервисов туристической инфраструктуры Чувашской Республики, представленных на региональном туристическом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портале, единиц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92547" y="2057316"/>
            <a:ext cx="1580081" cy="921569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56</a:t>
            </a:fld>
            <a:endParaRPr lang="ru-RU" dirty="0"/>
          </a:p>
        </p:txBody>
      </p:sp>
      <p:sp>
        <p:nvSpPr>
          <p:cNvPr id="3" name="Полилиния 2"/>
          <p:cNvSpPr/>
          <p:nvPr/>
        </p:nvSpPr>
        <p:spPr>
          <a:xfrm>
            <a:off x="5192066" y="1564976"/>
            <a:ext cx="3903032" cy="921569"/>
          </a:xfrm>
          <a:custGeom>
            <a:avLst/>
            <a:gdLst>
              <a:gd name="connsiteX0" fmla="*/ 0 w 3903032"/>
              <a:gd name="connsiteY0" fmla="*/ 113342 h 1133420"/>
              <a:gd name="connsiteX1" fmla="*/ 113342 w 3903032"/>
              <a:gd name="connsiteY1" fmla="*/ 0 h 1133420"/>
              <a:gd name="connsiteX2" fmla="*/ 3789690 w 3903032"/>
              <a:gd name="connsiteY2" fmla="*/ 0 h 1133420"/>
              <a:gd name="connsiteX3" fmla="*/ 3903032 w 3903032"/>
              <a:gd name="connsiteY3" fmla="*/ 113342 h 1133420"/>
              <a:gd name="connsiteX4" fmla="*/ 3903032 w 3903032"/>
              <a:gd name="connsiteY4" fmla="*/ 1020078 h 1133420"/>
              <a:gd name="connsiteX5" fmla="*/ 3789690 w 3903032"/>
              <a:gd name="connsiteY5" fmla="*/ 1133420 h 1133420"/>
              <a:gd name="connsiteX6" fmla="*/ 113342 w 3903032"/>
              <a:gd name="connsiteY6" fmla="*/ 1133420 h 1133420"/>
              <a:gd name="connsiteX7" fmla="*/ 0 w 3903032"/>
              <a:gd name="connsiteY7" fmla="*/ 1020078 h 1133420"/>
              <a:gd name="connsiteX8" fmla="*/ 0 w 3903032"/>
              <a:gd name="connsiteY8" fmla="*/ 113342 h 1133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1133420">
                <a:moveTo>
                  <a:pt x="0" y="113342"/>
                </a:moveTo>
                <a:cubicBezTo>
                  <a:pt x="0" y="50745"/>
                  <a:pt x="50745" y="0"/>
                  <a:pt x="113342" y="0"/>
                </a:cubicBezTo>
                <a:lnTo>
                  <a:pt x="3789690" y="0"/>
                </a:lnTo>
                <a:cubicBezTo>
                  <a:pt x="3852287" y="0"/>
                  <a:pt x="3903032" y="50745"/>
                  <a:pt x="3903032" y="113342"/>
                </a:cubicBezTo>
                <a:lnTo>
                  <a:pt x="3903032" y="1020078"/>
                </a:lnTo>
                <a:cubicBezTo>
                  <a:pt x="3903032" y="1082675"/>
                  <a:pt x="3852287" y="1133420"/>
                  <a:pt x="3789690" y="1133420"/>
                </a:cubicBezTo>
                <a:lnTo>
                  <a:pt x="113342" y="1133420"/>
                </a:lnTo>
                <a:cubicBezTo>
                  <a:pt x="50745" y="1133420"/>
                  <a:pt x="0" y="1082675"/>
                  <a:pt x="0" y="1020078"/>
                </a:cubicBezTo>
                <a:lnTo>
                  <a:pt x="0" y="113342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6537" tIns="86537" rIns="86537" bIns="8653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5253509" y="2604977"/>
            <a:ext cx="730800" cy="748800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22300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факт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5253509" y="3518379"/>
            <a:ext cx="730800" cy="748800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2692,5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5253509" y="4424007"/>
            <a:ext cx="730800" cy="748800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endParaRPr lang="ru-RU" sz="11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320,0</a:t>
            </a:r>
          </a:p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5253509" y="5345402"/>
            <a:ext cx="730800" cy="748800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119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6807487" y="2604977"/>
            <a:ext cx="730800" cy="748800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6815607" y="4424007"/>
            <a:ext cx="730800" cy="748800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6815607" y="5345402"/>
            <a:ext cx="730800" cy="748800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128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7584476" y="2604977"/>
            <a:ext cx="730800" cy="748800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7596656" y="3516425"/>
            <a:ext cx="730800" cy="748800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6 500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7596656" y="4424007"/>
            <a:ext cx="730800" cy="748800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7596656" y="5345402"/>
            <a:ext cx="730800" cy="748800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129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8377704" y="2604977"/>
            <a:ext cx="730800" cy="748800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8377704" y="3516425"/>
            <a:ext cx="730800" cy="748800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7 000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8377704" y="4424007"/>
            <a:ext cx="730800" cy="748800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8377704" y="5345402"/>
            <a:ext cx="730800" cy="748800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59728" y="0"/>
            <a:ext cx="72646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туризма и индустрии гостеприимства»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31" name="Рисунок 30" descr="https://avatars.dzeninfra.ru/get-zen_doc/1877958/pub_5dc250d004af1f00aebf466f_5dc28762c0519800ae2f8483/scale_240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020138"/>
            <a:ext cx="3186896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Полилиния 37"/>
          <p:cNvSpPr/>
          <p:nvPr/>
        </p:nvSpPr>
        <p:spPr>
          <a:xfrm>
            <a:off x="6030498" y="2604977"/>
            <a:ext cx="730800" cy="748800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22300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план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6034558" y="4424007"/>
            <a:ext cx="730800" cy="748800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endParaRPr lang="ru-RU" sz="11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350,0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6034558" y="5345402"/>
            <a:ext cx="730800" cy="748800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127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5253509" y="3516425"/>
            <a:ext cx="730800" cy="748800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5 000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6815607" y="3516425"/>
            <a:ext cx="730800" cy="748800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6 000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6034558" y="3516425"/>
            <a:ext cx="730800" cy="748800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5 500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32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4" y="750888"/>
            <a:ext cx="6728478" cy="192887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условий, обеспечивающих развитие системы физической культуры и спорта путем пропаганды здорового образа жизни, повышение массовости занятий физической культурой и спортом среди всех возрастных групп населения, в том числе среди лиц с ограниченными возможностями здоровья;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конкурентоспособности спортсменов Чувашской Республики на международных и всероссийских спортивных соревнованиях.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83" y="2776212"/>
            <a:ext cx="395274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</a:t>
            </a: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4871112"/>
              </p:ext>
            </p:extLst>
          </p:nvPr>
        </p:nvGraphicFramePr>
        <p:xfrm>
          <a:off x="35317" y="3140873"/>
          <a:ext cx="3816603" cy="29672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26412" y="6453336"/>
            <a:ext cx="1054100" cy="365125"/>
          </a:xfrm>
        </p:spPr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57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Полилиния 2"/>
          <p:cNvSpPr/>
          <p:nvPr/>
        </p:nvSpPr>
        <p:spPr>
          <a:xfrm>
            <a:off x="3940198" y="2776212"/>
            <a:ext cx="5123635" cy="509970"/>
          </a:xfrm>
          <a:custGeom>
            <a:avLst/>
            <a:gdLst>
              <a:gd name="connsiteX0" fmla="*/ 0 w 4265959"/>
              <a:gd name="connsiteY0" fmla="*/ 50997 h 509970"/>
              <a:gd name="connsiteX1" fmla="*/ 50997 w 4265959"/>
              <a:gd name="connsiteY1" fmla="*/ 0 h 509970"/>
              <a:gd name="connsiteX2" fmla="*/ 4214962 w 4265959"/>
              <a:gd name="connsiteY2" fmla="*/ 0 h 509970"/>
              <a:gd name="connsiteX3" fmla="*/ 4265959 w 4265959"/>
              <a:gd name="connsiteY3" fmla="*/ 50997 h 509970"/>
              <a:gd name="connsiteX4" fmla="*/ 4265959 w 4265959"/>
              <a:gd name="connsiteY4" fmla="*/ 458973 h 509970"/>
              <a:gd name="connsiteX5" fmla="*/ 4214962 w 4265959"/>
              <a:gd name="connsiteY5" fmla="*/ 509970 h 509970"/>
              <a:gd name="connsiteX6" fmla="*/ 50997 w 4265959"/>
              <a:gd name="connsiteY6" fmla="*/ 509970 h 509970"/>
              <a:gd name="connsiteX7" fmla="*/ 0 w 4265959"/>
              <a:gd name="connsiteY7" fmla="*/ 458973 h 509970"/>
              <a:gd name="connsiteX8" fmla="*/ 0 w 4265959"/>
              <a:gd name="connsiteY8" fmla="*/ 50997 h 509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65959" h="509970">
                <a:moveTo>
                  <a:pt x="0" y="50997"/>
                </a:moveTo>
                <a:cubicBezTo>
                  <a:pt x="0" y="22832"/>
                  <a:pt x="22832" y="0"/>
                  <a:pt x="50997" y="0"/>
                </a:cubicBezTo>
                <a:lnTo>
                  <a:pt x="4214962" y="0"/>
                </a:lnTo>
                <a:cubicBezTo>
                  <a:pt x="4243127" y="0"/>
                  <a:pt x="4265959" y="22832"/>
                  <a:pt x="4265959" y="50997"/>
                </a:cubicBezTo>
                <a:lnTo>
                  <a:pt x="4265959" y="458973"/>
                </a:lnTo>
                <a:cubicBezTo>
                  <a:pt x="4265959" y="487138"/>
                  <a:pt x="4243127" y="509970"/>
                  <a:pt x="4214962" y="509970"/>
                </a:cubicBezTo>
                <a:lnTo>
                  <a:pt x="50997" y="509970"/>
                </a:lnTo>
                <a:cubicBezTo>
                  <a:pt x="22832" y="509970"/>
                  <a:pt x="0" y="487138"/>
                  <a:pt x="0" y="458973"/>
                </a:cubicBezTo>
                <a:lnTo>
                  <a:pt x="0" y="509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5897" tIns="75897" rIns="75897" bIns="75897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i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структурных элементов, млн. руб.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3940199" y="3320823"/>
            <a:ext cx="2745890" cy="332865"/>
          </a:xfrm>
          <a:custGeom>
            <a:avLst/>
            <a:gdLst>
              <a:gd name="connsiteX0" fmla="*/ 0 w 2433942"/>
              <a:gd name="connsiteY0" fmla="*/ 33287 h 332865"/>
              <a:gd name="connsiteX1" fmla="*/ 33287 w 2433942"/>
              <a:gd name="connsiteY1" fmla="*/ 0 h 332865"/>
              <a:gd name="connsiteX2" fmla="*/ 2400656 w 2433942"/>
              <a:gd name="connsiteY2" fmla="*/ 0 h 332865"/>
              <a:gd name="connsiteX3" fmla="*/ 2433943 w 2433942"/>
              <a:gd name="connsiteY3" fmla="*/ 33287 h 332865"/>
              <a:gd name="connsiteX4" fmla="*/ 2433942 w 2433942"/>
              <a:gd name="connsiteY4" fmla="*/ 299579 h 332865"/>
              <a:gd name="connsiteX5" fmla="*/ 2400655 w 2433942"/>
              <a:gd name="connsiteY5" fmla="*/ 332866 h 332865"/>
              <a:gd name="connsiteX6" fmla="*/ 33287 w 2433942"/>
              <a:gd name="connsiteY6" fmla="*/ 332865 h 332865"/>
              <a:gd name="connsiteX7" fmla="*/ 0 w 2433942"/>
              <a:gd name="connsiteY7" fmla="*/ 299578 h 332865"/>
              <a:gd name="connsiteX8" fmla="*/ 0 w 2433942"/>
              <a:gd name="connsiteY8" fmla="*/ 33287 h 332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3942" h="332865">
                <a:moveTo>
                  <a:pt x="0" y="33287"/>
                </a:moveTo>
                <a:cubicBezTo>
                  <a:pt x="0" y="14903"/>
                  <a:pt x="14903" y="0"/>
                  <a:pt x="33287" y="0"/>
                </a:cubicBezTo>
                <a:lnTo>
                  <a:pt x="2400656" y="0"/>
                </a:lnTo>
                <a:cubicBezTo>
                  <a:pt x="2419040" y="0"/>
                  <a:pt x="2433943" y="14903"/>
                  <a:pt x="2433943" y="33287"/>
                </a:cubicBezTo>
                <a:cubicBezTo>
                  <a:pt x="2433943" y="122051"/>
                  <a:pt x="2433942" y="210815"/>
                  <a:pt x="2433942" y="299579"/>
                </a:cubicBezTo>
                <a:cubicBezTo>
                  <a:pt x="2433942" y="317963"/>
                  <a:pt x="2419039" y="332866"/>
                  <a:pt x="2400655" y="332866"/>
                </a:cubicBezTo>
                <a:lnTo>
                  <a:pt x="33287" y="332865"/>
                </a:lnTo>
                <a:cubicBezTo>
                  <a:pt x="14903" y="332865"/>
                  <a:pt x="0" y="317962"/>
                  <a:pt x="0" y="299578"/>
                </a:cubicBezTo>
                <a:lnTo>
                  <a:pt x="0" y="3328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089" tIns="63089" rIns="63089" bIns="63089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</a:t>
            </a:r>
          </a:p>
        </p:txBody>
      </p:sp>
      <p:sp>
        <p:nvSpPr>
          <p:cNvPr id="10" name="Полилиния 9"/>
          <p:cNvSpPr/>
          <p:nvPr/>
        </p:nvSpPr>
        <p:spPr>
          <a:xfrm>
            <a:off x="3940199" y="3707982"/>
            <a:ext cx="2745890" cy="873146"/>
          </a:xfrm>
          <a:custGeom>
            <a:avLst/>
            <a:gdLst>
              <a:gd name="connsiteX0" fmla="*/ 0 w 2424448"/>
              <a:gd name="connsiteY0" fmla="*/ 66354 h 663540"/>
              <a:gd name="connsiteX1" fmla="*/ 66354 w 2424448"/>
              <a:gd name="connsiteY1" fmla="*/ 0 h 663540"/>
              <a:gd name="connsiteX2" fmla="*/ 2358094 w 2424448"/>
              <a:gd name="connsiteY2" fmla="*/ 0 h 663540"/>
              <a:gd name="connsiteX3" fmla="*/ 2424448 w 2424448"/>
              <a:gd name="connsiteY3" fmla="*/ 66354 h 663540"/>
              <a:gd name="connsiteX4" fmla="*/ 2424448 w 2424448"/>
              <a:gd name="connsiteY4" fmla="*/ 597186 h 663540"/>
              <a:gd name="connsiteX5" fmla="*/ 2358094 w 2424448"/>
              <a:gd name="connsiteY5" fmla="*/ 663540 h 663540"/>
              <a:gd name="connsiteX6" fmla="*/ 66354 w 2424448"/>
              <a:gd name="connsiteY6" fmla="*/ 663540 h 663540"/>
              <a:gd name="connsiteX7" fmla="*/ 0 w 2424448"/>
              <a:gd name="connsiteY7" fmla="*/ 597186 h 663540"/>
              <a:gd name="connsiteX8" fmla="*/ 0 w 2424448"/>
              <a:gd name="connsiteY8" fmla="*/ 66354 h 66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4448" h="663540">
                <a:moveTo>
                  <a:pt x="0" y="66354"/>
                </a:moveTo>
                <a:cubicBezTo>
                  <a:pt x="0" y="29708"/>
                  <a:pt x="29708" y="0"/>
                  <a:pt x="66354" y="0"/>
                </a:cubicBezTo>
                <a:lnTo>
                  <a:pt x="2358094" y="0"/>
                </a:lnTo>
                <a:cubicBezTo>
                  <a:pt x="2394740" y="0"/>
                  <a:pt x="2424448" y="29708"/>
                  <a:pt x="2424448" y="66354"/>
                </a:cubicBezTo>
                <a:lnTo>
                  <a:pt x="2424448" y="597186"/>
                </a:lnTo>
                <a:cubicBezTo>
                  <a:pt x="2424448" y="633832"/>
                  <a:pt x="2394740" y="663540"/>
                  <a:pt x="2358094" y="663540"/>
                </a:cubicBezTo>
                <a:lnTo>
                  <a:pt x="66354" y="663540"/>
                </a:lnTo>
                <a:cubicBezTo>
                  <a:pt x="29708" y="663540"/>
                  <a:pt x="0" y="633832"/>
                  <a:pt x="0" y="597186"/>
                </a:cubicBezTo>
                <a:lnTo>
                  <a:pt x="0" y="6635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154" tIns="65154" rIns="65154" bIns="65154" numCol="1" spcCol="1270" anchor="ctr" anchorCtr="0">
            <a:noAutofit/>
          </a:bodyPr>
          <a:lstStyle/>
          <a:p>
            <a:pPr lvl="0" algn="just" defTabSz="533400">
              <a:spcAft>
                <a:spcPts val="0"/>
              </a:spcAft>
            </a:pPr>
            <a:r>
              <a:rPr lang="ru-RU" sz="95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Региональные проекты: </a:t>
            </a:r>
            <a:endParaRPr lang="ru-RU" sz="95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defTabSz="533400">
              <a:spcAft>
                <a:spcPts val="0"/>
              </a:spcAft>
            </a:pPr>
            <a:r>
              <a:rPr lang="ru-RU" sz="9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«Бизнес-спринт </a:t>
            </a:r>
            <a:r>
              <a:rPr lang="ru-RU" sz="9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(Я выбираю спорт</a:t>
            </a:r>
            <a:r>
              <a:rPr lang="ru-RU" sz="9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)»</a:t>
            </a:r>
            <a:r>
              <a:rPr lang="en-US" sz="9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95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defTabSz="533400">
              <a:spcAft>
                <a:spcPts val="0"/>
              </a:spcAft>
            </a:pPr>
            <a:r>
              <a:rPr lang="ru-RU" sz="9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</a:t>
            </a:r>
            <a:r>
              <a:rPr lang="ru-RU" sz="9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физической культуры и массового спорта, системы подготовки спортивного </a:t>
            </a:r>
            <a:r>
              <a:rPr lang="en-US" sz="9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резерва»;</a:t>
            </a:r>
          </a:p>
          <a:p>
            <a:pPr lvl="0" algn="just" defTabSz="533400">
              <a:spcAft>
                <a:spcPts val="0"/>
              </a:spcAft>
            </a:pPr>
            <a:r>
              <a:rPr lang="ru-RU" sz="95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спорта высших достижений»</a:t>
            </a:r>
          </a:p>
        </p:txBody>
      </p:sp>
      <p:sp>
        <p:nvSpPr>
          <p:cNvPr id="11" name="Полилиния 10"/>
          <p:cNvSpPr/>
          <p:nvPr/>
        </p:nvSpPr>
        <p:spPr>
          <a:xfrm>
            <a:off x="3940199" y="4654100"/>
            <a:ext cx="2745890" cy="1776593"/>
          </a:xfrm>
          <a:custGeom>
            <a:avLst/>
            <a:gdLst>
              <a:gd name="connsiteX0" fmla="*/ 0 w 2405572"/>
              <a:gd name="connsiteY0" fmla="*/ 66354 h 663540"/>
              <a:gd name="connsiteX1" fmla="*/ 66354 w 2405572"/>
              <a:gd name="connsiteY1" fmla="*/ 0 h 663540"/>
              <a:gd name="connsiteX2" fmla="*/ 2339218 w 2405572"/>
              <a:gd name="connsiteY2" fmla="*/ 0 h 663540"/>
              <a:gd name="connsiteX3" fmla="*/ 2405572 w 2405572"/>
              <a:gd name="connsiteY3" fmla="*/ 66354 h 663540"/>
              <a:gd name="connsiteX4" fmla="*/ 2405572 w 2405572"/>
              <a:gd name="connsiteY4" fmla="*/ 597186 h 663540"/>
              <a:gd name="connsiteX5" fmla="*/ 2339218 w 2405572"/>
              <a:gd name="connsiteY5" fmla="*/ 663540 h 663540"/>
              <a:gd name="connsiteX6" fmla="*/ 66354 w 2405572"/>
              <a:gd name="connsiteY6" fmla="*/ 663540 h 663540"/>
              <a:gd name="connsiteX7" fmla="*/ 0 w 2405572"/>
              <a:gd name="connsiteY7" fmla="*/ 597186 h 663540"/>
              <a:gd name="connsiteX8" fmla="*/ 0 w 2405572"/>
              <a:gd name="connsiteY8" fmla="*/ 66354 h 66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05572" h="663540">
                <a:moveTo>
                  <a:pt x="0" y="66354"/>
                </a:moveTo>
                <a:cubicBezTo>
                  <a:pt x="0" y="29708"/>
                  <a:pt x="29708" y="0"/>
                  <a:pt x="66354" y="0"/>
                </a:cubicBezTo>
                <a:lnTo>
                  <a:pt x="2339218" y="0"/>
                </a:lnTo>
                <a:cubicBezTo>
                  <a:pt x="2375864" y="0"/>
                  <a:pt x="2405572" y="29708"/>
                  <a:pt x="2405572" y="66354"/>
                </a:cubicBezTo>
                <a:lnTo>
                  <a:pt x="2405572" y="597186"/>
                </a:lnTo>
                <a:cubicBezTo>
                  <a:pt x="2405572" y="633832"/>
                  <a:pt x="2375864" y="663540"/>
                  <a:pt x="2339218" y="663540"/>
                </a:cubicBezTo>
                <a:lnTo>
                  <a:pt x="66354" y="663540"/>
                </a:lnTo>
                <a:cubicBezTo>
                  <a:pt x="29708" y="663540"/>
                  <a:pt x="0" y="633832"/>
                  <a:pt x="0" y="597186"/>
                </a:cubicBezTo>
                <a:lnTo>
                  <a:pt x="0" y="6635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154" tIns="65154" rIns="65154" bIns="65154" numCol="1" spcCol="1270" anchor="t" anchorCtr="0">
            <a:noAutofit/>
          </a:bodyPr>
          <a:lstStyle/>
          <a:p>
            <a:pPr lvl="0" algn="just" defTabSz="533400">
              <a:spcAft>
                <a:spcPts val="0"/>
              </a:spcAft>
            </a:pP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Комплексы </a:t>
            </a:r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процессных 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мероприятий:</a:t>
            </a:r>
          </a:p>
          <a:p>
            <a:pPr lvl="0" algn="just" defTabSz="533400">
              <a:spcAft>
                <a:spcPts val="0"/>
              </a:spcAft>
            </a:pPr>
            <a:r>
              <a:rPr lang="ru-RU" sz="9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«Организация </a:t>
            </a:r>
            <a:r>
              <a:rPr lang="ru-RU" sz="9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проведение официальных физкультурных мероприятий, курсов повышения квалификации и профессиональной переподготовки для специалистов, работающих в сфере физической культуры и </a:t>
            </a:r>
            <a:r>
              <a:rPr lang="ru-RU" sz="9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спорта»</a:t>
            </a:r>
            <a:r>
              <a:rPr lang="en-US" sz="9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 algn="just" defTabSz="533400">
              <a:spcAft>
                <a:spcPts val="0"/>
              </a:spcAft>
            </a:pPr>
            <a:r>
              <a:rPr lang="ru-RU" sz="9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«Проведение </a:t>
            </a:r>
            <a:r>
              <a:rPr lang="ru-RU" sz="9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спортивных мероприятий и подготовка спортивного </a:t>
            </a:r>
            <a:r>
              <a:rPr lang="ru-RU" sz="9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резерва»</a:t>
            </a:r>
            <a:r>
              <a:rPr lang="en-US" sz="9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95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defTabSz="533400">
              <a:spcAft>
                <a:spcPts val="0"/>
              </a:spcAft>
            </a:pPr>
            <a:r>
              <a:rPr lang="ru-RU" sz="9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</a:t>
            </a:r>
            <a:r>
              <a:rPr lang="ru-RU" sz="9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государственной программы Чувашской Республики </a:t>
            </a:r>
            <a:r>
              <a:rPr lang="ru-RU" sz="9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</a:t>
            </a:r>
            <a:r>
              <a:rPr lang="ru-RU" sz="9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физической культуры и </a:t>
            </a:r>
            <a:r>
              <a:rPr lang="ru-RU" sz="9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спорта</a:t>
            </a:r>
            <a:r>
              <a:rPr lang="ru-RU" sz="9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95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6731708" y="3320823"/>
            <a:ext cx="720000" cy="332865"/>
          </a:xfrm>
          <a:custGeom>
            <a:avLst/>
            <a:gdLst>
              <a:gd name="connsiteX0" fmla="*/ 0 w 701194"/>
              <a:gd name="connsiteY0" fmla="*/ 33287 h 332865"/>
              <a:gd name="connsiteX1" fmla="*/ 33287 w 701194"/>
              <a:gd name="connsiteY1" fmla="*/ 0 h 332865"/>
              <a:gd name="connsiteX2" fmla="*/ 667908 w 701194"/>
              <a:gd name="connsiteY2" fmla="*/ 0 h 332865"/>
              <a:gd name="connsiteX3" fmla="*/ 701195 w 701194"/>
              <a:gd name="connsiteY3" fmla="*/ 33287 h 332865"/>
              <a:gd name="connsiteX4" fmla="*/ 701194 w 701194"/>
              <a:gd name="connsiteY4" fmla="*/ 299579 h 332865"/>
              <a:gd name="connsiteX5" fmla="*/ 667907 w 701194"/>
              <a:gd name="connsiteY5" fmla="*/ 332866 h 332865"/>
              <a:gd name="connsiteX6" fmla="*/ 33287 w 701194"/>
              <a:gd name="connsiteY6" fmla="*/ 332865 h 332865"/>
              <a:gd name="connsiteX7" fmla="*/ 0 w 701194"/>
              <a:gd name="connsiteY7" fmla="*/ 299578 h 332865"/>
              <a:gd name="connsiteX8" fmla="*/ 0 w 701194"/>
              <a:gd name="connsiteY8" fmla="*/ 33287 h 332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194" h="332865">
                <a:moveTo>
                  <a:pt x="0" y="33287"/>
                </a:moveTo>
                <a:cubicBezTo>
                  <a:pt x="0" y="14903"/>
                  <a:pt x="14903" y="0"/>
                  <a:pt x="33287" y="0"/>
                </a:cubicBezTo>
                <a:lnTo>
                  <a:pt x="667908" y="0"/>
                </a:lnTo>
                <a:cubicBezTo>
                  <a:pt x="686292" y="0"/>
                  <a:pt x="701195" y="14903"/>
                  <a:pt x="701195" y="33287"/>
                </a:cubicBezTo>
                <a:cubicBezTo>
                  <a:pt x="701195" y="122051"/>
                  <a:pt x="701194" y="210815"/>
                  <a:pt x="701194" y="299579"/>
                </a:cubicBezTo>
                <a:cubicBezTo>
                  <a:pt x="701194" y="317963"/>
                  <a:pt x="686291" y="332866"/>
                  <a:pt x="667907" y="332866"/>
                </a:cubicBezTo>
                <a:lnTo>
                  <a:pt x="33287" y="332865"/>
                </a:lnTo>
                <a:cubicBezTo>
                  <a:pt x="14903" y="332865"/>
                  <a:pt x="0" y="317962"/>
                  <a:pt x="0" y="299578"/>
                </a:cubicBezTo>
                <a:lnTo>
                  <a:pt x="0" y="3328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089" tIns="63089" rIns="63089" bIns="63089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</a:p>
        </p:txBody>
      </p:sp>
      <p:sp>
        <p:nvSpPr>
          <p:cNvPr id="21" name="Полилиния 20"/>
          <p:cNvSpPr/>
          <p:nvPr/>
        </p:nvSpPr>
        <p:spPr>
          <a:xfrm>
            <a:off x="6744082" y="3715487"/>
            <a:ext cx="720000" cy="865641"/>
          </a:xfrm>
          <a:custGeom>
            <a:avLst/>
            <a:gdLst>
              <a:gd name="connsiteX0" fmla="*/ 0 w 701199"/>
              <a:gd name="connsiteY0" fmla="*/ 66354 h 663540"/>
              <a:gd name="connsiteX1" fmla="*/ 66354 w 701199"/>
              <a:gd name="connsiteY1" fmla="*/ 0 h 663540"/>
              <a:gd name="connsiteX2" fmla="*/ 634845 w 701199"/>
              <a:gd name="connsiteY2" fmla="*/ 0 h 663540"/>
              <a:gd name="connsiteX3" fmla="*/ 701199 w 701199"/>
              <a:gd name="connsiteY3" fmla="*/ 66354 h 663540"/>
              <a:gd name="connsiteX4" fmla="*/ 701199 w 701199"/>
              <a:gd name="connsiteY4" fmla="*/ 597186 h 663540"/>
              <a:gd name="connsiteX5" fmla="*/ 634845 w 701199"/>
              <a:gd name="connsiteY5" fmla="*/ 663540 h 663540"/>
              <a:gd name="connsiteX6" fmla="*/ 66354 w 701199"/>
              <a:gd name="connsiteY6" fmla="*/ 663540 h 663540"/>
              <a:gd name="connsiteX7" fmla="*/ 0 w 701199"/>
              <a:gd name="connsiteY7" fmla="*/ 597186 h 663540"/>
              <a:gd name="connsiteX8" fmla="*/ 0 w 701199"/>
              <a:gd name="connsiteY8" fmla="*/ 66354 h 66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199" h="663540">
                <a:moveTo>
                  <a:pt x="0" y="66354"/>
                </a:moveTo>
                <a:cubicBezTo>
                  <a:pt x="0" y="29708"/>
                  <a:pt x="29708" y="0"/>
                  <a:pt x="66354" y="0"/>
                </a:cubicBezTo>
                <a:lnTo>
                  <a:pt x="634845" y="0"/>
                </a:lnTo>
                <a:cubicBezTo>
                  <a:pt x="671491" y="0"/>
                  <a:pt x="701199" y="29708"/>
                  <a:pt x="701199" y="66354"/>
                </a:cubicBezTo>
                <a:lnTo>
                  <a:pt x="701199" y="597186"/>
                </a:lnTo>
                <a:cubicBezTo>
                  <a:pt x="701199" y="633832"/>
                  <a:pt x="671491" y="663540"/>
                  <a:pt x="634845" y="663540"/>
                </a:cubicBezTo>
                <a:lnTo>
                  <a:pt x="66354" y="663540"/>
                </a:lnTo>
                <a:cubicBezTo>
                  <a:pt x="29708" y="663540"/>
                  <a:pt x="0" y="633832"/>
                  <a:pt x="0" y="597186"/>
                </a:cubicBezTo>
                <a:lnTo>
                  <a:pt x="0" y="6635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394" tIns="80394" rIns="80394" bIns="80394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988,7</a:t>
            </a:r>
            <a:endParaRPr lang="ru-RU" sz="13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6744082" y="4654100"/>
            <a:ext cx="720000" cy="1776593"/>
          </a:xfrm>
          <a:custGeom>
            <a:avLst/>
            <a:gdLst>
              <a:gd name="connsiteX0" fmla="*/ 0 w 701200"/>
              <a:gd name="connsiteY0" fmla="*/ 66354 h 663540"/>
              <a:gd name="connsiteX1" fmla="*/ 66354 w 701200"/>
              <a:gd name="connsiteY1" fmla="*/ 0 h 663540"/>
              <a:gd name="connsiteX2" fmla="*/ 634846 w 701200"/>
              <a:gd name="connsiteY2" fmla="*/ 0 h 663540"/>
              <a:gd name="connsiteX3" fmla="*/ 701200 w 701200"/>
              <a:gd name="connsiteY3" fmla="*/ 66354 h 663540"/>
              <a:gd name="connsiteX4" fmla="*/ 701200 w 701200"/>
              <a:gd name="connsiteY4" fmla="*/ 597186 h 663540"/>
              <a:gd name="connsiteX5" fmla="*/ 634846 w 701200"/>
              <a:gd name="connsiteY5" fmla="*/ 663540 h 663540"/>
              <a:gd name="connsiteX6" fmla="*/ 66354 w 701200"/>
              <a:gd name="connsiteY6" fmla="*/ 663540 h 663540"/>
              <a:gd name="connsiteX7" fmla="*/ 0 w 701200"/>
              <a:gd name="connsiteY7" fmla="*/ 597186 h 663540"/>
              <a:gd name="connsiteX8" fmla="*/ 0 w 701200"/>
              <a:gd name="connsiteY8" fmla="*/ 66354 h 66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200" h="663540">
                <a:moveTo>
                  <a:pt x="0" y="66354"/>
                </a:moveTo>
                <a:cubicBezTo>
                  <a:pt x="0" y="29708"/>
                  <a:pt x="29708" y="0"/>
                  <a:pt x="66354" y="0"/>
                </a:cubicBezTo>
                <a:lnTo>
                  <a:pt x="634846" y="0"/>
                </a:lnTo>
                <a:cubicBezTo>
                  <a:pt x="671492" y="0"/>
                  <a:pt x="701200" y="29708"/>
                  <a:pt x="701200" y="66354"/>
                </a:cubicBezTo>
                <a:lnTo>
                  <a:pt x="701200" y="597186"/>
                </a:lnTo>
                <a:cubicBezTo>
                  <a:pt x="701200" y="633832"/>
                  <a:pt x="671492" y="663540"/>
                  <a:pt x="634846" y="663540"/>
                </a:cubicBezTo>
                <a:lnTo>
                  <a:pt x="66354" y="663540"/>
                </a:lnTo>
                <a:cubicBezTo>
                  <a:pt x="29708" y="663540"/>
                  <a:pt x="0" y="633832"/>
                  <a:pt x="0" y="597186"/>
                </a:cubicBezTo>
                <a:lnTo>
                  <a:pt x="0" y="6635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394" tIns="80394" rIns="80394" bIns="80394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1 207,1</a:t>
            </a:r>
            <a:endParaRPr lang="en-US" sz="1300" b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8343835" y="3320823"/>
            <a:ext cx="719999" cy="332865"/>
          </a:xfrm>
          <a:custGeom>
            <a:avLst/>
            <a:gdLst>
              <a:gd name="connsiteX0" fmla="*/ 0 w 701194"/>
              <a:gd name="connsiteY0" fmla="*/ 33287 h 332865"/>
              <a:gd name="connsiteX1" fmla="*/ 33287 w 701194"/>
              <a:gd name="connsiteY1" fmla="*/ 0 h 332865"/>
              <a:gd name="connsiteX2" fmla="*/ 667908 w 701194"/>
              <a:gd name="connsiteY2" fmla="*/ 0 h 332865"/>
              <a:gd name="connsiteX3" fmla="*/ 701195 w 701194"/>
              <a:gd name="connsiteY3" fmla="*/ 33287 h 332865"/>
              <a:gd name="connsiteX4" fmla="*/ 701194 w 701194"/>
              <a:gd name="connsiteY4" fmla="*/ 299579 h 332865"/>
              <a:gd name="connsiteX5" fmla="*/ 667907 w 701194"/>
              <a:gd name="connsiteY5" fmla="*/ 332866 h 332865"/>
              <a:gd name="connsiteX6" fmla="*/ 33287 w 701194"/>
              <a:gd name="connsiteY6" fmla="*/ 332865 h 332865"/>
              <a:gd name="connsiteX7" fmla="*/ 0 w 701194"/>
              <a:gd name="connsiteY7" fmla="*/ 299578 h 332865"/>
              <a:gd name="connsiteX8" fmla="*/ 0 w 701194"/>
              <a:gd name="connsiteY8" fmla="*/ 33287 h 332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194" h="332865">
                <a:moveTo>
                  <a:pt x="0" y="33287"/>
                </a:moveTo>
                <a:cubicBezTo>
                  <a:pt x="0" y="14903"/>
                  <a:pt x="14903" y="0"/>
                  <a:pt x="33287" y="0"/>
                </a:cubicBezTo>
                <a:lnTo>
                  <a:pt x="667908" y="0"/>
                </a:lnTo>
                <a:cubicBezTo>
                  <a:pt x="686292" y="0"/>
                  <a:pt x="701195" y="14903"/>
                  <a:pt x="701195" y="33287"/>
                </a:cubicBezTo>
                <a:cubicBezTo>
                  <a:pt x="701195" y="122051"/>
                  <a:pt x="701194" y="210815"/>
                  <a:pt x="701194" y="299579"/>
                </a:cubicBezTo>
                <a:cubicBezTo>
                  <a:pt x="701194" y="317963"/>
                  <a:pt x="686291" y="332866"/>
                  <a:pt x="667907" y="332866"/>
                </a:cubicBezTo>
                <a:lnTo>
                  <a:pt x="33287" y="332865"/>
                </a:lnTo>
                <a:cubicBezTo>
                  <a:pt x="14903" y="332865"/>
                  <a:pt x="0" y="317962"/>
                  <a:pt x="0" y="299578"/>
                </a:cubicBezTo>
                <a:lnTo>
                  <a:pt x="0" y="3328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089" tIns="63089" rIns="63089" bIns="63089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8343835" y="3715487"/>
            <a:ext cx="720000" cy="865641"/>
          </a:xfrm>
          <a:custGeom>
            <a:avLst/>
            <a:gdLst>
              <a:gd name="connsiteX0" fmla="*/ 0 w 701199"/>
              <a:gd name="connsiteY0" fmla="*/ 66354 h 663540"/>
              <a:gd name="connsiteX1" fmla="*/ 66354 w 701199"/>
              <a:gd name="connsiteY1" fmla="*/ 0 h 663540"/>
              <a:gd name="connsiteX2" fmla="*/ 634845 w 701199"/>
              <a:gd name="connsiteY2" fmla="*/ 0 h 663540"/>
              <a:gd name="connsiteX3" fmla="*/ 701199 w 701199"/>
              <a:gd name="connsiteY3" fmla="*/ 66354 h 663540"/>
              <a:gd name="connsiteX4" fmla="*/ 701199 w 701199"/>
              <a:gd name="connsiteY4" fmla="*/ 597186 h 663540"/>
              <a:gd name="connsiteX5" fmla="*/ 634845 w 701199"/>
              <a:gd name="connsiteY5" fmla="*/ 663540 h 663540"/>
              <a:gd name="connsiteX6" fmla="*/ 66354 w 701199"/>
              <a:gd name="connsiteY6" fmla="*/ 663540 h 663540"/>
              <a:gd name="connsiteX7" fmla="*/ 0 w 701199"/>
              <a:gd name="connsiteY7" fmla="*/ 597186 h 663540"/>
              <a:gd name="connsiteX8" fmla="*/ 0 w 701199"/>
              <a:gd name="connsiteY8" fmla="*/ 66354 h 66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199" h="663540">
                <a:moveTo>
                  <a:pt x="0" y="66354"/>
                </a:moveTo>
                <a:cubicBezTo>
                  <a:pt x="0" y="29708"/>
                  <a:pt x="29708" y="0"/>
                  <a:pt x="66354" y="0"/>
                </a:cubicBezTo>
                <a:lnTo>
                  <a:pt x="634845" y="0"/>
                </a:lnTo>
                <a:cubicBezTo>
                  <a:pt x="671491" y="0"/>
                  <a:pt x="701199" y="29708"/>
                  <a:pt x="701199" y="66354"/>
                </a:cubicBezTo>
                <a:lnTo>
                  <a:pt x="701199" y="597186"/>
                </a:lnTo>
                <a:cubicBezTo>
                  <a:pt x="701199" y="633832"/>
                  <a:pt x="671491" y="663540"/>
                  <a:pt x="634845" y="663540"/>
                </a:cubicBezTo>
                <a:lnTo>
                  <a:pt x="66354" y="663540"/>
                </a:lnTo>
                <a:cubicBezTo>
                  <a:pt x="29708" y="663540"/>
                  <a:pt x="0" y="633832"/>
                  <a:pt x="0" y="597186"/>
                </a:cubicBezTo>
                <a:lnTo>
                  <a:pt x="0" y="6635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394" tIns="80394" rIns="80394" bIns="80394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0" kern="1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1 198,5</a:t>
            </a:r>
            <a:endParaRPr lang="ru-RU" sz="13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8343834" y="4654100"/>
            <a:ext cx="719999" cy="1776593"/>
          </a:xfrm>
          <a:custGeom>
            <a:avLst/>
            <a:gdLst>
              <a:gd name="connsiteX0" fmla="*/ 0 w 701200"/>
              <a:gd name="connsiteY0" fmla="*/ 66354 h 663540"/>
              <a:gd name="connsiteX1" fmla="*/ 66354 w 701200"/>
              <a:gd name="connsiteY1" fmla="*/ 0 h 663540"/>
              <a:gd name="connsiteX2" fmla="*/ 634846 w 701200"/>
              <a:gd name="connsiteY2" fmla="*/ 0 h 663540"/>
              <a:gd name="connsiteX3" fmla="*/ 701200 w 701200"/>
              <a:gd name="connsiteY3" fmla="*/ 66354 h 663540"/>
              <a:gd name="connsiteX4" fmla="*/ 701200 w 701200"/>
              <a:gd name="connsiteY4" fmla="*/ 597186 h 663540"/>
              <a:gd name="connsiteX5" fmla="*/ 634846 w 701200"/>
              <a:gd name="connsiteY5" fmla="*/ 663540 h 663540"/>
              <a:gd name="connsiteX6" fmla="*/ 66354 w 701200"/>
              <a:gd name="connsiteY6" fmla="*/ 663540 h 663540"/>
              <a:gd name="connsiteX7" fmla="*/ 0 w 701200"/>
              <a:gd name="connsiteY7" fmla="*/ 597186 h 663540"/>
              <a:gd name="connsiteX8" fmla="*/ 0 w 701200"/>
              <a:gd name="connsiteY8" fmla="*/ 66354 h 66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200" h="663540">
                <a:moveTo>
                  <a:pt x="0" y="66354"/>
                </a:moveTo>
                <a:cubicBezTo>
                  <a:pt x="0" y="29708"/>
                  <a:pt x="29708" y="0"/>
                  <a:pt x="66354" y="0"/>
                </a:cubicBezTo>
                <a:lnTo>
                  <a:pt x="634846" y="0"/>
                </a:lnTo>
                <a:cubicBezTo>
                  <a:pt x="671492" y="0"/>
                  <a:pt x="701200" y="29708"/>
                  <a:pt x="701200" y="66354"/>
                </a:cubicBezTo>
                <a:lnTo>
                  <a:pt x="701200" y="597186"/>
                </a:lnTo>
                <a:cubicBezTo>
                  <a:pt x="701200" y="633832"/>
                  <a:pt x="671492" y="663540"/>
                  <a:pt x="634846" y="663540"/>
                </a:cubicBezTo>
                <a:lnTo>
                  <a:pt x="66354" y="663540"/>
                </a:lnTo>
                <a:cubicBezTo>
                  <a:pt x="29708" y="663540"/>
                  <a:pt x="0" y="633832"/>
                  <a:pt x="0" y="597186"/>
                </a:cubicBezTo>
                <a:lnTo>
                  <a:pt x="0" y="6635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394" tIns="80394" rIns="80394" bIns="80394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1 038,7</a:t>
            </a:r>
            <a:endParaRPr lang="ru-RU" sz="13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3" descr="C:\Users\e.babaeva\Desktop\картинки\IMG_31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626" y="692696"/>
            <a:ext cx="1891854" cy="20342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259728" y="0"/>
            <a:ext cx="72646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физической культуры и спорта»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7565064" y="3320823"/>
            <a:ext cx="679344" cy="332865"/>
          </a:xfrm>
          <a:custGeom>
            <a:avLst/>
            <a:gdLst>
              <a:gd name="connsiteX0" fmla="*/ 0 w 701194"/>
              <a:gd name="connsiteY0" fmla="*/ 33287 h 332865"/>
              <a:gd name="connsiteX1" fmla="*/ 33287 w 701194"/>
              <a:gd name="connsiteY1" fmla="*/ 0 h 332865"/>
              <a:gd name="connsiteX2" fmla="*/ 667908 w 701194"/>
              <a:gd name="connsiteY2" fmla="*/ 0 h 332865"/>
              <a:gd name="connsiteX3" fmla="*/ 701195 w 701194"/>
              <a:gd name="connsiteY3" fmla="*/ 33287 h 332865"/>
              <a:gd name="connsiteX4" fmla="*/ 701194 w 701194"/>
              <a:gd name="connsiteY4" fmla="*/ 299579 h 332865"/>
              <a:gd name="connsiteX5" fmla="*/ 667907 w 701194"/>
              <a:gd name="connsiteY5" fmla="*/ 332866 h 332865"/>
              <a:gd name="connsiteX6" fmla="*/ 33287 w 701194"/>
              <a:gd name="connsiteY6" fmla="*/ 332865 h 332865"/>
              <a:gd name="connsiteX7" fmla="*/ 0 w 701194"/>
              <a:gd name="connsiteY7" fmla="*/ 299578 h 332865"/>
              <a:gd name="connsiteX8" fmla="*/ 0 w 701194"/>
              <a:gd name="connsiteY8" fmla="*/ 33287 h 332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194" h="332865">
                <a:moveTo>
                  <a:pt x="0" y="33287"/>
                </a:moveTo>
                <a:cubicBezTo>
                  <a:pt x="0" y="14903"/>
                  <a:pt x="14903" y="0"/>
                  <a:pt x="33287" y="0"/>
                </a:cubicBezTo>
                <a:lnTo>
                  <a:pt x="667908" y="0"/>
                </a:lnTo>
                <a:cubicBezTo>
                  <a:pt x="686292" y="0"/>
                  <a:pt x="701195" y="14903"/>
                  <a:pt x="701195" y="33287"/>
                </a:cubicBezTo>
                <a:cubicBezTo>
                  <a:pt x="701195" y="122051"/>
                  <a:pt x="701194" y="210815"/>
                  <a:pt x="701194" y="299579"/>
                </a:cubicBezTo>
                <a:cubicBezTo>
                  <a:pt x="701194" y="317963"/>
                  <a:pt x="686291" y="332866"/>
                  <a:pt x="667907" y="332866"/>
                </a:cubicBezTo>
                <a:lnTo>
                  <a:pt x="33287" y="332865"/>
                </a:lnTo>
                <a:cubicBezTo>
                  <a:pt x="14903" y="332865"/>
                  <a:pt x="0" y="317962"/>
                  <a:pt x="0" y="299578"/>
                </a:cubicBezTo>
                <a:lnTo>
                  <a:pt x="0" y="3328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089" tIns="63089" rIns="63089" bIns="63089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7565064" y="3715487"/>
            <a:ext cx="720000" cy="865641"/>
          </a:xfrm>
          <a:custGeom>
            <a:avLst/>
            <a:gdLst>
              <a:gd name="connsiteX0" fmla="*/ 0 w 701199"/>
              <a:gd name="connsiteY0" fmla="*/ 66354 h 663540"/>
              <a:gd name="connsiteX1" fmla="*/ 66354 w 701199"/>
              <a:gd name="connsiteY1" fmla="*/ 0 h 663540"/>
              <a:gd name="connsiteX2" fmla="*/ 634845 w 701199"/>
              <a:gd name="connsiteY2" fmla="*/ 0 h 663540"/>
              <a:gd name="connsiteX3" fmla="*/ 701199 w 701199"/>
              <a:gd name="connsiteY3" fmla="*/ 66354 h 663540"/>
              <a:gd name="connsiteX4" fmla="*/ 701199 w 701199"/>
              <a:gd name="connsiteY4" fmla="*/ 597186 h 663540"/>
              <a:gd name="connsiteX5" fmla="*/ 634845 w 701199"/>
              <a:gd name="connsiteY5" fmla="*/ 663540 h 663540"/>
              <a:gd name="connsiteX6" fmla="*/ 66354 w 701199"/>
              <a:gd name="connsiteY6" fmla="*/ 663540 h 663540"/>
              <a:gd name="connsiteX7" fmla="*/ 0 w 701199"/>
              <a:gd name="connsiteY7" fmla="*/ 597186 h 663540"/>
              <a:gd name="connsiteX8" fmla="*/ 0 w 701199"/>
              <a:gd name="connsiteY8" fmla="*/ 66354 h 66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199" h="663540">
                <a:moveTo>
                  <a:pt x="0" y="66354"/>
                </a:moveTo>
                <a:cubicBezTo>
                  <a:pt x="0" y="29708"/>
                  <a:pt x="29708" y="0"/>
                  <a:pt x="66354" y="0"/>
                </a:cubicBezTo>
                <a:lnTo>
                  <a:pt x="634845" y="0"/>
                </a:lnTo>
                <a:cubicBezTo>
                  <a:pt x="671491" y="0"/>
                  <a:pt x="701199" y="29708"/>
                  <a:pt x="701199" y="66354"/>
                </a:cubicBezTo>
                <a:lnTo>
                  <a:pt x="701199" y="597186"/>
                </a:lnTo>
                <a:cubicBezTo>
                  <a:pt x="701199" y="633832"/>
                  <a:pt x="671491" y="663540"/>
                  <a:pt x="634845" y="663540"/>
                </a:cubicBezTo>
                <a:lnTo>
                  <a:pt x="66354" y="663540"/>
                </a:lnTo>
                <a:cubicBezTo>
                  <a:pt x="29708" y="663540"/>
                  <a:pt x="0" y="633832"/>
                  <a:pt x="0" y="597186"/>
                </a:cubicBezTo>
                <a:lnTo>
                  <a:pt x="0" y="6635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394" tIns="80394" rIns="80394" bIns="80394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</a:pPr>
            <a:r>
              <a:rPr lang="ru-RU" sz="13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865,7</a:t>
            </a:r>
            <a:endParaRPr lang="ru-RU" sz="13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7590166" y="4662186"/>
            <a:ext cx="720000" cy="1776592"/>
          </a:xfrm>
          <a:custGeom>
            <a:avLst/>
            <a:gdLst>
              <a:gd name="connsiteX0" fmla="*/ 0 w 701200"/>
              <a:gd name="connsiteY0" fmla="*/ 66354 h 663540"/>
              <a:gd name="connsiteX1" fmla="*/ 66354 w 701200"/>
              <a:gd name="connsiteY1" fmla="*/ 0 h 663540"/>
              <a:gd name="connsiteX2" fmla="*/ 634846 w 701200"/>
              <a:gd name="connsiteY2" fmla="*/ 0 h 663540"/>
              <a:gd name="connsiteX3" fmla="*/ 701200 w 701200"/>
              <a:gd name="connsiteY3" fmla="*/ 66354 h 663540"/>
              <a:gd name="connsiteX4" fmla="*/ 701200 w 701200"/>
              <a:gd name="connsiteY4" fmla="*/ 597186 h 663540"/>
              <a:gd name="connsiteX5" fmla="*/ 634846 w 701200"/>
              <a:gd name="connsiteY5" fmla="*/ 663540 h 663540"/>
              <a:gd name="connsiteX6" fmla="*/ 66354 w 701200"/>
              <a:gd name="connsiteY6" fmla="*/ 663540 h 663540"/>
              <a:gd name="connsiteX7" fmla="*/ 0 w 701200"/>
              <a:gd name="connsiteY7" fmla="*/ 597186 h 663540"/>
              <a:gd name="connsiteX8" fmla="*/ 0 w 701200"/>
              <a:gd name="connsiteY8" fmla="*/ 66354 h 66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200" h="663540">
                <a:moveTo>
                  <a:pt x="0" y="66354"/>
                </a:moveTo>
                <a:cubicBezTo>
                  <a:pt x="0" y="29708"/>
                  <a:pt x="29708" y="0"/>
                  <a:pt x="66354" y="0"/>
                </a:cubicBezTo>
                <a:lnTo>
                  <a:pt x="634846" y="0"/>
                </a:lnTo>
                <a:cubicBezTo>
                  <a:pt x="671492" y="0"/>
                  <a:pt x="701200" y="29708"/>
                  <a:pt x="701200" y="66354"/>
                </a:cubicBezTo>
                <a:lnTo>
                  <a:pt x="701200" y="597186"/>
                </a:lnTo>
                <a:cubicBezTo>
                  <a:pt x="701200" y="633832"/>
                  <a:pt x="671492" y="663540"/>
                  <a:pt x="634846" y="663540"/>
                </a:cubicBezTo>
                <a:lnTo>
                  <a:pt x="66354" y="663540"/>
                </a:lnTo>
                <a:cubicBezTo>
                  <a:pt x="29708" y="663540"/>
                  <a:pt x="0" y="633832"/>
                  <a:pt x="0" y="597186"/>
                </a:cubicBezTo>
                <a:lnTo>
                  <a:pt x="0" y="6635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394" tIns="80394" rIns="80394" bIns="80394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1 038,7</a:t>
            </a:r>
            <a:endParaRPr lang="ru-RU" sz="13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40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>
            <a:off x="5151674" y="956843"/>
            <a:ext cx="3885310" cy="681744"/>
          </a:xfrm>
          <a:custGeom>
            <a:avLst/>
            <a:gdLst>
              <a:gd name="connsiteX0" fmla="*/ 0 w 3885310"/>
              <a:gd name="connsiteY0" fmla="*/ 68174 h 681744"/>
              <a:gd name="connsiteX1" fmla="*/ 68174 w 3885310"/>
              <a:gd name="connsiteY1" fmla="*/ 0 h 681744"/>
              <a:gd name="connsiteX2" fmla="*/ 3817136 w 3885310"/>
              <a:gd name="connsiteY2" fmla="*/ 0 h 681744"/>
              <a:gd name="connsiteX3" fmla="*/ 3885310 w 3885310"/>
              <a:gd name="connsiteY3" fmla="*/ 68174 h 681744"/>
              <a:gd name="connsiteX4" fmla="*/ 3885310 w 3885310"/>
              <a:gd name="connsiteY4" fmla="*/ 613570 h 681744"/>
              <a:gd name="connsiteX5" fmla="*/ 3817136 w 3885310"/>
              <a:gd name="connsiteY5" fmla="*/ 681744 h 681744"/>
              <a:gd name="connsiteX6" fmla="*/ 68174 w 3885310"/>
              <a:gd name="connsiteY6" fmla="*/ 681744 h 681744"/>
              <a:gd name="connsiteX7" fmla="*/ 0 w 3885310"/>
              <a:gd name="connsiteY7" fmla="*/ 613570 h 681744"/>
              <a:gd name="connsiteX8" fmla="*/ 0 w 3885310"/>
              <a:gd name="connsiteY8" fmla="*/ 68174 h 68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85310" h="681744">
                <a:moveTo>
                  <a:pt x="0" y="68174"/>
                </a:moveTo>
                <a:cubicBezTo>
                  <a:pt x="0" y="30523"/>
                  <a:pt x="30523" y="0"/>
                  <a:pt x="68174" y="0"/>
                </a:cubicBezTo>
                <a:lnTo>
                  <a:pt x="3817136" y="0"/>
                </a:lnTo>
                <a:cubicBezTo>
                  <a:pt x="3854787" y="0"/>
                  <a:pt x="3885310" y="30523"/>
                  <a:pt x="3885310" y="68174"/>
                </a:cubicBezTo>
                <a:lnTo>
                  <a:pt x="3885310" y="613570"/>
                </a:lnTo>
                <a:cubicBezTo>
                  <a:pt x="3885310" y="651221"/>
                  <a:pt x="3854787" y="681744"/>
                  <a:pt x="3817136" y="681744"/>
                </a:cubicBezTo>
                <a:lnTo>
                  <a:pt x="68174" y="681744"/>
                </a:lnTo>
                <a:cubicBezTo>
                  <a:pt x="30523" y="681744"/>
                  <a:pt x="0" y="651221"/>
                  <a:pt x="0" y="613570"/>
                </a:cubicBezTo>
                <a:lnTo>
                  <a:pt x="0" y="68174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73308" tIns="73308" rIns="73308" bIns="7330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5148064" y="1845972"/>
            <a:ext cx="726710" cy="820005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625" tIns="74625" rIns="74625" bIns="7462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факт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5156535" y="2788690"/>
            <a:ext cx="718239" cy="936102"/>
          </a:xfrm>
          <a:custGeom>
            <a:avLst/>
            <a:gdLst>
              <a:gd name="connsiteX0" fmla="*/ 0 w 718239"/>
              <a:gd name="connsiteY0" fmla="*/ 71824 h 820005"/>
              <a:gd name="connsiteX1" fmla="*/ 71824 w 718239"/>
              <a:gd name="connsiteY1" fmla="*/ 0 h 820005"/>
              <a:gd name="connsiteX2" fmla="*/ 646415 w 718239"/>
              <a:gd name="connsiteY2" fmla="*/ 0 h 820005"/>
              <a:gd name="connsiteX3" fmla="*/ 718239 w 718239"/>
              <a:gd name="connsiteY3" fmla="*/ 71824 h 820005"/>
              <a:gd name="connsiteX4" fmla="*/ 718239 w 718239"/>
              <a:gd name="connsiteY4" fmla="*/ 748181 h 820005"/>
              <a:gd name="connsiteX5" fmla="*/ 646415 w 718239"/>
              <a:gd name="connsiteY5" fmla="*/ 820005 h 820005"/>
              <a:gd name="connsiteX6" fmla="*/ 71824 w 718239"/>
              <a:gd name="connsiteY6" fmla="*/ 820005 h 820005"/>
              <a:gd name="connsiteX7" fmla="*/ 0 w 718239"/>
              <a:gd name="connsiteY7" fmla="*/ 748181 h 820005"/>
              <a:gd name="connsiteX8" fmla="*/ 0 w 718239"/>
              <a:gd name="connsiteY8" fmla="*/ 71824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239" h="820005">
                <a:moveTo>
                  <a:pt x="0" y="71824"/>
                </a:moveTo>
                <a:cubicBezTo>
                  <a:pt x="0" y="32157"/>
                  <a:pt x="32157" y="0"/>
                  <a:pt x="71824" y="0"/>
                </a:cubicBezTo>
                <a:lnTo>
                  <a:pt x="646415" y="0"/>
                </a:lnTo>
                <a:cubicBezTo>
                  <a:pt x="686082" y="0"/>
                  <a:pt x="718239" y="32157"/>
                  <a:pt x="718239" y="71824"/>
                </a:cubicBezTo>
                <a:lnTo>
                  <a:pt x="718239" y="748181"/>
                </a:lnTo>
                <a:cubicBezTo>
                  <a:pt x="718239" y="787848"/>
                  <a:pt x="686082" y="820005"/>
                  <a:pt x="646415" y="820005"/>
                </a:cubicBezTo>
                <a:lnTo>
                  <a:pt x="71824" y="820005"/>
                </a:lnTo>
                <a:cubicBezTo>
                  <a:pt x="32157" y="820005"/>
                  <a:pt x="0" y="787848"/>
                  <a:pt x="0" y="748181"/>
                </a:cubicBezTo>
                <a:lnTo>
                  <a:pt x="0" y="71824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947" tIns="62947" rIns="62947" bIns="6294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55,0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5156535" y="3933056"/>
            <a:ext cx="718239" cy="936104"/>
          </a:xfrm>
          <a:custGeom>
            <a:avLst/>
            <a:gdLst>
              <a:gd name="connsiteX0" fmla="*/ 0 w 718239"/>
              <a:gd name="connsiteY0" fmla="*/ 71824 h 820005"/>
              <a:gd name="connsiteX1" fmla="*/ 71824 w 718239"/>
              <a:gd name="connsiteY1" fmla="*/ 0 h 820005"/>
              <a:gd name="connsiteX2" fmla="*/ 646415 w 718239"/>
              <a:gd name="connsiteY2" fmla="*/ 0 h 820005"/>
              <a:gd name="connsiteX3" fmla="*/ 718239 w 718239"/>
              <a:gd name="connsiteY3" fmla="*/ 71824 h 820005"/>
              <a:gd name="connsiteX4" fmla="*/ 718239 w 718239"/>
              <a:gd name="connsiteY4" fmla="*/ 748181 h 820005"/>
              <a:gd name="connsiteX5" fmla="*/ 646415 w 718239"/>
              <a:gd name="connsiteY5" fmla="*/ 820005 h 820005"/>
              <a:gd name="connsiteX6" fmla="*/ 71824 w 718239"/>
              <a:gd name="connsiteY6" fmla="*/ 820005 h 820005"/>
              <a:gd name="connsiteX7" fmla="*/ 0 w 718239"/>
              <a:gd name="connsiteY7" fmla="*/ 748181 h 820005"/>
              <a:gd name="connsiteX8" fmla="*/ 0 w 718239"/>
              <a:gd name="connsiteY8" fmla="*/ 71824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239" h="820005">
                <a:moveTo>
                  <a:pt x="0" y="71824"/>
                </a:moveTo>
                <a:cubicBezTo>
                  <a:pt x="0" y="32157"/>
                  <a:pt x="32157" y="0"/>
                  <a:pt x="71824" y="0"/>
                </a:cubicBezTo>
                <a:lnTo>
                  <a:pt x="646415" y="0"/>
                </a:lnTo>
                <a:cubicBezTo>
                  <a:pt x="686082" y="0"/>
                  <a:pt x="718239" y="32157"/>
                  <a:pt x="718239" y="71824"/>
                </a:cubicBezTo>
                <a:lnTo>
                  <a:pt x="718239" y="748181"/>
                </a:lnTo>
                <a:cubicBezTo>
                  <a:pt x="718239" y="787848"/>
                  <a:pt x="686082" y="820005"/>
                  <a:pt x="646415" y="820005"/>
                </a:cubicBezTo>
                <a:lnTo>
                  <a:pt x="71824" y="820005"/>
                </a:lnTo>
                <a:cubicBezTo>
                  <a:pt x="32157" y="820005"/>
                  <a:pt x="0" y="787848"/>
                  <a:pt x="0" y="748181"/>
                </a:cubicBezTo>
                <a:lnTo>
                  <a:pt x="0" y="71824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947" tIns="62947" rIns="62947" bIns="6294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84,9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5156535" y="5157193"/>
            <a:ext cx="718239" cy="932556"/>
          </a:xfrm>
          <a:custGeom>
            <a:avLst/>
            <a:gdLst>
              <a:gd name="connsiteX0" fmla="*/ 0 w 718239"/>
              <a:gd name="connsiteY0" fmla="*/ 71824 h 820005"/>
              <a:gd name="connsiteX1" fmla="*/ 71824 w 718239"/>
              <a:gd name="connsiteY1" fmla="*/ 0 h 820005"/>
              <a:gd name="connsiteX2" fmla="*/ 646415 w 718239"/>
              <a:gd name="connsiteY2" fmla="*/ 0 h 820005"/>
              <a:gd name="connsiteX3" fmla="*/ 718239 w 718239"/>
              <a:gd name="connsiteY3" fmla="*/ 71824 h 820005"/>
              <a:gd name="connsiteX4" fmla="*/ 718239 w 718239"/>
              <a:gd name="connsiteY4" fmla="*/ 748181 h 820005"/>
              <a:gd name="connsiteX5" fmla="*/ 646415 w 718239"/>
              <a:gd name="connsiteY5" fmla="*/ 820005 h 820005"/>
              <a:gd name="connsiteX6" fmla="*/ 71824 w 718239"/>
              <a:gd name="connsiteY6" fmla="*/ 820005 h 820005"/>
              <a:gd name="connsiteX7" fmla="*/ 0 w 718239"/>
              <a:gd name="connsiteY7" fmla="*/ 748181 h 820005"/>
              <a:gd name="connsiteX8" fmla="*/ 0 w 718239"/>
              <a:gd name="connsiteY8" fmla="*/ 71824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239" h="820005">
                <a:moveTo>
                  <a:pt x="0" y="71824"/>
                </a:moveTo>
                <a:cubicBezTo>
                  <a:pt x="0" y="32157"/>
                  <a:pt x="32157" y="0"/>
                  <a:pt x="71824" y="0"/>
                </a:cubicBezTo>
                <a:lnTo>
                  <a:pt x="646415" y="0"/>
                </a:lnTo>
                <a:cubicBezTo>
                  <a:pt x="686082" y="0"/>
                  <a:pt x="718239" y="32157"/>
                  <a:pt x="718239" y="71824"/>
                </a:cubicBezTo>
                <a:lnTo>
                  <a:pt x="718239" y="748181"/>
                </a:lnTo>
                <a:cubicBezTo>
                  <a:pt x="718239" y="787848"/>
                  <a:pt x="686082" y="820005"/>
                  <a:pt x="646415" y="820005"/>
                </a:cubicBezTo>
                <a:lnTo>
                  <a:pt x="71824" y="820005"/>
                </a:lnTo>
                <a:cubicBezTo>
                  <a:pt x="32157" y="820005"/>
                  <a:pt x="0" y="787848"/>
                  <a:pt x="0" y="748181"/>
                </a:cubicBezTo>
                <a:lnTo>
                  <a:pt x="0" y="71824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947" tIns="62947" rIns="62947" bIns="6294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en-US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5929388" y="1845972"/>
            <a:ext cx="726710" cy="820005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625" tIns="74625" rIns="74625" bIns="7462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5929388" y="2780931"/>
            <a:ext cx="726710" cy="936102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57,9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5929388" y="3933057"/>
            <a:ext cx="726710" cy="936103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85,2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5929388" y="5157193"/>
            <a:ext cx="726710" cy="932556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12,</a:t>
            </a:r>
            <a:r>
              <a:rPr lang="en-US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6706265" y="1845972"/>
            <a:ext cx="726710" cy="820005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625" tIns="74625" rIns="74625" bIns="7462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6706265" y="2780929"/>
            <a:ext cx="726710" cy="936103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60,8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6706265" y="3933057"/>
            <a:ext cx="726710" cy="936103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85,5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6706265" y="5157193"/>
            <a:ext cx="726710" cy="932556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en-US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7504896" y="1845972"/>
            <a:ext cx="726710" cy="820005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625" tIns="74625" rIns="74625" bIns="7462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7504896" y="2780930"/>
            <a:ext cx="726710" cy="936103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62,64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7504896" y="3933057"/>
            <a:ext cx="726710" cy="936103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86,0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7504896" y="5157193"/>
            <a:ext cx="726710" cy="932556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13,</a:t>
            </a:r>
            <a:r>
              <a:rPr lang="en-US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8292650" y="1845972"/>
            <a:ext cx="726710" cy="820005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625" tIns="74625" rIns="74625" bIns="7462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8292650" y="2780930"/>
            <a:ext cx="726710" cy="936103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r>
              <a:rPr lang="en-US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8292650" y="3933057"/>
            <a:ext cx="726710" cy="936103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8292650" y="5157192"/>
            <a:ext cx="726710" cy="918149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51781" y="2780929"/>
            <a:ext cx="4914848" cy="86409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граждан, систематически занимающихся физической культурой и спортом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%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81072" y="3933056"/>
            <a:ext cx="4906832" cy="86409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обеспеченности спортивными сооружениями исходя из единовременной пропускной способности объектов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спорта, %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69224" y="5157192"/>
            <a:ext cx="4906832" cy="86409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спортсменов Чувашской Республики, принявших участие во всероссийских и международных соревнованиях, в общей численности занимающихся в спортивных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учреждениях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%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26254" y="1784613"/>
            <a:ext cx="2592288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e.babaeva\Desktop\картинки\IMG_31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991" y="692696"/>
            <a:ext cx="2284266" cy="18958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58</a:t>
            </a:fld>
            <a:endParaRPr lang="ru-RU" dirty="0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259728" y="0"/>
            <a:ext cx="72646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физической культуры и спорта»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3708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79602" y="679082"/>
            <a:ext cx="4276374" cy="267791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безопасности жизнедеятельности жителей республики, включая защищенность от преступных и противоправных действий, чрезвычайных ситуаций природного и техногенного характера;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предупреждение возникновения и развития чрезвычайных ситуаций природного и техногенного характера;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населения по вопросам гражданской обороны, защиты от чрезвычайных ситуаций природного и техногенного характера и террористических акций;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на базе муниципальных образований комплексной информационной системы, обеспечивающей прогнозирование, мониторинг, предупреждение и ликвидацию возможных угроз, а также контроль устранения последствий чрезвычайных ситуаций и правонарушений.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0563450"/>
              </p:ext>
            </p:extLst>
          </p:nvPr>
        </p:nvGraphicFramePr>
        <p:xfrm>
          <a:off x="82554" y="3789040"/>
          <a:ext cx="4054485" cy="2836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2554" y="3481263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4384144" y="2421017"/>
            <a:ext cx="4626450" cy="431918"/>
          </a:xfrm>
          <a:custGeom>
            <a:avLst/>
            <a:gdLst>
              <a:gd name="connsiteX0" fmla="*/ 0 w 3933156"/>
              <a:gd name="connsiteY0" fmla="*/ 47719 h 477185"/>
              <a:gd name="connsiteX1" fmla="*/ 47719 w 3933156"/>
              <a:gd name="connsiteY1" fmla="*/ 0 h 477185"/>
              <a:gd name="connsiteX2" fmla="*/ 3885438 w 3933156"/>
              <a:gd name="connsiteY2" fmla="*/ 0 h 477185"/>
              <a:gd name="connsiteX3" fmla="*/ 3933157 w 3933156"/>
              <a:gd name="connsiteY3" fmla="*/ 47719 h 477185"/>
              <a:gd name="connsiteX4" fmla="*/ 3933156 w 3933156"/>
              <a:gd name="connsiteY4" fmla="*/ 429467 h 477185"/>
              <a:gd name="connsiteX5" fmla="*/ 3885437 w 3933156"/>
              <a:gd name="connsiteY5" fmla="*/ 477186 h 477185"/>
              <a:gd name="connsiteX6" fmla="*/ 47719 w 3933156"/>
              <a:gd name="connsiteY6" fmla="*/ 477185 h 477185"/>
              <a:gd name="connsiteX7" fmla="*/ 0 w 3933156"/>
              <a:gd name="connsiteY7" fmla="*/ 429466 h 477185"/>
              <a:gd name="connsiteX8" fmla="*/ 0 w 3933156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3156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3885438" y="0"/>
                </a:lnTo>
                <a:cubicBezTo>
                  <a:pt x="3911792" y="0"/>
                  <a:pt x="3933157" y="21365"/>
                  <a:pt x="3933157" y="47719"/>
                </a:cubicBezTo>
                <a:cubicBezTo>
                  <a:pt x="3933157" y="174968"/>
                  <a:pt x="3933156" y="302218"/>
                  <a:pt x="3933156" y="429467"/>
                </a:cubicBezTo>
                <a:cubicBezTo>
                  <a:pt x="3933156" y="455821"/>
                  <a:pt x="3911791" y="477186"/>
                  <a:pt x="3885437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3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структурных элементов, млн. руб.</a:t>
            </a:r>
          </a:p>
        </p:txBody>
      </p:sp>
      <p:sp>
        <p:nvSpPr>
          <p:cNvPr id="25" name="Полилиния 24"/>
          <p:cNvSpPr/>
          <p:nvPr/>
        </p:nvSpPr>
        <p:spPr>
          <a:xfrm>
            <a:off x="4384144" y="3339116"/>
            <a:ext cx="2636128" cy="576063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Ведомственный проект "Построение (развитие) аппаратно-программного комплекса "Безопасный город" на территории Чувашской Республики"</a:t>
            </a:r>
          </a:p>
        </p:txBody>
      </p:sp>
      <p:sp>
        <p:nvSpPr>
          <p:cNvPr id="27" name="Полилиния 26"/>
          <p:cNvSpPr/>
          <p:nvPr/>
        </p:nvSpPr>
        <p:spPr>
          <a:xfrm>
            <a:off x="4402976" y="4005064"/>
            <a:ext cx="2613604" cy="514296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Ведомственный проект "Развитие государственных учреждений, обеспечивающих безопасность жизнедеятельности населения и территорий Чувашской Республики"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4402976" y="4653137"/>
            <a:ext cx="2613604" cy="864095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Ведомственный проект "Совершенствование функционирования органов управления территориальной подсистемы Чувашской Республики единой государственной системы предупреждения и ликвидации чрезвычайных ситуаций, систем оповещения и информирования населения"</a:t>
            </a:r>
          </a:p>
        </p:txBody>
      </p:sp>
      <p:sp>
        <p:nvSpPr>
          <p:cNvPr id="29" name="Полилиния 28"/>
          <p:cNvSpPr/>
          <p:nvPr/>
        </p:nvSpPr>
        <p:spPr>
          <a:xfrm>
            <a:off x="8406998" y="3339117"/>
            <a:ext cx="567596" cy="576063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13,6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7774040" y="4005066"/>
            <a:ext cx="576000" cy="526532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26,2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7765466" y="5589241"/>
            <a:ext cx="576000" cy="1080118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433,6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7774040" y="3339117"/>
            <a:ext cx="576000" cy="576063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13,6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8414412" y="5589241"/>
            <a:ext cx="576000" cy="1080118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433,6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8406998" y="4005066"/>
            <a:ext cx="576000" cy="526532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26,2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«Повышение </a:t>
            </a: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безопасности жизнедеятельности населения и территорий Чувашской Республики»</a:t>
            </a:r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4384143" y="2912311"/>
            <a:ext cx="2629155" cy="324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7774040" y="2912311"/>
            <a:ext cx="558852" cy="324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8414412" y="2912311"/>
            <a:ext cx="560182" cy="324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en-US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7130701" y="4005065"/>
            <a:ext cx="576000" cy="514296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107,3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7113313" y="5589241"/>
            <a:ext cx="576000" cy="1080118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435,0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7130700" y="3339117"/>
            <a:ext cx="634765" cy="576063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25,4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7130701" y="2912311"/>
            <a:ext cx="575999" cy="324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en-US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548" y="814951"/>
            <a:ext cx="1528788" cy="1462774"/>
          </a:xfrm>
          <a:prstGeom prst="rect">
            <a:avLst/>
          </a:prstGeom>
        </p:spPr>
      </p:pic>
      <p:sp>
        <p:nvSpPr>
          <p:cNvPr id="48" name="Полилиния 47"/>
          <p:cNvSpPr/>
          <p:nvPr/>
        </p:nvSpPr>
        <p:spPr>
          <a:xfrm>
            <a:off x="4419714" y="5589240"/>
            <a:ext cx="2593584" cy="1080119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Комплексы 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процессных мероприятий:  "Защита населения и территории от чрезвычайных ситуаций, обеспечение пожарной безопасности и безопасности людей на водных 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объектах", 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"Профилактика терроризма и экстремистской деятельности в Чувашской Республике", "Обеспечение реализации государственной программы Чувашской Республики "Повышение безопасности жизнедеятельности населения и территорий Чувашской 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Республики" </a:t>
            </a:r>
            <a:endParaRPr lang="ru-RU" sz="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7774040" y="4653138"/>
            <a:ext cx="576000" cy="864094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9,8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8406998" y="4653138"/>
            <a:ext cx="576000" cy="864094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2,2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7130701" y="4653137"/>
            <a:ext cx="576000" cy="864095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87,8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35DCAC-F131-4C56-82C1-BB591457AF70}" type="slidenum">
              <a:rPr lang="ru-RU" smtClean="0"/>
              <a:pPr>
                <a:defRPr/>
              </a:pPr>
              <a:t>59</a:t>
            </a:fld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814951"/>
            <a:ext cx="1639564" cy="1459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7" y="799426"/>
            <a:ext cx="1405928" cy="1475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039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30" y="3600694"/>
            <a:ext cx="3240360" cy="24302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39551" y="2983974"/>
            <a:ext cx="7872446" cy="369888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государственного долга выглядит следующим образом:</a:t>
            </a:r>
          </a:p>
        </p:txBody>
      </p:sp>
      <p:grpSp>
        <p:nvGrpSpPr>
          <p:cNvPr id="14" name="Группа 136"/>
          <p:cNvGrpSpPr>
            <a:grpSpLocks/>
          </p:cNvGrpSpPr>
          <p:nvPr/>
        </p:nvGrpSpPr>
        <p:grpSpPr bwMode="auto">
          <a:xfrm>
            <a:off x="3690754" y="3412432"/>
            <a:ext cx="4099118" cy="2825700"/>
            <a:chOff x="2936230" y="2890313"/>
            <a:chExt cx="2621612" cy="2753265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3477735" y="2919723"/>
              <a:ext cx="2071702" cy="571504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Размещение ценных бумаг (облигаций)</a:t>
              </a: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3486140" y="3572780"/>
              <a:ext cx="2071702" cy="571504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>
                <a:solidFill>
                  <a:schemeClr val="tx1"/>
                </a:solidFill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Привлечение бюджетных кредитов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>
                <a:solidFill>
                  <a:schemeClr val="tx1"/>
                </a:solidFill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3486140" y="4257735"/>
              <a:ext cx="2071702" cy="571504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>
                <a:solidFill>
                  <a:schemeClr val="tx1"/>
                </a:solidFill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Привлечение банковских кредитов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>
                <a:solidFill>
                  <a:schemeClr val="tx1"/>
                </a:solidFill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3477735" y="4929198"/>
              <a:ext cx="2080107" cy="714380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>
                <a:solidFill>
                  <a:schemeClr val="tx1"/>
                </a:solidFill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Предоставление государственных гарантий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>
                <a:solidFill>
                  <a:schemeClr val="tx1"/>
                </a:solidFill>
              </a:endParaRPr>
            </a:p>
          </p:txBody>
        </p:sp>
        <p:grpSp>
          <p:nvGrpSpPr>
            <p:cNvPr id="19" name="Группа 114"/>
            <p:cNvGrpSpPr>
              <a:grpSpLocks/>
            </p:cNvGrpSpPr>
            <p:nvPr/>
          </p:nvGrpSpPr>
          <p:grpSpPr bwMode="auto">
            <a:xfrm rot="-5400000">
              <a:off x="1908058" y="3918485"/>
              <a:ext cx="2570791" cy="514448"/>
              <a:chOff x="1814470" y="3079116"/>
              <a:chExt cx="5643949" cy="514449"/>
            </a:xfrm>
          </p:grpSpPr>
          <p:cxnSp>
            <p:nvCxnSpPr>
              <p:cNvPr id="21" name="Прямая соединительная линия 20"/>
              <p:cNvCxnSpPr/>
              <p:nvPr/>
            </p:nvCxnSpPr>
            <p:spPr>
              <a:xfrm>
                <a:off x="1814470" y="3084403"/>
                <a:ext cx="5643949" cy="2011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Прямая соединительная линия 21"/>
              <p:cNvCxnSpPr/>
              <p:nvPr/>
            </p:nvCxnSpPr>
            <p:spPr>
              <a:xfrm rot="5400000">
                <a:off x="1561899" y="3340995"/>
                <a:ext cx="505141" cy="0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Прямая соединительная линия 22"/>
              <p:cNvCxnSpPr/>
              <p:nvPr/>
            </p:nvCxnSpPr>
            <p:spPr>
              <a:xfrm rot="5400000">
                <a:off x="3513740" y="3339650"/>
                <a:ext cx="499696" cy="3397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Прямая соединительная линия 23"/>
              <p:cNvCxnSpPr/>
              <p:nvPr/>
            </p:nvCxnSpPr>
            <p:spPr>
              <a:xfrm rot="5400000">
                <a:off x="6641087" y="3333457"/>
                <a:ext cx="512080" cy="3397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0" name="Прямая соединительная линия 19"/>
            <p:cNvCxnSpPr/>
            <p:nvPr/>
          </p:nvCxnSpPr>
          <p:spPr>
            <a:xfrm>
              <a:off x="2948613" y="3934780"/>
              <a:ext cx="499695" cy="1546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521923" y="1844824"/>
            <a:ext cx="7890073" cy="91940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бюджет формируется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дефицитом, то для финансирования расходов, не обеспеченных доходами, привлекаются банковские кредиты, кредиты из федерального бюджета, размещаются облигационные займы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21924" y="836712"/>
            <a:ext cx="7890073" cy="783193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долг -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долговые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обязательства бюджета, выраженные в валюте Российской Федерации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  <p:sp>
        <p:nvSpPr>
          <p:cNvPr id="32" name="Заголовок 1"/>
          <p:cNvSpPr txBox="1">
            <a:spLocks/>
          </p:cNvSpPr>
          <p:nvPr/>
        </p:nvSpPr>
        <p:spPr>
          <a:xfrm>
            <a:off x="259730" y="69850"/>
            <a:ext cx="4572000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Font typeface="Georgia" pitchFamily="18" charset="0"/>
              <a:buNone/>
            </a:pPr>
            <a:r>
              <a:rPr lang="ru-RU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термины и понятия</a:t>
            </a:r>
            <a:endParaRPr lang="ru-RU" sz="24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0770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Скругленный прямоугольник 23"/>
          <p:cNvSpPr/>
          <p:nvPr/>
        </p:nvSpPr>
        <p:spPr>
          <a:xfrm>
            <a:off x="119597" y="3900312"/>
            <a:ext cx="4950000" cy="54182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количества чрезвычайных ситуаций природного и техногенного характера, пожаров, происшествий на водных объектах, единиц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29097" y="4725144"/>
            <a:ext cx="4950000" cy="59811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количества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населения,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погибшего при ЧС природного и техногенного характера,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пожарах, происшествиях на водных объектах,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19597" y="5593602"/>
            <a:ext cx="4950000" cy="71571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населения Чувашской Республики, проживающего на территориях муниципальных образований, в которых развернута система – 112, в общей численности населения Чувашской Республики 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9787" y="1961237"/>
            <a:ext cx="2177958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29097" y="2812348"/>
            <a:ext cx="4950000" cy="76066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Готовность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 оповещения населения об опасностях, возникающих при чрезвычайных ситуаций, %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лилиния 2"/>
          <p:cNvSpPr/>
          <p:nvPr/>
        </p:nvSpPr>
        <p:spPr>
          <a:xfrm>
            <a:off x="5135526" y="1240981"/>
            <a:ext cx="3903032" cy="592866"/>
          </a:xfrm>
          <a:custGeom>
            <a:avLst/>
            <a:gdLst>
              <a:gd name="connsiteX0" fmla="*/ 0 w 3903032"/>
              <a:gd name="connsiteY0" fmla="*/ 59287 h 592866"/>
              <a:gd name="connsiteX1" fmla="*/ 59287 w 3903032"/>
              <a:gd name="connsiteY1" fmla="*/ 0 h 592866"/>
              <a:gd name="connsiteX2" fmla="*/ 3843745 w 3903032"/>
              <a:gd name="connsiteY2" fmla="*/ 0 h 592866"/>
              <a:gd name="connsiteX3" fmla="*/ 3903032 w 3903032"/>
              <a:gd name="connsiteY3" fmla="*/ 59287 h 592866"/>
              <a:gd name="connsiteX4" fmla="*/ 3903032 w 3903032"/>
              <a:gd name="connsiteY4" fmla="*/ 533579 h 592866"/>
              <a:gd name="connsiteX5" fmla="*/ 3843745 w 3903032"/>
              <a:gd name="connsiteY5" fmla="*/ 592866 h 592866"/>
              <a:gd name="connsiteX6" fmla="*/ 59287 w 3903032"/>
              <a:gd name="connsiteY6" fmla="*/ 592866 h 592866"/>
              <a:gd name="connsiteX7" fmla="*/ 0 w 3903032"/>
              <a:gd name="connsiteY7" fmla="*/ 533579 h 592866"/>
              <a:gd name="connsiteX8" fmla="*/ 0 w 390303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3843745" y="0"/>
                </a:lnTo>
                <a:cubicBezTo>
                  <a:pt x="3876488" y="0"/>
                  <a:pt x="3903032" y="26544"/>
                  <a:pt x="3903032" y="59287"/>
                </a:cubicBezTo>
                <a:lnTo>
                  <a:pt x="3903032" y="533579"/>
                </a:lnTo>
                <a:cubicBezTo>
                  <a:pt x="3903032" y="566322"/>
                  <a:pt x="3876488" y="592866"/>
                  <a:pt x="384374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70704" tIns="70704" rIns="70704" bIns="70704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олилиния 12"/>
          <p:cNvSpPr/>
          <p:nvPr/>
        </p:nvSpPr>
        <p:spPr>
          <a:xfrm>
            <a:off x="5940152" y="2045963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704" tIns="70704" rIns="70704" bIns="70704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олилиния 13"/>
          <p:cNvSpPr/>
          <p:nvPr/>
        </p:nvSpPr>
        <p:spPr>
          <a:xfrm>
            <a:off x="5940152" y="2837423"/>
            <a:ext cx="731452" cy="760795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олилиния 14"/>
          <p:cNvSpPr/>
          <p:nvPr/>
        </p:nvSpPr>
        <p:spPr>
          <a:xfrm>
            <a:off x="5940152" y="3895389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925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5138575" y="4713250"/>
            <a:ext cx="731452" cy="612000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5953759" y="5638133"/>
            <a:ext cx="731452" cy="664874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6721316" y="2045963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704" tIns="70704" rIns="70704" bIns="70704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6721316" y="2837423"/>
            <a:ext cx="731452" cy="760795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6721316" y="3884115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2 900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6722841" y="4713250"/>
            <a:ext cx="731452" cy="612000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134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6739572" y="5638133"/>
            <a:ext cx="731452" cy="664874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7507502" y="2045963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704" tIns="70704" rIns="70704" bIns="70704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7507502" y="2837423"/>
            <a:ext cx="731452" cy="760795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56" name="Полилиния 55"/>
          <p:cNvSpPr/>
          <p:nvPr/>
        </p:nvSpPr>
        <p:spPr>
          <a:xfrm>
            <a:off x="7507502" y="3884115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2 890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7514974" y="4713250"/>
            <a:ext cx="731452" cy="612000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132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олилиния 58"/>
          <p:cNvSpPr/>
          <p:nvPr/>
        </p:nvSpPr>
        <p:spPr>
          <a:xfrm>
            <a:off x="7507502" y="5638133"/>
            <a:ext cx="731452" cy="664874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Полилиния 60"/>
          <p:cNvSpPr/>
          <p:nvPr/>
        </p:nvSpPr>
        <p:spPr>
          <a:xfrm>
            <a:off x="8307106" y="2045963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704" tIns="70704" rIns="70704" bIns="70704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Полилиния 61"/>
          <p:cNvSpPr/>
          <p:nvPr/>
        </p:nvSpPr>
        <p:spPr>
          <a:xfrm>
            <a:off x="8307106" y="2837423"/>
            <a:ext cx="731452" cy="760795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Полилиния 62"/>
          <p:cNvSpPr/>
          <p:nvPr/>
        </p:nvSpPr>
        <p:spPr>
          <a:xfrm>
            <a:off x="8307106" y="3884115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2 850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Полилиния 63"/>
          <p:cNvSpPr/>
          <p:nvPr/>
        </p:nvSpPr>
        <p:spPr>
          <a:xfrm>
            <a:off x="8307106" y="4713250"/>
            <a:ext cx="731452" cy="612000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122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Полилиния 65"/>
          <p:cNvSpPr/>
          <p:nvPr/>
        </p:nvSpPr>
        <p:spPr>
          <a:xfrm>
            <a:off x="8307106" y="5638133"/>
            <a:ext cx="731452" cy="664874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«Повышение </a:t>
            </a: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безопасности жизнедеятельности населения и территорий Чувашской Республики»</a:t>
            </a:r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945425"/>
            <a:ext cx="2576948" cy="1691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35DCAC-F131-4C56-82C1-BB591457AF70}" type="slidenum">
              <a:rPr lang="ru-RU" smtClean="0"/>
              <a:pPr>
                <a:defRPr/>
              </a:pPr>
              <a:t>60</a:t>
            </a:fld>
            <a:endParaRPr lang="ru-RU" dirty="0"/>
          </a:p>
        </p:txBody>
      </p:sp>
      <p:sp>
        <p:nvSpPr>
          <p:cNvPr id="34" name="Полилиния 33"/>
          <p:cNvSpPr/>
          <p:nvPr/>
        </p:nvSpPr>
        <p:spPr>
          <a:xfrm>
            <a:off x="5135526" y="2045963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704" tIns="70704" rIns="70704" bIns="70704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5138575" y="2837423"/>
            <a:ext cx="731452" cy="760795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5138575" y="3884115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1 547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5930708" y="4713250"/>
            <a:ext cx="731452" cy="612000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137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5138575" y="5638133"/>
            <a:ext cx="731452" cy="664874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13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28796" y="6600103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3" y="620688"/>
            <a:ext cx="4125749" cy="288032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</a:t>
            </a:r>
            <a:r>
              <a:rPr lang="ru-RU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программы: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и результативности противодействия преступности, охраны общественного порядка, обеспечения общественной безопасности;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взаимодействия органов исполнительной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власти,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правоохранительных, контролирующих органов, органов местного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самоуправления,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общественных объединений, участвующих в профилактике безнадзорности и правонарушений несовершеннолетних, семейного неблагополучия, а также действенный контроль за процессами, происходящими в подростковой среде, снижение уровня преступности, в том числе в отношении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несовершеннолетних;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мер по сокращению предложения и спроса на наркотические средства и психотропные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вещества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843" y="3537883"/>
            <a:ext cx="42093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1497531"/>
              </p:ext>
            </p:extLst>
          </p:nvPr>
        </p:nvGraphicFramePr>
        <p:xfrm>
          <a:off x="175379" y="3797457"/>
          <a:ext cx="4252605" cy="28026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олилиния 2"/>
          <p:cNvSpPr/>
          <p:nvPr/>
        </p:nvSpPr>
        <p:spPr>
          <a:xfrm>
            <a:off x="4389200" y="2132856"/>
            <a:ext cx="4589703" cy="288032"/>
          </a:xfrm>
          <a:custGeom>
            <a:avLst/>
            <a:gdLst>
              <a:gd name="connsiteX0" fmla="*/ 0 w 3828284"/>
              <a:gd name="connsiteY0" fmla="*/ 43510 h 435104"/>
              <a:gd name="connsiteX1" fmla="*/ 43510 w 3828284"/>
              <a:gd name="connsiteY1" fmla="*/ 0 h 435104"/>
              <a:gd name="connsiteX2" fmla="*/ 3784774 w 3828284"/>
              <a:gd name="connsiteY2" fmla="*/ 0 h 435104"/>
              <a:gd name="connsiteX3" fmla="*/ 3828284 w 3828284"/>
              <a:gd name="connsiteY3" fmla="*/ 43510 h 435104"/>
              <a:gd name="connsiteX4" fmla="*/ 3828284 w 3828284"/>
              <a:gd name="connsiteY4" fmla="*/ 391594 h 435104"/>
              <a:gd name="connsiteX5" fmla="*/ 3784774 w 3828284"/>
              <a:gd name="connsiteY5" fmla="*/ 435104 h 435104"/>
              <a:gd name="connsiteX6" fmla="*/ 43510 w 3828284"/>
              <a:gd name="connsiteY6" fmla="*/ 435104 h 435104"/>
              <a:gd name="connsiteX7" fmla="*/ 0 w 3828284"/>
              <a:gd name="connsiteY7" fmla="*/ 391594 h 435104"/>
              <a:gd name="connsiteX8" fmla="*/ 0 w 3828284"/>
              <a:gd name="connsiteY8" fmla="*/ 43510 h 435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8284" h="435104">
                <a:moveTo>
                  <a:pt x="0" y="43510"/>
                </a:moveTo>
                <a:cubicBezTo>
                  <a:pt x="0" y="19480"/>
                  <a:pt x="19480" y="0"/>
                  <a:pt x="43510" y="0"/>
                </a:cubicBezTo>
                <a:lnTo>
                  <a:pt x="3784774" y="0"/>
                </a:lnTo>
                <a:cubicBezTo>
                  <a:pt x="3808804" y="0"/>
                  <a:pt x="3828284" y="19480"/>
                  <a:pt x="3828284" y="43510"/>
                </a:cubicBezTo>
                <a:lnTo>
                  <a:pt x="3828284" y="391594"/>
                </a:lnTo>
                <a:cubicBezTo>
                  <a:pt x="3828284" y="415624"/>
                  <a:pt x="3808804" y="435104"/>
                  <a:pt x="3784774" y="435104"/>
                </a:cubicBezTo>
                <a:lnTo>
                  <a:pt x="43510" y="435104"/>
                </a:lnTo>
                <a:cubicBezTo>
                  <a:pt x="19480" y="435104"/>
                  <a:pt x="0" y="415624"/>
                  <a:pt x="0" y="391594"/>
                </a:cubicBezTo>
                <a:lnTo>
                  <a:pt x="0" y="4351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084" tIns="66084" rIns="66084" bIns="66084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</a:t>
            </a:r>
            <a:r>
              <a:rPr lang="ru-RU" sz="1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структурных элементов, </a:t>
            </a:r>
            <a:r>
              <a:rPr lang="ru-RU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4389200" y="2504098"/>
            <a:ext cx="3015117" cy="210948"/>
          </a:xfrm>
          <a:custGeom>
            <a:avLst/>
            <a:gdLst>
              <a:gd name="connsiteX0" fmla="*/ 0 w 2092791"/>
              <a:gd name="connsiteY0" fmla="*/ 40219 h 402193"/>
              <a:gd name="connsiteX1" fmla="*/ 40219 w 2092791"/>
              <a:gd name="connsiteY1" fmla="*/ 0 h 402193"/>
              <a:gd name="connsiteX2" fmla="*/ 2052572 w 2092791"/>
              <a:gd name="connsiteY2" fmla="*/ 0 h 402193"/>
              <a:gd name="connsiteX3" fmla="*/ 2092791 w 2092791"/>
              <a:gd name="connsiteY3" fmla="*/ 40219 h 402193"/>
              <a:gd name="connsiteX4" fmla="*/ 2092791 w 2092791"/>
              <a:gd name="connsiteY4" fmla="*/ 361974 h 402193"/>
              <a:gd name="connsiteX5" fmla="*/ 2052572 w 2092791"/>
              <a:gd name="connsiteY5" fmla="*/ 402193 h 402193"/>
              <a:gd name="connsiteX6" fmla="*/ 40219 w 2092791"/>
              <a:gd name="connsiteY6" fmla="*/ 402193 h 402193"/>
              <a:gd name="connsiteX7" fmla="*/ 0 w 2092791"/>
              <a:gd name="connsiteY7" fmla="*/ 361974 h 402193"/>
              <a:gd name="connsiteX8" fmla="*/ 0 w 2092791"/>
              <a:gd name="connsiteY8" fmla="*/ 40219 h 402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92791" h="402193">
                <a:moveTo>
                  <a:pt x="0" y="40219"/>
                </a:moveTo>
                <a:cubicBezTo>
                  <a:pt x="0" y="18007"/>
                  <a:pt x="18007" y="0"/>
                  <a:pt x="40219" y="0"/>
                </a:cubicBezTo>
                <a:lnTo>
                  <a:pt x="2052572" y="0"/>
                </a:lnTo>
                <a:cubicBezTo>
                  <a:pt x="2074784" y="0"/>
                  <a:pt x="2092791" y="18007"/>
                  <a:pt x="2092791" y="40219"/>
                </a:cubicBezTo>
                <a:lnTo>
                  <a:pt x="2092791" y="361974"/>
                </a:lnTo>
                <a:cubicBezTo>
                  <a:pt x="2092791" y="384186"/>
                  <a:pt x="2074784" y="402193"/>
                  <a:pt x="2052572" y="402193"/>
                </a:cubicBezTo>
                <a:lnTo>
                  <a:pt x="40219" y="402193"/>
                </a:lnTo>
                <a:cubicBezTo>
                  <a:pt x="18007" y="402193"/>
                  <a:pt x="0" y="384186"/>
                  <a:pt x="0" y="361974"/>
                </a:cubicBezTo>
                <a:lnTo>
                  <a:pt x="0" y="4021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120" tIns="65120" rIns="65120" bIns="6512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4389199" y="2735424"/>
            <a:ext cx="3015118" cy="309894"/>
          </a:xfrm>
          <a:custGeom>
            <a:avLst/>
            <a:gdLst>
              <a:gd name="connsiteX0" fmla="*/ 0 w 2109407"/>
              <a:gd name="connsiteY0" fmla="*/ 55259 h 552593"/>
              <a:gd name="connsiteX1" fmla="*/ 55259 w 2109407"/>
              <a:gd name="connsiteY1" fmla="*/ 0 h 552593"/>
              <a:gd name="connsiteX2" fmla="*/ 2054148 w 2109407"/>
              <a:gd name="connsiteY2" fmla="*/ 0 h 552593"/>
              <a:gd name="connsiteX3" fmla="*/ 2109407 w 2109407"/>
              <a:gd name="connsiteY3" fmla="*/ 55259 h 552593"/>
              <a:gd name="connsiteX4" fmla="*/ 2109407 w 2109407"/>
              <a:gd name="connsiteY4" fmla="*/ 497334 h 552593"/>
              <a:gd name="connsiteX5" fmla="*/ 2054148 w 2109407"/>
              <a:gd name="connsiteY5" fmla="*/ 552593 h 552593"/>
              <a:gd name="connsiteX6" fmla="*/ 55259 w 2109407"/>
              <a:gd name="connsiteY6" fmla="*/ 552593 h 552593"/>
              <a:gd name="connsiteX7" fmla="*/ 0 w 2109407"/>
              <a:gd name="connsiteY7" fmla="*/ 497334 h 552593"/>
              <a:gd name="connsiteX8" fmla="*/ 0 w 2109407"/>
              <a:gd name="connsiteY8" fmla="*/ 55259 h 552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09407" h="552593">
                <a:moveTo>
                  <a:pt x="0" y="55259"/>
                </a:moveTo>
                <a:cubicBezTo>
                  <a:pt x="0" y="24740"/>
                  <a:pt x="24740" y="0"/>
                  <a:pt x="55259" y="0"/>
                </a:cubicBezTo>
                <a:lnTo>
                  <a:pt x="2054148" y="0"/>
                </a:lnTo>
                <a:cubicBezTo>
                  <a:pt x="2084667" y="0"/>
                  <a:pt x="2109407" y="24740"/>
                  <a:pt x="2109407" y="55259"/>
                </a:cubicBezTo>
                <a:lnTo>
                  <a:pt x="2109407" y="497334"/>
                </a:lnTo>
                <a:cubicBezTo>
                  <a:pt x="2109407" y="527853"/>
                  <a:pt x="2084667" y="552593"/>
                  <a:pt x="2054148" y="552593"/>
                </a:cubicBezTo>
                <a:lnTo>
                  <a:pt x="55259" y="552593"/>
                </a:lnTo>
                <a:cubicBezTo>
                  <a:pt x="24740" y="552593"/>
                  <a:pt x="0" y="527853"/>
                  <a:pt x="0" y="497334"/>
                </a:cubicBezTo>
                <a:lnTo>
                  <a:pt x="0" y="5525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05" tIns="61905" rIns="61905" bIns="61905" numCol="1" spcCol="1270" anchor="ctr" anchorCtr="0">
            <a:noAutofit/>
          </a:bodyPr>
          <a:lstStyle/>
          <a:p>
            <a:pPr algn="just" defTabSz="533400">
              <a:lnSpc>
                <a:spcPct val="90000"/>
              </a:lnSpc>
              <a:spcAft>
                <a:spcPct val="35000"/>
              </a:spcAft>
            </a:pPr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многоуровневой системы профилактики </a:t>
            </a:r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правонарушений</a:t>
            </a:r>
            <a:endParaRPr lang="ru-RU" sz="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олилиния 10"/>
          <p:cNvSpPr/>
          <p:nvPr/>
        </p:nvSpPr>
        <p:spPr>
          <a:xfrm>
            <a:off x="4397112" y="3090419"/>
            <a:ext cx="3030943" cy="410589"/>
          </a:xfrm>
          <a:custGeom>
            <a:avLst/>
            <a:gdLst>
              <a:gd name="connsiteX0" fmla="*/ 0 w 2123999"/>
              <a:gd name="connsiteY0" fmla="*/ 36961 h 369613"/>
              <a:gd name="connsiteX1" fmla="*/ 36961 w 2123999"/>
              <a:gd name="connsiteY1" fmla="*/ 0 h 369613"/>
              <a:gd name="connsiteX2" fmla="*/ 2087038 w 2123999"/>
              <a:gd name="connsiteY2" fmla="*/ 0 h 369613"/>
              <a:gd name="connsiteX3" fmla="*/ 2123999 w 2123999"/>
              <a:gd name="connsiteY3" fmla="*/ 36961 h 369613"/>
              <a:gd name="connsiteX4" fmla="*/ 2123999 w 2123999"/>
              <a:gd name="connsiteY4" fmla="*/ 332652 h 369613"/>
              <a:gd name="connsiteX5" fmla="*/ 2087038 w 2123999"/>
              <a:gd name="connsiteY5" fmla="*/ 369613 h 369613"/>
              <a:gd name="connsiteX6" fmla="*/ 36961 w 2123999"/>
              <a:gd name="connsiteY6" fmla="*/ 369613 h 369613"/>
              <a:gd name="connsiteX7" fmla="*/ 0 w 2123999"/>
              <a:gd name="connsiteY7" fmla="*/ 332652 h 369613"/>
              <a:gd name="connsiteX8" fmla="*/ 0 w 2123999"/>
              <a:gd name="connsiteY8" fmla="*/ 36961 h 369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3999" h="369613">
                <a:moveTo>
                  <a:pt x="0" y="36961"/>
                </a:moveTo>
                <a:cubicBezTo>
                  <a:pt x="0" y="16548"/>
                  <a:pt x="16548" y="0"/>
                  <a:pt x="36961" y="0"/>
                </a:cubicBezTo>
                <a:lnTo>
                  <a:pt x="2087038" y="0"/>
                </a:lnTo>
                <a:cubicBezTo>
                  <a:pt x="2107451" y="0"/>
                  <a:pt x="2123999" y="16548"/>
                  <a:pt x="2123999" y="36961"/>
                </a:cubicBezTo>
                <a:lnTo>
                  <a:pt x="2123999" y="332652"/>
                </a:lnTo>
                <a:cubicBezTo>
                  <a:pt x="2123999" y="353065"/>
                  <a:pt x="2107451" y="369613"/>
                  <a:pt x="2087038" y="369613"/>
                </a:cubicBezTo>
                <a:lnTo>
                  <a:pt x="36961" y="369613"/>
                </a:lnTo>
                <a:cubicBezTo>
                  <a:pt x="16548" y="369613"/>
                  <a:pt x="0" y="353065"/>
                  <a:pt x="0" y="332652"/>
                </a:cubicBezTo>
                <a:lnTo>
                  <a:pt x="0" y="3696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546" tIns="56546" rIns="56546" bIns="56546" numCol="1" spcCol="1270" anchor="ctr" anchorCtr="0">
            <a:noAutofit/>
          </a:bodyPr>
          <a:lstStyle/>
          <a:p>
            <a:pPr algn="just"/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</a:t>
            </a:r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предупреждение бытовой преступности, а также преступлений, совершенных в состоянии алкогольного </a:t>
            </a:r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опьянения</a:t>
            </a:r>
            <a:endParaRPr lang="ru-RU" sz="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4389199" y="3559135"/>
            <a:ext cx="3038856" cy="400790"/>
          </a:xfrm>
          <a:custGeom>
            <a:avLst/>
            <a:gdLst>
              <a:gd name="connsiteX0" fmla="*/ 0 w 2128385"/>
              <a:gd name="connsiteY0" fmla="*/ 99080 h 990804"/>
              <a:gd name="connsiteX1" fmla="*/ 99080 w 2128385"/>
              <a:gd name="connsiteY1" fmla="*/ 0 h 990804"/>
              <a:gd name="connsiteX2" fmla="*/ 2029305 w 2128385"/>
              <a:gd name="connsiteY2" fmla="*/ 0 h 990804"/>
              <a:gd name="connsiteX3" fmla="*/ 2128385 w 2128385"/>
              <a:gd name="connsiteY3" fmla="*/ 99080 h 990804"/>
              <a:gd name="connsiteX4" fmla="*/ 2128385 w 2128385"/>
              <a:gd name="connsiteY4" fmla="*/ 891724 h 990804"/>
              <a:gd name="connsiteX5" fmla="*/ 2029305 w 2128385"/>
              <a:gd name="connsiteY5" fmla="*/ 990804 h 990804"/>
              <a:gd name="connsiteX6" fmla="*/ 99080 w 2128385"/>
              <a:gd name="connsiteY6" fmla="*/ 990804 h 990804"/>
              <a:gd name="connsiteX7" fmla="*/ 0 w 2128385"/>
              <a:gd name="connsiteY7" fmla="*/ 891724 h 990804"/>
              <a:gd name="connsiteX8" fmla="*/ 0 w 2128385"/>
              <a:gd name="connsiteY8" fmla="*/ 99080 h 990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8385" h="990804">
                <a:moveTo>
                  <a:pt x="0" y="99080"/>
                </a:moveTo>
                <a:cubicBezTo>
                  <a:pt x="0" y="44360"/>
                  <a:pt x="44360" y="0"/>
                  <a:pt x="99080" y="0"/>
                </a:cubicBezTo>
                <a:lnTo>
                  <a:pt x="2029305" y="0"/>
                </a:lnTo>
                <a:cubicBezTo>
                  <a:pt x="2084025" y="0"/>
                  <a:pt x="2128385" y="44360"/>
                  <a:pt x="2128385" y="99080"/>
                </a:cubicBezTo>
                <a:lnTo>
                  <a:pt x="2128385" y="891724"/>
                </a:lnTo>
                <a:cubicBezTo>
                  <a:pt x="2128385" y="946444"/>
                  <a:pt x="2084025" y="990804"/>
                  <a:pt x="2029305" y="990804"/>
                </a:cubicBezTo>
                <a:lnTo>
                  <a:pt x="99080" y="990804"/>
                </a:lnTo>
                <a:cubicBezTo>
                  <a:pt x="44360" y="990804"/>
                  <a:pt x="0" y="946444"/>
                  <a:pt x="0" y="891724"/>
                </a:cubicBezTo>
                <a:lnTo>
                  <a:pt x="0" y="9908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40" tIns="74740" rIns="74740" bIns="74740" numCol="1" spcCol="1270" anchor="ctr" anchorCtr="0">
            <a:noAutofit/>
          </a:bodyPr>
          <a:lstStyle/>
          <a:p>
            <a:pPr algn="just"/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Информационно-методическое </a:t>
            </a:r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профилактики правонарушений и повышение уровня правовой культуры </a:t>
            </a:r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</a:t>
            </a:r>
            <a:endParaRPr lang="ru-RU" sz="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4401122" y="5561451"/>
            <a:ext cx="2992040" cy="315821"/>
          </a:xfrm>
          <a:custGeom>
            <a:avLst/>
            <a:gdLst>
              <a:gd name="connsiteX0" fmla="*/ 0 w 2113338"/>
              <a:gd name="connsiteY0" fmla="*/ 51534 h 515338"/>
              <a:gd name="connsiteX1" fmla="*/ 51534 w 2113338"/>
              <a:gd name="connsiteY1" fmla="*/ 0 h 515338"/>
              <a:gd name="connsiteX2" fmla="*/ 2061804 w 2113338"/>
              <a:gd name="connsiteY2" fmla="*/ 0 h 515338"/>
              <a:gd name="connsiteX3" fmla="*/ 2113338 w 2113338"/>
              <a:gd name="connsiteY3" fmla="*/ 51534 h 515338"/>
              <a:gd name="connsiteX4" fmla="*/ 2113338 w 2113338"/>
              <a:gd name="connsiteY4" fmla="*/ 463804 h 515338"/>
              <a:gd name="connsiteX5" fmla="*/ 2061804 w 2113338"/>
              <a:gd name="connsiteY5" fmla="*/ 515338 h 515338"/>
              <a:gd name="connsiteX6" fmla="*/ 51534 w 2113338"/>
              <a:gd name="connsiteY6" fmla="*/ 515338 h 515338"/>
              <a:gd name="connsiteX7" fmla="*/ 0 w 2113338"/>
              <a:gd name="connsiteY7" fmla="*/ 463804 h 515338"/>
              <a:gd name="connsiteX8" fmla="*/ 0 w 2113338"/>
              <a:gd name="connsiteY8" fmla="*/ 51534 h 515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13338" h="515338">
                <a:moveTo>
                  <a:pt x="0" y="51534"/>
                </a:moveTo>
                <a:cubicBezTo>
                  <a:pt x="0" y="23073"/>
                  <a:pt x="23073" y="0"/>
                  <a:pt x="51534" y="0"/>
                </a:cubicBezTo>
                <a:lnTo>
                  <a:pt x="2061804" y="0"/>
                </a:lnTo>
                <a:cubicBezTo>
                  <a:pt x="2090265" y="0"/>
                  <a:pt x="2113338" y="23073"/>
                  <a:pt x="2113338" y="51534"/>
                </a:cubicBezTo>
                <a:lnTo>
                  <a:pt x="2113338" y="463804"/>
                </a:lnTo>
                <a:cubicBezTo>
                  <a:pt x="2113338" y="492265"/>
                  <a:pt x="2090265" y="515338"/>
                  <a:pt x="2061804" y="515338"/>
                </a:cubicBezTo>
                <a:lnTo>
                  <a:pt x="51534" y="515338"/>
                </a:lnTo>
                <a:cubicBezTo>
                  <a:pt x="23073" y="515338"/>
                  <a:pt x="0" y="492265"/>
                  <a:pt x="0" y="463804"/>
                </a:cubicBezTo>
                <a:lnTo>
                  <a:pt x="0" y="51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814" tIns="60814" rIns="60814" bIns="60814" numCol="1" spcCol="1270" anchor="ctr" anchorCtr="0">
            <a:noAutofit/>
          </a:bodyPr>
          <a:lstStyle/>
          <a:p>
            <a:pPr algn="just" defTabSz="533400">
              <a:lnSpc>
                <a:spcPct val="90000"/>
              </a:lnSpc>
              <a:spcAft>
                <a:spcPct val="35000"/>
              </a:spcAft>
            </a:pPr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</a:t>
            </a:r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мер по сокращению спроса на </a:t>
            </a:r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наркотики</a:t>
            </a:r>
            <a:endParaRPr lang="ru-RU" sz="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7483457" y="2509879"/>
            <a:ext cx="465730" cy="205167"/>
          </a:xfrm>
          <a:custGeom>
            <a:avLst/>
            <a:gdLst>
              <a:gd name="connsiteX0" fmla="*/ 0 w 655572"/>
              <a:gd name="connsiteY0" fmla="*/ 39641 h 396411"/>
              <a:gd name="connsiteX1" fmla="*/ 39641 w 655572"/>
              <a:gd name="connsiteY1" fmla="*/ 0 h 396411"/>
              <a:gd name="connsiteX2" fmla="*/ 615931 w 655572"/>
              <a:gd name="connsiteY2" fmla="*/ 0 h 396411"/>
              <a:gd name="connsiteX3" fmla="*/ 655572 w 655572"/>
              <a:gd name="connsiteY3" fmla="*/ 39641 h 396411"/>
              <a:gd name="connsiteX4" fmla="*/ 655572 w 655572"/>
              <a:gd name="connsiteY4" fmla="*/ 356770 h 396411"/>
              <a:gd name="connsiteX5" fmla="*/ 615931 w 655572"/>
              <a:gd name="connsiteY5" fmla="*/ 396411 h 396411"/>
              <a:gd name="connsiteX6" fmla="*/ 39641 w 655572"/>
              <a:gd name="connsiteY6" fmla="*/ 396411 h 396411"/>
              <a:gd name="connsiteX7" fmla="*/ 0 w 655572"/>
              <a:gd name="connsiteY7" fmla="*/ 356770 h 396411"/>
              <a:gd name="connsiteX8" fmla="*/ 0 w 655572"/>
              <a:gd name="connsiteY8" fmla="*/ 39641 h 39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72" h="396411">
                <a:moveTo>
                  <a:pt x="0" y="39641"/>
                </a:moveTo>
                <a:cubicBezTo>
                  <a:pt x="0" y="17748"/>
                  <a:pt x="17748" y="0"/>
                  <a:pt x="39641" y="0"/>
                </a:cubicBezTo>
                <a:lnTo>
                  <a:pt x="615931" y="0"/>
                </a:lnTo>
                <a:cubicBezTo>
                  <a:pt x="637824" y="0"/>
                  <a:pt x="655572" y="17748"/>
                  <a:pt x="655572" y="39641"/>
                </a:cubicBezTo>
                <a:lnTo>
                  <a:pt x="655572" y="356770"/>
                </a:lnTo>
                <a:cubicBezTo>
                  <a:pt x="655572" y="378663"/>
                  <a:pt x="637824" y="396411"/>
                  <a:pt x="615931" y="396411"/>
                </a:cubicBezTo>
                <a:lnTo>
                  <a:pt x="39641" y="396411"/>
                </a:lnTo>
                <a:cubicBezTo>
                  <a:pt x="17748" y="396411"/>
                  <a:pt x="0" y="378663"/>
                  <a:pt x="0" y="356770"/>
                </a:cubicBezTo>
                <a:lnTo>
                  <a:pt x="0" y="396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30" tIns="57330" rIns="57330" bIns="57330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7476365" y="2769307"/>
            <a:ext cx="485295" cy="276011"/>
          </a:xfrm>
          <a:custGeom>
            <a:avLst/>
            <a:gdLst>
              <a:gd name="connsiteX0" fmla="*/ 0 w 655567"/>
              <a:gd name="connsiteY0" fmla="*/ 55497 h 554966"/>
              <a:gd name="connsiteX1" fmla="*/ 55497 w 655567"/>
              <a:gd name="connsiteY1" fmla="*/ 0 h 554966"/>
              <a:gd name="connsiteX2" fmla="*/ 600070 w 655567"/>
              <a:gd name="connsiteY2" fmla="*/ 0 h 554966"/>
              <a:gd name="connsiteX3" fmla="*/ 655567 w 655567"/>
              <a:gd name="connsiteY3" fmla="*/ 55497 h 554966"/>
              <a:gd name="connsiteX4" fmla="*/ 655567 w 655567"/>
              <a:gd name="connsiteY4" fmla="*/ 499469 h 554966"/>
              <a:gd name="connsiteX5" fmla="*/ 600070 w 655567"/>
              <a:gd name="connsiteY5" fmla="*/ 554966 h 554966"/>
              <a:gd name="connsiteX6" fmla="*/ 55497 w 655567"/>
              <a:gd name="connsiteY6" fmla="*/ 554966 h 554966"/>
              <a:gd name="connsiteX7" fmla="*/ 0 w 655567"/>
              <a:gd name="connsiteY7" fmla="*/ 499469 h 554966"/>
              <a:gd name="connsiteX8" fmla="*/ 0 w 655567"/>
              <a:gd name="connsiteY8" fmla="*/ 55497 h 554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67" h="554966">
                <a:moveTo>
                  <a:pt x="0" y="55497"/>
                </a:moveTo>
                <a:cubicBezTo>
                  <a:pt x="0" y="24847"/>
                  <a:pt x="24847" y="0"/>
                  <a:pt x="55497" y="0"/>
                </a:cubicBezTo>
                <a:lnTo>
                  <a:pt x="600070" y="0"/>
                </a:lnTo>
                <a:cubicBezTo>
                  <a:pt x="630720" y="0"/>
                  <a:pt x="655567" y="24847"/>
                  <a:pt x="655567" y="55497"/>
                </a:cubicBezTo>
                <a:lnTo>
                  <a:pt x="655567" y="499469"/>
                </a:lnTo>
                <a:cubicBezTo>
                  <a:pt x="655567" y="530119"/>
                  <a:pt x="630720" y="554966"/>
                  <a:pt x="600070" y="554966"/>
                </a:cubicBezTo>
                <a:lnTo>
                  <a:pt x="55497" y="554966"/>
                </a:lnTo>
                <a:cubicBezTo>
                  <a:pt x="24847" y="554966"/>
                  <a:pt x="0" y="530119"/>
                  <a:pt x="0" y="499469"/>
                </a:cubicBezTo>
                <a:lnTo>
                  <a:pt x="0" y="554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74" tIns="61974" rIns="61974" bIns="61974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0,08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7471827" y="3122633"/>
            <a:ext cx="494370" cy="378375"/>
          </a:xfrm>
          <a:custGeom>
            <a:avLst/>
            <a:gdLst>
              <a:gd name="connsiteX0" fmla="*/ 0 w 660747"/>
              <a:gd name="connsiteY0" fmla="*/ 39599 h 395993"/>
              <a:gd name="connsiteX1" fmla="*/ 39599 w 660747"/>
              <a:gd name="connsiteY1" fmla="*/ 0 h 395993"/>
              <a:gd name="connsiteX2" fmla="*/ 621148 w 660747"/>
              <a:gd name="connsiteY2" fmla="*/ 0 h 395993"/>
              <a:gd name="connsiteX3" fmla="*/ 660747 w 660747"/>
              <a:gd name="connsiteY3" fmla="*/ 39599 h 395993"/>
              <a:gd name="connsiteX4" fmla="*/ 660747 w 660747"/>
              <a:gd name="connsiteY4" fmla="*/ 356394 h 395993"/>
              <a:gd name="connsiteX5" fmla="*/ 621148 w 660747"/>
              <a:gd name="connsiteY5" fmla="*/ 395993 h 395993"/>
              <a:gd name="connsiteX6" fmla="*/ 39599 w 660747"/>
              <a:gd name="connsiteY6" fmla="*/ 395993 h 395993"/>
              <a:gd name="connsiteX7" fmla="*/ 0 w 660747"/>
              <a:gd name="connsiteY7" fmla="*/ 356394 h 395993"/>
              <a:gd name="connsiteX8" fmla="*/ 0 w 660747"/>
              <a:gd name="connsiteY8" fmla="*/ 39599 h 39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0747" h="395993">
                <a:moveTo>
                  <a:pt x="0" y="39599"/>
                </a:moveTo>
                <a:cubicBezTo>
                  <a:pt x="0" y="17729"/>
                  <a:pt x="17729" y="0"/>
                  <a:pt x="39599" y="0"/>
                </a:cubicBezTo>
                <a:lnTo>
                  <a:pt x="621148" y="0"/>
                </a:lnTo>
                <a:cubicBezTo>
                  <a:pt x="643018" y="0"/>
                  <a:pt x="660747" y="17729"/>
                  <a:pt x="660747" y="39599"/>
                </a:cubicBezTo>
                <a:lnTo>
                  <a:pt x="660747" y="356394"/>
                </a:lnTo>
                <a:cubicBezTo>
                  <a:pt x="660747" y="378264"/>
                  <a:pt x="643018" y="395993"/>
                  <a:pt x="621148" y="395993"/>
                </a:cubicBezTo>
                <a:lnTo>
                  <a:pt x="39599" y="395993"/>
                </a:lnTo>
                <a:cubicBezTo>
                  <a:pt x="17729" y="395993"/>
                  <a:pt x="0" y="378264"/>
                  <a:pt x="0" y="356394"/>
                </a:cubicBezTo>
                <a:lnTo>
                  <a:pt x="0" y="3959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18" tIns="57318" rIns="57318" bIns="57318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13,9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7471827" y="3559135"/>
            <a:ext cx="501424" cy="398908"/>
          </a:xfrm>
          <a:custGeom>
            <a:avLst/>
            <a:gdLst>
              <a:gd name="connsiteX0" fmla="*/ 0 w 657498"/>
              <a:gd name="connsiteY0" fmla="*/ 65750 h 968106"/>
              <a:gd name="connsiteX1" fmla="*/ 65750 w 657498"/>
              <a:gd name="connsiteY1" fmla="*/ 0 h 968106"/>
              <a:gd name="connsiteX2" fmla="*/ 591748 w 657498"/>
              <a:gd name="connsiteY2" fmla="*/ 0 h 968106"/>
              <a:gd name="connsiteX3" fmla="*/ 657498 w 657498"/>
              <a:gd name="connsiteY3" fmla="*/ 65750 h 968106"/>
              <a:gd name="connsiteX4" fmla="*/ 657498 w 657498"/>
              <a:gd name="connsiteY4" fmla="*/ 902356 h 968106"/>
              <a:gd name="connsiteX5" fmla="*/ 591748 w 657498"/>
              <a:gd name="connsiteY5" fmla="*/ 968106 h 968106"/>
              <a:gd name="connsiteX6" fmla="*/ 65750 w 657498"/>
              <a:gd name="connsiteY6" fmla="*/ 968106 h 968106"/>
              <a:gd name="connsiteX7" fmla="*/ 0 w 657498"/>
              <a:gd name="connsiteY7" fmla="*/ 902356 h 968106"/>
              <a:gd name="connsiteX8" fmla="*/ 0 w 657498"/>
              <a:gd name="connsiteY8" fmla="*/ 65750 h 9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968106">
                <a:moveTo>
                  <a:pt x="0" y="65750"/>
                </a:moveTo>
                <a:cubicBezTo>
                  <a:pt x="0" y="29437"/>
                  <a:pt x="29437" y="0"/>
                  <a:pt x="65750" y="0"/>
                </a:cubicBezTo>
                <a:lnTo>
                  <a:pt x="591748" y="0"/>
                </a:lnTo>
                <a:cubicBezTo>
                  <a:pt x="628061" y="0"/>
                  <a:pt x="657498" y="29437"/>
                  <a:pt x="657498" y="65750"/>
                </a:cubicBezTo>
                <a:lnTo>
                  <a:pt x="657498" y="902356"/>
                </a:lnTo>
                <a:cubicBezTo>
                  <a:pt x="657498" y="938669"/>
                  <a:pt x="628061" y="968106"/>
                  <a:pt x="591748" y="968106"/>
                </a:cubicBezTo>
                <a:lnTo>
                  <a:pt x="65750" y="968106"/>
                </a:lnTo>
                <a:cubicBezTo>
                  <a:pt x="29437" y="968106"/>
                  <a:pt x="0" y="938669"/>
                  <a:pt x="0" y="902356"/>
                </a:cubicBezTo>
                <a:lnTo>
                  <a:pt x="0" y="6575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977" tIns="64977" rIns="64977" bIns="64977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1,1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7438190" y="5563379"/>
            <a:ext cx="519528" cy="313894"/>
          </a:xfrm>
          <a:custGeom>
            <a:avLst/>
            <a:gdLst>
              <a:gd name="connsiteX0" fmla="*/ 0 w 657498"/>
              <a:gd name="connsiteY0" fmla="*/ 51312 h 513123"/>
              <a:gd name="connsiteX1" fmla="*/ 51312 w 657498"/>
              <a:gd name="connsiteY1" fmla="*/ 0 h 513123"/>
              <a:gd name="connsiteX2" fmla="*/ 606186 w 657498"/>
              <a:gd name="connsiteY2" fmla="*/ 0 h 513123"/>
              <a:gd name="connsiteX3" fmla="*/ 657498 w 657498"/>
              <a:gd name="connsiteY3" fmla="*/ 51312 h 513123"/>
              <a:gd name="connsiteX4" fmla="*/ 657498 w 657498"/>
              <a:gd name="connsiteY4" fmla="*/ 461811 h 513123"/>
              <a:gd name="connsiteX5" fmla="*/ 606186 w 657498"/>
              <a:gd name="connsiteY5" fmla="*/ 513123 h 513123"/>
              <a:gd name="connsiteX6" fmla="*/ 51312 w 657498"/>
              <a:gd name="connsiteY6" fmla="*/ 513123 h 513123"/>
              <a:gd name="connsiteX7" fmla="*/ 0 w 657498"/>
              <a:gd name="connsiteY7" fmla="*/ 461811 h 513123"/>
              <a:gd name="connsiteX8" fmla="*/ 0 w 657498"/>
              <a:gd name="connsiteY8" fmla="*/ 51312 h 51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513123">
                <a:moveTo>
                  <a:pt x="0" y="51312"/>
                </a:moveTo>
                <a:cubicBezTo>
                  <a:pt x="0" y="22973"/>
                  <a:pt x="22973" y="0"/>
                  <a:pt x="51312" y="0"/>
                </a:cubicBezTo>
                <a:lnTo>
                  <a:pt x="606186" y="0"/>
                </a:lnTo>
                <a:cubicBezTo>
                  <a:pt x="634525" y="0"/>
                  <a:pt x="657498" y="22973"/>
                  <a:pt x="657498" y="51312"/>
                </a:cubicBezTo>
                <a:lnTo>
                  <a:pt x="657498" y="461811"/>
                </a:lnTo>
                <a:cubicBezTo>
                  <a:pt x="657498" y="490150"/>
                  <a:pt x="634525" y="513123"/>
                  <a:pt x="606186" y="513123"/>
                </a:cubicBezTo>
                <a:lnTo>
                  <a:pt x="51312" y="513123"/>
                </a:lnTo>
                <a:cubicBezTo>
                  <a:pt x="22973" y="513123"/>
                  <a:pt x="0" y="490150"/>
                  <a:pt x="0" y="461811"/>
                </a:cubicBezTo>
                <a:lnTo>
                  <a:pt x="0" y="5131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749" tIns="60749" rIns="60749" bIns="60749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0,2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8001442" y="2515043"/>
            <a:ext cx="427508" cy="205167"/>
          </a:xfrm>
          <a:custGeom>
            <a:avLst/>
            <a:gdLst>
              <a:gd name="connsiteX0" fmla="*/ 0 w 655573"/>
              <a:gd name="connsiteY0" fmla="*/ 39641 h 396411"/>
              <a:gd name="connsiteX1" fmla="*/ 39641 w 655573"/>
              <a:gd name="connsiteY1" fmla="*/ 0 h 396411"/>
              <a:gd name="connsiteX2" fmla="*/ 615932 w 655573"/>
              <a:gd name="connsiteY2" fmla="*/ 0 h 396411"/>
              <a:gd name="connsiteX3" fmla="*/ 655573 w 655573"/>
              <a:gd name="connsiteY3" fmla="*/ 39641 h 396411"/>
              <a:gd name="connsiteX4" fmla="*/ 655573 w 655573"/>
              <a:gd name="connsiteY4" fmla="*/ 356770 h 396411"/>
              <a:gd name="connsiteX5" fmla="*/ 615932 w 655573"/>
              <a:gd name="connsiteY5" fmla="*/ 396411 h 396411"/>
              <a:gd name="connsiteX6" fmla="*/ 39641 w 655573"/>
              <a:gd name="connsiteY6" fmla="*/ 396411 h 396411"/>
              <a:gd name="connsiteX7" fmla="*/ 0 w 655573"/>
              <a:gd name="connsiteY7" fmla="*/ 356770 h 396411"/>
              <a:gd name="connsiteX8" fmla="*/ 0 w 655573"/>
              <a:gd name="connsiteY8" fmla="*/ 39641 h 39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73" h="396411">
                <a:moveTo>
                  <a:pt x="0" y="39641"/>
                </a:moveTo>
                <a:cubicBezTo>
                  <a:pt x="0" y="17748"/>
                  <a:pt x="17748" y="0"/>
                  <a:pt x="39641" y="0"/>
                </a:cubicBezTo>
                <a:lnTo>
                  <a:pt x="615932" y="0"/>
                </a:lnTo>
                <a:cubicBezTo>
                  <a:pt x="637825" y="0"/>
                  <a:pt x="655573" y="17748"/>
                  <a:pt x="655573" y="39641"/>
                </a:cubicBezTo>
                <a:lnTo>
                  <a:pt x="655573" y="356770"/>
                </a:lnTo>
                <a:cubicBezTo>
                  <a:pt x="655573" y="378663"/>
                  <a:pt x="637825" y="396411"/>
                  <a:pt x="615932" y="396411"/>
                </a:cubicBezTo>
                <a:lnTo>
                  <a:pt x="39641" y="396411"/>
                </a:lnTo>
                <a:cubicBezTo>
                  <a:pt x="17748" y="396411"/>
                  <a:pt x="0" y="378663"/>
                  <a:pt x="0" y="356770"/>
                </a:cubicBezTo>
                <a:lnTo>
                  <a:pt x="0" y="396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30" tIns="57330" rIns="57330" bIns="57330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8011682" y="2769307"/>
            <a:ext cx="434027" cy="276011"/>
          </a:xfrm>
          <a:custGeom>
            <a:avLst/>
            <a:gdLst>
              <a:gd name="connsiteX0" fmla="*/ 0 w 655568"/>
              <a:gd name="connsiteY0" fmla="*/ 55497 h 554966"/>
              <a:gd name="connsiteX1" fmla="*/ 55497 w 655568"/>
              <a:gd name="connsiteY1" fmla="*/ 0 h 554966"/>
              <a:gd name="connsiteX2" fmla="*/ 600071 w 655568"/>
              <a:gd name="connsiteY2" fmla="*/ 0 h 554966"/>
              <a:gd name="connsiteX3" fmla="*/ 655568 w 655568"/>
              <a:gd name="connsiteY3" fmla="*/ 55497 h 554966"/>
              <a:gd name="connsiteX4" fmla="*/ 655568 w 655568"/>
              <a:gd name="connsiteY4" fmla="*/ 499469 h 554966"/>
              <a:gd name="connsiteX5" fmla="*/ 600071 w 655568"/>
              <a:gd name="connsiteY5" fmla="*/ 554966 h 554966"/>
              <a:gd name="connsiteX6" fmla="*/ 55497 w 655568"/>
              <a:gd name="connsiteY6" fmla="*/ 554966 h 554966"/>
              <a:gd name="connsiteX7" fmla="*/ 0 w 655568"/>
              <a:gd name="connsiteY7" fmla="*/ 499469 h 554966"/>
              <a:gd name="connsiteX8" fmla="*/ 0 w 655568"/>
              <a:gd name="connsiteY8" fmla="*/ 55497 h 554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68" h="554966">
                <a:moveTo>
                  <a:pt x="0" y="55497"/>
                </a:moveTo>
                <a:cubicBezTo>
                  <a:pt x="0" y="24847"/>
                  <a:pt x="24847" y="0"/>
                  <a:pt x="55497" y="0"/>
                </a:cubicBezTo>
                <a:lnTo>
                  <a:pt x="600071" y="0"/>
                </a:lnTo>
                <a:cubicBezTo>
                  <a:pt x="630721" y="0"/>
                  <a:pt x="655568" y="24847"/>
                  <a:pt x="655568" y="55497"/>
                </a:cubicBezTo>
                <a:lnTo>
                  <a:pt x="655568" y="499469"/>
                </a:lnTo>
                <a:cubicBezTo>
                  <a:pt x="655568" y="530119"/>
                  <a:pt x="630721" y="554966"/>
                  <a:pt x="600071" y="554966"/>
                </a:cubicBezTo>
                <a:lnTo>
                  <a:pt x="55497" y="554966"/>
                </a:lnTo>
                <a:cubicBezTo>
                  <a:pt x="24847" y="554966"/>
                  <a:pt x="0" y="530119"/>
                  <a:pt x="0" y="499469"/>
                </a:cubicBezTo>
                <a:lnTo>
                  <a:pt x="0" y="554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74" tIns="61974" rIns="61974" bIns="61974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0,08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8011682" y="3127821"/>
            <a:ext cx="457464" cy="373187"/>
          </a:xfrm>
          <a:custGeom>
            <a:avLst/>
            <a:gdLst>
              <a:gd name="connsiteX0" fmla="*/ 0 w 660749"/>
              <a:gd name="connsiteY0" fmla="*/ 39599 h 395993"/>
              <a:gd name="connsiteX1" fmla="*/ 39599 w 660749"/>
              <a:gd name="connsiteY1" fmla="*/ 0 h 395993"/>
              <a:gd name="connsiteX2" fmla="*/ 621150 w 660749"/>
              <a:gd name="connsiteY2" fmla="*/ 0 h 395993"/>
              <a:gd name="connsiteX3" fmla="*/ 660749 w 660749"/>
              <a:gd name="connsiteY3" fmla="*/ 39599 h 395993"/>
              <a:gd name="connsiteX4" fmla="*/ 660749 w 660749"/>
              <a:gd name="connsiteY4" fmla="*/ 356394 h 395993"/>
              <a:gd name="connsiteX5" fmla="*/ 621150 w 660749"/>
              <a:gd name="connsiteY5" fmla="*/ 395993 h 395993"/>
              <a:gd name="connsiteX6" fmla="*/ 39599 w 660749"/>
              <a:gd name="connsiteY6" fmla="*/ 395993 h 395993"/>
              <a:gd name="connsiteX7" fmla="*/ 0 w 660749"/>
              <a:gd name="connsiteY7" fmla="*/ 356394 h 395993"/>
              <a:gd name="connsiteX8" fmla="*/ 0 w 660749"/>
              <a:gd name="connsiteY8" fmla="*/ 39599 h 39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0749" h="395993">
                <a:moveTo>
                  <a:pt x="0" y="39599"/>
                </a:moveTo>
                <a:cubicBezTo>
                  <a:pt x="0" y="17729"/>
                  <a:pt x="17729" y="0"/>
                  <a:pt x="39599" y="0"/>
                </a:cubicBezTo>
                <a:lnTo>
                  <a:pt x="621150" y="0"/>
                </a:lnTo>
                <a:cubicBezTo>
                  <a:pt x="643020" y="0"/>
                  <a:pt x="660749" y="17729"/>
                  <a:pt x="660749" y="39599"/>
                </a:cubicBezTo>
                <a:lnTo>
                  <a:pt x="660749" y="356394"/>
                </a:lnTo>
                <a:cubicBezTo>
                  <a:pt x="660749" y="378264"/>
                  <a:pt x="643020" y="395993"/>
                  <a:pt x="621150" y="395993"/>
                </a:cubicBezTo>
                <a:lnTo>
                  <a:pt x="39599" y="395993"/>
                </a:lnTo>
                <a:cubicBezTo>
                  <a:pt x="17729" y="395993"/>
                  <a:pt x="0" y="378264"/>
                  <a:pt x="0" y="356394"/>
                </a:cubicBezTo>
                <a:lnTo>
                  <a:pt x="0" y="3959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18" tIns="57318" rIns="57318" bIns="57318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13,9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8019020" y="5565305"/>
            <a:ext cx="409930" cy="311968"/>
          </a:xfrm>
          <a:custGeom>
            <a:avLst/>
            <a:gdLst>
              <a:gd name="connsiteX0" fmla="*/ 0 w 656214"/>
              <a:gd name="connsiteY0" fmla="*/ 51312 h 513123"/>
              <a:gd name="connsiteX1" fmla="*/ 51312 w 656214"/>
              <a:gd name="connsiteY1" fmla="*/ 0 h 513123"/>
              <a:gd name="connsiteX2" fmla="*/ 604902 w 656214"/>
              <a:gd name="connsiteY2" fmla="*/ 0 h 513123"/>
              <a:gd name="connsiteX3" fmla="*/ 656214 w 656214"/>
              <a:gd name="connsiteY3" fmla="*/ 51312 h 513123"/>
              <a:gd name="connsiteX4" fmla="*/ 656214 w 656214"/>
              <a:gd name="connsiteY4" fmla="*/ 461811 h 513123"/>
              <a:gd name="connsiteX5" fmla="*/ 604902 w 656214"/>
              <a:gd name="connsiteY5" fmla="*/ 513123 h 513123"/>
              <a:gd name="connsiteX6" fmla="*/ 51312 w 656214"/>
              <a:gd name="connsiteY6" fmla="*/ 513123 h 513123"/>
              <a:gd name="connsiteX7" fmla="*/ 0 w 656214"/>
              <a:gd name="connsiteY7" fmla="*/ 461811 h 513123"/>
              <a:gd name="connsiteX8" fmla="*/ 0 w 656214"/>
              <a:gd name="connsiteY8" fmla="*/ 51312 h 51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6214" h="513123">
                <a:moveTo>
                  <a:pt x="0" y="51312"/>
                </a:moveTo>
                <a:cubicBezTo>
                  <a:pt x="0" y="22973"/>
                  <a:pt x="22973" y="0"/>
                  <a:pt x="51312" y="0"/>
                </a:cubicBezTo>
                <a:lnTo>
                  <a:pt x="604902" y="0"/>
                </a:lnTo>
                <a:cubicBezTo>
                  <a:pt x="633241" y="0"/>
                  <a:pt x="656214" y="22973"/>
                  <a:pt x="656214" y="51312"/>
                </a:cubicBezTo>
                <a:lnTo>
                  <a:pt x="656214" y="461811"/>
                </a:lnTo>
                <a:cubicBezTo>
                  <a:pt x="656214" y="490150"/>
                  <a:pt x="633241" y="513123"/>
                  <a:pt x="604902" y="513123"/>
                </a:cubicBezTo>
                <a:lnTo>
                  <a:pt x="51312" y="513123"/>
                </a:lnTo>
                <a:cubicBezTo>
                  <a:pt x="22973" y="513123"/>
                  <a:pt x="0" y="490150"/>
                  <a:pt x="0" y="461811"/>
                </a:cubicBezTo>
                <a:lnTo>
                  <a:pt x="0" y="5131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749" tIns="60749" rIns="60749" bIns="60749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0,2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8019020" y="3564405"/>
            <a:ext cx="442788" cy="398908"/>
          </a:xfrm>
          <a:custGeom>
            <a:avLst/>
            <a:gdLst>
              <a:gd name="connsiteX0" fmla="*/ 0 w 659446"/>
              <a:gd name="connsiteY0" fmla="*/ 65945 h 968106"/>
              <a:gd name="connsiteX1" fmla="*/ 65945 w 659446"/>
              <a:gd name="connsiteY1" fmla="*/ 0 h 968106"/>
              <a:gd name="connsiteX2" fmla="*/ 593501 w 659446"/>
              <a:gd name="connsiteY2" fmla="*/ 0 h 968106"/>
              <a:gd name="connsiteX3" fmla="*/ 659446 w 659446"/>
              <a:gd name="connsiteY3" fmla="*/ 65945 h 968106"/>
              <a:gd name="connsiteX4" fmla="*/ 659446 w 659446"/>
              <a:gd name="connsiteY4" fmla="*/ 902161 h 968106"/>
              <a:gd name="connsiteX5" fmla="*/ 593501 w 659446"/>
              <a:gd name="connsiteY5" fmla="*/ 968106 h 968106"/>
              <a:gd name="connsiteX6" fmla="*/ 65945 w 659446"/>
              <a:gd name="connsiteY6" fmla="*/ 968106 h 968106"/>
              <a:gd name="connsiteX7" fmla="*/ 0 w 659446"/>
              <a:gd name="connsiteY7" fmla="*/ 902161 h 968106"/>
              <a:gd name="connsiteX8" fmla="*/ 0 w 659446"/>
              <a:gd name="connsiteY8" fmla="*/ 65945 h 9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9446" h="968106">
                <a:moveTo>
                  <a:pt x="0" y="65945"/>
                </a:moveTo>
                <a:cubicBezTo>
                  <a:pt x="0" y="29525"/>
                  <a:pt x="29525" y="0"/>
                  <a:pt x="65945" y="0"/>
                </a:cubicBezTo>
                <a:lnTo>
                  <a:pt x="593501" y="0"/>
                </a:lnTo>
                <a:cubicBezTo>
                  <a:pt x="629921" y="0"/>
                  <a:pt x="659446" y="29525"/>
                  <a:pt x="659446" y="65945"/>
                </a:cubicBezTo>
                <a:lnTo>
                  <a:pt x="659446" y="902161"/>
                </a:lnTo>
                <a:cubicBezTo>
                  <a:pt x="659446" y="938581"/>
                  <a:pt x="629921" y="968106"/>
                  <a:pt x="593501" y="968106"/>
                </a:cubicBezTo>
                <a:lnTo>
                  <a:pt x="65945" y="968106"/>
                </a:lnTo>
                <a:cubicBezTo>
                  <a:pt x="29525" y="968106"/>
                  <a:pt x="0" y="938581"/>
                  <a:pt x="0" y="902161"/>
                </a:cubicBezTo>
                <a:lnTo>
                  <a:pt x="0" y="6594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977" tIns="64977" rIns="64977" bIns="64977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1,1</a:t>
            </a: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27086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</a:t>
            </a:r>
          </a:p>
          <a:p>
            <a:pPr marL="0" indent="0" algn="l">
              <a:buClr>
                <a:srgbClr val="F14124">
                  <a:lumMod val="75000"/>
                </a:srgbClr>
              </a:buClr>
              <a:buNone/>
            </a:pP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общественного порядка и противодействие преступности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8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225" y="766942"/>
            <a:ext cx="1211519" cy="1294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953" y="766942"/>
            <a:ext cx="1297340" cy="1278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134" y="764704"/>
            <a:ext cx="1346228" cy="1263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388424" y="6614771"/>
            <a:ext cx="688397" cy="238425"/>
          </a:xfrm>
        </p:spPr>
        <p:txBody>
          <a:bodyPr/>
          <a:lstStyle/>
          <a:p>
            <a:pPr>
              <a:defRPr/>
            </a:pPr>
            <a:fld id="{8135DCAC-F131-4C56-82C1-BB591457AF70}" type="slidenum">
              <a:rPr lang="ru-RU" smtClean="0"/>
              <a:pPr>
                <a:defRPr/>
              </a:pPr>
              <a:t>61</a:t>
            </a:fld>
            <a:endParaRPr lang="ru-RU" dirty="0"/>
          </a:p>
        </p:txBody>
      </p:sp>
      <p:sp>
        <p:nvSpPr>
          <p:cNvPr id="38" name="Полилиния 37"/>
          <p:cNvSpPr/>
          <p:nvPr/>
        </p:nvSpPr>
        <p:spPr>
          <a:xfrm>
            <a:off x="8519638" y="2521512"/>
            <a:ext cx="493969" cy="198205"/>
          </a:xfrm>
          <a:custGeom>
            <a:avLst/>
            <a:gdLst>
              <a:gd name="connsiteX0" fmla="*/ 0 w 655573"/>
              <a:gd name="connsiteY0" fmla="*/ 39641 h 396411"/>
              <a:gd name="connsiteX1" fmla="*/ 39641 w 655573"/>
              <a:gd name="connsiteY1" fmla="*/ 0 h 396411"/>
              <a:gd name="connsiteX2" fmla="*/ 615932 w 655573"/>
              <a:gd name="connsiteY2" fmla="*/ 0 h 396411"/>
              <a:gd name="connsiteX3" fmla="*/ 655573 w 655573"/>
              <a:gd name="connsiteY3" fmla="*/ 39641 h 396411"/>
              <a:gd name="connsiteX4" fmla="*/ 655573 w 655573"/>
              <a:gd name="connsiteY4" fmla="*/ 356770 h 396411"/>
              <a:gd name="connsiteX5" fmla="*/ 615932 w 655573"/>
              <a:gd name="connsiteY5" fmla="*/ 396411 h 396411"/>
              <a:gd name="connsiteX6" fmla="*/ 39641 w 655573"/>
              <a:gd name="connsiteY6" fmla="*/ 396411 h 396411"/>
              <a:gd name="connsiteX7" fmla="*/ 0 w 655573"/>
              <a:gd name="connsiteY7" fmla="*/ 356770 h 396411"/>
              <a:gd name="connsiteX8" fmla="*/ 0 w 655573"/>
              <a:gd name="connsiteY8" fmla="*/ 39641 h 39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73" h="396411">
                <a:moveTo>
                  <a:pt x="0" y="39641"/>
                </a:moveTo>
                <a:cubicBezTo>
                  <a:pt x="0" y="17748"/>
                  <a:pt x="17748" y="0"/>
                  <a:pt x="39641" y="0"/>
                </a:cubicBezTo>
                <a:lnTo>
                  <a:pt x="615932" y="0"/>
                </a:lnTo>
                <a:cubicBezTo>
                  <a:pt x="637825" y="0"/>
                  <a:pt x="655573" y="17748"/>
                  <a:pt x="655573" y="39641"/>
                </a:cubicBezTo>
                <a:lnTo>
                  <a:pt x="655573" y="356770"/>
                </a:lnTo>
                <a:cubicBezTo>
                  <a:pt x="655573" y="378663"/>
                  <a:pt x="637825" y="396411"/>
                  <a:pt x="615932" y="396411"/>
                </a:cubicBezTo>
                <a:lnTo>
                  <a:pt x="39641" y="396411"/>
                </a:lnTo>
                <a:cubicBezTo>
                  <a:pt x="17748" y="396411"/>
                  <a:pt x="0" y="378663"/>
                  <a:pt x="0" y="356770"/>
                </a:cubicBezTo>
                <a:lnTo>
                  <a:pt x="0" y="396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30" tIns="57330" rIns="57330" bIns="57330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8487943" y="2769307"/>
            <a:ext cx="490959" cy="276011"/>
          </a:xfrm>
          <a:custGeom>
            <a:avLst/>
            <a:gdLst>
              <a:gd name="connsiteX0" fmla="*/ 0 w 655568"/>
              <a:gd name="connsiteY0" fmla="*/ 55497 h 554966"/>
              <a:gd name="connsiteX1" fmla="*/ 55497 w 655568"/>
              <a:gd name="connsiteY1" fmla="*/ 0 h 554966"/>
              <a:gd name="connsiteX2" fmla="*/ 600071 w 655568"/>
              <a:gd name="connsiteY2" fmla="*/ 0 h 554966"/>
              <a:gd name="connsiteX3" fmla="*/ 655568 w 655568"/>
              <a:gd name="connsiteY3" fmla="*/ 55497 h 554966"/>
              <a:gd name="connsiteX4" fmla="*/ 655568 w 655568"/>
              <a:gd name="connsiteY4" fmla="*/ 499469 h 554966"/>
              <a:gd name="connsiteX5" fmla="*/ 600071 w 655568"/>
              <a:gd name="connsiteY5" fmla="*/ 554966 h 554966"/>
              <a:gd name="connsiteX6" fmla="*/ 55497 w 655568"/>
              <a:gd name="connsiteY6" fmla="*/ 554966 h 554966"/>
              <a:gd name="connsiteX7" fmla="*/ 0 w 655568"/>
              <a:gd name="connsiteY7" fmla="*/ 499469 h 554966"/>
              <a:gd name="connsiteX8" fmla="*/ 0 w 655568"/>
              <a:gd name="connsiteY8" fmla="*/ 55497 h 554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68" h="554966">
                <a:moveTo>
                  <a:pt x="0" y="55497"/>
                </a:moveTo>
                <a:cubicBezTo>
                  <a:pt x="0" y="24847"/>
                  <a:pt x="24847" y="0"/>
                  <a:pt x="55497" y="0"/>
                </a:cubicBezTo>
                <a:lnTo>
                  <a:pt x="600071" y="0"/>
                </a:lnTo>
                <a:cubicBezTo>
                  <a:pt x="630721" y="0"/>
                  <a:pt x="655568" y="24847"/>
                  <a:pt x="655568" y="55497"/>
                </a:cubicBezTo>
                <a:lnTo>
                  <a:pt x="655568" y="499469"/>
                </a:lnTo>
                <a:cubicBezTo>
                  <a:pt x="655568" y="530119"/>
                  <a:pt x="630721" y="554966"/>
                  <a:pt x="600071" y="554966"/>
                </a:cubicBezTo>
                <a:lnTo>
                  <a:pt x="55497" y="554966"/>
                </a:lnTo>
                <a:cubicBezTo>
                  <a:pt x="24847" y="554966"/>
                  <a:pt x="0" y="530119"/>
                  <a:pt x="0" y="499469"/>
                </a:cubicBezTo>
                <a:lnTo>
                  <a:pt x="0" y="554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74" tIns="61974" rIns="61974" bIns="61974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0,08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8498171" y="3127821"/>
            <a:ext cx="480732" cy="337379"/>
          </a:xfrm>
          <a:custGeom>
            <a:avLst/>
            <a:gdLst>
              <a:gd name="connsiteX0" fmla="*/ 0 w 660749"/>
              <a:gd name="connsiteY0" fmla="*/ 39599 h 395993"/>
              <a:gd name="connsiteX1" fmla="*/ 39599 w 660749"/>
              <a:gd name="connsiteY1" fmla="*/ 0 h 395993"/>
              <a:gd name="connsiteX2" fmla="*/ 621150 w 660749"/>
              <a:gd name="connsiteY2" fmla="*/ 0 h 395993"/>
              <a:gd name="connsiteX3" fmla="*/ 660749 w 660749"/>
              <a:gd name="connsiteY3" fmla="*/ 39599 h 395993"/>
              <a:gd name="connsiteX4" fmla="*/ 660749 w 660749"/>
              <a:gd name="connsiteY4" fmla="*/ 356394 h 395993"/>
              <a:gd name="connsiteX5" fmla="*/ 621150 w 660749"/>
              <a:gd name="connsiteY5" fmla="*/ 395993 h 395993"/>
              <a:gd name="connsiteX6" fmla="*/ 39599 w 660749"/>
              <a:gd name="connsiteY6" fmla="*/ 395993 h 395993"/>
              <a:gd name="connsiteX7" fmla="*/ 0 w 660749"/>
              <a:gd name="connsiteY7" fmla="*/ 356394 h 395993"/>
              <a:gd name="connsiteX8" fmla="*/ 0 w 660749"/>
              <a:gd name="connsiteY8" fmla="*/ 39599 h 39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0749" h="395993">
                <a:moveTo>
                  <a:pt x="0" y="39599"/>
                </a:moveTo>
                <a:cubicBezTo>
                  <a:pt x="0" y="17729"/>
                  <a:pt x="17729" y="0"/>
                  <a:pt x="39599" y="0"/>
                </a:cubicBezTo>
                <a:lnTo>
                  <a:pt x="621150" y="0"/>
                </a:lnTo>
                <a:cubicBezTo>
                  <a:pt x="643020" y="0"/>
                  <a:pt x="660749" y="17729"/>
                  <a:pt x="660749" y="39599"/>
                </a:cubicBezTo>
                <a:lnTo>
                  <a:pt x="660749" y="356394"/>
                </a:lnTo>
                <a:cubicBezTo>
                  <a:pt x="660749" y="378264"/>
                  <a:pt x="643020" y="395993"/>
                  <a:pt x="621150" y="395993"/>
                </a:cubicBezTo>
                <a:lnTo>
                  <a:pt x="39599" y="395993"/>
                </a:lnTo>
                <a:cubicBezTo>
                  <a:pt x="17729" y="395993"/>
                  <a:pt x="0" y="378264"/>
                  <a:pt x="0" y="356394"/>
                </a:cubicBezTo>
                <a:lnTo>
                  <a:pt x="0" y="3959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18" tIns="57318" rIns="57318" bIns="57318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13,9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8498171" y="3574452"/>
            <a:ext cx="498818" cy="388861"/>
          </a:xfrm>
          <a:custGeom>
            <a:avLst/>
            <a:gdLst>
              <a:gd name="connsiteX0" fmla="*/ 0 w 659446"/>
              <a:gd name="connsiteY0" fmla="*/ 65945 h 968106"/>
              <a:gd name="connsiteX1" fmla="*/ 65945 w 659446"/>
              <a:gd name="connsiteY1" fmla="*/ 0 h 968106"/>
              <a:gd name="connsiteX2" fmla="*/ 593501 w 659446"/>
              <a:gd name="connsiteY2" fmla="*/ 0 h 968106"/>
              <a:gd name="connsiteX3" fmla="*/ 659446 w 659446"/>
              <a:gd name="connsiteY3" fmla="*/ 65945 h 968106"/>
              <a:gd name="connsiteX4" fmla="*/ 659446 w 659446"/>
              <a:gd name="connsiteY4" fmla="*/ 902161 h 968106"/>
              <a:gd name="connsiteX5" fmla="*/ 593501 w 659446"/>
              <a:gd name="connsiteY5" fmla="*/ 968106 h 968106"/>
              <a:gd name="connsiteX6" fmla="*/ 65945 w 659446"/>
              <a:gd name="connsiteY6" fmla="*/ 968106 h 968106"/>
              <a:gd name="connsiteX7" fmla="*/ 0 w 659446"/>
              <a:gd name="connsiteY7" fmla="*/ 902161 h 968106"/>
              <a:gd name="connsiteX8" fmla="*/ 0 w 659446"/>
              <a:gd name="connsiteY8" fmla="*/ 65945 h 9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9446" h="968106">
                <a:moveTo>
                  <a:pt x="0" y="65945"/>
                </a:moveTo>
                <a:cubicBezTo>
                  <a:pt x="0" y="29525"/>
                  <a:pt x="29525" y="0"/>
                  <a:pt x="65945" y="0"/>
                </a:cubicBezTo>
                <a:lnTo>
                  <a:pt x="593501" y="0"/>
                </a:lnTo>
                <a:cubicBezTo>
                  <a:pt x="629921" y="0"/>
                  <a:pt x="659446" y="29525"/>
                  <a:pt x="659446" y="65945"/>
                </a:cubicBezTo>
                <a:lnTo>
                  <a:pt x="659446" y="902161"/>
                </a:lnTo>
                <a:cubicBezTo>
                  <a:pt x="659446" y="938581"/>
                  <a:pt x="629921" y="968106"/>
                  <a:pt x="593501" y="968106"/>
                </a:cubicBezTo>
                <a:lnTo>
                  <a:pt x="65945" y="968106"/>
                </a:lnTo>
                <a:cubicBezTo>
                  <a:pt x="29525" y="968106"/>
                  <a:pt x="0" y="938581"/>
                  <a:pt x="0" y="902161"/>
                </a:cubicBezTo>
                <a:lnTo>
                  <a:pt x="0" y="6594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977" tIns="64977" rIns="64977" bIns="64977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1,1</a:t>
            </a:r>
          </a:p>
        </p:txBody>
      </p:sp>
      <p:sp>
        <p:nvSpPr>
          <p:cNvPr id="43" name="Полилиния 42"/>
          <p:cNvSpPr/>
          <p:nvPr/>
        </p:nvSpPr>
        <p:spPr>
          <a:xfrm>
            <a:off x="8471958" y="5578884"/>
            <a:ext cx="525029" cy="298388"/>
          </a:xfrm>
          <a:custGeom>
            <a:avLst/>
            <a:gdLst>
              <a:gd name="connsiteX0" fmla="*/ 0 w 656214"/>
              <a:gd name="connsiteY0" fmla="*/ 51312 h 513123"/>
              <a:gd name="connsiteX1" fmla="*/ 51312 w 656214"/>
              <a:gd name="connsiteY1" fmla="*/ 0 h 513123"/>
              <a:gd name="connsiteX2" fmla="*/ 604902 w 656214"/>
              <a:gd name="connsiteY2" fmla="*/ 0 h 513123"/>
              <a:gd name="connsiteX3" fmla="*/ 656214 w 656214"/>
              <a:gd name="connsiteY3" fmla="*/ 51312 h 513123"/>
              <a:gd name="connsiteX4" fmla="*/ 656214 w 656214"/>
              <a:gd name="connsiteY4" fmla="*/ 461811 h 513123"/>
              <a:gd name="connsiteX5" fmla="*/ 604902 w 656214"/>
              <a:gd name="connsiteY5" fmla="*/ 513123 h 513123"/>
              <a:gd name="connsiteX6" fmla="*/ 51312 w 656214"/>
              <a:gd name="connsiteY6" fmla="*/ 513123 h 513123"/>
              <a:gd name="connsiteX7" fmla="*/ 0 w 656214"/>
              <a:gd name="connsiteY7" fmla="*/ 461811 h 513123"/>
              <a:gd name="connsiteX8" fmla="*/ 0 w 656214"/>
              <a:gd name="connsiteY8" fmla="*/ 51312 h 51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6214" h="513123">
                <a:moveTo>
                  <a:pt x="0" y="51312"/>
                </a:moveTo>
                <a:cubicBezTo>
                  <a:pt x="0" y="22973"/>
                  <a:pt x="22973" y="0"/>
                  <a:pt x="51312" y="0"/>
                </a:cubicBezTo>
                <a:lnTo>
                  <a:pt x="604902" y="0"/>
                </a:lnTo>
                <a:cubicBezTo>
                  <a:pt x="633241" y="0"/>
                  <a:pt x="656214" y="22973"/>
                  <a:pt x="656214" y="51312"/>
                </a:cubicBezTo>
                <a:lnTo>
                  <a:pt x="656214" y="461811"/>
                </a:lnTo>
                <a:cubicBezTo>
                  <a:pt x="656214" y="490150"/>
                  <a:pt x="633241" y="513123"/>
                  <a:pt x="604902" y="513123"/>
                </a:cubicBezTo>
                <a:lnTo>
                  <a:pt x="51312" y="513123"/>
                </a:lnTo>
                <a:cubicBezTo>
                  <a:pt x="22973" y="513123"/>
                  <a:pt x="0" y="490150"/>
                  <a:pt x="0" y="461811"/>
                </a:cubicBezTo>
                <a:lnTo>
                  <a:pt x="0" y="5131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749" tIns="60749" rIns="60749" bIns="60749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0,2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4397112" y="3993604"/>
            <a:ext cx="3030943" cy="479994"/>
          </a:xfrm>
          <a:custGeom>
            <a:avLst/>
            <a:gdLst>
              <a:gd name="connsiteX0" fmla="*/ 0 w 2128385"/>
              <a:gd name="connsiteY0" fmla="*/ 99080 h 990804"/>
              <a:gd name="connsiteX1" fmla="*/ 99080 w 2128385"/>
              <a:gd name="connsiteY1" fmla="*/ 0 h 990804"/>
              <a:gd name="connsiteX2" fmla="*/ 2029305 w 2128385"/>
              <a:gd name="connsiteY2" fmla="*/ 0 h 990804"/>
              <a:gd name="connsiteX3" fmla="*/ 2128385 w 2128385"/>
              <a:gd name="connsiteY3" fmla="*/ 99080 h 990804"/>
              <a:gd name="connsiteX4" fmla="*/ 2128385 w 2128385"/>
              <a:gd name="connsiteY4" fmla="*/ 891724 h 990804"/>
              <a:gd name="connsiteX5" fmla="*/ 2029305 w 2128385"/>
              <a:gd name="connsiteY5" fmla="*/ 990804 h 990804"/>
              <a:gd name="connsiteX6" fmla="*/ 99080 w 2128385"/>
              <a:gd name="connsiteY6" fmla="*/ 990804 h 990804"/>
              <a:gd name="connsiteX7" fmla="*/ 0 w 2128385"/>
              <a:gd name="connsiteY7" fmla="*/ 891724 h 990804"/>
              <a:gd name="connsiteX8" fmla="*/ 0 w 2128385"/>
              <a:gd name="connsiteY8" fmla="*/ 99080 h 990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8385" h="990804">
                <a:moveTo>
                  <a:pt x="0" y="99080"/>
                </a:moveTo>
                <a:cubicBezTo>
                  <a:pt x="0" y="44360"/>
                  <a:pt x="44360" y="0"/>
                  <a:pt x="99080" y="0"/>
                </a:cubicBezTo>
                <a:lnTo>
                  <a:pt x="2029305" y="0"/>
                </a:lnTo>
                <a:cubicBezTo>
                  <a:pt x="2084025" y="0"/>
                  <a:pt x="2128385" y="44360"/>
                  <a:pt x="2128385" y="99080"/>
                </a:cubicBezTo>
                <a:lnTo>
                  <a:pt x="2128385" y="891724"/>
                </a:lnTo>
                <a:cubicBezTo>
                  <a:pt x="2128385" y="946444"/>
                  <a:pt x="2084025" y="990804"/>
                  <a:pt x="2029305" y="990804"/>
                </a:cubicBezTo>
                <a:lnTo>
                  <a:pt x="99080" y="990804"/>
                </a:lnTo>
                <a:cubicBezTo>
                  <a:pt x="44360" y="990804"/>
                  <a:pt x="0" y="946444"/>
                  <a:pt x="0" y="891724"/>
                </a:cubicBezTo>
                <a:lnTo>
                  <a:pt x="0" y="9908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40" tIns="74740" rIns="74740" bIns="74740" numCol="1" spcCol="1270" anchor="ctr" anchorCtr="0">
            <a:noAutofit/>
          </a:bodyPr>
          <a:lstStyle/>
          <a:p>
            <a:pPr algn="just"/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</a:t>
            </a:r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отдельных полномочий по составлению протоколов об административных правонарушениях, посягающих на общественный порядок и общественную </a:t>
            </a:r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</a:t>
            </a:r>
            <a:endParaRPr lang="ru-RU" sz="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7453077" y="3999971"/>
            <a:ext cx="494369" cy="497689"/>
          </a:xfrm>
          <a:custGeom>
            <a:avLst/>
            <a:gdLst>
              <a:gd name="connsiteX0" fmla="*/ 0 w 657498"/>
              <a:gd name="connsiteY0" fmla="*/ 51312 h 513123"/>
              <a:gd name="connsiteX1" fmla="*/ 51312 w 657498"/>
              <a:gd name="connsiteY1" fmla="*/ 0 h 513123"/>
              <a:gd name="connsiteX2" fmla="*/ 606186 w 657498"/>
              <a:gd name="connsiteY2" fmla="*/ 0 h 513123"/>
              <a:gd name="connsiteX3" fmla="*/ 657498 w 657498"/>
              <a:gd name="connsiteY3" fmla="*/ 51312 h 513123"/>
              <a:gd name="connsiteX4" fmla="*/ 657498 w 657498"/>
              <a:gd name="connsiteY4" fmla="*/ 461811 h 513123"/>
              <a:gd name="connsiteX5" fmla="*/ 606186 w 657498"/>
              <a:gd name="connsiteY5" fmla="*/ 513123 h 513123"/>
              <a:gd name="connsiteX6" fmla="*/ 51312 w 657498"/>
              <a:gd name="connsiteY6" fmla="*/ 513123 h 513123"/>
              <a:gd name="connsiteX7" fmla="*/ 0 w 657498"/>
              <a:gd name="connsiteY7" fmla="*/ 461811 h 513123"/>
              <a:gd name="connsiteX8" fmla="*/ 0 w 657498"/>
              <a:gd name="connsiteY8" fmla="*/ 51312 h 51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513123">
                <a:moveTo>
                  <a:pt x="0" y="51312"/>
                </a:moveTo>
                <a:cubicBezTo>
                  <a:pt x="0" y="22973"/>
                  <a:pt x="22973" y="0"/>
                  <a:pt x="51312" y="0"/>
                </a:cubicBezTo>
                <a:lnTo>
                  <a:pt x="606186" y="0"/>
                </a:lnTo>
                <a:cubicBezTo>
                  <a:pt x="634525" y="0"/>
                  <a:pt x="657498" y="22973"/>
                  <a:pt x="657498" y="51312"/>
                </a:cubicBezTo>
                <a:lnTo>
                  <a:pt x="657498" y="461811"/>
                </a:lnTo>
                <a:cubicBezTo>
                  <a:pt x="657498" y="490150"/>
                  <a:pt x="634525" y="513123"/>
                  <a:pt x="606186" y="513123"/>
                </a:cubicBezTo>
                <a:lnTo>
                  <a:pt x="51312" y="513123"/>
                </a:lnTo>
                <a:cubicBezTo>
                  <a:pt x="22973" y="513123"/>
                  <a:pt x="0" y="490150"/>
                  <a:pt x="0" y="461811"/>
                </a:cubicBezTo>
                <a:lnTo>
                  <a:pt x="0" y="5131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749" tIns="60749" rIns="60749" bIns="60749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2,9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8019020" y="3999971"/>
            <a:ext cx="409930" cy="504057"/>
          </a:xfrm>
          <a:custGeom>
            <a:avLst/>
            <a:gdLst>
              <a:gd name="connsiteX0" fmla="*/ 0 w 657498"/>
              <a:gd name="connsiteY0" fmla="*/ 51312 h 513123"/>
              <a:gd name="connsiteX1" fmla="*/ 51312 w 657498"/>
              <a:gd name="connsiteY1" fmla="*/ 0 h 513123"/>
              <a:gd name="connsiteX2" fmla="*/ 606186 w 657498"/>
              <a:gd name="connsiteY2" fmla="*/ 0 h 513123"/>
              <a:gd name="connsiteX3" fmla="*/ 657498 w 657498"/>
              <a:gd name="connsiteY3" fmla="*/ 51312 h 513123"/>
              <a:gd name="connsiteX4" fmla="*/ 657498 w 657498"/>
              <a:gd name="connsiteY4" fmla="*/ 461811 h 513123"/>
              <a:gd name="connsiteX5" fmla="*/ 606186 w 657498"/>
              <a:gd name="connsiteY5" fmla="*/ 513123 h 513123"/>
              <a:gd name="connsiteX6" fmla="*/ 51312 w 657498"/>
              <a:gd name="connsiteY6" fmla="*/ 513123 h 513123"/>
              <a:gd name="connsiteX7" fmla="*/ 0 w 657498"/>
              <a:gd name="connsiteY7" fmla="*/ 461811 h 513123"/>
              <a:gd name="connsiteX8" fmla="*/ 0 w 657498"/>
              <a:gd name="connsiteY8" fmla="*/ 51312 h 51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513123">
                <a:moveTo>
                  <a:pt x="0" y="51312"/>
                </a:moveTo>
                <a:cubicBezTo>
                  <a:pt x="0" y="22973"/>
                  <a:pt x="22973" y="0"/>
                  <a:pt x="51312" y="0"/>
                </a:cubicBezTo>
                <a:lnTo>
                  <a:pt x="606186" y="0"/>
                </a:lnTo>
                <a:cubicBezTo>
                  <a:pt x="634525" y="0"/>
                  <a:pt x="657498" y="22973"/>
                  <a:pt x="657498" y="51312"/>
                </a:cubicBezTo>
                <a:lnTo>
                  <a:pt x="657498" y="461811"/>
                </a:lnTo>
                <a:cubicBezTo>
                  <a:pt x="657498" y="490150"/>
                  <a:pt x="634525" y="513123"/>
                  <a:pt x="606186" y="513123"/>
                </a:cubicBezTo>
                <a:lnTo>
                  <a:pt x="51312" y="513123"/>
                </a:lnTo>
                <a:cubicBezTo>
                  <a:pt x="22973" y="513123"/>
                  <a:pt x="0" y="490150"/>
                  <a:pt x="0" y="461811"/>
                </a:cubicBezTo>
                <a:lnTo>
                  <a:pt x="0" y="5131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749" tIns="60749" rIns="60749" bIns="60749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1,5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8497869" y="4006339"/>
            <a:ext cx="506944" cy="497689"/>
          </a:xfrm>
          <a:custGeom>
            <a:avLst/>
            <a:gdLst>
              <a:gd name="connsiteX0" fmla="*/ 0 w 657498"/>
              <a:gd name="connsiteY0" fmla="*/ 51312 h 513123"/>
              <a:gd name="connsiteX1" fmla="*/ 51312 w 657498"/>
              <a:gd name="connsiteY1" fmla="*/ 0 h 513123"/>
              <a:gd name="connsiteX2" fmla="*/ 606186 w 657498"/>
              <a:gd name="connsiteY2" fmla="*/ 0 h 513123"/>
              <a:gd name="connsiteX3" fmla="*/ 657498 w 657498"/>
              <a:gd name="connsiteY3" fmla="*/ 51312 h 513123"/>
              <a:gd name="connsiteX4" fmla="*/ 657498 w 657498"/>
              <a:gd name="connsiteY4" fmla="*/ 461811 h 513123"/>
              <a:gd name="connsiteX5" fmla="*/ 606186 w 657498"/>
              <a:gd name="connsiteY5" fmla="*/ 513123 h 513123"/>
              <a:gd name="connsiteX6" fmla="*/ 51312 w 657498"/>
              <a:gd name="connsiteY6" fmla="*/ 513123 h 513123"/>
              <a:gd name="connsiteX7" fmla="*/ 0 w 657498"/>
              <a:gd name="connsiteY7" fmla="*/ 461811 h 513123"/>
              <a:gd name="connsiteX8" fmla="*/ 0 w 657498"/>
              <a:gd name="connsiteY8" fmla="*/ 51312 h 51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513123">
                <a:moveTo>
                  <a:pt x="0" y="51312"/>
                </a:moveTo>
                <a:cubicBezTo>
                  <a:pt x="0" y="22973"/>
                  <a:pt x="22973" y="0"/>
                  <a:pt x="51312" y="0"/>
                </a:cubicBezTo>
                <a:lnTo>
                  <a:pt x="606186" y="0"/>
                </a:lnTo>
                <a:cubicBezTo>
                  <a:pt x="634525" y="0"/>
                  <a:pt x="657498" y="22973"/>
                  <a:pt x="657498" y="51312"/>
                </a:cubicBezTo>
                <a:lnTo>
                  <a:pt x="657498" y="461811"/>
                </a:lnTo>
                <a:cubicBezTo>
                  <a:pt x="657498" y="490150"/>
                  <a:pt x="634525" y="513123"/>
                  <a:pt x="606186" y="513123"/>
                </a:cubicBezTo>
                <a:lnTo>
                  <a:pt x="51312" y="513123"/>
                </a:lnTo>
                <a:cubicBezTo>
                  <a:pt x="22973" y="513123"/>
                  <a:pt x="0" y="490150"/>
                  <a:pt x="0" y="461811"/>
                </a:cubicBezTo>
                <a:lnTo>
                  <a:pt x="0" y="5131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749" tIns="60749" rIns="60749" bIns="60749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1,5</a:t>
            </a:r>
          </a:p>
        </p:txBody>
      </p:sp>
      <p:sp>
        <p:nvSpPr>
          <p:cNvPr id="47" name="Полилиния 46"/>
          <p:cNvSpPr/>
          <p:nvPr/>
        </p:nvSpPr>
        <p:spPr>
          <a:xfrm>
            <a:off x="4397112" y="4504029"/>
            <a:ext cx="3021526" cy="365132"/>
          </a:xfrm>
          <a:custGeom>
            <a:avLst/>
            <a:gdLst>
              <a:gd name="connsiteX0" fmla="*/ 0 w 2128385"/>
              <a:gd name="connsiteY0" fmla="*/ 99080 h 990804"/>
              <a:gd name="connsiteX1" fmla="*/ 99080 w 2128385"/>
              <a:gd name="connsiteY1" fmla="*/ 0 h 990804"/>
              <a:gd name="connsiteX2" fmla="*/ 2029305 w 2128385"/>
              <a:gd name="connsiteY2" fmla="*/ 0 h 990804"/>
              <a:gd name="connsiteX3" fmla="*/ 2128385 w 2128385"/>
              <a:gd name="connsiteY3" fmla="*/ 99080 h 990804"/>
              <a:gd name="connsiteX4" fmla="*/ 2128385 w 2128385"/>
              <a:gd name="connsiteY4" fmla="*/ 891724 h 990804"/>
              <a:gd name="connsiteX5" fmla="*/ 2029305 w 2128385"/>
              <a:gd name="connsiteY5" fmla="*/ 990804 h 990804"/>
              <a:gd name="connsiteX6" fmla="*/ 99080 w 2128385"/>
              <a:gd name="connsiteY6" fmla="*/ 990804 h 990804"/>
              <a:gd name="connsiteX7" fmla="*/ 0 w 2128385"/>
              <a:gd name="connsiteY7" fmla="*/ 891724 h 990804"/>
              <a:gd name="connsiteX8" fmla="*/ 0 w 2128385"/>
              <a:gd name="connsiteY8" fmla="*/ 99080 h 990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8385" h="990804">
                <a:moveTo>
                  <a:pt x="0" y="99080"/>
                </a:moveTo>
                <a:cubicBezTo>
                  <a:pt x="0" y="44360"/>
                  <a:pt x="44360" y="0"/>
                  <a:pt x="99080" y="0"/>
                </a:cubicBezTo>
                <a:lnTo>
                  <a:pt x="2029305" y="0"/>
                </a:lnTo>
                <a:cubicBezTo>
                  <a:pt x="2084025" y="0"/>
                  <a:pt x="2128385" y="44360"/>
                  <a:pt x="2128385" y="99080"/>
                </a:cubicBezTo>
                <a:lnTo>
                  <a:pt x="2128385" y="891724"/>
                </a:lnTo>
                <a:cubicBezTo>
                  <a:pt x="2128385" y="946444"/>
                  <a:pt x="2084025" y="990804"/>
                  <a:pt x="2029305" y="990804"/>
                </a:cubicBezTo>
                <a:lnTo>
                  <a:pt x="99080" y="990804"/>
                </a:lnTo>
                <a:cubicBezTo>
                  <a:pt x="44360" y="990804"/>
                  <a:pt x="0" y="946444"/>
                  <a:pt x="0" y="891724"/>
                </a:cubicBezTo>
                <a:lnTo>
                  <a:pt x="0" y="9908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40" tIns="74740" rIns="74740" bIns="74740" numCol="1" spcCol="1270" anchor="ctr" anchorCtr="0">
            <a:noAutofit/>
          </a:bodyPr>
          <a:lstStyle/>
          <a:p>
            <a:pPr algn="just"/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административных комиссий для рассмотрения дел об административных правонарушениях"</a:t>
            </a:r>
          </a:p>
        </p:txBody>
      </p:sp>
      <p:sp>
        <p:nvSpPr>
          <p:cNvPr id="48" name="Полилиния 47"/>
          <p:cNvSpPr/>
          <p:nvPr/>
        </p:nvSpPr>
        <p:spPr>
          <a:xfrm>
            <a:off x="7447763" y="4504028"/>
            <a:ext cx="520580" cy="365133"/>
          </a:xfrm>
          <a:custGeom>
            <a:avLst/>
            <a:gdLst>
              <a:gd name="connsiteX0" fmla="*/ 0 w 657498"/>
              <a:gd name="connsiteY0" fmla="*/ 51312 h 513123"/>
              <a:gd name="connsiteX1" fmla="*/ 51312 w 657498"/>
              <a:gd name="connsiteY1" fmla="*/ 0 h 513123"/>
              <a:gd name="connsiteX2" fmla="*/ 606186 w 657498"/>
              <a:gd name="connsiteY2" fmla="*/ 0 h 513123"/>
              <a:gd name="connsiteX3" fmla="*/ 657498 w 657498"/>
              <a:gd name="connsiteY3" fmla="*/ 51312 h 513123"/>
              <a:gd name="connsiteX4" fmla="*/ 657498 w 657498"/>
              <a:gd name="connsiteY4" fmla="*/ 461811 h 513123"/>
              <a:gd name="connsiteX5" fmla="*/ 606186 w 657498"/>
              <a:gd name="connsiteY5" fmla="*/ 513123 h 513123"/>
              <a:gd name="connsiteX6" fmla="*/ 51312 w 657498"/>
              <a:gd name="connsiteY6" fmla="*/ 513123 h 513123"/>
              <a:gd name="connsiteX7" fmla="*/ 0 w 657498"/>
              <a:gd name="connsiteY7" fmla="*/ 461811 h 513123"/>
              <a:gd name="connsiteX8" fmla="*/ 0 w 657498"/>
              <a:gd name="connsiteY8" fmla="*/ 51312 h 51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513123">
                <a:moveTo>
                  <a:pt x="0" y="51312"/>
                </a:moveTo>
                <a:cubicBezTo>
                  <a:pt x="0" y="22973"/>
                  <a:pt x="22973" y="0"/>
                  <a:pt x="51312" y="0"/>
                </a:cubicBezTo>
                <a:lnTo>
                  <a:pt x="606186" y="0"/>
                </a:lnTo>
                <a:cubicBezTo>
                  <a:pt x="634525" y="0"/>
                  <a:pt x="657498" y="22973"/>
                  <a:pt x="657498" y="51312"/>
                </a:cubicBezTo>
                <a:lnTo>
                  <a:pt x="657498" y="461811"/>
                </a:lnTo>
                <a:cubicBezTo>
                  <a:pt x="657498" y="490150"/>
                  <a:pt x="634525" y="513123"/>
                  <a:pt x="606186" y="513123"/>
                </a:cubicBezTo>
                <a:lnTo>
                  <a:pt x="51312" y="513123"/>
                </a:lnTo>
                <a:cubicBezTo>
                  <a:pt x="22973" y="513123"/>
                  <a:pt x="0" y="490150"/>
                  <a:pt x="0" y="461811"/>
                </a:cubicBezTo>
                <a:lnTo>
                  <a:pt x="0" y="5131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749" tIns="60749" rIns="60749" bIns="60749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1,5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8019019" y="4504028"/>
            <a:ext cx="426689" cy="365133"/>
          </a:xfrm>
          <a:custGeom>
            <a:avLst/>
            <a:gdLst>
              <a:gd name="connsiteX0" fmla="*/ 0 w 657498"/>
              <a:gd name="connsiteY0" fmla="*/ 51312 h 513123"/>
              <a:gd name="connsiteX1" fmla="*/ 51312 w 657498"/>
              <a:gd name="connsiteY1" fmla="*/ 0 h 513123"/>
              <a:gd name="connsiteX2" fmla="*/ 606186 w 657498"/>
              <a:gd name="connsiteY2" fmla="*/ 0 h 513123"/>
              <a:gd name="connsiteX3" fmla="*/ 657498 w 657498"/>
              <a:gd name="connsiteY3" fmla="*/ 51312 h 513123"/>
              <a:gd name="connsiteX4" fmla="*/ 657498 w 657498"/>
              <a:gd name="connsiteY4" fmla="*/ 461811 h 513123"/>
              <a:gd name="connsiteX5" fmla="*/ 606186 w 657498"/>
              <a:gd name="connsiteY5" fmla="*/ 513123 h 513123"/>
              <a:gd name="connsiteX6" fmla="*/ 51312 w 657498"/>
              <a:gd name="connsiteY6" fmla="*/ 513123 h 513123"/>
              <a:gd name="connsiteX7" fmla="*/ 0 w 657498"/>
              <a:gd name="connsiteY7" fmla="*/ 461811 h 513123"/>
              <a:gd name="connsiteX8" fmla="*/ 0 w 657498"/>
              <a:gd name="connsiteY8" fmla="*/ 51312 h 51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513123">
                <a:moveTo>
                  <a:pt x="0" y="51312"/>
                </a:moveTo>
                <a:cubicBezTo>
                  <a:pt x="0" y="22973"/>
                  <a:pt x="22973" y="0"/>
                  <a:pt x="51312" y="0"/>
                </a:cubicBezTo>
                <a:lnTo>
                  <a:pt x="606186" y="0"/>
                </a:lnTo>
                <a:cubicBezTo>
                  <a:pt x="634525" y="0"/>
                  <a:pt x="657498" y="22973"/>
                  <a:pt x="657498" y="51312"/>
                </a:cubicBezTo>
                <a:lnTo>
                  <a:pt x="657498" y="461811"/>
                </a:lnTo>
                <a:cubicBezTo>
                  <a:pt x="657498" y="490150"/>
                  <a:pt x="634525" y="513123"/>
                  <a:pt x="606186" y="513123"/>
                </a:cubicBezTo>
                <a:lnTo>
                  <a:pt x="51312" y="513123"/>
                </a:lnTo>
                <a:cubicBezTo>
                  <a:pt x="22973" y="513123"/>
                  <a:pt x="0" y="490150"/>
                  <a:pt x="0" y="461811"/>
                </a:cubicBezTo>
                <a:lnTo>
                  <a:pt x="0" y="5131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749" tIns="60749" rIns="60749" bIns="60749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1,5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8484933" y="4522096"/>
            <a:ext cx="512055" cy="347065"/>
          </a:xfrm>
          <a:custGeom>
            <a:avLst/>
            <a:gdLst>
              <a:gd name="connsiteX0" fmla="*/ 0 w 657498"/>
              <a:gd name="connsiteY0" fmla="*/ 51312 h 513123"/>
              <a:gd name="connsiteX1" fmla="*/ 51312 w 657498"/>
              <a:gd name="connsiteY1" fmla="*/ 0 h 513123"/>
              <a:gd name="connsiteX2" fmla="*/ 606186 w 657498"/>
              <a:gd name="connsiteY2" fmla="*/ 0 h 513123"/>
              <a:gd name="connsiteX3" fmla="*/ 657498 w 657498"/>
              <a:gd name="connsiteY3" fmla="*/ 51312 h 513123"/>
              <a:gd name="connsiteX4" fmla="*/ 657498 w 657498"/>
              <a:gd name="connsiteY4" fmla="*/ 461811 h 513123"/>
              <a:gd name="connsiteX5" fmla="*/ 606186 w 657498"/>
              <a:gd name="connsiteY5" fmla="*/ 513123 h 513123"/>
              <a:gd name="connsiteX6" fmla="*/ 51312 w 657498"/>
              <a:gd name="connsiteY6" fmla="*/ 513123 h 513123"/>
              <a:gd name="connsiteX7" fmla="*/ 0 w 657498"/>
              <a:gd name="connsiteY7" fmla="*/ 461811 h 513123"/>
              <a:gd name="connsiteX8" fmla="*/ 0 w 657498"/>
              <a:gd name="connsiteY8" fmla="*/ 51312 h 51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513123">
                <a:moveTo>
                  <a:pt x="0" y="51312"/>
                </a:moveTo>
                <a:cubicBezTo>
                  <a:pt x="0" y="22973"/>
                  <a:pt x="22973" y="0"/>
                  <a:pt x="51312" y="0"/>
                </a:cubicBezTo>
                <a:lnTo>
                  <a:pt x="606186" y="0"/>
                </a:lnTo>
                <a:cubicBezTo>
                  <a:pt x="634525" y="0"/>
                  <a:pt x="657498" y="22973"/>
                  <a:pt x="657498" y="51312"/>
                </a:cubicBezTo>
                <a:lnTo>
                  <a:pt x="657498" y="461811"/>
                </a:lnTo>
                <a:cubicBezTo>
                  <a:pt x="657498" y="490150"/>
                  <a:pt x="634525" y="513123"/>
                  <a:pt x="606186" y="513123"/>
                </a:cubicBezTo>
                <a:lnTo>
                  <a:pt x="51312" y="513123"/>
                </a:lnTo>
                <a:cubicBezTo>
                  <a:pt x="22973" y="513123"/>
                  <a:pt x="0" y="490150"/>
                  <a:pt x="0" y="461811"/>
                </a:cubicBezTo>
                <a:lnTo>
                  <a:pt x="0" y="5131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749" tIns="60749" rIns="60749" bIns="60749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1,5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4408650" y="5937478"/>
            <a:ext cx="2992040" cy="339040"/>
          </a:xfrm>
          <a:custGeom>
            <a:avLst/>
            <a:gdLst>
              <a:gd name="connsiteX0" fmla="*/ 0 w 2113338"/>
              <a:gd name="connsiteY0" fmla="*/ 51534 h 515338"/>
              <a:gd name="connsiteX1" fmla="*/ 51534 w 2113338"/>
              <a:gd name="connsiteY1" fmla="*/ 0 h 515338"/>
              <a:gd name="connsiteX2" fmla="*/ 2061804 w 2113338"/>
              <a:gd name="connsiteY2" fmla="*/ 0 h 515338"/>
              <a:gd name="connsiteX3" fmla="*/ 2113338 w 2113338"/>
              <a:gd name="connsiteY3" fmla="*/ 51534 h 515338"/>
              <a:gd name="connsiteX4" fmla="*/ 2113338 w 2113338"/>
              <a:gd name="connsiteY4" fmla="*/ 463804 h 515338"/>
              <a:gd name="connsiteX5" fmla="*/ 2061804 w 2113338"/>
              <a:gd name="connsiteY5" fmla="*/ 515338 h 515338"/>
              <a:gd name="connsiteX6" fmla="*/ 51534 w 2113338"/>
              <a:gd name="connsiteY6" fmla="*/ 515338 h 515338"/>
              <a:gd name="connsiteX7" fmla="*/ 0 w 2113338"/>
              <a:gd name="connsiteY7" fmla="*/ 463804 h 515338"/>
              <a:gd name="connsiteX8" fmla="*/ 0 w 2113338"/>
              <a:gd name="connsiteY8" fmla="*/ 51534 h 515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13338" h="515338">
                <a:moveTo>
                  <a:pt x="0" y="51534"/>
                </a:moveTo>
                <a:cubicBezTo>
                  <a:pt x="0" y="23073"/>
                  <a:pt x="23073" y="0"/>
                  <a:pt x="51534" y="0"/>
                </a:cubicBezTo>
                <a:lnTo>
                  <a:pt x="2061804" y="0"/>
                </a:lnTo>
                <a:cubicBezTo>
                  <a:pt x="2090265" y="0"/>
                  <a:pt x="2113338" y="23073"/>
                  <a:pt x="2113338" y="51534"/>
                </a:cubicBezTo>
                <a:lnTo>
                  <a:pt x="2113338" y="463804"/>
                </a:lnTo>
                <a:cubicBezTo>
                  <a:pt x="2113338" y="492265"/>
                  <a:pt x="2090265" y="515338"/>
                  <a:pt x="2061804" y="515338"/>
                </a:cubicBezTo>
                <a:lnTo>
                  <a:pt x="51534" y="515338"/>
                </a:lnTo>
                <a:cubicBezTo>
                  <a:pt x="23073" y="515338"/>
                  <a:pt x="0" y="492265"/>
                  <a:pt x="0" y="463804"/>
                </a:cubicBezTo>
                <a:lnTo>
                  <a:pt x="0" y="51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814" tIns="60814" rIns="60814" bIns="60814" numCol="1" spcCol="1270" anchor="ctr" anchorCtr="0">
            <a:noAutofit/>
          </a:bodyPr>
          <a:lstStyle/>
          <a:p>
            <a:pPr algn="just" defTabSz="533400">
              <a:lnSpc>
                <a:spcPct val="90000"/>
              </a:lnSpc>
              <a:spcAft>
                <a:spcPct val="35000"/>
              </a:spcAft>
            </a:pPr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</a:t>
            </a:r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организационно-правового и ресурсного обеспечения антинаркотической деятельности в Чувашской </a:t>
            </a:r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Республике</a:t>
            </a:r>
            <a:endParaRPr lang="ru-RU" sz="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7434250" y="5954031"/>
            <a:ext cx="527409" cy="322487"/>
          </a:xfrm>
          <a:custGeom>
            <a:avLst/>
            <a:gdLst>
              <a:gd name="connsiteX0" fmla="*/ 0 w 657498"/>
              <a:gd name="connsiteY0" fmla="*/ 51312 h 513123"/>
              <a:gd name="connsiteX1" fmla="*/ 51312 w 657498"/>
              <a:gd name="connsiteY1" fmla="*/ 0 h 513123"/>
              <a:gd name="connsiteX2" fmla="*/ 606186 w 657498"/>
              <a:gd name="connsiteY2" fmla="*/ 0 h 513123"/>
              <a:gd name="connsiteX3" fmla="*/ 657498 w 657498"/>
              <a:gd name="connsiteY3" fmla="*/ 51312 h 513123"/>
              <a:gd name="connsiteX4" fmla="*/ 657498 w 657498"/>
              <a:gd name="connsiteY4" fmla="*/ 461811 h 513123"/>
              <a:gd name="connsiteX5" fmla="*/ 606186 w 657498"/>
              <a:gd name="connsiteY5" fmla="*/ 513123 h 513123"/>
              <a:gd name="connsiteX6" fmla="*/ 51312 w 657498"/>
              <a:gd name="connsiteY6" fmla="*/ 513123 h 513123"/>
              <a:gd name="connsiteX7" fmla="*/ 0 w 657498"/>
              <a:gd name="connsiteY7" fmla="*/ 461811 h 513123"/>
              <a:gd name="connsiteX8" fmla="*/ 0 w 657498"/>
              <a:gd name="connsiteY8" fmla="*/ 51312 h 51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513123">
                <a:moveTo>
                  <a:pt x="0" y="51312"/>
                </a:moveTo>
                <a:cubicBezTo>
                  <a:pt x="0" y="22973"/>
                  <a:pt x="22973" y="0"/>
                  <a:pt x="51312" y="0"/>
                </a:cubicBezTo>
                <a:lnTo>
                  <a:pt x="606186" y="0"/>
                </a:lnTo>
                <a:cubicBezTo>
                  <a:pt x="634525" y="0"/>
                  <a:pt x="657498" y="22973"/>
                  <a:pt x="657498" y="51312"/>
                </a:cubicBezTo>
                <a:lnTo>
                  <a:pt x="657498" y="461811"/>
                </a:lnTo>
                <a:cubicBezTo>
                  <a:pt x="657498" y="490150"/>
                  <a:pt x="634525" y="513123"/>
                  <a:pt x="606186" y="513123"/>
                </a:cubicBezTo>
                <a:lnTo>
                  <a:pt x="51312" y="513123"/>
                </a:lnTo>
                <a:cubicBezTo>
                  <a:pt x="22973" y="513123"/>
                  <a:pt x="0" y="490150"/>
                  <a:pt x="0" y="461811"/>
                </a:cubicBezTo>
                <a:lnTo>
                  <a:pt x="0" y="5131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749" tIns="60749" rIns="60749" bIns="60749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1,5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8498171" y="5954143"/>
            <a:ext cx="498816" cy="322375"/>
          </a:xfrm>
          <a:custGeom>
            <a:avLst/>
            <a:gdLst>
              <a:gd name="connsiteX0" fmla="*/ 0 w 656214"/>
              <a:gd name="connsiteY0" fmla="*/ 51312 h 513123"/>
              <a:gd name="connsiteX1" fmla="*/ 51312 w 656214"/>
              <a:gd name="connsiteY1" fmla="*/ 0 h 513123"/>
              <a:gd name="connsiteX2" fmla="*/ 604902 w 656214"/>
              <a:gd name="connsiteY2" fmla="*/ 0 h 513123"/>
              <a:gd name="connsiteX3" fmla="*/ 656214 w 656214"/>
              <a:gd name="connsiteY3" fmla="*/ 51312 h 513123"/>
              <a:gd name="connsiteX4" fmla="*/ 656214 w 656214"/>
              <a:gd name="connsiteY4" fmla="*/ 461811 h 513123"/>
              <a:gd name="connsiteX5" fmla="*/ 604902 w 656214"/>
              <a:gd name="connsiteY5" fmla="*/ 513123 h 513123"/>
              <a:gd name="connsiteX6" fmla="*/ 51312 w 656214"/>
              <a:gd name="connsiteY6" fmla="*/ 513123 h 513123"/>
              <a:gd name="connsiteX7" fmla="*/ 0 w 656214"/>
              <a:gd name="connsiteY7" fmla="*/ 461811 h 513123"/>
              <a:gd name="connsiteX8" fmla="*/ 0 w 656214"/>
              <a:gd name="connsiteY8" fmla="*/ 51312 h 51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6214" h="513123">
                <a:moveTo>
                  <a:pt x="0" y="51312"/>
                </a:moveTo>
                <a:cubicBezTo>
                  <a:pt x="0" y="22973"/>
                  <a:pt x="22973" y="0"/>
                  <a:pt x="51312" y="0"/>
                </a:cubicBezTo>
                <a:lnTo>
                  <a:pt x="604902" y="0"/>
                </a:lnTo>
                <a:cubicBezTo>
                  <a:pt x="633241" y="0"/>
                  <a:pt x="656214" y="22973"/>
                  <a:pt x="656214" y="51312"/>
                </a:cubicBezTo>
                <a:lnTo>
                  <a:pt x="656214" y="461811"/>
                </a:lnTo>
                <a:cubicBezTo>
                  <a:pt x="656214" y="490150"/>
                  <a:pt x="633241" y="513123"/>
                  <a:pt x="604902" y="513123"/>
                </a:cubicBezTo>
                <a:lnTo>
                  <a:pt x="51312" y="513123"/>
                </a:lnTo>
                <a:cubicBezTo>
                  <a:pt x="22973" y="513123"/>
                  <a:pt x="0" y="490150"/>
                  <a:pt x="0" y="461811"/>
                </a:cubicBezTo>
                <a:lnTo>
                  <a:pt x="0" y="5131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749" tIns="60749" rIns="60749" bIns="60749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1,5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8019020" y="5954143"/>
            <a:ext cx="409930" cy="322375"/>
          </a:xfrm>
          <a:custGeom>
            <a:avLst/>
            <a:gdLst>
              <a:gd name="connsiteX0" fmla="*/ 0 w 657498"/>
              <a:gd name="connsiteY0" fmla="*/ 51312 h 513123"/>
              <a:gd name="connsiteX1" fmla="*/ 51312 w 657498"/>
              <a:gd name="connsiteY1" fmla="*/ 0 h 513123"/>
              <a:gd name="connsiteX2" fmla="*/ 606186 w 657498"/>
              <a:gd name="connsiteY2" fmla="*/ 0 h 513123"/>
              <a:gd name="connsiteX3" fmla="*/ 657498 w 657498"/>
              <a:gd name="connsiteY3" fmla="*/ 51312 h 513123"/>
              <a:gd name="connsiteX4" fmla="*/ 657498 w 657498"/>
              <a:gd name="connsiteY4" fmla="*/ 461811 h 513123"/>
              <a:gd name="connsiteX5" fmla="*/ 606186 w 657498"/>
              <a:gd name="connsiteY5" fmla="*/ 513123 h 513123"/>
              <a:gd name="connsiteX6" fmla="*/ 51312 w 657498"/>
              <a:gd name="connsiteY6" fmla="*/ 513123 h 513123"/>
              <a:gd name="connsiteX7" fmla="*/ 0 w 657498"/>
              <a:gd name="connsiteY7" fmla="*/ 461811 h 513123"/>
              <a:gd name="connsiteX8" fmla="*/ 0 w 657498"/>
              <a:gd name="connsiteY8" fmla="*/ 51312 h 51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513123">
                <a:moveTo>
                  <a:pt x="0" y="51312"/>
                </a:moveTo>
                <a:cubicBezTo>
                  <a:pt x="0" y="22973"/>
                  <a:pt x="22973" y="0"/>
                  <a:pt x="51312" y="0"/>
                </a:cubicBezTo>
                <a:lnTo>
                  <a:pt x="606186" y="0"/>
                </a:lnTo>
                <a:cubicBezTo>
                  <a:pt x="634525" y="0"/>
                  <a:pt x="657498" y="22973"/>
                  <a:pt x="657498" y="51312"/>
                </a:cubicBezTo>
                <a:lnTo>
                  <a:pt x="657498" y="461811"/>
                </a:lnTo>
                <a:cubicBezTo>
                  <a:pt x="657498" y="490150"/>
                  <a:pt x="634525" y="513123"/>
                  <a:pt x="606186" y="513123"/>
                </a:cubicBezTo>
                <a:lnTo>
                  <a:pt x="51312" y="513123"/>
                </a:lnTo>
                <a:cubicBezTo>
                  <a:pt x="22973" y="513123"/>
                  <a:pt x="0" y="490150"/>
                  <a:pt x="0" y="461811"/>
                </a:cubicBezTo>
                <a:lnTo>
                  <a:pt x="0" y="5131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749" tIns="60749" rIns="60749" bIns="60749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1,5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4397112" y="4884372"/>
            <a:ext cx="3015117" cy="635637"/>
          </a:xfrm>
          <a:custGeom>
            <a:avLst/>
            <a:gdLst>
              <a:gd name="connsiteX0" fmla="*/ 0 w 2128385"/>
              <a:gd name="connsiteY0" fmla="*/ 99080 h 990804"/>
              <a:gd name="connsiteX1" fmla="*/ 99080 w 2128385"/>
              <a:gd name="connsiteY1" fmla="*/ 0 h 990804"/>
              <a:gd name="connsiteX2" fmla="*/ 2029305 w 2128385"/>
              <a:gd name="connsiteY2" fmla="*/ 0 h 990804"/>
              <a:gd name="connsiteX3" fmla="*/ 2128385 w 2128385"/>
              <a:gd name="connsiteY3" fmla="*/ 99080 h 990804"/>
              <a:gd name="connsiteX4" fmla="*/ 2128385 w 2128385"/>
              <a:gd name="connsiteY4" fmla="*/ 891724 h 990804"/>
              <a:gd name="connsiteX5" fmla="*/ 2029305 w 2128385"/>
              <a:gd name="connsiteY5" fmla="*/ 990804 h 990804"/>
              <a:gd name="connsiteX6" fmla="*/ 99080 w 2128385"/>
              <a:gd name="connsiteY6" fmla="*/ 990804 h 990804"/>
              <a:gd name="connsiteX7" fmla="*/ 0 w 2128385"/>
              <a:gd name="connsiteY7" fmla="*/ 891724 h 990804"/>
              <a:gd name="connsiteX8" fmla="*/ 0 w 2128385"/>
              <a:gd name="connsiteY8" fmla="*/ 99080 h 990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8385" h="990804">
                <a:moveTo>
                  <a:pt x="0" y="99080"/>
                </a:moveTo>
                <a:cubicBezTo>
                  <a:pt x="0" y="44360"/>
                  <a:pt x="44360" y="0"/>
                  <a:pt x="99080" y="0"/>
                </a:cubicBezTo>
                <a:lnTo>
                  <a:pt x="2029305" y="0"/>
                </a:lnTo>
                <a:cubicBezTo>
                  <a:pt x="2084025" y="0"/>
                  <a:pt x="2128385" y="44360"/>
                  <a:pt x="2128385" y="99080"/>
                </a:cubicBezTo>
                <a:lnTo>
                  <a:pt x="2128385" y="891724"/>
                </a:lnTo>
                <a:cubicBezTo>
                  <a:pt x="2128385" y="946444"/>
                  <a:pt x="2084025" y="990804"/>
                  <a:pt x="2029305" y="990804"/>
                </a:cubicBezTo>
                <a:lnTo>
                  <a:pt x="99080" y="990804"/>
                </a:lnTo>
                <a:cubicBezTo>
                  <a:pt x="44360" y="990804"/>
                  <a:pt x="0" y="946444"/>
                  <a:pt x="0" y="891724"/>
                </a:cubicBezTo>
                <a:lnTo>
                  <a:pt x="0" y="9908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40" tIns="74740" rIns="74740" bIns="74740" numCol="1" spcCol="1270" anchor="ctr" anchorCtr="0">
            <a:noAutofit/>
          </a:bodyPr>
          <a:lstStyle/>
          <a:p>
            <a:pPr algn="just"/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</a:t>
            </a:r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социальной реабилитации и ресоциализации лиц, находящихся в трудной жизненной ситуации, потребляющих наркотические средства и психотропные вещества в немедицинских целях (за исключением медицинской</a:t>
            </a:r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7450253" y="4942523"/>
            <a:ext cx="498933" cy="577486"/>
          </a:xfrm>
          <a:custGeom>
            <a:avLst/>
            <a:gdLst>
              <a:gd name="connsiteX0" fmla="*/ 0 w 657498"/>
              <a:gd name="connsiteY0" fmla="*/ 51312 h 513123"/>
              <a:gd name="connsiteX1" fmla="*/ 51312 w 657498"/>
              <a:gd name="connsiteY1" fmla="*/ 0 h 513123"/>
              <a:gd name="connsiteX2" fmla="*/ 606186 w 657498"/>
              <a:gd name="connsiteY2" fmla="*/ 0 h 513123"/>
              <a:gd name="connsiteX3" fmla="*/ 657498 w 657498"/>
              <a:gd name="connsiteY3" fmla="*/ 51312 h 513123"/>
              <a:gd name="connsiteX4" fmla="*/ 657498 w 657498"/>
              <a:gd name="connsiteY4" fmla="*/ 461811 h 513123"/>
              <a:gd name="connsiteX5" fmla="*/ 606186 w 657498"/>
              <a:gd name="connsiteY5" fmla="*/ 513123 h 513123"/>
              <a:gd name="connsiteX6" fmla="*/ 51312 w 657498"/>
              <a:gd name="connsiteY6" fmla="*/ 513123 h 513123"/>
              <a:gd name="connsiteX7" fmla="*/ 0 w 657498"/>
              <a:gd name="connsiteY7" fmla="*/ 461811 h 513123"/>
              <a:gd name="connsiteX8" fmla="*/ 0 w 657498"/>
              <a:gd name="connsiteY8" fmla="*/ 51312 h 51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513123">
                <a:moveTo>
                  <a:pt x="0" y="51312"/>
                </a:moveTo>
                <a:cubicBezTo>
                  <a:pt x="0" y="22973"/>
                  <a:pt x="22973" y="0"/>
                  <a:pt x="51312" y="0"/>
                </a:cubicBezTo>
                <a:lnTo>
                  <a:pt x="606186" y="0"/>
                </a:lnTo>
                <a:cubicBezTo>
                  <a:pt x="634525" y="0"/>
                  <a:pt x="657498" y="22973"/>
                  <a:pt x="657498" y="51312"/>
                </a:cubicBezTo>
                <a:lnTo>
                  <a:pt x="657498" y="461811"/>
                </a:lnTo>
                <a:cubicBezTo>
                  <a:pt x="657498" y="490150"/>
                  <a:pt x="634525" y="513123"/>
                  <a:pt x="606186" y="513123"/>
                </a:cubicBezTo>
                <a:lnTo>
                  <a:pt x="51312" y="513123"/>
                </a:lnTo>
                <a:cubicBezTo>
                  <a:pt x="22973" y="513123"/>
                  <a:pt x="0" y="490150"/>
                  <a:pt x="0" y="461811"/>
                </a:cubicBezTo>
                <a:lnTo>
                  <a:pt x="0" y="5131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749" tIns="60749" rIns="60749" bIns="60749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0,4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8019020" y="4942523"/>
            <a:ext cx="426689" cy="577486"/>
          </a:xfrm>
          <a:custGeom>
            <a:avLst/>
            <a:gdLst>
              <a:gd name="connsiteX0" fmla="*/ 0 w 657498"/>
              <a:gd name="connsiteY0" fmla="*/ 51312 h 513123"/>
              <a:gd name="connsiteX1" fmla="*/ 51312 w 657498"/>
              <a:gd name="connsiteY1" fmla="*/ 0 h 513123"/>
              <a:gd name="connsiteX2" fmla="*/ 606186 w 657498"/>
              <a:gd name="connsiteY2" fmla="*/ 0 h 513123"/>
              <a:gd name="connsiteX3" fmla="*/ 657498 w 657498"/>
              <a:gd name="connsiteY3" fmla="*/ 51312 h 513123"/>
              <a:gd name="connsiteX4" fmla="*/ 657498 w 657498"/>
              <a:gd name="connsiteY4" fmla="*/ 461811 h 513123"/>
              <a:gd name="connsiteX5" fmla="*/ 606186 w 657498"/>
              <a:gd name="connsiteY5" fmla="*/ 513123 h 513123"/>
              <a:gd name="connsiteX6" fmla="*/ 51312 w 657498"/>
              <a:gd name="connsiteY6" fmla="*/ 513123 h 513123"/>
              <a:gd name="connsiteX7" fmla="*/ 0 w 657498"/>
              <a:gd name="connsiteY7" fmla="*/ 461811 h 513123"/>
              <a:gd name="connsiteX8" fmla="*/ 0 w 657498"/>
              <a:gd name="connsiteY8" fmla="*/ 51312 h 51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513123">
                <a:moveTo>
                  <a:pt x="0" y="51312"/>
                </a:moveTo>
                <a:cubicBezTo>
                  <a:pt x="0" y="22973"/>
                  <a:pt x="22973" y="0"/>
                  <a:pt x="51312" y="0"/>
                </a:cubicBezTo>
                <a:lnTo>
                  <a:pt x="606186" y="0"/>
                </a:lnTo>
                <a:cubicBezTo>
                  <a:pt x="634525" y="0"/>
                  <a:pt x="657498" y="22973"/>
                  <a:pt x="657498" y="51312"/>
                </a:cubicBezTo>
                <a:lnTo>
                  <a:pt x="657498" y="461811"/>
                </a:lnTo>
                <a:cubicBezTo>
                  <a:pt x="657498" y="490150"/>
                  <a:pt x="634525" y="513123"/>
                  <a:pt x="606186" y="513123"/>
                </a:cubicBezTo>
                <a:lnTo>
                  <a:pt x="51312" y="513123"/>
                </a:lnTo>
                <a:cubicBezTo>
                  <a:pt x="22973" y="513123"/>
                  <a:pt x="0" y="490150"/>
                  <a:pt x="0" y="461811"/>
                </a:cubicBezTo>
                <a:lnTo>
                  <a:pt x="0" y="5131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749" tIns="60749" rIns="60749" bIns="60749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0,4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Полилиния 57"/>
          <p:cNvSpPr/>
          <p:nvPr/>
        </p:nvSpPr>
        <p:spPr>
          <a:xfrm>
            <a:off x="8475236" y="4942523"/>
            <a:ext cx="512054" cy="577486"/>
          </a:xfrm>
          <a:custGeom>
            <a:avLst/>
            <a:gdLst>
              <a:gd name="connsiteX0" fmla="*/ 0 w 657498"/>
              <a:gd name="connsiteY0" fmla="*/ 51312 h 513123"/>
              <a:gd name="connsiteX1" fmla="*/ 51312 w 657498"/>
              <a:gd name="connsiteY1" fmla="*/ 0 h 513123"/>
              <a:gd name="connsiteX2" fmla="*/ 606186 w 657498"/>
              <a:gd name="connsiteY2" fmla="*/ 0 h 513123"/>
              <a:gd name="connsiteX3" fmla="*/ 657498 w 657498"/>
              <a:gd name="connsiteY3" fmla="*/ 51312 h 513123"/>
              <a:gd name="connsiteX4" fmla="*/ 657498 w 657498"/>
              <a:gd name="connsiteY4" fmla="*/ 461811 h 513123"/>
              <a:gd name="connsiteX5" fmla="*/ 606186 w 657498"/>
              <a:gd name="connsiteY5" fmla="*/ 513123 h 513123"/>
              <a:gd name="connsiteX6" fmla="*/ 51312 w 657498"/>
              <a:gd name="connsiteY6" fmla="*/ 513123 h 513123"/>
              <a:gd name="connsiteX7" fmla="*/ 0 w 657498"/>
              <a:gd name="connsiteY7" fmla="*/ 461811 h 513123"/>
              <a:gd name="connsiteX8" fmla="*/ 0 w 657498"/>
              <a:gd name="connsiteY8" fmla="*/ 51312 h 51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513123">
                <a:moveTo>
                  <a:pt x="0" y="51312"/>
                </a:moveTo>
                <a:cubicBezTo>
                  <a:pt x="0" y="22973"/>
                  <a:pt x="22973" y="0"/>
                  <a:pt x="51312" y="0"/>
                </a:cubicBezTo>
                <a:lnTo>
                  <a:pt x="606186" y="0"/>
                </a:lnTo>
                <a:cubicBezTo>
                  <a:pt x="634525" y="0"/>
                  <a:pt x="657498" y="22973"/>
                  <a:pt x="657498" y="51312"/>
                </a:cubicBezTo>
                <a:lnTo>
                  <a:pt x="657498" y="461811"/>
                </a:lnTo>
                <a:cubicBezTo>
                  <a:pt x="657498" y="490150"/>
                  <a:pt x="634525" y="513123"/>
                  <a:pt x="606186" y="513123"/>
                </a:cubicBezTo>
                <a:lnTo>
                  <a:pt x="51312" y="513123"/>
                </a:lnTo>
                <a:cubicBezTo>
                  <a:pt x="22973" y="513123"/>
                  <a:pt x="0" y="490150"/>
                  <a:pt x="0" y="461811"/>
                </a:cubicBezTo>
                <a:lnTo>
                  <a:pt x="0" y="5131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749" tIns="60749" rIns="60749" bIns="60749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0,4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олилиния 58"/>
          <p:cNvSpPr/>
          <p:nvPr/>
        </p:nvSpPr>
        <p:spPr>
          <a:xfrm>
            <a:off x="4411855" y="6303660"/>
            <a:ext cx="2992040" cy="496498"/>
          </a:xfrm>
          <a:custGeom>
            <a:avLst/>
            <a:gdLst>
              <a:gd name="connsiteX0" fmla="*/ 0 w 2113338"/>
              <a:gd name="connsiteY0" fmla="*/ 51534 h 515338"/>
              <a:gd name="connsiteX1" fmla="*/ 51534 w 2113338"/>
              <a:gd name="connsiteY1" fmla="*/ 0 h 515338"/>
              <a:gd name="connsiteX2" fmla="*/ 2061804 w 2113338"/>
              <a:gd name="connsiteY2" fmla="*/ 0 h 515338"/>
              <a:gd name="connsiteX3" fmla="*/ 2113338 w 2113338"/>
              <a:gd name="connsiteY3" fmla="*/ 51534 h 515338"/>
              <a:gd name="connsiteX4" fmla="*/ 2113338 w 2113338"/>
              <a:gd name="connsiteY4" fmla="*/ 463804 h 515338"/>
              <a:gd name="connsiteX5" fmla="*/ 2061804 w 2113338"/>
              <a:gd name="connsiteY5" fmla="*/ 515338 h 515338"/>
              <a:gd name="connsiteX6" fmla="*/ 51534 w 2113338"/>
              <a:gd name="connsiteY6" fmla="*/ 515338 h 515338"/>
              <a:gd name="connsiteX7" fmla="*/ 0 w 2113338"/>
              <a:gd name="connsiteY7" fmla="*/ 463804 h 515338"/>
              <a:gd name="connsiteX8" fmla="*/ 0 w 2113338"/>
              <a:gd name="connsiteY8" fmla="*/ 51534 h 515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13338" h="515338">
                <a:moveTo>
                  <a:pt x="0" y="51534"/>
                </a:moveTo>
                <a:cubicBezTo>
                  <a:pt x="0" y="23073"/>
                  <a:pt x="23073" y="0"/>
                  <a:pt x="51534" y="0"/>
                </a:cubicBezTo>
                <a:lnTo>
                  <a:pt x="2061804" y="0"/>
                </a:lnTo>
                <a:cubicBezTo>
                  <a:pt x="2090265" y="0"/>
                  <a:pt x="2113338" y="23073"/>
                  <a:pt x="2113338" y="51534"/>
                </a:cubicBezTo>
                <a:lnTo>
                  <a:pt x="2113338" y="463804"/>
                </a:lnTo>
                <a:cubicBezTo>
                  <a:pt x="2113338" y="492265"/>
                  <a:pt x="2090265" y="515338"/>
                  <a:pt x="2061804" y="515338"/>
                </a:cubicBezTo>
                <a:lnTo>
                  <a:pt x="51534" y="515338"/>
                </a:lnTo>
                <a:cubicBezTo>
                  <a:pt x="23073" y="515338"/>
                  <a:pt x="0" y="492265"/>
                  <a:pt x="0" y="463804"/>
                </a:cubicBezTo>
                <a:lnTo>
                  <a:pt x="0" y="51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814" tIns="60814" rIns="60814" bIns="60814" numCol="1" spcCol="1270" anchor="ctr" anchorCtr="0">
            <a:noAutofit/>
          </a:bodyPr>
          <a:lstStyle/>
          <a:p>
            <a:pPr algn="just" defTabSz="533400">
              <a:lnSpc>
                <a:spcPct val="90000"/>
              </a:lnSpc>
              <a:spcAft>
                <a:spcPct val="35000"/>
              </a:spcAft>
            </a:pPr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Предупреждение безнадзорности, беспризорности, правонарушений и антиобщественных действий несовершеннолетних, выявление и устранение причин и условий, способствующих развитию этих негативных явлений</a:t>
            </a:r>
          </a:p>
        </p:txBody>
      </p:sp>
      <p:sp>
        <p:nvSpPr>
          <p:cNvPr id="60" name="Полилиния 59"/>
          <p:cNvSpPr/>
          <p:nvPr/>
        </p:nvSpPr>
        <p:spPr>
          <a:xfrm>
            <a:off x="7442836" y="6347352"/>
            <a:ext cx="506351" cy="322489"/>
          </a:xfrm>
          <a:custGeom>
            <a:avLst/>
            <a:gdLst>
              <a:gd name="connsiteX0" fmla="*/ 0 w 657498"/>
              <a:gd name="connsiteY0" fmla="*/ 51312 h 513123"/>
              <a:gd name="connsiteX1" fmla="*/ 51312 w 657498"/>
              <a:gd name="connsiteY1" fmla="*/ 0 h 513123"/>
              <a:gd name="connsiteX2" fmla="*/ 606186 w 657498"/>
              <a:gd name="connsiteY2" fmla="*/ 0 h 513123"/>
              <a:gd name="connsiteX3" fmla="*/ 657498 w 657498"/>
              <a:gd name="connsiteY3" fmla="*/ 51312 h 513123"/>
              <a:gd name="connsiteX4" fmla="*/ 657498 w 657498"/>
              <a:gd name="connsiteY4" fmla="*/ 461811 h 513123"/>
              <a:gd name="connsiteX5" fmla="*/ 606186 w 657498"/>
              <a:gd name="connsiteY5" fmla="*/ 513123 h 513123"/>
              <a:gd name="connsiteX6" fmla="*/ 51312 w 657498"/>
              <a:gd name="connsiteY6" fmla="*/ 513123 h 513123"/>
              <a:gd name="connsiteX7" fmla="*/ 0 w 657498"/>
              <a:gd name="connsiteY7" fmla="*/ 461811 h 513123"/>
              <a:gd name="connsiteX8" fmla="*/ 0 w 657498"/>
              <a:gd name="connsiteY8" fmla="*/ 51312 h 51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513123">
                <a:moveTo>
                  <a:pt x="0" y="51312"/>
                </a:moveTo>
                <a:cubicBezTo>
                  <a:pt x="0" y="22973"/>
                  <a:pt x="22973" y="0"/>
                  <a:pt x="51312" y="0"/>
                </a:cubicBezTo>
                <a:lnTo>
                  <a:pt x="606186" y="0"/>
                </a:lnTo>
                <a:cubicBezTo>
                  <a:pt x="634525" y="0"/>
                  <a:pt x="657498" y="22973"/>
                  <a:pt x="657498" y="51312"/>
                </a:cubicBezTo>
                <a:lnTo>
                  <a:pt x="657498" y="461811"/>
                </a:lnTo>
                <a:cubicBezTo>
                  <a:pt x="657498" y="490150"/>
                  <a:pt x="634525" y="513123"/>
                  <a:pt x="606186" y="513123"/>
                </a:cubicBezTo>
                <a:lnTo>
                  <a:pt x="51312" y="513123"/>
                </a:lnTo>
                <a:cubicBezTo>
                  <a:pt x="22973" y="513123"/>
                  <a:pt x="0" y="490150"/>
                  <a:pt x="0" y="461811"/>
                </a:cubicBezTo>
                <a:lnTo>
                  <a:pt x="0" y="5131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749" tIns="60749" rIns="60749" bIns="60749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44,4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Полилиния 60"/>
          <p:cNvSpPr/>
          <p:nvPr/>
        </p:nvSpPr>
        <p:spPr>
          <a:xfrm>
            <a:off x="8019020" y="6355569"/>
            <a:ext cx="409930" cy="336937"/>
          </a:xfrm>
          <a:custGeom>
            <a:avLst/>
            <a:gdLst>
              <a:gd name="connsiteX0" fmla="*/ 0 w 657498"/>
              <a:gd name="connsiteY0" fmla="*/ 51312 h 513123"/>
              <a:gd name="connsiteX1" fmla="*/ 51312 w 657498"/>
              <a:gd name="connsiteY1" fmla="*/ 0 h 513123"/>
              <a:gd name="connsiteX2" fmla="*/ 606186 w 657498"/>
              <a:gd name="connsiteY2" fmla="*/ 0 h 513123"/>
              <a:gd name="connsiteX3" fmla="*/ 657498 w 657498"/>
              <a:gd name="connsiteY3" fmla="*/ 51312 h 513123"/>
              <a:gd name="connsiteX4" fmla="*/ 657498 w 657498"/>
              <a:gd name="connsiteY4" fmla="*/ 461811 h 513123"/>
              <a:gd name="connsiteX5" fmla="*/ 606186 w 657498"/>
              <a:gd name="connsiteY5" fmla="*/ 513123 h 513123"/>
              <a:gd name="connsiteX6" fmla="*/ 51312 w 657498"/>
              <a:gd name="connsiteY6" fmla="*/ 513123 h 513123"/>
              <a:gd name="connsiteX7" fmla="*/ 0 w 657498"/>
              <a:gd name="connsiteY7" fmla="*/ 461811 h 513123"/>
              <a:gd name="connsiteX8" fmla="*/ 0 w 657498"/>
              <a:gd name="connsiteY8" fmla="*/ 51312 h 51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513123">
                <a:moveTo>
                  <a:pt x="0" y="51312"/>
                </a:moveTo>
                <a:cubicBezTo>
                  <a:pt x="0" y="22973"/>
                  <a:pt x="22973" y="0"/>
                  <a:pt x="51312" y="0"/>
                </a:cubicBezTo>
                <a:lnTo>
                  <a:pt x="606186" y="0"/>
                </a:lnTo>
                <a:cubicBezTo>
                  <a:pt x="634525" y="0"/>
                  <a:pt x="657498" y="22973"/>
                  <a:pt x="657498" y="51312"/>
                </a:cubicBezTo>
                <a:lnTo>
                  <a:pt x="657498" y="461811"/>
                </a:lnTo>
                <a:cubicBezTo>
                  <a:pt x="657498" y="490150"/>
                  <a:pt x="634525" y="513123"/>
                  <a:pt x="606186" y="513123"/>
                </a:cubicBezTo>
                <a:lnTo>
                  <a:pt x="51312" y="513123"/>
                </a:lnTo>
                <a:cubicBezTo>
                  <a:pt x="22973" y="513123"/>
                  <a:pt x="0" y="490150"/>
                  <a:pt x="0" y="461811"/>
                </a:cubicBezTo>
                <a:lnTo>
                  <a:pt x="0" y="5131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749" tIns="60749" rIns="60749" bIns="60749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46,3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Полилиния 61"/>
          <p:cNvSpPr/>
          <p:nvPr/>
        </p:nvSpPr>
        <p:spPr>
          <a:xfrm>
            <a:off x="8498171" y="6370021"/>
            <a:ext cx="480732" cy="299820"/>
          </a:xfrm>
          <a:custGeom>
            <a:avLst/>
            <a:gdLst>
              <a:gd name="connsiteX0" fmla="*/ 0 w 657498"/>
              <a:gd name="connsiteY0" fmla="*/ 51312 h 513123"/>
              <a:gd name="connsiteX1" fmla="*/ 51312 w 657498"/>
              <a:gd name="connsiteY1" fmla="*/ 0 h 513123"/>
              <a:gd name="connsiteX2" fmla="*/ 606186 w 657498"/>
              <a:gd name="connsiteY2" fmla="*/ 0 h 513123"/>
              <a:gd name="connsiteX3" fmla="*/ 657498 w 657498"/>
              <a:gd name="connsiteY3" fmla="*/ 51312 h 513123"/>
              <a:gd name="connsiteX4" fmla="*/ 657498 w 657498"/>
              <a:gd name="connsiteY4" fmla="*/ 461811 h 513123"/>
              <a:gd name="connsiteX5" fmla="*/ 606186 w 657498"/>
              <a:gd name="connsiteY5" fmla="*/ 513123 h 513123"/>
              <a:gd name="connsiteX6" fmla="*/ 51312 w 657498"/>
              <a:gd name="connsiteY6" fmla="*/ 513123 h 513123"/>
              <a:gd name="connsiteX7" fmla="*/ 0 w 657498"/>
              <a:gd name="connsiteY7" fmla="*/ 461811 h 513123"/>
              <a:gd name="connsiteX8" fmla="*/ 0 w 657498"/>
              <a:gd name="connsiteY8" fmla="*/ 51312 h 51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513123">
                <a:moveTo>
                  <a:pt x="0" y="51312"/>
                </a:moveTo>
                <a:cubicBezTo>
                  <a:pt x="0" y="22973"/>
                  <a:pt x="22973" y="0"/>
                  <a:pt x="51312" y="0"/>
                </a:cubicBezTo>
                <a:lnTo>
                  <a:pt x="606186" y="0"/>
                </a:lnTo>
                <a:cubicBezTo>
                  <a:pt x="634525" y="0"/>
                  <a:pt x="657498" y="22973"/>
                  <a:pt x="657498" y="51312"/>
                </a:cubicBezTo>
                <a:lnTo>
                  <a:pt x="657498" y="461811"/>
                </a:lnTo>
                <a:cubicBezTo>
                  <a:pt x="657498" y="490150"/>
                  <a:pt x="634525" y="513123"/>
                  <a:pt x="606186" y="513123"/>
                </a:cubicBezTo>
                <a:lnTo>
                  <a:pt x="51312" y="513123"/>
                </a:lnTo>
                <a:cubicBezTo>
                  <a:pt x="22973" y="513123"/>
                  <a:pt x="0" y="490150"/>
                  <a:pt x="0" y="461811"/>
                </a:cubicBezTo>
                <a:lnTo>
                  <a:pt x="0" y="5131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749" tIns="60749" rIns="60749" bIns="60749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46,3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95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4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555" y="980728"/>
            <a:ext cx="2664377" cy="1900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олилиния 3"/>
          <p:cNvSpPr/>
          <p:nvPr/>
        </p:nvSpPr>
        <p:spPr>
          <a:xfrm>
            <a:off x="5148144" y="1395879"/>
            <a:ext cx="3899703" cy="735023"/>
          </a:xfrm>
          <a:custGeom>
            <a:avLst/>
            <a:gdLst>
              <a:gd name="connsiteX0" fmla="*/ 0 w 3903032"/>
              <a:gd name="connsiteY0" fmla="*/ 73502 h 735023"/>
              <a:gd name="connsiteX1" fmla="*/ 73502 w 3903032"/>
              <a:gd name="connsiteY1" fmla="*/ 0 h 735023"/>
              <a:gd name="connsiteX2" fmla="*/ 3829530 w 3903032"/>
              <a:gd name="connsiteY2" fmla="*/ 0 h 735023"/>
              <a:gd name="connsiteX3" fmla="*/ 3903032 w 3903032"/>
              <a:gd name="connsiteY3" fmla="*/ 73502 h 735023"/>
              <a:gd name="connsiteX4" fmla="*/ 3903032 w 3903032"/>
              <a:gd name="connsiteY4" fmla="*/ 661521 h 735023"/>
              <a:gd name="connsiteX5" fmla="*/ 3829530 w 3903032"/>
              <a:gd name="connsiteY5" fmla="*/ 735023 h 735023"/>
              <a:gd name="connsiteX6" fmla="*/ 73502 w 3903032"/>
              <a:gd name="connsiteY6" fmla="*/ 735023 h 735023"/>
              <a:gd name="connsiteX7" fmla="*/ 0 w 3903032"/>
              <a:gd name="connsiteY7" fmla="*/ 661521 h 735023"/>
              <a:gd name="connsiteX8" fmla="*/ 0 w 3903032"/>
              <a:gd name="connsiteY8" fmla="*/ 73502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735023">
                <a:moveTo>
                  <a:pt x="0" y="73502"/>
                </a:moveTo>
                <a:cubicBezTo>
                  <a:pt x="0" y="32908"/>
                  <a:pt x="32908" y="0"/>
                  <a:pt x="73502" y="0"/>
                </a:cubicBezTo>
                <a:lnTo>
                  <a:pt x="3829530" y="0"/>
                </a:lnTo>
                <a:cubicBezTo>
                  <a:pt x="3870124" y="0"/>
                  <a:pt x="3903032" y="32908"/>
                  <a:pt x="3903032" y="73502"/>
                </a:cubicBezTo>
                <a:lnTo>
                  <a:pt x="3903032" y="661521"/>
                </a:lnTo>
                <a:cubicBezTo>
                  <a:pt x="3903032" y="702115"/>
                  <a:pt x="3870124" y="735023"/>
                  <a:pt x="3829530" y="735023"/>
                </a:cubicBezTo>
                <a:lnTo>
                  <a:pt x="73502" y="735023"/>
                </a:lnTo>
                <a:cubicBezTo>
                  <a:pt x="32908" y="735023"/>
                  <a:pt x="0" y="702115"/>
                  <a:pt x="0" y="661521"/>
                </a:cubicBezTo>
                <a:lnTo>
                  <a:pt x="0" y="73502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74868" tIns="74868" rIns="74868" bIns="74868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</a:p>
        </p:txBody>
      </p:sp>
      <p:sp>
        <p:nvSpPr>
          <p:cNvPr id="25" name="Полилиния 24"/>
          <p:cNvSpPr/>
          <p:nvPr/>
        </p:nvSpPr>
        <p:spPr>
          <a:xfrm>
            <a:off x="5871745" y="2584160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</a:p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5871745" y="5158805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8,4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5097347" y="3406707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10,5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5884132" y="4243587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82,4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6670759" y="2584160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6649205" y="5158805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6670759" y="3406707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20,1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6670917" y="4243587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78,2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7456160" y="2584160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7456160" y="5158805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7456160" y="3406707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19,6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7457702" y="4243587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76,2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3532" y="3391457"/>
            <a:ext cx="4900516" cy="72008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преступлений, совершенных на улицах, в общем числе зарегистрированных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преступлений, </a:t>
            </a:r>
            <a:r>
              <a:rPr lang="ru-RU" sz="1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4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03532" y="4251227"/>
            <a:ext cx="4900516" cy="70563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Распространенность преступлений в сфере незаконного оборота </a:t>
            </a:r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наркотиков, </a:t>
            </a:r>
            <a:r>
              <a:rPr lang="ru-RU" sz="1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преступлений на 100 тыс. населения</a:t>
            </a:r>
            <a:endParaRPr lang="ru-RU" sz="15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03532" y="5135822"/>
            <a:ext cx="4900516" cy="74145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Число несовершеннолетних, совершивших преступления, в расчете на 1 тыс. несовершеннолетних в возрасте от 14 до 18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лет, </a:t>
            </a:r>
            <a:r>
              <a:rPr lang="ru-RU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25891" y="2130902"/>
            <a:ext cx="2213861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59728" y="0"/>
            <a:ext cx="72646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None/>
            </a:pP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</a:t>
            </a:r>
          </a:p>
          <a:p>
            <a:pPr marL="0" indent="0" algn="l">
              <a:buClr>
                <a:srgbClr val="F14124">
                  <a:lumMod val="75000"/>
                </a:srgbClr>
              </a:buClr>
              <a:buNone/>
            </a:pP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общественного порядка и противодействие преступности»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35DCAC-F131-4C56-82C1-BB591457AF70}" type="slidenum">
              <a:rPr lang="ru-RU" smtClean="0"/>
              <a:pPr>
                <a:defRPr/>
              </a:pPr>
              <a:t>62</a:t>
            </a:fld>
            <a:endParaRPr lang="ru-RU" dirty="0"/>
          </a:p>
        </p:txBody>
      </p:sp>
      <p:sp>
        <p:nvSpPr>
          <p:cNvPr id="29" name="Полилиния 28"/>
          <p:cNvSpPr/>
          <p:nvPr/>
        </p:nvSpPr>
        <p:spPr>
          <a:xfrm>
            <a:off x="8244488" y="2584160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8244488" y="3406707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19,1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8244488" y="4243587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65,9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8244488" y="5158805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6,4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5097347" y="2584160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</a:p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5871745" y="3406707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20,2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5097347" y="4243587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100,8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5097347" y="5146547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2,9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5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35071" y="764705"/>
            <a:ext cx="3931407" cy="212648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9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сбалансированное развитие минерально-сырьевой базы;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систем государственного мониторинга земель и недр;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биологического разнообразия на территории Чувашской Республики;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устойчивое управление лесами, повышение эффективности использования, охраны, защиты и воспроизводства лесов, обеспечение стабильного удовлетворения общественных потребностей в ресурсах и полезных свойствах леса;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сохранение, воспроизводство и рациональное использование животного мира;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защищенности населения и объектов экономики от негативного воздействия вод;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безопасности гидротехнических сооружений;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уровня экологической безопасности и улучшение состояния окружающей среды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5071" y="3064604"/>
            <a:ext cx="378885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2431338"/>
              </p:ext>
            </p:extLst>
          </p:nvPr>
        </p:nvGraphicFramePr>
        <p:xfrm>
          <a:off x="75964" y="3329017"/>
          <a:ext cx="3847964" cy="33017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24328" y="635939"/>
            <a:ext cx="1438748" cy="10412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олилиния 3"/>
          <p:cNvSpPr/>
          <p:nvPr/>
        </p:nvSpPr>
        <p:spPr>
          <a:xfrm>
            <a:off x="4218905" y="1259286"/>
            <a:ext cx="4853543" cy="252000"/>
          </a:xfrm>
          <a:custGeom>
            <a:avLst/>
            <a:gdLst>
              <a:gd name="connsiteX0" fmla="*/ 0 w 4573005"/>
              <a:gd name="connsiteY0" fmla="*/ 33226 h 332263"/>
              <a:gd name="connsiteX1" fmla="*/ 33226 w 4573005"/>
              <a:gd name="connsiteY1" fmla="*/ 0 h 332263"/>
              <a:gd name="connsiteX2" fmla="*/ 4539779 w 4573005"/>
              <a:gd name="connsiteY2" fmla="*/ 0 h 332263"/>
              <a:gd name="connsiteX3" fmla="*/ 4573005 w 4573005"/>
              <a:gd name="connsiteY3" fmla="*/ 33226 h 332263"/>
              <a:gd name="connsiteX4" fmla="*/ 4573005 w 4573005"/>
              <a:gd name="connsiteY4" fmla="*/ 299037 h 332263"/>
              <a:gd name="connsiteX5" fmla="*/ 4539779 w 4573005"/>
              <a:gd name="connsiteY5" fmla="*/ 332263 h 332263"/>
              <a:gd name="connsiteX6" fmla="*/ 33226 w 4573005"/>
              <a:gd name="connsiteY6" fmla="*/ 332263 h 332263"/>
              <a:gd name="connsiteX7" fmla="*/ 0 w 4573005"/>
              <a:gd name="connsiteY7" fmla="*/ 299037 h 332263"/>
              <a:gd name="connsiteX8" fmla="*/ 0 w 4573005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3005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4539779" y="0"/>
                </a:lnTo>
                <a:cubicBezTo>
                  <a:pt x="4558129" y="0"/>
                  <a:pt x="4573005" y="14876"/>
                  <a:pt x="4573005" y="33226"/>
                </a:cubicBezTo>
                <a:lnTo>
                  <a:pt x="4573005" y="299037"/>
                </a:lnTo>
                <a:cubicBezTo>
                  <a:pt x="4573005" y="317387"/>
                  <a:pt x="4558129" y="332263"/>
                  <a:pt x="4539779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882" tIns="66882" rIns="66882" bIns="66882" numCol="1" spcCol="1270" anchor="ctr" anchorCtr="0">
            <a:noAutofit/>
          </a:bodyPr>
          <a:lstStyle/>
          <a:p>
            <a:pPr algn="ctr" defTabSz="6667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структурных элементов, </a:t>
            </a:r>
            <a:r>
              <a:rPr lang="ru-RU" sz="1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7" name="Полилиния 6"/>
          <p:cNvSpPr/>
          <p:nvPr/>
        </p:nvSpPr>
        <p:spPr>
          <a:xfrm>
            <a:off x="4212526" y="2739019"/>
            <a:ext cx="3168351" cy="252000"/>
          </a:xfrm>
          <a:custGeom>
            <a:avLst/>
            <a:gdLst>
              <a:gd name="connsiteX0" fmla="*/ 0 w 2570092"/>
              <a:gd name="connsiteY0" fmla="*/ 33226 h 332263"/>
              <a:gd name="connsiteX1" fmla="*/ 33226 w 2570092"/>
              <a:gd name="connsiteY1" fmla="*/ 0 h 332263"/>
              <a:gd name="connsiteX2" fmla="*/ 2536866 w 2570092"/>
              <a:gd name="connsiteY2" fmla="*/ 0 h 332263"/>
              <a:gd name="connsiteX3" fmla="*/ 2570092 w 2570092"/>
              <a:gd name="connsiteY3" fmla="*/ 33226 h 332263"/>
              <a:gd name="connsiteX4" fmla="*/ 2570092 w 2570092"/>
              <a:gd name="connsiteY4" fmla="*/ 299037 h 332263"/>
              <a:gd name="connsiteX5" fmla="*/ 2536866 w 2570092"/>
              <a:gd name="connsiteY5" fmla="*/ 332263 h 332263"/>
              <a:gd name="connsiteX6" fmla="*/ 33226 w 2570092"/>
              <a:gd name="connsiteY6" fmla="*/ 332263 h 332263"/>
              <a:gd name="connsiteX7" fmla="*/ 0 w 2570092"/>
              <a:gd name="connsiteY7" fmla="*/ 299037 h 332263"/>
              <a:gd name="connsiteX8" fmla="*/ 0 w 2570092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92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2536866" y="0"/>
                </a:lnTo>
                <a:cubicBezTo>
                  <a:pt x="2555216" y="0"/>
                  <a:pt x="2570092" y="14876"/>
                  <a:pt x="2570092" y="33226"/>
                </a:cubicBezTo>
                <a:lnTo>
                  <a:pt x="2570092" y="299037"/>
                </a:lnTo>
                <a:cubicBezTo>
                  <a:pt x="2570092" y="317387"/>
                  <a:pt x="2555216" y="332263"/>
                  <a:pt x="2536866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5452" tIns="55452" rIns="55452" bIns="55452" numCol="1" spcCol="1270" anchor="ctr" anchorCtr="0">
            <a:noAutofit/>
          </a:bodyPr>
          <a:lstStyle/>
          <a:p>
            <a:pPr defTabSz="533400">
              <a:lnSpc>
                <a:spcPct val="90000"/>
              </a:lnSpc>
              <a:spcAft>
                <a:spcPct val="35000"/>
              </a:spcAft>
            </a:pPr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"Стимулирование спроса на отечественные беспилотные авиационные системы"</a:t>
            </a:r>
          </a:p>
        </p:txBody>
      </p:sp>
      <p:sp>
        <p:nvSpPr>
          <p:cNvPr id="10" name="Полилиния 9"/>
          <p:cNvSpPr/>
          <p:nvPr/>
        </p:nvSpPr>
        <p:spPr>
          <a:xfrm>
            <a:off x="4211960" y="4640059"/>
            <a:ext cx="3168351" cy="252000"/>
          </a:xfrm>
          <a:custGeom>
            <a:avLst/>
            <a:gdLst>
              <a:gd name="connsiteX0" fmla="*/ 0 w 2570092"/>
              <a:gd name="connsiteY0" fmla="*/ 33226 h 332263"/>
              <a:gd name="connsiteX1" fmla="*/ 33226 w 2570092"/>
              <a:gd name="connsiteY1" fmla="*/ 0 h 332263"/>
              <a:gd name="connsiteX2" fmla="*/ 2536866 w 2570092"/>
              <a:gd name="connsiteY2" fmla="*/ 0 h 332263"/>
              <a:gd name="connsiteX3" fmla="*/ 2570092 w 2570092"/>
              <a:gd name="connsiteY3" fmla="*/ 33226 h 332263"/>
              <a:gd name="connsiteX4" fmla="*/ 2570092 w 2570092"/>
              <a:gd name="connsiteY4" fmla="*/ 299037 h 332263"/>
              <a:gd name="connsiteX5" fmla="*/ 2536866 w 2570092"/>
              <a:gd name="connsiteY5" fmla="*/ 332263 h 332263"/>
              <a:gd name="connsiteX6" fmla="*/ 33226 w 2570092"/>
              <a:gd name="connsiteY6" fmla="*/ 332263 h 332263"/>
              <a:gd name="connsiteX7" fmla="*/ 0 w 2570092"/>
              <a:gd name="connsiteY7" fmla="*/ 299037 h 332263"/>
              <a:gd name="connsiteX8" fmla="*/ 0 w 2570092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92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2536866" y="0"/>
                </a:lnTo>
                <a:cubicBezTo>
                  <a:pt x="2555216" y="0"/>
                  <a:pt x="2570092" y="14876"/>
                  <a:pt x="2570092" y="33226"/>
                </a:cubicBezTo>
                <a:lnTo>
                  <a:pt x="2570092" y="299037"/>
                </a:lnTo>
                <a:cubicBezTo>
                  <a:pt x="2570092" y="317387"/>
                  <a:pt x="2555216" y="332263"/>
                  <a:pt x="2536866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832" tIns="47832" rIns="47832" bIns="47832" numCol="1" spcCol="1270" anchor="ctr" anchorCtr="0">
            <a:noAutofit/>
          </a:bodyPr>
          <a:lstStyle/>
          <a:p>
            <a:pPr defTabSz="444500">
              <a:lnSpc>
                <a:spcPct val="90000"/>
              </a:lnSpc>
              <a:spcAft>
                <a:spcPct val="35000"/>
              </a:spcAft>
            </a:pPr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"Обеспечение экологической безопасности на территории Чувашской Республики"</a:t>
            </a:r>
          </a:p>
        </p:txBody>
      </p:sp>
      <p:sp>
        <p:nvSpPr>
          <p:cNvPr id="11" name="Полилиния 10"/>
          <p:cNvSpPr/>
          <p:nvPr/>
        </p:nvSpPr>
        <p:spPr>
          <a:xfrm>
            <a:off x="4211960" y="2440179"/>
            <a:ext cx="3168351" cy="252000"/>
          </a:xfrm>
          <a:custGeom>
            <a:avLst/>
            <a:gdLst>
              <a:gd name="connsiteX0" fmla="*/ 0 w 2570092"/>
              <a:gd name="connsiteY0" fmla="*/ 33226 h 332263"/>
              <a:gd name="connsiteX1" fmla="*/ 33226 w 2570092"/>
              <a:gd name="connsiteY1" fmla="*/ 0 h 332263"/>
              <a:gd name="connsiteX2" fmla="*/ 2536866 w 2570092"/>
              <a:gd name="connsiteY2" fmla="*/ 0 h 332263"/>
              <a:gd name="connsiteX3" fmla="*/ 2570092 w 2570092"/>
              <a:gd name="connsiteY3" fmla="*/ 33226 h 332263"/>
              <a:gd name="connsiteX4" fmla="*/ 2570092 w 2570092"/>
              <a:gd name="connsiteY4" fmla="*/ 299037 h 332263"/>
              <a:gd name="connsiteX5" fmla="*/ 2536866 w 2570092"/>
              <a:gd name="connsiteY5" fmla="*/ 332263 h 332263"/>
              <a:gd name="connsiteX6" fmla="*/ 33226 w 2570092"/>
              <a:gd name="connsiteY6" fmla="*/ 332263 h 332263"/>
              <a:gd name="connsiteX7" fmla="*/ 0 w 2570092"/>
              <a:gd name="connsiteY7" fmla="*/ 299037 h 332263"/>
              <a:gd name="connsiteX8" fmla="*/ 0 w 2570092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92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2536866" y="0"/>
                </a:lnTo>
                <a:cubicBezTo>
                  <a:pt x="2555216" y="0"/>
                  <a:pt x="2570092" y="14876"/>
                  <a:pt x="2570092" y="33226"/>
                </a:cubicBezTo>
                <a:lnTo>
                  <a:pt x="2570092" y="299037"/>
                </a:lnTo>
                <a:cubicBezTo>
                  <a:pt x="2570092" y="317387"/>
                  <a:pt x="2555216" y="332263"/>
                  <a:pt x="2536866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832" tIns="47832" rIns="47832" bIns="47832" numCol="1" spcCol="1270" anchor="ctr" anchorCtr="0">
            <a:noAutofit/>
          </a:bodyPr>
          <a:lstStyle/>
          <a:p>
            <a:pPr defTabSz="444500">
              <a:lnSpc>
                <a:spcPct val="90000"/>
              </a:lnSpc>
              <a:spcAft>
                <a:spcPct val="35000"/>
              </a:spcAft>
            </a:pPr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"Сохранение лесов"</a:t>
            </a:r>
          </a:p>
        </p:txBody>
      </p:sp>
      <p:sp>
        <p:nvSpPr>
          <p:cNvPr id="18" name="Полилиния 17"/>
          <p:cNvSpPr/>
          <p:nvPr/>
        </p:nvSpPr>
        <p:spPr>
          <a:xfrm>
            <a:off x="4211960" y="1842499"/>
            <a:ext cx="3168351" cy="252000"/>
          </a:xfrm>
          <a:custGeom>
            <a:avLst/>
            <a:gdLst>
              <a:gd name="connsiteX0" fmla="*/ 0 w 2570092"/>
              <a:gd name="connsiteY0" fmla="*/ 33226 h 332263"/>
              <a:gd name="connsiteX1" fmla="*/ 33226 w 2570092"/>
              <a:gd name="connsiteY1" fmla="*/ 0 h 332263"/>
              <a:gd name="connsiteX2" fmla="*/ 2536866 w 2570092"/>
              <a:gd name="connsiteY2" fmla="*/ 0 h 332263"/>
              <a:gd name="connsiteX3" fmla="*/ 2570092 w 2570092"/>
              <a:gd name="connsiteY3" fmla="*/ 33226 h 332263"/>
              <a:gd name="connsiteX4" fmla="*/ 2570092 w 2570092"/>
              <a:gd name="connsiteY4" fmla="*/ 299037 h 332263"/>
              <a:gd name="connsiteX5" fmla="*/ 2536866 w 2570092"/>
              <a:gd name="connsiteY5" fmla="*/ 332263 h 332263"/>
              <a:gd name="connsiteX6" fmla="*/ 33226 w 2570092"/>
              <a:gd name="connsiteY6" fmla="*/ 332263 h 332263"/>
              <a:gd name="connsiteX7" fmla="*/ 0 w 2570092"/>
              <a:gd name="connsiteY7" fmla="*/ 299037 h 332263"/>
              <a:gd name="connsiteX8" fmla="*/ 0 w 2570092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92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2536866" y="0"/>
                </a:lnTo>
                <a:cubicBezTo>
                  <a:pt x="2555216" y="0"/>
                  <a:pt x="2570092" y="14876"/>
                  <a:pt x="2570092" y="33226"/>
                </a:cubicBezTo>
                <a:lnTo>
                  <a:pt x="2570092" y="299037"/>
                </a:lnTo>
                <a:cubicBezTo>
                  <a:pt x="2570092" y="317387"/>
                  <a:pt x="2555216" y="332263"/>
                  <a:pt x="2536866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832" tIns="47832" rIns="47832" bIns="47832" numCol="1" spcCol="1270" anchor="ctr" anchorCtr="0">
            <a:noAutofit/>
          </a:bodyPr>
          <a:lstStyle/>
          <a:p>
            <a:pPr defTabSz="444500">
              <a:lnSpc>
                <a:spcPct val="90000"/>
              </a:lnSpc>
              <a:spcAft>
                <a:spcPct val="35000"/>
              </a:spcAft>
            </a:pPr>
            <a:r>
              <a:rPr lang="ru-RU" sz="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Ведомственный проект « Строительство (реконструкция) инфраструктурных объектов в сфере обращения  с твердыми коммунальными отходами"</a:t>
            </a:r>
            <a:endParaRPr lang="ru-RU" sz="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4211959" y="3037859"/>
            <a:ext cx="3168351" cy="252000"/>
          </a:xfrm>
          <a:custGeom>
            <a:avLst/>
            <a:gdLst>
              <a:gd name="connsiteX0" fmla="*/ 0 w 2570092"/>
              <a:gd name="connsiteY0" fmla="*/ 33226 h 332263"/>
              <a:gd name="connsiteX1" fmla="*/ 33226 w 2570092"/>
              <a:gd name="connsiteY1" fmla="*/ 0 h 332263"/>
              <a:gd name="connsiteX2" fmla="*/ 2536866 w 2570092"/>
              <a:gd name="connsiteY2" fmla="*/ 0 h 332263"/>
              <a:gd name="connsiteX3" fmla="*/ 2570092 w 2570092"/>
              <a:gd name="connsiteY3" fmla="*/ 33226 h 332263"/>
              <a:gd name="connsiteX4" fmla="*/ 2570092 w 2570092"/>
              <a:gd name="connsiteY4" fmla="*/ 299037 h 332263"/>
              <a:gd name="connsiteX5" fmla="*/ 2536866 w 2570092"/>
              <a:gd name="connsiteY5" fmla="*/ 332263 h 332263"/>
              <a:gd name="connsiteX6" fmla="*/ 33226 w 2570092"/>
              <a:gd name="connsiteY6" fmla="*/ 332263 h 332263"/>
              <a:gd name="connsiteX7" fmla="*/ 0 w 2570092"/>
              <a:gd name="connsiteY7" fmla="*/ 299037 h 332263"/>
              <a:gd name="connsiteX8" fmla="*/ 0 w 2570092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92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2536866" y="0"/>
                </a:lnTo>
                <a:cubicBezTo>
                  <a:pt x="2555216" y="0"/>
                  <a:pt x="2570092" y="14876"/>
                  <a:pt x="2570092" y="33226"/>
                </a:cubicBezTo>
                <a:lnTo>
                  <a:pt x="2570092" y="299037"/>
                </a:lnTo>
                <a:cubicBezTo>
                  <a:pt x="2570092" y="317387"/>
                  <a:pt x="2555216" y="332263"/>
                  <a:pt x="2536866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832" tIns="47832" rIns="47832" bIns="47832" numCol="1" spcCol="1270" anchor="ctr" anchorCtr="0">
            <a:noAutofit/>
          </a:bodyPr>
          <a:lstStyle/>
          <a:p>
            <a:pPr defTabSz="444500">
              <a:lnSpc>
                <a:spcPct val="90000"/>
              </a:lnSpc>
              <a:spcAft>
                <a:spcPct val="35000"/>
              </a:spcAft>
            </a:pPr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"Реализация мероприятий в области обращения с отходами"</a:t>
            </a:r>
          </a:p>
        </p:txBody>
      </p:sp>
      <p:sp>
        <p:nvSpPr>
          <p:cNvPr id="20" name="Полилиния 19"/>
          <p:cNvSpPr/>
          <p:nvPr/>
        </p:nvSpPr>
        <p:spPr>
          <a:xfrm>
            <a:off x="4211959" y="3336699"/>
            <a:ext cx="3168351" cy="252000"/>
          </a:xfrm>
          <a:custGeom>
            <a:avLst/>
            <a:gdLst>
              <a:gd name="connsiteX0" fmla="*/ 0 w 2570092"/>
              <a:gd name="connsiteY0" fmla="*/ 33226 h 332263"/>
              <a:gd name="connsiteX1" fmla="*/ 33226 w 2570092"/>
              <a:gd name="connsiteY1" fmla="*/ 0 h 332263"/>
              <a:gd name="connsiteX2" fmla="*/ 2536866 w 2570092"/>
              <a:gd name="connsiteY2" fmla="*/ 0 h 332263"/>
              <a:gd name="connsiteX3" fmla="*/ 2570092 w 2570092"/>
              <a:gd name="connsiteY3" fmla="*/ 33226 h 332263"/>
              <a:gd name="connsiteX4" fmla="*/ 2570092 w 2570092"/>
              <a:gd name="connsiteY4" fmla="*/ 299037 h 332263"/>
              <a:gd name="connsiteX5" fmla="*/ 2536866 w 2570092"/>
              <a:gd name="connsiteY5" fmla="*/ 332263 h 332263"/>
              <a:gd name="connsiteX6" fmla="*/ 33226 w 2570092"/>
              <a:gd name="connsiteY6" fmla="*/ 332263 h 332263"/>
              <a:gd name="connsiteX7" fmla="*/ 0 w 2570092"/>
              <a:gd name="connsiteY7" fmla="*/ 299037 h 332263"/>
              <a:gd name="connsiteX8" fmla="*/ 0 w 2570092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92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2536866" y="0"/>
                </a:lnTo>
                <a:cubicBezTo>
                  <a:pt x="2555216" y="0"/>
                  <a:pt x="2570092" y="14876"/>
                  <a:pt x="2570092" y="33226"/>
                </a:cubicBezTo>
                <a:lnTo>
                  <a:pt x="2570092" y="299037"/>
                </a:lnTo>
                <a:cubicBezTo>
                  <a:pt x="2570092" y="317387"/>
                  <a:pt x="2555216" y="332263"/>
                  <a:pt x="2536866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832" tIns="47832" rIns="47832" bIns="47832" numCol="1" spcCol="1270" anchor="ctr" anchorCtr="0">
            <a:noAutofit/>
          </a:bodyPr>
          <a:lstStyle/>
          <a:p>
            <a:pPr defTabSz="444500">
              <a:lnSpc>
                <a:spcPct val="90000"/>
              </a:lnSpc>
              <a:spcAft>
                <a:spcPct val="35000"/>
              </a:spcAft>
            </a:pPr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"Обеспечение осуществления отдельных полномочий в области лесных отношений"</a:t>
            </a:r>
          </a:p>
        </p:txBody>
      </p:sp>
      <p:sp>
        <p:nvSpPr>
          <p:cNvPr id="21" name="Полилиния 20"/>
          <p:cNvSpPr/>
          <p:nvPr/>
        </p:nvSpPr>
        <p:spPr>
          <a:xfrm>
            <a:off x="4218904" y="5536579"/>
            <a:ext cx="3168351" cy="252000"/>
          </a:xfrm>
          <a:custGeom>
            <a:avLst/>
            <a:gdLst>
              <a:gd name="connsiteX0" fmla="*/ 0 w 2570092"/>
              <a:gd name="connsiteY0" fmla="*/ 33226 h 332263"/>
              <a:gd name="connsiteX1" fmla="*/ 33226 w 2570092"/>
              <a:gd name="connsiteY1" fmla="*/ 0 h 332263"/>
              <a:gd name="connsiteX2" fmla="*/ 2536866 w 2570092"/>
              <a:gd name="connsiteY2" fmla="*/ 0 h 332263"/>
              <a:gd name="connsiteX3" fmla="*/ 2570092 w 2570092"/>
              <a:gd name="connsiteY3" fmla="*/ 33226 h 332263"/>
              <a:gd name="connsiteX4" fmla="*/ 2570092 w 2570092"/>
              <a:gd name="connsiteY4" fmla="*/ 299037 h 332263"/>
              <a:gd name="connsiteX5" fmla="*/ 2536866 w 2570092"/>
              <a:gd name="connsiteY5" fmla="*/ 332263 h 332263"/>
              <a:gd name="connsiteX6" fmla="*/ 33226 w 2570092"/>
              <a:gd name="connsiteY6" fmla="*/ 332263 h 332263"/>
              <a:gd name="connsiteX7" fmla="*/ 0 w 2570092"/>
              <a:gd name="connsiteY7" fmla="*/ 299037 h 332263"/>
              <a:gd name="connsiteX8" fmla="*/ 0 w 2570092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92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2536866" y="0"/>
                </a:lnTo>
                <a:cubicBezTo>
                  <a:pt x="2555216" y="0"/>
                  <a:pt x="2570092" y="14876"/>
                  <a:pt x="2570092" y="33226"/>
                </a:cubicBezTo>
                <a:lnTo>
                  <a:pt x="2570092" y="299037"/>
                </a:lnTo>
                <a:cubicBezTo>
                  <a:pt x="2570092" y="317387"/>
                  <a:pt x="2555216" y="332263"/>
                  <a:pt x="2536866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832" tIns="47832" rIns="47832" bIns="47832" numCol="1" spcCol="1270" anchor="ctr" anchorCtr="0">
            <a:noAutofit/>
          </a:bodyPr>
          <a:lstStyle/>
          <a:p>
            <a:pPr defTabSz="444500">
              <a:lnSpc>
                <a:spcPct val="90000"/>
              </a:lnSpc>
              <a:spcAft>
                <a:spcPct val="35000"/>
              </a:spcAft>
            </a:pPr>
            <a:r>
              <a:rPr lang="ru-RU" sz="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</a:t>
            </a:r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процессных мероприятий "Защита от наводнений и иных негативных воздействий вод и обеспечение безопасности гидротехнических </a:t>
            </a:r>
            <a:r>
              <a:rPr lang="ru-RU" sz="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сооружений"</a:t>
            </a:r>
            <a:endParaRPr lang="ru-RU" sz="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4211960" y="5835419"/>
            <a:ext cx="3168351" cy="252000"/>
          </a:xfrm>
          <a:custGeom>
            <a:avLst/>
            <a:gdLst>
              <a:gd name="connsiteX0" fmla="*/ 0 w 2570092"/>
              <a:gd name="connsiteY0" fmla="*/ 33226 h 332263"/>
              <a:gd name="connsiteX1" fmla="*/ 33226 w 2570092"/>
              <a:gd name="connsiteY1" fmla="*/ 0 h 332263"/>
              <a:gd name="connsiteX2" fmla="*/ 2536866 w 2570092"/>
              <a:gd name="connsiteY2" fmla="*/ 0 h 332263"/>
              <a:gd name="connsiteX3" fmla="*/ 2570092 w 2570092"/>
              <a:gd name="connsiteY3" fmla="*/ 33226 h 332263"/>
              <a:gd name="connsiteX4" fmla="*/ 2570092 w 2570092"/>
              <a:gd name="connsiteY4" fmla="*/ 299037 h 332263"/>
              <a:gd name="connsiteX5" fmla="*/ 2536866 w 2570092"/>
              <a:gd name="connsiteY5" fmla="*/ 332263 h 332263"/>
              <a:gd name="connsiteX6" fmla="*/ 33226 w 2570092"/>
              <a:gd name="connsiteY6" fmla="*/ 332263 h 332263"/>
              <a:gd name="connsiteX7" fmla="*/ 0 w 2570092"/>
              <a:gd name="connsiteY7" fmla="*/ 299037 h 332263"/>
              <a:gd name="connsiteX8" fmla="*/ 0 w 2570092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92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2536866" y="0"/>
                </a:lnTo>
                <a:cubicBezTo>
                  <a:pt x="2555216" y="0"/>
                  <a:pt x="2570092" y="14876"/>
                  <a:pt x="2570092" y="33226"/>
                </a:cubicBezTo>
                <a:lnTo>
                  <a:pt x="2570092" y="299037"/>
                </a:lnTo>
                <a:cubicBezTo>
                  <a:pt x="2570092" y="317387"/>
                  <a:pt x="2555216" y="332263"/>
                  <a:pt x="2536866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832" tIns="47832" rIns="47832" bIns="47832" numCol="1" spcCol="1270" anchor="ctr" anchorCtr="0">
            <a:noAutofit/>
          </a:bodyPr>
          <a:lstStyle/>
          <a:p>
            <a:pPr defTabSz="444500">
              <a:lnSpc>
                <a:spcPct val="90000"/>
              </a:lnSpc>
              <a:spcAft>
                <a:spcPct val="35000"/>
              </a:spcAft>
            </a:pPr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"Охрана, защита, воспроизводство и использование лесов"</a:t>
            </a:r>
          </a:p>
        </p:txBody>
      </p:sp>
      <p:sp>
        <p:nvSpPr>
          <p:cNvPr id="23" name="Полилиния 22"/>
          <p:cNvSpPr/>
          <p:nvPr/>
        </p:nvSpPr>
        <p:spPr>
          <a:xfrm>
            <a:off x="7524328" y="1541126"/>
            <a:ext cx="468000" cy="252000"/>
          </a:xfrm>
          <a:custGeom>
            <a:avLst/>
            <a:gdLst>
              <a:gd name="connsiteX0" fmla="*/ 0 w 696083"/>
              <a:gd name="connsiteY0" fmla="*/ 36390 h 363898"/>
              <a:gd name="connsiteX1" fmla="*/ 36390 w 696083"/>
              <a:gd name="connsiteY1" fmla="*/ 0 h 363898"/>
              <a:gd name="connsiteX2" fmla="*/ 659693 w 696083"/>
              <a:gd name="connsiteY2" fmla="*/ 0 h 363898"/>
              <a:gd name="connsiteX3" fmla="*/ 696083 w 696083"/>
              <a:gd name="connsiteY3" fmla="*/ 36390 h 363898"/>
              <a:gd name="connsiteX4" fmla="*/ 696083 w 696083"/>
              <a:gd name="connsiteY4" fmla="*/ 327508 h 363898"/>
              <a:gd name="connsiteX5" fmla="*/ 659693 w 696083"/>
              <a:gd name="connsiteY5" fmla="*/ 363898 h 363898"/>
              <a:gd name="connsiteX6" fmla="*/ 36390 w 696083"/>
              <a:gd name="connsiteY6" fmla="*/ 363898 h 363898"/>
              <a:gd name="connsiteX7" fmla="*/ 0 w 696083"/>
              <a:gd name="connsiteY7" fmla="*/ 327508 h 363898"/>
              <a:gd name="connsiteX8" fmla="*/ 0 w 696083"/>
              <a:gd name="connsiteY8" fmla="*/ 36390 h 363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6083" h="363898">
                <a:moveTo>
                  <a:pt x="0" y="36390"/>
                </a:moveTo>
                <a:cubicBezTo>
                  <a:pt x="0" y="16292"/>
                  <a:pt x="16292" y="0"/>
                  <a:pt x="36390" y="0"/>
                </a:cubicBezTo>
                <a:lnTo>
                  <a:pt x="659693" y="0"/>
                </a:lnTo>
                <a:cubicBezTo>
                  <a:pt x="679791" y="0"/>
                  <a:pt x="696083" y="16292"/>
                  <a:pt x="696083" y="36390"/>
                </a:cubicBezTo>
                <a:lnTo>
                  <a:pt x="696083" y="327508"/>
                </a:lnTo>
                <a:cubicBezTo>
                  <a:pt x="696083" y="347606"/>
                  <a:pt x="679791" y="363898"/>
                  <a:pt x="659693" y="363898"/>
                </a:cubicBezTo>
                <a:lnTo>
                  <a:pt x="36390" y="363898"/>
                </a:lnTo>
                <a:cubicBezTo>
                  <a:pt x="16292" y="363898"/>
                  <a:pt x="0" y="347606"/>
                  <a:pt x="0" y="327508"/>
                </a:cubicBezTo>
                <a:lnTo>
                  <a:pt x="0" y="3639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378" tIns="56378" rIns="56378" bIns="56378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7524328" y="4636924"/>
            <a:ext cx="468000" cy="252000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7524328" y="4936210"/>
            <a:ext cx="468000" cy="252000"/>
          </a:xfrm>
          <a:custGeom>
            <a:avLst/>
            <a:gdLst>
              <a:gd name="connsiteX0" fmla="*/ 0 w 696072"/>
              <a:gd name="connsiteY0" fmla="*/ 36161 h 361608"/>
              <a:gd name="connsiteX1" fmla="*/ 36161 w 696072"/>
              <a:gd name="connsiteY1" fmla="*/ 0 h 361608"/>
              <a:gd name="connsiteX2" fmla="*/ 659911 w 696072"/>
              <a:gd name="connsiteY2" fmla="*/ 0 h 361608"/>
              <a:gd name="connsiteX3" fmla="*/ 696072 w 696072"/>
              <a:gd name="connsiteY3" fmla="*/ 36161 h 361608"/>
              <a:gd name="connsiteX4" fmla="*/ 696072 w 696072"/>
              <a:gd name="connsiteY4" fmla="*/ 325447 h 361608"/>
              <a:gd name="connsiteX5" fmla="*/ 659911 w 696072"/>
              <a:gd name="connsiteY5" fmla="*/ 361608 h 361608"/>
              <a:gd name="connsiteX6" fmla="*/ 36161 w 696072"/>
              <a:gd name="connsiteY6" fmla="*/ 361608 h 361608"/>
              <a:gd name="connsiteX7" fmla="*/ 0 w 696072"/>
              <a:gd name="connsiteY7" fmla="*/ 325447 h 361608"/>
              <a:gd name="connsiteX8" fmla="*/ 0 w 696072"/>
              <a:gd name="connsiteY8" fmla="*/ 36161 h 361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6072" h="361608">
                <a:moveTo>
                  <a:pt x="0" y="36161"/>
                </a:moveTo>
                <a:cubicBezTo>
                  <a:pt x="0" y="16190"/>
                  <a:pt x="16190" y="0"/>
                  <a:pt x="36161" y="0"/>
                </a:cubicBezTo>
                <a:lnTo>
                  <a:pt x="659911" y="0"/>
                </a:lnTo>
                <a:cubicBezTo>
                  <a:pt x="679882" y="0"/>
                  <a:pt x="696072" y="16190"/>
                  <a:pt x="696072" y="36161"/>
                </a:cubicBezTo>
                <a:lnTo>
                  <a:pt x="696072" y="325447"/>
                </a:lnTo>
                <a:cubicBezTo>
                  <a:pt x="696072" y="345418"/>
                  <a:pt x="679882" y="361608"/>
                  <a:pt x="659911" y="361608"/>
                </a:cubicBezTo>
                <a:lnTo>
                  <a:pt x="36161" y="361608"/>
                </a:lnTo>
                <a:cubicBezTo>
                  <a:pt x="16190" y="361608"/>
                  <a:pt x="0" y="345418"/>
                  <a:pt x="0" y="325447"/>
                </a:cubicBezTo>
                <a:lnTo>
                  <a:pt x="0" y="3616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121" tIns="60121" rIns="60121" bIns="60121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23,9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7524328" y="5235496"/>
            <a:ext cx="468000" cy="252000"/>
          </a:xfrm>
          <a:custGeom>
            <a:avLst/>
            <a:gdLst>
              <a:gd name="connsiteX0" fmla="*/ 0 w 696079"/>
              <a:gd name="connsiteY0" fmla="*/ 33905 h 339054"/>
              <a:gd name="connsiteX1" fmla="*/ 33905 w 696079"/>
              <a:gd name="connsiteY1" fmla="*/ 0 h 339054"/>
              <a:gd name="connsiteX2" fmla="*/ 662174 w 696079"/>
              <a:gd name="connsiteY2" fmla="*/ 0 h 339054"/>
              <a:gd name="connsiteX3" fmla="*/ 696079 w 696079"/>
              <a:gd name="connsiteY3" fmla="*/ 33905 h 339054"/>
              <a:gd name="connsiteX4" fmla="*/ 696079 w 696079"/>
              <a:gd name="connsiteY4" fmla="*/ 305149 h 339054"/>
              <a:gd name="connsiteX5" fmla="*/ 662174 w 696079"/>
              <a:gd name="connsiteY5" fmla="*/ 339054 h 339054"/>
              <a:gd name="connsiteX6" fmla="*/ 33905 w 696079"/>
              <a:gd name="connsiteY6" fmla="*/ 339054 h 339054"/>
              <a:gd name="connsiteX7" fmla="*/ 0 w 696079"/>
              <a:gd name="connsiteY7" fmla="*/ 305149 h 339054"/>
              <a:gd name="connsiteX8" fmla="*/ 0 w 696079"/>
              <a:gd name="connsiteY8" fmla="*/ 33905 h 339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6079" h="339054">
                <a:moveTo>
                  <a:pt x="0" y="33905"/>
                </a:moveTo>
                <a:cubicBezTo>
                  <a:pt x="0" y="15180"/>
                  <a:pt x="15180" y="0"/>
                  <a:pt x="33905" y="0"/>
                </a:cubicBezTo>
                <a:lnTo>
                  <a:pt x="662174" y="0"/>
                </a:lnTo>
                <a:cubicBezTo>
                  <a:pt x="680899" y="0"/>
                  <a:pt x="696079" y="15180"/>
                  <a:pt x="696079" y="33905"/>
                </a:cubicBezTo>
                <a:lnTo>
                  <a:pt x="696079" y="305149"/>
                </a:lnTo>
                <a:cubicBezTo>
                  <a:pt x="696079" y="323874"/>
                  <a:pt x="680899" y="339054"/>
                  <a:pt x="662174" y="339054"/>
                </a:cubicBezTo>
                <a:lnTo>
                  <a:pt x="33905" y="339054"/>
                </a:lnTo>
                <a:cubicBezTo>
                  <a:pt x="15180" y="339054"/>
                  <a:pt x="0" y="323874"/>
                  <a:pt x="0" y="305149"/>
                </a:cubicBezTo>
                <a:lnTo>
                  <a:pt x="0" y="3390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121" tIns="60121" rIns="60121" bIns="60121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4,8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7524328" y="5834068"/>
            <a:ext cx="468000" cy="252000"/>
          </a:xfrm>
          <a:custGeom>
            <a:avLst/>
            <a:gdLst>
              <a:gd name="connsiteX0" fmla="*/ 0 w 696082"/>
              <a:gd name="connsiteY0" fmla="*/ 28800 h 287999"/>
              <a:gd name="connsiteX1" fmla="*/ 28800 w 696082"/>
              <a:gd name="connsiteY1" fmla="*/ 0 h 287999"/>
              <a:gd name="connsiteX2" fmla="*/ 667282 w 696082"/>
              <a:gd name="connsiteY2" fmla="*/ 0 h 287999"/>
              <a:gd name="connsiteX3" fmla="*/ 696082 w 696082"/>
              <a:gd name="connsiteY3" fmla="*/ 28800 h 287999"/>
              <a:gd name="connsiteX4" fmla="*/ 696082 w 696082"/>
              <a:gd name="connsiteY4" fmla="*/ 259199 h 287999"/>
              <a:gd name="connsiteX5" fmla="*/ 667282 w 696082"/>
              <a:gd name="connsiteY5" fmla="*/ 287999 h 287999"/>
              <a:gd name="connsiteX6" fmla="*/ 28800 w 696082"/>
              <a:gd name="connsiteY6" fmla="*/ 287999 h 287999"/>
              <a:gd name="connsiteX7" fmla="*/ 0 w 696082"/>
              <a:gd name="connsiteY7" fmla="*/ 259199 h 287999"/>
              <a:gd name="connsiteX8" fmla="*/ 0 w 696082"/>
              <a:gd name="connsiteY8" fmla="*/ 28800 h 28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6082" h="287999">
                <a:moveTo>
                  <a:pt x="0" y="28800"/>
                </a:moveTo>
                <a:cubicBezTo>
                  <a:pt x="0" y="12894"/>
                  <a:pt x="12894" y="0"/>
                  <a:pt x="28800" y="0"/>
                </a:cubicBezTo>
                <a:lnTo>
                  <a:pt x="667282" y="0"/>
                </a:lnTo>
                <a:cubicBezTo>
                  <a:pt x="683188" y="0"/>
                  <a:pt x="696082" y="12894"/>
                  <a:pt x="696082" y="28800"/>
                </a:cubicBezTo>
                <a:lnTo>
                  <a:pt x="696082" y="259199"/>
                </a:lnTo>
                <a:cubicBezTo>
                  <a:pt x="696082" y="275105"/>
                  <a:pt x="683188" y="287999"/>
                  <a:pt x="667282" y="287999"/>
                </a:cubicBezTo>
                <a:lnTo>
                  <a:pt x="28800" y="287999"/>
                </a:lnTo>
                <a:cubicBezTo>
                  <a:pt x="12894" y="287999"/>
                  <a:pt x="0" y="275105"/>
                  <a:pt x="0" y="259199"/>
                </a:cubicBezTo>
                <a:lnTo>
                  <a:pt x="0" y="2880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965" tIns="57965" rIns="57965" bIns="57965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53,0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7524328" y="6155831"/>
            <a:ext cx="468000" cy="360040"/>
          </a:xfrm>
          <a:custGeom>
            <a:avLst/>
            <a:gdLst>
              <a:gd name="connsiteX0" fmla="*/ 0 w 732444"/>
              <a:gd name="connsiteY0" fmla="*/ 34962 h 349617"/>
              <a:gd name="connsiteX1" fmla="*/ 34962 w 732444"/>
              <a:gd name="connsiteY1" fmla="*/ 0 h 349617"/>
              <a:gd name="connsiteX2" fmla="*/ 697482 w 732444"/>
              <a:gd name="connsiteY2" fmla="*/ 0 h 349617"/>
              <a:gd name="connsiteX3" fmla="*/ 732444 w 732444"/>
              <a:gd name="connsiteY3" fmla="*/ 34962 h 349617"/>
              <a:gd name="connsiteX4" fmla="*/ 732444 w 732444"/>
              <a:gd name="connsiteY4" fmla="*/ 314655 h 349617"/>
              <a:gd name="connsiteX5" fmla="*/ 697482 w 732444"/>
              <a:gd name="connsiteY5" fmla="*/ 349617 h 349617"/>
              <a:gd name="connsiteX6" fmla="*/ 34962 w 732444"/>
              <a:gd name="connsiteY6" fmla="*/ 349617 h 349617"/>
              <a:gd name="connsiteX7" fmla="*/ 0 w 732444"/>
              <a:gd name="connsiteY7" fmla="*/ 314655 h 349617"/>
              <a:gd name="connsiteX8" fmla="*/ 0 w 732444"/>
              <a:gd name="connsiteY8" fmla="*/ 34962 h 349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2444" h="349617">
                <a:moveTo>
                  <a:pt x="0" y="34962"/>
                </a:moveTo>
                <a:cubicBezTo>
                  <a:pt x="0" y="15653"/>
                  <a:pt x="15653" y="0"/>
                  <a:pt x="34962" y="0"/>
                </a:cubicBezTo>
                <a:lnTo>
                  <a:pt x="697482" y="0"/>
                </a:lnTo>
                <a:cubicBezTo>
                  <a:pt x="716791" y="0"/>
                  <a:pt x="732444" y="15653"/>
                  <a:pt x="732444" y="34962"/>
                </a:cubicBezTo>
                <a:lnTo>
                  <a:pt x="732444" y="314655"/>
                </a:lnTo>
                <a:cubicBezTo>
                  <a:pt x="732444" y="333964"/>
                  <a:pt x="716791" y="349617"/>
                  <a:pt x="697482" y="349617"/>
                </a:cubicBezTo>
                <a:lnTo>
                  <a:pt x="34962" y="349617"/>
                </a:lnTo>
                <a:cubicBezTo>
                  <a:pt x="15653" y="349617"/>
                  <a:pt x="0" y="333964"/>
                  <a:pt x="0" y="314655"/>
                </a:cubicBezTo>
                <a:lnTo>
                  <a:pt x="0" y="3496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770" tIns="59770" rIns="59770" bIns="59770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39,8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8604448" y="1541126"/>
            <a:ext cx="468000" cy="252000"/>
          </a:xfrm>
          <a:custGeom>
            <a:avLst/>
            <a:gdLst>
              <a:gd name="connsiteX0" fmla="*/ 0 w 646866"/>
              <a:gd name="connsiteY0" fmla="*/ 37841 h 378414"/>
              <a:gd name="connsiteX1" fmla="*/ 37841 w 646866"/>
              <a:gd name="connsiteY1" fmla="*/ 0 h 378414"/>
              <a:gd name="connsiteX2" fmla="*/ 609025 w 646866"/>
              <a:gd name="connsiteY2" fmla="*/ 0 h 378414"/>
              <a:gd name="connsiteX3" fmla="*/ 646866 w 646866"/>
              <a:gd name="connsiteY3" fmla="*/ 37841 h 378414"/>
              <a:gd name="connsiteX4" fmla="*/ 646866 w 646866"/>
              <a:gd name="connsiteY4" fmla="*/ 340573 h 378414"/>
              <a:gd name="connsiteX5" fmla="*/ 609025 w 646866"/>
              <a:gd name="connsiteY5" fmla="*/ 378414 h 378414"/>
              <a:gd name="connsiteX6" fmla="*/ 37841 w 646866"/>
              <a:gd name="connsiteY6" fmla="*/ 378414 h 378414"/>
              <a:gd name="connsiteX7" fmla="*/ 0 w 646866"/>
              <a:gd name="connsiteY7" fmla="*/ 340573 h 378414"/>
              <a:gd name="connsiteX8" fmla="*/ 0 w 646866"/>
              <a:gd name="connsiteY8" fmla="*/ 37841 h 378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6866" h="378414">
                <a:moveTo>
                  <a:pt x="0" y="37841"/>
                </a:moveTo>
                <a:cubicBezTo>
                  <a:pt x="0" y="16942"/>
                  <a:pt x="16942" y="0"/>
                  <a:pt x="37841" y="0"/>
                </a:cubicBezTo>
                <a:lnTo>
                  <a:pt x="609025" y="0"/>
                </a:lnTo>
                <a:cubicBezTo>
                  <a:pt x="629924" y="0"/>
                  <a:pt x="646866" y="16942"/>
                  <a:pt x="646866" y="37841"/>
                </a:cubicBezTo>
                <a:lnTo>
                  <a:pt x="646866" y="340573"/>
                </a:lnTo>
                <a:cubicBezTo>
                  <a:pt x="646866" y="361472"/>
                  <a:pt x="629924" y="378414"/>
                  <a:pt x="609025" y="378414"/>
                </a:cubicBezTo>
                <a:lnTo>
                  <a:pt x="37841" y="378414"/>
                </a:lnTo>
                <a:cubicBezTo>
                  <a:pt x="16942" y="378414"/>
                  <a:pt x="0" y="361472"/>
                  <a:pt x="0" y="340573"/>
                </a:cubicBezTo>
                <a:lnTo>
                  <a:pt x="0" y="378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803" tIns="56803" rIns="56803" bIns="56803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8604448" y="4640059"/>
            <a:ext cx="468000" cy="252000"/>
          </a:xfrm>
          <a:custGeom>
            <a:avLst/>
            <a:gdLst>
              <a:gd name="connsiteX0" fmla="*/ 0 w 632541"/>
              <a:gd name="connsiteY0" fmla="*/ 30323 h 303230"/>
              <a:gd name="connsiteX1" fmla="*/ 30323 w 632541"/>
              <a:gd name="connsiteY1" fmla="*/ 0 h 303230"/>
              <a:gd name="connsiteX2" fmla="*/ 602218 w 632541"/>
              <a:gd name="connsiteY2" fmla="*/ 0 h 303230"/>
              <a:gd name="connsiteX3" fmla="*/ 632541 w 632541"/>
              <a:gd name="connsiteY3" fmla="*/ 30323 h 303230"/>
              <a:gd name="connsiteX4" fmla="*/ 632541 w 632541"/>
              <a:gd name="connsiteY4" fmla="*/ 272907 h 303230"/>
              <a:gd name="connsiteX5" fmla="*/ 602218 w 632541"/>
              <a:gd name="connsiteY5" fmla="*/ 303230 h 303230"/>
              <a:gd name="connsiteX6" fmla="*/ 30323 w 632541"/>
              <a:gd name="connsiteY6" fmla="*/ 303230 h 303230"/>
              <a:gd name="connsiteX7" fmla="*/ 0 w 632541"/>
              <a:gd name="connsiteY7" fmla="*/ 272907 h 303230"/>
              <a:gd name="connsiteX8" fmla="*/ 0 w 632541"/>
              <a:gd name="connsiteY8" fmla="*/ 30323 h 303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541" h="303230">
                <a:moveTo>
                  <a:pt x="0" y="30323"/>
                </a:moveTo>
                <a:cubicBezTo>
                  <a:pt x="0" y="13576"/>
                  <a:pt x="13576" y="0"/>
                  <a:pt x="30323" y="0"/>
                </a:cubicBezTo>
                <a:lnTo>
                  <a:pt x="602218" y="0"/>
                </a:lnTo>
                <a:cubicBezTo>
                  <a:pt x="618965" y="0"/>
                  <a:pt x="632541" y="13576"/>
                  <a:pt x="632541" y="30323"/>
                </a:cubicBezTo>
                <a:lnTo>
                  <a:pt x="632541" y="272907"/>
                </a:lnTo>
                <a:cubicBezTo>
                  <a:pt x="632541" y="289654"/>
                  <a:pt x="618965" y="303230"/>
                  <a:pt x="602218" y="303230"/>
                </a:cubicBezTo>
                <a:lnTo>
                  <a:pt x="30323" y="303230"/>
                </a:lnTo>
                <a:cubicBezTo>
                  <a:pt x="13576" y="303230"/>
                  <a:pt x="0" y="289654"/>
                  <a:pt x="0" y="272907"/>
                </a:cubicBezTo>
                <a:lnTo>
                  <a:pt x="0" y="3032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411" tIns="58411" rIns="58411" bIns="58411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8604448" y="4938899"/>
            <a:ext cx="468000" cy="252000"/>
          </a:xfrm>
          <a:custGeom>
            <a:avLst/>
            <a:gdLst>
              <a:gd name="connsiteX0" fmla="*/ 0 w 632544"/>
              <a:gd name="connsiteY0" fmla="*/ 34341 h 343414"/>
              <a:gd name="connsiteX1" fmla="*/ 34341 w 632544"/>
              <a:gd name="connsiteY1" fmla="*/ 0 h 343414"/>
              <a:gd name="connsiteX2" fmla="*/ 598203 w 632544"/>
              <a:gd name="connsiteY2" fmla="*/ 0 h 343414"/>
              <a:gd name="connsiteX3" fmla="*/ 632544 w 632544"/>
              <a:gd name="connsiteY3" fmla="*/ 34341 h 343414"/>
              <a:gd name="connsiteX4" fmla="*/ 632544 w 632544"/>
              <a:gd name="connsiteY4" fmla="*/ 309073 h 343414"/>
              <a:gd name="connsiteX5" fmla="*/ 598203 w 632544"/>
              <a:gd name="connsiteY5" fmla="*/ 343414 h 343414"/>
              <a:gd name="connsiteX6" fmla="*/ 34341 w 632544"/>
              <a:gd name="connsiteY6" fmla="*/ 343414 h 343414"/>
              <a:gd name="connsiteX7" fmla="*/ 0 w 632544"/>
              <a:gd name="connsiteY7" fmla="*/ 309073 h 343414"/>
              <a:gd name="connsiteX8" fmla="*/ 0 w 632544"/>
              <a:gd name="connsiteY8" fmla="*/ 34341 h 343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544" h="343414">
                <a:moveTo>
                  <a:pt x="0" y="34341"/>
                </a:moveTo>
                <a:cubicBezTo>
                  <a:pt x="0" y="15375"/>
                  <a:pt x="15375" y="0"/>
                  <a:pt x="34341" y="0"/>
                </a:cubicBezTo>
                <a:lnTo>
                  <a:pt x="598203" y="0"/>
                </a:lnTo>
                <a:cubicBezTo>
                  <a:pt x="617169" y="0"/>
                  <a:pt x="632544" y="15375"/>
                  <a:pt x="632544" y="34341"/>
                </a:cubicBezTo>
                <a:lnTo>
                  <a:pt x="632544" y="309073"/>
                </a:lnTo>
                <a:cubicBezTo>
                  <a:pt x="632544" y="328039"/>
                  <a:pt x="617169" y="343414"/>
                  <a:pt x="598203" y="343414"/>
                </a:cubicBezTo>
                <a:lnTo>
                  <a:pt x="34341" y="343414"/>
                </a:lnTo>
                <a:cubicBezTo>
                  <a:pt x="15375" y="343414"/>
                  <a:pt x="0" y="328039"/>
                  <a:pt x="0" y="309073"/>
                </a:cubicBezTo>
                <a:lnTo>
                  <a:pt x="0" y="343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588" tIns="59588" rIns="59588" bIns="59588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24,4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8604448" y="5536579"/>
            <a:ext cx="468000" cy="252000"/>
          </a:xfrm>
          <a:custGeom>
            <a:avLst/>
            <a:gdLst>
              <a:gd name="connsiteX0" fmla="*/ 0 w 632560"/>
              <a:gd name="connsiteY0" fmla="*/ 33178 h 331775"/>
              <a:gd name="connsiteX1" fmla="*/ 33178 w 632560"/>
              <a:gd name="connsiteY1" fmla="*/ 0 h 331775"/>
              <a:gd name="connsiteX2" fmla="*/ 599383 w 632560"/>
              <a:gd name="connsiteY2" fmla="*/ 0 h 331775"/>
              <a:gd name="connsiteX3" fmla="*/ 632561 w 632560"/>
              <a:gd name="connsiteY3" fmla="*/ 33178 h 331775"/>
              <a:gd name="connsiteX4" fmla="*/ 632560 w 632560"/>
              <a:gd name="connsiteY4" fmla="*/ 298598 h 331775"/>
              <a:gd name="connsiteX5" fmla="*/ 599382 w 632560"/>
              <a:gd name="connsiteY5" fmla="*/ 331776 h 331775"/>
              <a:gd name="connsiteX6" fmla="*/ 33178 w 632560"/>
              <a:gd name="connsiteY6" fmla="*/ 331775 h 331775"/>
              <a:gd name="connsiteX7" fmla="*/ 0 w 632560"/>
              <a:gd name="connsiteY7" fmla="*/ 298597 h 331775"/>
              <a:gd name="connsiteX8" fmla="*/ 0 w 632560"/>
              <a:gd name="connsiteY8" fmla="*/ 33178 h 33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560" h="331775">
                <a:moveTo>
                  <a:pt x="0" y="33178"/>
                </a:moveTo>
                <a:cubicBezTo>
                  <a:pt x="0" y="14854"/>
                  <a:pt x="14854" y="0"/>
                  <a:pt x="33178" y="0"/>
                </a:cubicBezTo>
                <a:lnTo>
                  <a:pt x="599383" y="0"/>
                </a:lnTo>
                <a:cubicBezTo>
                  <a:pt x="617707" y="0"/>
                  <a:pt x="632561" y="14854"/>
                  <a:pt x="632561" y="33178"/>
                </a:cubicBezTo>
                <a:cubicBezTo>
                  <a:pt x="632561" y="121651"/>
                  <a:pt x="632560" y="210125"/>
                  <a:pt x="632560" y="298598"/>
                </a:cubicBezTo>
                <a:cubicBezTo>
                  <a:pt x="632560" y="316922"/>
                  <a:pt x="617706" y="331776"/>
                  <a:pt x="599382" y="331776"/>
                </a:cubicBezTo>
                <a:lnTo>
                  <a:pt x="33178" y="331775"/>
                </a:lnTo>
                <a:cubicBezTo>
                  <a:pt x="14854" y="331775"/>
                  <a:pt x="0" y="316921"/>
                  <a:pt x="0" y="298597"/>
                </a:cubicBezTo>
                <a:lnTo>
                  <a:pt x="0" y="3317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47" tIns="59247" rIns="59247" bIns="59247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43,0</a:t>
            </a:r>
          </a:p>
        </p:txBody>
      </p:sp>
      <p:sp>
        <p:nvSpPr>
          <p:cNvPr id="35" name="Полилиния 34"/>
          <p:cNvSpPr/>
          <p:nvPr/>
        </p:nvSpPr>
        <p:spPr>
          <a:xfrm>
            <a:off x="8604448" y="5835419"/>
            <a:ext cx="468000" cy="252000"/>
          </a:xfrm>
          <a:custGeom>
            <a:avLst/>
            <a:gdLst>
              <a:gd name="connsiteX0" fmla="*/ 0 w 632552"/>
              <a:gd name="connsiteY0" fmla="*/ 33305 h 333050"/>
              <a:gd name="connsiteX1" fmla="*/ 33305 w 632552"/>
              <a:gd name="connsiteY1" fmla="*/ 0 h 333050"/>
              <a:gd name="connsiteX2" fmla="*/ 599247 w 632552"/>
              <a:gd name="connsiteY2" fmla="*/ 0 h 333050"/>
              <a:gd name="connsiteX3" fmla="*/ 632552 w 632552"/>
              <a:gd name="connsiteY3" fmla="*/ 33305 h 333050"/>
              <a:gd name="connsiteX4" fmla="*/ 632552 w 632552"/>
              <a:gd name="connsiteY4" fmla="*/ 299745 h 333050"/>
              <a:gd name="connsiteX5" fmla="*/ 599247 w 632552"/>
              <a:gd name="connsiteY5" fmla="*/ 333050 h 333050"/>
              <a:gd name="connsiteX6" fmla="*/ 33305 w 632552"/>
              <a:gd name="connsiteY6" fmla="*/ 333050 h 333050"/>
              <a:gd name="connsiteX7" fmla="*/ 0 w 632552"/>
              <a:gd name="connsiteY7" fmla="*/ 299745 h 333050"/>
              <a:gd name="connsiteX8" fmla="*/ 0 w 632552"/>
              <a:gd name="connsiteY8" fmla="*/ 33305 h 33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552" h="333050">
                <a:moveTo>
                  <a:pt x="0" y="33305"/>
                </a:moveTo>
                <a:cubicBezTo>
                  <a:pt x="0" y="14911"/>
                  <a:pt x="14911" y="0"/>
                  <a:pt x="33305" y="0"/>
                </a:cubicBezTo>
                <a:lnTo>
                  <a:pt x="599247" y="0"/>
                </a:lnTo>
                <a:cubicBezTo>
                  <a:pt x="617641" y="0"/>
                  <a:pt x="632552" y="14911"/>
                  <a:pt x="632552" y="33305"/>
                </a:cubicBezTo>
                <a:lnTo>
                  <a:pt x="632552" y="299745"/>
                </a:lnTo>
                <a:cubicBezTo>
                  <a:pt x="632552" y="318139"/>
                  <a:pt x="617641" y="333050"/>
                  <a:pt x="599247" y="333050"/>
                </a:cubicBezTo>
                <a:lnTo>
                  <a:pt x="33305" y="333050"/>
                </a:lnTo>
                <a:cubicBezTo>
                  <a:pt x="14911" y="333050"/>
                  <a:pt x="0" y="318139"/>
                  <a:pt x="0" y="299745"/>
                </a:cubicBezTo>
                <a:lnTo>
                  <a:pt x="0" y="3330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85" tIns="59285" rIns="59285" bIns="59285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101,4</a:t>
            </a:r>
          </a:p>
        </p:txBody>
      </p:sp>
      <p:sp>
        <p:nvSpPr>
          <p:cNvPr id="38" name="Полилиния 37"/>
          <p:cNvSpPr/>
          <p:nvPr/>
        </p:nvSpPr>
        <p:spPr>
          <a:xfrm>
            <a:off x="8625167" y="6165344"/>
            <a:ext cx="468000" cy="360000"/>
          </a:xfrm>
          <a:custGeom>
            <a:avLst/>
            <a:gdLst>
              <a:gd name="connsiteX0" fmla="*/ 0 w 608701"/>
              <a:gd name="connsiteY0" fmla="*/ 33226 h 332263"/>
              <a:gd name="connsiteX1" fmla="*/ 33226 w 608701"/>
              <a:gd name="connsiteY1" fmla="*/ 0 h 332263"/>
              <a:gd name="connsiteX2" fmla="*/ 575475 w 608701"/>
              <a:gd name="connsiteY2" fmla="*/ 0 h 332263"/>
              <a:gd name="connsiteX3" fmla="*/ 608701 w 608701"/>
              <a:gd name="connsiteY3" fmla="*/ 33226 h 332263"/>
              <a:gd name="connsiteX4" fmla="*/ 608701 w 608701"/>
              <a:gd name="connsiteY4" fmla="*/ 299037 h 332263"/>
              <a:gd name="connsiteX5" fmla="*/ 575475 w 608701"/>
              <a:gd name="connsiteY5" fmla="*/ 332263 h 332263"/>
              <a:gd name="connsiteX6" fmla="*/ 33226 w 608701"/>
              <a:gd name="connsiteY6" fmla="*/ 332263 h 332263"/>
              <a:gd name="connsiteX7" fmla="*/ 0 w 608701"/>
              <a:gd name="connsiteY7" fmla="*/ 299037 h 332263"/>
              <a:gd name="connsiteX8" fmla="*/ 0 w 608701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8701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575475" y="0"/>
                </a:lnTo>
                <a:cubicBezTo>
                  <a:pt x="593825" y="0"/>
                  <a:pt x="608701" y="14876"/>
                  <a:pt x="608701" y="33226"/>
                </a:cubicBezTo>
                <a:lnTo>
                  <a:pt x="608701" y="299037"/>
                </a:lnTo>
                <a:cubicBezTo>
                  <a:pt x="608701" y="317387"/>
                  <a:pt x="593825" y="332263"/>
                  <a:pt x="575475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62" tIns="59262" rIns="59262" bIns="5926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42,1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244408" y="6525344"/>
            <a:ext cx="725989" cy="207780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63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6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</a:t>
            </a: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потенциала природно-сырьевых ресурсов и обеспечение экологической безопасности»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Полилиния 40"/>
          <p:cNvSpPr/>
          <p:nvPr/>
        </p:nvSpPr>
        <p:spPr>
          <a:xfrm>
            <a:off x="8064440" y="1541126"/>
            <a:ext cx="468000" cy="252000"/>
          </a:xfrm>
          <a:custGeom>
            <a:avLst/>
            <a:gdLst>
              <a:gd name="connsiteX0" fmla="*/ 0 w 646866"/>
              <a:gd name="connsiteY0" fmla="*/ 37841 h 378414"/>
              <a:gd name="connsiteX1" fmla="*/ 37841 w 646866"/>
              <a:gd name="connsiteY1" fmla="*/ 0 h 378414"/>
              <a:gd name="connsiteX2" fmla="*/ 609025 w 646866"/>
              <a:gd name="connsiteY2" fmla="*/ 0 h 378414"/>
              <a:gd name="connsiteX3" fmla="*/ 646866 w 646866"/>
              <a:gd name="connsiteY3" fmla="*/ 37841 h 378414"/>
              <a:gd name="connsiteX4" fmla="*/ 646866 w 646866"/>
              <a:gd name="connsiteY4" fmla="*/ 340573 h 378414"/>
              <a:gd name="connsiteX5" fmla="*/ 609025 w 646866"/>
              <a:gd name="connsiteY5" fmla="*/ 378414 h 378414"/>
              <a:gd name="connsiteX6" fmla="*/ 37841 w 646866"/>
              <a:gd name="connsiteY6" fmla="*/ 378414 h 378414"/>
              <a:gd name="connsiteX7" fmla="*/ 0 w 646866"/>
              <a:gd name="connsiteY7" fmla="*/ 340573 h 378414"/>
              <a:gd name="connsiteX8" fmla="*/ 0 w 646866"/>
              <a:gd name="connsiteY8" fmla="*/ 37841 h 378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6866" h="378414">
                <a:moveTo>
                  <a:pt x="0" y="37841"/>
                </a:moveTo>
                <a:cubicBezTo>
                  <a:pt x="0" y="16942"/>
                  <a:pt x="16942" y="0"/>
                  <a:pt x="37841" y="0"/>
                </a:cubicBezTo>
                <a:lnTo>
                  <a:pt x="609025" y="0"/>
                </a:lnTo>
                <a:cubicBezTo>
                  <a:pt x="629924" y="0"/>
                  <a:pt x="646866" y="16942"/>
                  <a:pt x="646866" y="37841"/>
                </a:cubicBezTo>
                <a:lnTo>
                  <a:pt x="646866" y="340573"/>
                </a:lnTo>
                <a:cubicBezTo>
                  <a:pt x="646866" y="361472"/>
                  <a:pt x="629924" y="378414"/>
                  <a:pt x="609025" y="378414"/>
                </a:cubicBezTo>
                <a:lnTo>
                  <a:pt x="37841" y="378414"/>
                </a:lnTo>
                <a:cubicBezTo>
                  <a:pt x="16942" y="378414"/>
                  <a:pt x="0" y="361472"/>
                  <a:pt x="0" y="340573"/>
                </a:cubicBezTo>
                <a:lnTo>
                  <a:pt x="0" y="378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803" tIns="56803" rIns="56803" bIns="56803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8064440" y="4640060"/>
            <a:ext cx="468000" cy="252000"/>
          </a:xfrm>
          <a:custGeom>
            <a:avLst/>
            <a:gdLst>
              <a:gd name="connsiteX0" fmla="*/ 0 w 632541"/>
              <a:gd name="connsiteY0" fmla="*/ 30323 h 303230"/>
              <a:gd name="connsiteX1" fmla="*/ 30323 w 632541"/>
              <a:gd name="connsiteY1" fmla="*/ 0 h 303230"/>
              <a:gd name="connsiteX2" fmla="*/ 602218 w 632541"/>
              <a:gd name="connsiteY2" fmla="*/ 0 h 303230"/>
              <a:gd name="connsiteX3" fmla="*/ 632541 w 632541"/>
              <a:gd name="connsiteY3" fmla="*/ 30323 h 303230"/>
              <a:gd name="connsiteX4" fmla="*/ 632541 w 632541"/>
              <a:gd name="connsiteY4" fmla="*/ 272907 h 303230"/>
              <a:gd name="connsiteX5" fmla="*/ 602218 w 632541"/>
              <a:gd name="connsiteY5" fmla="*/ 303230 h 303230"/>
              <a:gd name="connsiteX6" fmla="*/ 30323 w 632541"/>
              <a:gd name="connsiteY6" fmla="*/ 303230 h 303230"/>
              <a:gd name="connsiteX7" fmla="*/ 0 w 632541"/>
              <a:gd name="connsiteY7" fmla="*/ 272907 h 303230"/>
              <a:gd name="connsiteX8" fmla="*/ 0 w 632541"/>
              <a:gd name="connsiteY8" fmla="*/ 30323 h 303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541" h="303230">
                <a:moveTo>
                  <a:pt x="0" y="30323"/>
                </a:moveTo>
                <a:cubicBezTo>
                  <a:pt x="0" y="13576"/>
                  <a:pt x="13576" y="0"/>
                  <a:pt x="30323" y="0"/>
                </a:cubicBezTo>
                <a:lnTo>
                  <a:pt x="602218" y="0"/>
                </a:lnTo>
                <a:cubicBezTo>
                  <a:pt x="618965" y="0"/>
                  <a:pt x="632541" y="13576"/>
                  <a:pt x="632541" y="30323"/>
                </a:cubicBezTo>
                <a:lnTo>
                  <a:pt x="632541" y="272907"/>
                </a:lnTo>
                <a:cubicBezTo>
                  <a:pt x="632541" y="289654"/>
                  <a:pt x="618965" y="303230"/>
                  <a:pt x="602218" y="303230"/>
                </a:cubicBezTo>
                <a:lnTo>
                  <a:pt x="30323" y="303230"/>
                </a:lnTo>
                <a:cubicBezTo>
                  <a:pt x="13576" y="303230"/>
                  <a:pt x="0" y="289654"/>
                  <a:pt x="0" y="272907"/>
                </a:cubicBezTo>
                <a:lnTo>
                  <a:pt x="0" y="3032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411" tIns="58411" rIns="58411" bIns="58411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8064440" y="4938900"/>
            <a:ext cx="468000" cy="252000"/>
          </a:xfrm>
          <a:custGeom>
            <a:avLst/>
            <a:gdLst>
              <a:gd name="connsiteX0" fmla="*/ 0 w 632544"/>
              <a:gd name="connsiteY0" fmla="*/ 34341 h 343414"/>
              <a:gd name="connsiteX1" fmla="*/ 34341 w 632544"/>
              <a:gd name="connsiteY1" fmla="*/ 0 h 343414"/>
              <a:gd name="connsiteX2" fmla="*/ 598203 w 632544"/>
              <a:gd name="connsiteY2" fmla="*/ 0 h 343414"/>
              <a:gd name="connsiteX3" fmla="*/ 632544 w 632544"/>
              <a:gd name="connsiteY3" fmla="*/ 34341 h 343414"/>
              <a:gd name="connsiteX4" fmla="*/ 632544 w 632544"/>
              <a:gd name="connsiteY4" fmla="*/ 309073 h 343414"/>
              <a:gd name="connsiteX5" fmla="*/ 598203 w 632544"/>
              <a:gd name="connsiteY5" fmla="*/ 343414 h 343414"/>
              <a:gd name="connsiteX6" fmla="*/ 34341 w 632544"/>
              <a:gd name="connsiteY6" fmla="*/ 343414 h 343414"/>
              <a:gd name="connsiteX7" fmla="*/ 0 w 632544"/>
              <a:gd name="connsiteY7" fmla="*/ 309073 h 343414"/>
              <a:gd name="connsiteX8" fmla="*/ 0 w 632544"/>
              <a:gd name="connsiteY8" fmla="*/ 34341 h 343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544" h="343414">
                <a:moveTo>
                  <a:pt x="0" y="34341"/>
                </a:moveTo>
                <a:cubicBezTo>
                  <a:pt x="0" y="15375"/>
                  <a:pt x="15375" y="0"/>
                  <a:pt x="34341" y="0"/>
                </a:cubicBezTo>
                <a:lnTo>
                  <a:pt x="598203" y="0"/>
                </a:lnTo>
                <a:cubicBezTo>
                  <a:pt x="617169" y="0"/>
                  <a:pt x="632544" y="15375"/>
                  <a:pt x="632544" y="34341"/>
                </a:cubicBezTo>
                <a:lnTo>
                  <a:pt x="632544" y="309073"/>
                </a:lnTo>
                <a:cubicBezTo>
                  <a:pt x="632544" y="328039"/>
                  <a:pt x="617169" y="343414"/>
                  <a:pt x="598203" y="343414"/>
                </a:cubicBezTo>
                <a:lnTo>
                  <a:pt x="34341" y="343414"/>
                </a:lnTo>
                <a:cubicBezTo>
                  <a:pt x="15375" y="343414"/>
                  <a:pt x="0" y="328039"/>
                  <a:pt x="0" y="309073"/>
                </a:cubicBezTo>
                <a:lnTo>
                  <a:pt x="0" y="343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121" tIns="60121" rIns="60121" bIns="60121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lang="en-US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7524328" y="5534782"/>
            <a:ext cx="468000" cy="252000"/>
          </a:xfrm>
          <a:custGeom>
            <a:avLst/>
            <a:gdLst>
              <a:gd name="connsiteX0" fmla="*/ 0 w 632560"/>
              <a:gd name="connsiteY0" fmla="*/ 33178 h 331775"/>
              <a:gd name="connsiteX1" fmla="*/ 33178 w 632560"/>
              <a:gd name="connsiteY1" fmla="*/ 0 h 331775"/>
              <a:gd name="connsiteX2" fmla="*/ 599383 w 632560"/>
              <a:gd name="connsiteY2" fmla="*/ 0 h 331775"/>
              <a:gd name="connsiteX3" fmla="*/ 632561 w 632560"/>
              <a:gd name="connsiteY3" fmla="*/ 33178 h 331775"/>
              <a:gd name="connsiteX4" fmla="*/ 632560 w 632560"/>
              <a:gd name="connsiteY4" fmla="*/ 298598 h 331775"/>
              <a:gd name="connsiteX5" fmla="*/ 599382 w 632560"/>
              <a:gd name="connsiteY5" fmla="*/ 331776 h 331775"/>
              <a:gd name="connsiteX6" fmla="*/ 33178 w 632560"/>
              <a:gd name="connsiteY6" fmla="*/ 331775 h 331775"/>
              <a:gd name="connsiteX7" fmla="*/ 0 w 632560"/>
              <a:gd name="connsiteY7" fmla="*/ 298597 h 331775"/>
              <a:gd name="connsiteX8" fmla="*/ 0 w 632560"/>
              <a:gd name="connsiteY8" fmla="*/ 33178 h 33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560" h="331775">
                <a:moveTo>
                  <a:pt x="0" y="33178"/>
                </a:moveTo>
                <a:cubicBezTo>
                  <a:pt x="0" y="14854"/>
                  <a:pt x="14854" y="0"/>
                  <a:pt x="33178" y="0"/>
                </a:cubicBezTo>
                <a:lnTo>
                  <a:pt x="599383" y="0"/>
                </a:lnTo>
                <a:cubicBezTo>
                  <a:pt x="617707" y="0"/>
                  <a:pt x="632561" y="14854"/>
                  <a:pt x="632561" y="33178"/>
                </a:cubicBezTo>
                <a:cubicBezTo>
                  <a:pt x="632561" y="121651"/>
                  <a:pt x="632560" y="210125"/>
                  <a:pt x="632560" y="298598"/>
                </a:cubicBezTo>
                <a:cubicBezTo>
                  <a:pt x="632560" y="316922"/>
                  <a:pt x="617706" y="331776"/>
                  <a:pt x="599382" y="331776"/>
                </a:cubicBezTo>
                <a:lnTo>
                  <a:pt x="33178" y="331775"/>
                </a:lnTo>
                <a:cubicBezTo>
                  <a:pt x="14854" y="331775"/>
                  <a:pt x="0" y="316921"/>
                  <a:pt x="0" y="298597"/>
                </a:cubicBezTo>
                <a:lnTo>
                  <a:pt x="0" y="3317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47" tIns="59247" rIns="59247" bIns="59247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43,2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8064440" y="5835420"/>
            <a:ext cx="468000" cy="252000"/>
          </a:xfrm>
          <a:custGeom>
            <a:avLst/>
            <a:gdLst>
              <a:gd name="connsiteX0" fmla="*/ 0 w 632552"/>
              <a:gd name="connsiteY0" fmla="*/ 33305 h 333050"/>
              <a:gd name="connsiteX1" fmla="*/ 33305 w 632552"/>
              <a:gd name="connsiteY1" fmla="*/ 0 h 333050"/>
              <a:gd name="connsiteX2" fmla="*/ 599247 w 632552"/>
              <a:gd name="connsiteY2" fmla="*/ 0 h 333050"/>
              <a:gd name="connsiteX3" fmla="*/ 632552 w 632552"/>
              <a:gd name="connsiteY3" fmla="*/ 33305 h 333050"/>
              <a:gd name="connsiteX4" fmla="*/ 632552 w 632552"/>
              <a:gd name="connsiteY4" fmla="*/ 299745 h 333050"/>
              <a:gd name="connsiteX5" fmla="*/ 599247 w 632552"/>
              <a:gd name="connsiteY5" fmla="*/ 333050 h 333050"/>
              <a:gd name="connsiteX6" fmla="*/ 33305 w 632552"/>
              <a:gd name="connsiteY6" fmla="*/ 333050 h 333050"/>
              <a:gd name="connsiteX7" fmla="*/ 0 w 632552"/>
              <a:gd name="connsiteY7" fmla="*/ 299745 h 333050"/>
              <a:gd name="connsiteX8" fmla="*/ 0 w 632552"/>
              <a:gd name="connsiteY8" fmla="*/ 33305 h 33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552" h="333050">
                <a:moveTo>
                  <a:pt x="0" y="33305"/>
                </a:moveTo>
                <a:cubicBezTo>
                  <a:pt x="0" y="14911"/>
                  <a:pt x="14911" y="0"/>
                  <a:pt x="33305" y="0"/>
                </a:cubicBezTo>
                <a:lnTo>
                  <a:pt x="599247" y="0"/>
                </a:lnTo>
                <a:cubicBezTo>
                  <a:pt x="617641" y="0"/>
                  <a:pt x="632552" y="14911"/>
                  <a:pt x="632552" y="33305"/>
                </a:cubicBezTo>
                <a:lnTo>
                  <a:pt x="632552" y="299745"/>
                </a:lnTo>
                <a:cubicBezTo>
                  <a:pt x="632552" y="318139"/>
                  <a:pt x="617641" y="333050"/>
                  <a:pt x="599247" y="333050"/>
                </a:cubicBezTo>
                <a:lnTo>
                  <a:pt x="33305" y="333050"/>
                </a:lnTo>
                <a:cubicBezTo>
                  <a:pt x="14911" y="333050"/>
                  <a:pt x="0" y="318139"/>
                  <a:pt x="0" y="299745"/>
                </a:cubicBezTo>
                <a:lnTo>
                  <a:pt x="0" y="3330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85" tIns="59285" rIns="59285" bIns="59285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90,6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8064440" y="6165344"/>
            <a:ext cx="468000" cy="360000"/>
          </a:xfrm>
          <a:custGeom>
            <a:avLst/>
            <a:gdLst>
              <a:gd name="connsiteX0" fmla="*/ 0 w 608701"/>
              <a:gd name="connsiteY0" fmla="*/ 33226 h 332263"/>
              <a:gd name="connsiteX1" fmla="*/ 33226 w 608701"/>
              <a:gd name="connsiteY1" fmla="*/ 0 h 332263"/>
              <a:gd name="connsiteX2" fmla="*/ 575475 w 608701"/>
              <a:gd name="connsiteY2" fmla="*/ 0 h 332263"/>
              <a:gd name="connsiteX3" fmla="*/ 608701 w 608701"/>
              <a:gd name="connsiteY3" fmla="*/ 33226 h 332263"/>
              <a:gd name="connsiteX4" fmla="*/ 608701 w 608701"/>
              <a:gd name="connsiteY4" fmla="*/ 299037 h 332263"/>
              <a:gd name="connsiteX5" fmla="*/ 575475 w 608701"/>
              <a:gd name="connsiteY5" fmla="*/ 332263 h 332263"/>
              <a:gd name="connsiteX6" fmla="*/ 33226 w 608701"/>
              <a:gd name="connsiteY6" fmla="*/ 332263 h 332263"/>
              <a:gd name="connsiteX7" fmla="*/ 0 w 608701"/>
              <a:gd name="connsiteY7" fmla="*/ 299037 h 332263"/>
              <a:gd name="connsiteX8" fmla="*/ 0 w 608701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8701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575475" y="0"/>
                </a:lnTo>
                <a:cubicBezTo>
                  <a:pt x="593825" y="0"/>
                  <a:pt x="608701" y="14876"/>
                  <a:pt x="608701" y="33226"/>
                </a:cubicBezTo>
                <a:lnTo>
                  <a:pt x="608701" y="299037"/>
                </a:lnTo>
                <a:cubicBezTo>
                  <a:pt x="608701" y="317387"/>
                  <a:pt x="593825" y="332263"/>
                  <a:pt x="575475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62" tIns="59262" rIns="59262" bIns="5926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42,1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7524328" y="3631066"/>
            <a:ext cx="468000" cy="252000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41,0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8604448" y="4233219"/>
            <a:ext cx="468000" cy="360000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8064440" y="4233220"/>
            <a:ext cx="468000" cy="360000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4211960" y="3934379"/>
            <a:ext cx="3168351" cy="252000"/>
          </a:xfrm>
          <a:custGeom>
            <a:avLst/>
            <a:gdLst>
              <a:gd name="connsiteX0" fmla="*/ 0 w 2570092"/>
              <a:gd name="connsiteY0" fmla="*/ 33226 h 332263"/>
              <a:gd name="connsiteX1" fmla="*/ 33226 w 2570092"/>
              <a:gd name="connsiteY1" fmla="*/ 0 h 332263"/>
              <a:gd name="connsiteX2" fmla="*/ 2536866 w 2570092"/>
              <a:gd name="connsiteY2" fmla="*/ 0 h 332263"/>
              <a:gd name="connsiteX3" fmla="*/ 2570092 w 2570092"/>
              <a:gd name="connsiteY3" fmla="*/ 33226 h 332263"/>
              <a:gd name="connsiteX4" fmla="*/ 2570092 w 2570092"/>
              <a:gd name="connsiteY4" fmla="*/ 299037 h 332263"/>
              <a:gd name="connsiteX5" fmla="*/ 2536866 w 2570092"/>
              <a:gd name="connsiteY5" fmla="*/ 332263 h 332263"/>
              <a:gd name="connsiteX6" fmla="*/ 33226 w 2570092"/>
              <a:gd name="connsiteY6" fmla="*/ 332263 h 332263"/>
              <a:gd name="connsiteX7" fmla="*/ 0 w 2570092"/>
              <a:gd name="connsiteY7" fmla="*/ 299037 h 332263"/>
              <a:gd name="connsiteX8" fmla="*/ 0 w 2570092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92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2536866" y="0"/>
                </a:lnTo>
                <a:cubicBezTo>
                  <a:pt x="2555216" y="0"/>
                  <a:pt x="2570092" y="14876"/>
                  <a:pt x="2570092" y="33226"/>
                </a:cubicBezTo>
                <a:lnTo>
                  <a:pt x="2570092" y="299037"/>
                </a:lnTo>
                <a:cubicBezTo>
                  <a:pt x="2570092" y="317387"/>
                  <a:pt x="2555216" y="332263"/>
                  <a:pt x="2536866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832" tIns="47832" rIns="47832" bIns="47832" numCol="1" spcCol="1270" anchor="ctr" anchorCtr="0">
            <a:noAutofit/>
          </a:bodyPr>
          <a:lstStyle/>
          <a:p>
            <a:pPr defTabSz="444500">
              <a:lnSpc>
                <a:spcPct val="90000"/>
              </a:lnSpc>
              <a:spcAft>
                <a:spcPct val="35000"/>
              </a:spcAft>
            </a:pPr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"Обеспечение эффективной реализации государственных функций в сфере </a:t>
            </a:r>
            <a:r>
              <a:rPr lang="ru-RU" sz="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недропользования"</a:t>
            </a:r>
            <a:endParaRPr lang="ru-RU" sz="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4211959" y="4233219"/>
            <a:ext cx="3168351" cy="360000"/>
          </a:xfrm>
          <a:custGeom>
            <a:avLst/>
            <a:gdLst>
              <a:gd name="connsiteX0" fmla="*/ 0 w 2570092"/>
              <a:gd name="connsiteY0" fmla="*/ 33226 h 332263"/>
              <a:gd name="connsiteX1" fmla="*/ 33226 w 2570092"/>
              <a:gd name="connsiteY1" fmla="*/ 0 h 332263"/>
              <a:gd name="connsiteX2" fmla="*/ 2536866 w 2570092"/>
              <a:gd name="connsiteY2" fmla="*/ 0 h 332263"/>
              <a:gd name="connsiteX3" fmla="*/ 2570092 w 2570092"/>
              <a:gd name="connsiteY3" fmla="*/ 33226 h 332263"/>
              <a:gd name="connsiteX4" fmla="*/ 2570092 w 2570092"/>
              <a:gd name="connsiteY4" fmla="*/ 299037 h 332263"/>
              <a:gd name="connsiteX5" fmla="*/ 2536866 w 2570092"/>
              <a:gd name="connsiteY5" fmla="*/ 332263 h 332263"/>
              <a:gd name="connsiteX6" fmla="*/ 33226 w 2570092"/>
              <a:gd name="connsiteY6" fmla="*/ 332263 h 332263"/>
              <a:gd name="connsiteX7" fmla="*/ 0 w 2570092"/>
              <a:gd name="connsiteY7" fmla="*/ 299037 h 332263"/>
              <a:gd name="connsiteX8" fmla="*/ 0 w 2570092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92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2536866" y="0"/>
                </a:lnTo>
                <a:cubicBezTo>
                  <a:pt x="2555216" y="0"/>
                  <a:pt x="2570092" y="14876"/>
                  <a:pt x="2570092" y="33226"/>
                </a:cubicBezTo>
                <a:lnTo>
                  <a:pt x="2570092" y="299037"/>
                </a:lnTo>
                <a:cubicBezTo>
                  <a:pt x="2570092" y="317387"/>
                  <a:pt x="2555216" y="332263"/>
                  <a:pt x="2536866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832" tIns="47832" rIns="47832" bIns="47832" numCol="1" spcCol="1270" anchor="ctr" anchorCtr="0">
            <a:noAutofit/>
          </a:bodyPr>
          <a:lstStyle/>
          <a:p>
            <a:pPr defTabSz="444500">
              <a:lnSpc>
                <a:spcPct val="90000"/>
              </a:lnSpc>
              <a:spcAft>
                <a:spcPct val="35000"/>
              </a:spcAft>
            </a:pPr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"Проведение геологического изучения и оценки запасов общераспространенных полезных ископаемых и подземных вод"</a:t>
            </a:r>
          </a:p>
        </p:txBody>
      </p:sp>
      <p:sp>
        <p:nvSpPr>
          <p:cNvPr id="56" name="Полилиния 55"/>
          <p:cNvSpPr/>
          <p:nvPr/>
        </p:nvSpPr>
        <p:spPr>
          <a:xfrm>
            <a:off x="4211959" y="3635539"/>
            <a:ext cx="3168351" cy="252000"/>
          </a:xfrm>
          <a:custGeom>
            <a:avLst/>
            <a:gdLst>
              <a:gd name="connsiteX0" fmla="*/ 0 w 2570092"/>
              <a:gd name="connsiteY0" fmla="*/ 33226 h 332263"/>
              <a:gd name="connsiteX1" fmla="*/ 33226 w 2570092"/>
              <a:gd name="connsiteY1" fmla="*/ 0 h 332263"/>
              <a:gd name="connsiteX2" fmla="*/ 2536866 w 2570092"/>
              <a:gd name="connsiteY2" fmla="*/ 0 h 332263"/>
              <a:gd name="connsiteX3" fmla="*/ 2570092 w 2570092"/>
              <a:gd name="connsiteY3" fmla="*/ 33226 h 332263"/>
              <a:gd name="connsiteX4" fmla="*/ 2570092 w 2570092"/>
              <a:gd name="connsiteY4" fmla="*/ 299037 h 332263"/>
              <a:gd name="connsiteX5" fmla="*/ 2536866 w 2570092"/>
              <a:gd name="connsiteY5" fmla="*/ 332263 h 332263"/>
              <a:gd name="connsiteX6" fmla="*/ 33226 w 2570092"/>
              <a:gd name="connsiteY6" fmla="*/ 332263 h 332263"/>
              <a:gd name="connsiteX7" fmla="*/ 0 w 2570092"/>
              <a:gd name="connsiteY7" fmla="*/ 299037 h 332263"/>
              <a:gd name="connsiteX8" fmla="*/ 0 w 2570092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92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2536866" y="0"/>
                </a:lnTo>
                <a:cubicBezTo>
                  <a:pt x="2555216" y="0"/>
                  <a:pt x="2570092" y="14876"/>
                  <a:pt x="2570092" y="33226"/>
                </a:cubicBezTo>
                <a:lnTo>
                  <a:pt x="2570092" y="299037"/>
                </a:lnTo>
                <a:cubicBezTo>
                  <a:pt x="2570092" y="317387"/>
                  <a:pt x="2555216" y="332263"/>
                  <a:pt x="2536866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832" tIns="47832" rIns="47832" bIns="47832" numCol="1" spcCol="1270" anchor="ctr" anchorCtr="0">
            <a:noAutofit/>
          </a:bodyPr>
          <a:lstStyle/>
          <a:p>
            <a:pPr defTabSz="444500">
              <a:lnSpc>
                <a:spcPct val="90000"/>
              </a:lnSpc>
              <a:spcAft>
                <a:spcPct val="35000"/>
              </a:spcAft>
            </a:pPr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Ведомственный проект "Создание территориальной системы наблюдения за состоянием окружающей среды на территории Чувашской Республики"</a:t>
            </a:r>
          </a:p>
        </p:txBody>
      </p:sp>
      <p:sp>
        <p:nvSpPr>
          <p:cNvPr id="58" name="Полилиния 57"/>
          <p:cNvSpPr/>
          <p:nvPr/>
        </p:nvSpPr>
        <p:spPr>
          <a:xfrm>
            <a:off x="4211960" y="5237739"/>
            <a:ext cx="3168351" cy="252000"/>
          </a:xfrm>
          <a:custGeom>
            <a:avLst/>
            <a:gdLst>
              <a:gd name="connsiteX0" fmla="*/ 0 w 2570092"/>
              <a:gd name="connsiteY0" fmla="*/ 33226 h 332263"/>
              <a:gd name="connsiteX1" fmla="*/ 33226 w 2570092"/>
              <a:gd name="connsiteY1" fmla="*/ 0 h 332263"/>
              <a:gd name="connsiteX2" fmla="*/ 2536866 w 2570092"/>
              <a:gd name="connsiteY2" fmla="*/ 0 h 332263"/>
              <a:gd name="connsiteX3" fmla="*/ 2570092 w 2570092"/>
              <a:gd name="connsiteY3" fmla="*/ 33226 h 332263"/>
              <a:gd name="connsiteX4" fmla="*/ 2570092 w 2570092"/>
              <a:gd name="connsiteY4" fmla="*/ 299037 h 332263"/>
              <a:gd name="connsiteX5" fmla="*/ 2536866 w 2570092"/>
              <a:gd name="connsiteY5" fmla="*/ 332263 h 332263"/>
              <a:gd name="connsiteX6" fmla="*/ 33226 w 2570092"/>
              <a:gd name="connsiteY6" fmla="*/ 332263 h 332263"/>
              <a:gd name="connsiteX7" fmla="*/ 0 w 2570092"/>
              <a:gd name="connsiteY7" fmla="*/ 299037 h 332263"/>
              <a:gd name="connsiteX8" fmla="*/ 0 w 2570092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92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2536866" y="0"/>
                </a:lnTo>
                <a:cubicBezTo>
                  <a:pt x="2555216" y="0"/>
                  <a:pt x="2570092" y="14876"/>
                  <a:pt x="2570092" y="33226"/>
                </a:cubicBezTo>
                <a:lnTo>
                  <a:pt x="2570092" y="299037"/>
                </a:lnTo>
                <a:cubicBezTo>
                  <a:pt x="2570092" y="317387"/>
                  <a:pt x="2555216" y="332263"/>
                  <a:pt x="2536866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832" tIns="47832" rIns="47832" bIns="47832" numCol="1" spcCol="1270" anchor="ctr" anchorCtr="0">
            <a:noAutofit/>
          </a:bodyPr>
          <a:lstStyle/>
          <a:p>
            <a:pPr defTabSz="444500">
              <a:lnSpc>
                <a:spcPct val="90000"/>
              </a:lnSpc>
              <a:spcAft>
                <a:spcPct val="35000"/>
              </a:spcAft>
            </a:pPr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 "Обеспечение реализации государственных функций в области водных отношений"</a:t>
            </a:r>
          </a:p>
        </p:txBody>
      </p:sp>
      <p:sp>
        <p:nvSpPr>
          <p:cNvPr id="59" name="Полилиния 58"/>
          <p:cNvSpPr/>
          <p:nvPr/>
        </p:nvSpPr>
        <p:spPr>
          <a:xfrm>
            <a:off x="4211959" y="4938899"/>
            <a:ext cx="3168351" cy="252000"/>
          </a:xfrm>
          <a:custGeom>
            <a:avLst/>
            <a:gdLst>
              <a:gd name="connsiteX0" fmla="*/ 0 w 2570092"/>
              <a:gd name="connsiteY0" fmla="*/ 33226 h 332263"/>
              <a:gd name="connsiteX1" fmla="*/ 33226 w 2570092"/>
              <a:gd name="connsiteY1" fmla="*/ 0 h 332263"/>
              <a:gd name="connsiteX2" fmla="*/ 2536866 w 2570092"/>
              <a:gd name="connsiteY2" fmla="*/ 0 h 332263"/>
              <a:gd name="connsiteX3" fmla="*/ 2570092 w 2570092"/>
              <a:gd name="connsiteY3" fmla="*/ 33226 h 332263"/>
              <a:gd name="connsiteX4" fmla="*/ 2570092 w 2570092"/>
              <a:gd name="connsiteY4" fmla="*/ 299037 h 332263"/>
              <a:gd name="connsiteX5" fmla="*/ 2536866 w 2570092"/>
              <a:gd name="connsiteY5" fmla="*/ 332263 h 332263"/>
              <a:gd name="connsiteX6" fmla="*/ 33226 w 2570092"/>
              <a:gd name="connsiteY6" fmla="*/ 332263 h 332263"/>
              <a:gd name="connsiteX7" fmla="*/ 0 w 2570092"/>
              <a:gd name="connsiteY7" fmla="*/ 299037 h 332263"/>
              <a:gd name="connsiteX8" fmla="*/ 0 w 2570092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92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2536866" y="0"/>
                </a:lnTo>
                <a:cubicBezTo>
                  <a:pt x="2555216" y="0"/>
                  <a:pt x="2570092" y="14876"/>
                  <a:pt x="2570092" y="33226"/>
                </a:cubicBezTo>
                <a:lnTo>
                  <a:pt x="2570092" y="299037"/>
                </a:lnTo>
                <a:cubicBezTo>
                  <a:pt x="2570092" y="317387"/>
                  <a:pt x="2555216" y="332263"/>
                  <a:pt x="2536866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832" tIns="47832" rIns="47832" bIns="47832" numCol="1" spcCol="1270" anchor="ctr" anchorCtr="0">
            <a:noAutofit/>
          </a:bodyPr>
          <a:lstStyle/>
          <a:p>
            <a:pPr defTabSz="444500">
              <a:lnSpc>
                <a:spcPct val="90000"/>
              </a:lnSpc>
              <a:spcAft>
                <a:spcPct val="35000"/>
              </a:spcAft>
            </a:pPr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 "Охрана и воспроизводство животного мира"</a:t>
            </a:r>
          </a:p>
        </p:txBody>
      </p:sp>
      <p:sp>
        <p:nvSpPr>
          <p:cNvPr id="60" name="Полилиния 59"/>
          <p:cNvSpPr/>
          <p:nvPr/>
        </p:nvSpPr>
        <p:spPr>
          <a:xfrm>
            <a:off x="4212266" y="2141339"/>
            <a:ext cx="3168351" cy="252000"/>
          </a:xfrm>
          <a:custGeom>
            <a:avLst/>
            <a:gdLst>
              <a:gd name="connsiteX0" fmla="*/ 0 w 2570092"/>
              <a:gd name="connsiteY0" fmla="*/ 33226 h 332263"/>
              <a:gd name="connsiteX1" fmla="*/ 33226 w 2570092"/>
              <a:gd name="connsiteY1" fmla="*/ 0 h 332263"/>
              <a:gd name="connsiteX2" fmla="*/ 2536866 w 2570092"/>
              <a:gd name="connsiteY2" fmla="*/ 0 h 332263"/>
              <a:gd name="connsiteX3" fmla="*/ 2570092 w 2570092"/>
              <a:gd name="connsiteY3" fmla="*/ 33226 h 332263"/>
              <a:gd name="connsiteX4" fmla="*/ 2570092 w 2570092"/>
              <a:gd name="connsiteY4" fmla="*/ 299037 h 332263"/>
              <a:gd name="connsiteX5" fmla="*/ 2536866 w 2570092"/>
              <a:gd name="connsiteY5" fmla="*/ 332263 h 332263"/>
              <a:gd name="connsiteX6" fmla="*/ 33226 w 2570092"/>
              <a:gd name="connsiteY6" fmla="*/ 332263 h 332263"/>
              <a:gd name="connsiteX7" fmla="*/ 0 w 2570092"/>
              <a:gd name="connsiteY7" fmla="*/ 299037 h 332263"/>
              <a:gd name="connsiteX8" fmla="*/ 0 w 2570092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92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2536866" y="0"/>
                </a:lnTo>
                <a:cubicBezTo>
                  <a:pt x="2555216" y="0"/>
                  <a:pt x="2570092" y="14876"/>
                  <a:pt x="2570092" y="33226"/>
                </a:cubicBezTo>
                <a:lnTo>
                  <a:pt x="2570092" y="299037"/>
                </a:lnTo>
                <a:cubicBezTo>
                  <a:pt x="2570092" y="317387"/>
                  <a:pt x="2555216" y="332263"/>
                  <a:pt x="2536866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832" tIns="47832" rIns="47832" bIns="47832" numCol="1" spcCol="1270" anchor="ctr" anchorCtr="0">
            <a:noAutofit/>
          </a:bodyPr>
          <a:lstStyle/>
          <a:p>
            <a:pPr defTabSz="444500">
              <a:lnSpc>
                <a:spcPct val="90000"/>
              </a:lnSpc>
              <a:spcAft>
                <a:spcPct val="35000"/>
              </a:spcAft>
            </a:pPr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</a:t>
            </a:r>
            <a:r>
              <a:rPr lang="ru-RU" sz="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«Вода России"</a:t>
            </a:r>
            <a:endParaRPr lang="ru-RU" sz="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Полилиния 60"/>
          <p:cNvSpPr/>
          <p:nvPr/>
        </p:nvSpPr>
        <p:spPr>
          <a:xfrm>
            <a:off x="4218904" y="6165344"/>
            <a:ext cx="3161405" cy="350527"/>
          </a:xfrm>
          <a:custGeom>
            <a:avLst/>
            <a:gdLst>
              <a:gd name="connsiteX0" fmla="*/ 0 w 2570092"/>
              <a:gd name="connsiteY0" fmla="*/ 33226 h 332263"/>
              <a:gd name="connsiteX1" fmla="*/ 33226 w 2570092"/>
              <a:gd name="connsiteY1" fmla="*/ 0 h 332263"/>
              <a:gd name="connsiteX2" fmla="*/ 2536866 w 2570092"/>
              <a:gd name="connsiteY2" fmla="*/ 0 h 332263"/>
              <a:gd name="connsiteX3" fmla="*/ 2570092 w 2570092"/>
              <a:gd name="connsiteY3" fmla="*/ 33226 h 332263"/>
              <a:gd name="connsiteX4" fmla="*/ 2570092 w 2570092"/>
              <a:gd name="connsiteY4" fmla="*/ 299037 h 332263"/>
              <a:gd name="connsiteX5" fmla="*/ 2536866 w 2570092"/>
              <a:gd name="connsiteY5" fmla="*/ 332263 h 332263"/>
              <a:gd name="connsiteX6" fmla="*/ 33226 w 2570092"/>
              <a:gd name="connsiteY6" fmla="*/ 332263 h 332263"/>
              <a:gd name="connsiteX7" fmla="*/ 0 w 2570092"/>
              <a:gd name="connsiteY7" fmla="*/ 299037 h 332263"/>
              <a:gd name="connsiteX8" fmla="*/ 0 w 2570092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92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2536866" y="0"/>
                </a:lnTo>
                <a:cubicBezTo>
                  <a:pt x="2555216" y="0"/>
                  <a:pt x="2570092" y="14876"/>
                  <a:pt x="2570092" y="33226"/>
                </a:cubicBezTo>
                <a:lnTo>
                  <a:pt x="2570092" y="299037"/>
                </a:lnTo>
                <a:cubicBezTo>
                  <a:pt x="2570092" y="317387"/>
                  <a:pt x="2555216" y="332263"/>
                  <a:pt x="2536866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832" tIns="47832" rIns="47832" bIns="47832" numCol="1" spcCol="1270" anchor="ctr" anchorCtr="0">
            <a:noAutofit/>
          </a:bodyPr>
          <a:lstStyle/>
          <a:p>
            <a:pPr defTabSz="444500">
              <a:lnSpc>
                <a:spcPct val="90000"/>
              </a:lnSpc>
              <a:spcAft>
                <a:spcPct val="35000"/>
              </a:spcAft>
            </a:pPr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"Обеспечение реализации государственной программы Чувашской Республики "Развитие потенциала природно-сырьевых ресурсов и обеспечение экологической безопасности"</a:t>
            </a:r>
          </a:p>
        </p:txBody>
      </p:sp>
      <p:sp>
        <p:nvSpPr>
          <p:cNvPr id="62" name="Полилиния 61"/>
          <p:cNvSpPr/>
          <p:nvPr/>
        </p:nvSpPr>
        <p:spPr>
          <a:xfrm>
            <a:off x="7524328" y="1835350"/>
            <a:ext cx="468000" cy="252000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148,6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Полилиния 62"/>
          <p:cNvSpPr/>
          <p:nvPr/>
        </p:nvSpPr>
        <p:spPr>
          <a:xfrm>
            <a:off x="7524328" y="2134636"/>
            <a:ext cx="468000" cy="252000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Полилиния 63"/>
          <p:cNvSpPr/>
          <p:nvPr/>
        </p:nvSpPr>
        <p:spPr>
          <a:xfrm>
            <a:off x="7524328" y="3331780"/>
            <a:ext cx="468000" cy="252000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93,0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Полилиния 64"/>
          <p:cNvSpPr/>
          <p:nvPr/>
        </p:nvSpPr>
        <p:spPr>
          <a:xfrm>
            <a:off x="7524328" y="3032494"/>
            <a:ext cx="468000" cy="252000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45,2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Полилиния 65"/>
          <p:cNvSpPr/>
          <p:nvPr/>
        </p:nvSpPr>
        <p:spPr>
          <a:xfrm>
            <a:off x="7524328" y="2733208"/>
            <a:ext cx="468000" cy="252000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4,5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Полилиния 66"/>
          <p:cNvSpPr/>
          <p:nvPr/>
        </p:nvSpPr>
        <p:spPr>
          <a:xfrm>
            <a:off x="7524328" y="2433922"/>
            <a:ext cx="468000" cy="252000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14,5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Полилиния 68"/>
          <p:cNvSpPr/>
          <p:nvPr/>
        </p:nvSpPr>
        <p:spPr>
          <a:xfrm>
            <a:off x="7524328" y="3930352"/>
            <a:ext cx="468000" cy="252000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0,3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Полилиния 70"/>
          <p:cNvSpPr/>
          <p:nvPr/>
        </p:nvSpPr>
        <p:spPr>
          <a:xfrm>
            <a:off x="7524328" y="4229638"/>
            <a:ext cx="468000" cy="360000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0,3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Полилиния 71"/>
          <p:cNvSpPr/>
          <p:nvPr/>
        </p:nvSpPr>
        <p:spPr>
          <a:xfrm>
            <a:off x="8064440" y="1842500"/>
            <a:ext cx="468000" cy="252000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Полилиния 72"/>
          <p:cNvSpPr/>
          <p:nvPr/>
        </p:nvSpPr>
        <p:spPr>
          <a:xfrm>
            <a:off x="8604448" y="1842499"/>
            <a:ext cx="468000" cy="252000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Полилиния 73"/>
          <p:cNvSpPr/>
          <p:nvPr/>
        </p:nvSpPr>
        <p:spPr>
          <a:xfrm>
            <a:off x="8064440" y="2141340"/>
            <a:ext cx="468000" cy="252000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Полилиния 74"/>
          <p:cNvSpPr/>
          <p:nvPr/>
        </p:nvSpPr>
        <p:spPr>
          <a:xfrm>
            <a:off x="8604448" y="2141339"/>
            <a:ext cx="468000" cy="252000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30,0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Полилиния 75"/>
          <p:cNvSpPr/>
          <p:nvPr/>
        </p:nvSpPr>
        <p:spPr>
          <a:xfrm>
            <a:off x="8604448" y="2440179"/>
            <a:ext cx="468000" cy="252000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39,5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Полилиния 76"/>
          <p:cNvSpPr/>
          <p:nvPr/>
        </p:nvSpPr>
        <p:spPr>
          <a:xfrm>
            <a:off x="8064440" y="2440180"/>
            <a:ext cx="468000" cy="252000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51,1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Полилиния 78"/>
          <p:cNvSpPr/>
          <p:nvPr/>
        </p:nvSpPr>
        <p:spPr>
          <a:xfrm rot="10800000" flipV="1">
            <a:off x="8064440" y="2739020"/>
            <a:ext cx="468000" cy="252000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Полилиния 79"/>
          <p:cNvSpPr/>
          <p:nvPr/>
        </p:nvSpPr>
        <p:spPr>
          <a:xfrm rot="10800000" flipV="1">
            <a:off x="8604448" y="2739019"/>
            <a:ext cx="468000" cy="252000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Полилиния 82"/>
          <p:cNvSpPr/>
          <p:nvPr/>
        </p:nvSpPr>
        <p:spPr>
          <a:xfrm>
            <a:off x="8064440" y="3037860"/>
            <a:ext cx="468000" cy="252000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Полилиния 83"/>
          <p:cNvSpPr/>
          <p:nvPr/>
        </p:nvSpPr>
        <p:spPr>
          <a:xfrm>
            <a:off x="8604448" y="3037859"/>
            <a:ext cx="468000" cy="252000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Полилиния 84"/>
          <p:cNvSpPr/>
          <p:nvPr/>
        </p:nvSpPr>
        <p:spPr>
          <a:xfrm>
            <a:off x="8064440" y="3336700"/>
            <a:ext cx="468000" cy="252000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91,0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Полилиния 85"/>
          <p:cNvSpPr/>
          <p:nvPr/>
        </p:nvSpPr>
        <p:spPr>
          <a:xfrm>
            <a:off x="8604448" y="3336699"/>
            <a:ext cx="468000" cy="252000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89,8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Полилиния 86"/>
          <p:cNvSpPr/>
          <p:nvPr/>
        </p:nvSpPr>
        <p:spPr>
          <a:xfrm>
            <a:off x="8064440" y="3635540"/>
            <a:ext cx="468000" cy="252000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Полилиния 87"/>
          <p:cNvSpPr/>
          <p:nvPr/>
        </p:nvSpPr>
        <p:spPr>
          <a:xfrm>
            <a:off x="8604448" y="3635539"/>
            <a:ext cx="468000" cy="252000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Полилиния 88"/>
          <p:cNvSpPr/>
          <p:nvPr/>
        </p:nvSpPr>
        <p:spPr>
          <a:xfrm>
            <a:off x="8064440" y="3934380"/>
            <a:ext cx="468000" cy="252000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0,3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Полилиния 89"/>
          <p:cNvSpPr/>
          <p:nvPr/>
        </p:nvSpPr>
        <p:spPr>
          <a:xfrm>
            <a:off x="8604448" y="3934379"/>
            <a:ext cx="468000" cy="252000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0,3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Полилиния 90"/>
          <p:cNvSpPr/>
          <p:nvPr/>
        </p:nvSpPr>
        <p:spPr>
          <a:xfrm>
            <a:off x="8064440" y="5237740"/>
            <a:ext cx="468000" cy="252000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4,6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Полилиния 91"/>
          <p:cNvSpPr/>
          <p:nvPr/>
        </p:nvSpPr>
        <p:spPr>
          <a:xfrm>
            <a:off x="8604448" y="5237739"/>
            <a:ext cx="468000" cy="252000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4,6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Полилиния 92"/>
          <p:cNvSpPr/>
          <p:nvPr/>
        </p:nvSpPr>
        <p:spPr>
          <a:xfrm rot="10800000" flipV="1">
            <a:off x="8064440" y="5536580"/>
            <a:ext cx="468000" cy="252000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43,0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Полилиния 93"/>
          <p:cNvSpPr/>
          <p:nvPr/>
        </p:nvSpPr>
        <p:spPr>
          <a:xfrm>
            <a:off x="4211961" y="1541126"/>
            <a:ext cx="3168916" cy="252000"/>
          </a:xfrm>
          <a:custGeom>
            <a:avLst/>
            <a:gdLst>
              <a:gd name="connsiteX0" fmla="*/ 0 w 2570092"/>
              <a:gd name="connsiteY0" fmla="*/ 33226 h 332263"/>
              <a:gd name="connsiteX1" fmla="*/ 33226 w 2570092"/>
              <a:gd name="connsiteY1" fmla="*/ 0 h 332263"/>
              <a:gd name="connsiteX2" fmla="*/ 2536866 w 2570092"/>
              <a:gd name="connsiteY2" fmla="*/ 0 h 332263"/>
              <a:gd name="connsiteX3" fmla="*/ 2570092 w 2570092"/>
              <a:gd name="connsiteY3" fmla="*/ 33226 h 332263"/>
              <a:gd name="connsiteX4" fmla="*/ 2570092 w 2570092"/>
              <a:gd name="connsiteY4" fmla="*/ 299037 h 332263"/>
              <a:gd name="connsiteX5" fmla="*/ 2536866 w 2570092"/>
              <a:gd name="connsiteY5" fmla="*/ 332263 h 332263"/>
              <a:gd name="connsiteX6" fmla="*/ 33226 w 2570092"/>
              <a:gd name="connsiteY6" fmla="*/ 332263 h 332263"/>
              <a:gd name="connsiteX7" fmla="*/ 0 w 2570092"/>
              <a:gd name="connsiteY7" fmla="*/ 299037 h 332263"/>
              <a:gd name="connsiteX8" fmla="*/ 0 w 2570092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92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2536866" y="0"/>
                </a:lnTo>
                <a:cubicBezTo>
                  <a:pt x="2555216" y="0"/>
                  <a:pt x="2570092" y="14876"/>
                  <a:pt x="2570092" y="33226"/>
                </a:cubicBezTo>
                <a:lnTo>
                  <a:pt x="2570092" y="299037"/>
                </a:lnTo>
                <a:cubicBezTo>
                  <a:pt x="2570092" y="317387"/>
                  <a:pt x="2555216" y="332263"/>
                  <a:pt x="2536866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832" tIns="47832" rIns="47832" bIns="47832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69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>
            <a:off x="5124127" y="1196752"/>
            <a:ext cx="3903032" cy="549475"/>
          </a:xfrm>
          <a:custGeom>
            <a:avLst/>
            <a:gdLst>
              <a:gd name="connsiteX0" fmla="*/ 0 w 3903032"/>
              <a:gd name="connsiteY0" fmla="*/ 38477 h 384765"/>
              <a:gd name="connsiteX1" fmla="*/ 38477 w 3903032"/>
              <a:gd name="connsiteY1" fmla="*/ 0 h 384765"/>
              <a:gd name="connsiteX2" fmla="*/ 3864556 w 3903032"/>
              <a:gd name="connsiteY2" fmla="*/ 0 h 384765"/>
              <a:gd name="connsiteX3" fmla="*/ 3903033 w 3903032"/>
              <a:gd name="connsiteY3" fmla="*/ 38477 h 384765"/>
              <a:gd name="connsiteX4" fmla="*/ 3903032 w 3903032"/>
              <a:gd name="connsiteY4" fmla="*/ 346289 h 384765"/>
              <a:gd name="connsiteX5" fmla="*/ 3864555 w 3903032"/>
              <a:gd name="connsiteY5" fmla="*/ 384766 h 384765"/>
              <a:gd name="connsiteX6" fmla="*/ 38477 w 3903032"/>
              <a:gd name="connsiteY6" fmla="*/ 384765 h 384765"/>
              <a:gd name="connsiteX7" fmla="*/ 0 w 3903032"/>
              <a:gd name="connsiteY7" fmla="*/ 346288 h 384765"/>
              <a:gd name="connsiteX8" fmla="*/ 0 w 390303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3864556" y="0"/>
                </a:lnTo>
                <a:cubicBezTo>
                  <a:pt x="3885806" y="0"/>
                  <a:pt x="3903033" y="17227"/>
                  <a:pt x="3903033" y="38477"/>
                </a:cubicBezTo>
                <a:cubicBezTo>
                  <a:pt x="3903033" y="141081"/>
                  <a:pt x="3903032" y="243685"/>
                  <a:pt x="3903032" y="346289"/>
                </a:cubicBezTo>
                <a:cubicBezTo>
                  <a:pt x="3903032" y="367539"/>
                  <a:pt x="3885805" y="384766"/>
                  <a:pt x="386455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64609" tIns="64609" rIns="64609" bIns="6460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</a:p>
        </p:txBody>
      </p:sp>
      <p:sp>
        <p:nvSpPr>
          <p:cNvPr id="7" name="Полилиния 6"/>
          <p:cNvSpPr/>
          <p:nvPr/>
        </p:nvSpPr>
        <p:spPr>
          <a:xfrm>
            <a:off x="5124127" y="2106267"/>
            <a:ext cx="731452" cy="421601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609" tIns="64609" rIns="64609" bIns="6460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</p:txBody>
      </p:sp>
      <p:sp>
        <p:nvSpPr>
          <p:cNvPr id="9" name="Полилиния 8"/>
          <p:cNvSpPr/>
          <p:nvPr/>
        </p:nvSpPr>
        <p:spPr>
          <a:xfrm>
            <a:off x="5124127" y="2924944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114,6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5124127" y="3486614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4,2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5124127" y="4048284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5124127" y="4609954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5131491" y="5171624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5124127" y="5733296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96,2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5917022" y="2106267"/>
            <a:ext cx="731452" cy="421601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609" tIns="64609" rIns="64609" bIns="6460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план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5917022" y="2924944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5917022" y="3484755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1,4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5917022" y="4044566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7,3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5917022" y="4604377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5917022" y="5164188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5917022" y="5724001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96,2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6709917" y="2106267"/>
            <a:ext cx="731452" cy="421601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609" tIns="64609" rIns="64609" bIns="6460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6709917" y="2924944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6720868" y="3484755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1,5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6709917" y="4044566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7,3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6709917" y="4604377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6709917" y="5164188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6709917" y="5724001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96,2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7502812" y="2106267"/>
            <a:ext cx="731452" cy="421601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609" tIns="64609" rIns="64609" bIns="6460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Полилиния 57"/>
          <p:cNvSpPr/>
          <p:nvPr/>
        </p:nvSpPr>
        <p:spPr>
          <a:xfrm>
            <a:off x="7502812" y="2924944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олилиния 58"/>
          <p:cNvSpPr/>
          <p:nvPr/>
        </p:nvSpPr>
        <p:spPr>
          <a:xfrm>
            <a:off x="7502812" y="3484755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1,6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Полилиния 59"/>
          <p:cNvSpPr/>
          <p:nvPr/>
        </p:nvSpPr>
        <p:spPr>
          <a:xfrm>
            <a:off x="7502812" y="4044566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7,3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Полилиния 60"/>
          <p:cNvSpPr/>
          <p:nvPr/>
        </p:nvSpPr>
        <p:spPr>
          <a:xfrm>
            <a:off x="7502812" y="4604377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Полилиния 61"/>
          <p:cNvSpPr/>
          <p:nvPr/>
        </p:nvSpPr>
        <p:spPr>
          <a:xfrm>
            <a:off x="7502812" y="5164188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Полилиния 62"/>
          <p:cNvSpPr/>
          <p:nvPr/>
        </p:nvSpPr>
        <p:spPr>
          <a:xfrm>
            <a:off x="7502812" y="5724001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95,7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8" name="Полилиния 1027"/>
          <p:cNvSpPr/>
          <p:nvPr/>
        </p:nvSpPr>
        <p:spPr>
          <a:xfrm>
            <a:off x="8295707" y="2106267"/>
            <a:ext cx="731452" cy="421601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609" tIns="64609" rIns="64609" bIns="6460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1" name="Полилиния 1030"/>
          <p:cNvSpPr/>
          <p:nvPr/>
        </p:nvSpPr>
        <p:spPr>
          <a:xfrm>
            <a:off x="8295707" y="2924944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2" name="Полилиния 1031"/>
          <p:cNvSpPr/>
          <p:nvPr/>
        </p:nvSpPr>
        <p:spPr>
          <a:xfrm>
            <a:off x="8295707" y="3484663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1,6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3" name="Полилиния 1032"/>
          <p:cNvSpPr/>
          <p:nvPr/>
        </p:nvSpPr>
        <p:spPr>
          <a:xfrm>
            <a:off x="8295707" y="4044382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7,3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4" name="Полилиния 1033"/>
          <p:cNvSpPr/>
          <p:nvPr/>
        </p:nvSpPr>
        <p:spPr>
          <a:xfrm>
            <a:off x="8295707" y="4604101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5" name="Полилиния 1034"/>
          <p:cNvSpPr/>
          <p:nvPr/>
        </p:nvSpPr>
        <p:spPr>
          <a:xfrm>
            <a:off x="8295707" y="5163820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6" name="Полилиния 1035"/>
          <p:cNvSpPr/>
          <p:nvPr/>
        </p:nvSpPr>
        <p:spPr>
          <a:xfrm>
            <a:off x="8295707" y="5723541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95,3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92650" y="3951570"/>
            <a:ext cx="4932000" cy="35545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 численности основных видов охотничьих ресурсов по отношению к уровню 2017 года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лось, %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105840" y="5686454"/>
            <a:ext cx="4918810" cy="406842"/>
          </a:xfrm>
          <a:prstGeom prst="roundRect">
            <a:avLst>
              <a:gd name="adj" fmla="val 24149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</a:t>
            </a:r>
            <a:r>
              <a:rPr lang="ru-RU" sz="1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захораниваемых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твердых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коммунальных отходов в общей массе образованных твердых коммунальных отходов,%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05840" y="2023812"/>
            <a:ext cx="2592288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38983" y="1523913"/>
            <a:ext cx="2327076" cy="10701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92650" y="2924944"/>
            <a:ext cx="4932000" cy="365644"/>
          </a:xfrm>
          <a:prstGeom prst="roundRect">
            <a:avLst>
              <a:gd name="adj" fmla="val 23369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Отношение площади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лесовосстановления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лесоразведения к площади вырубленных и погибших лесных насаждений, %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92650" y="3459079"/>
            <a:ext cx="4932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Прирост разведанных запасов твердых полезных ископаемых, млн. куб. м.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92650" y="5157962"/>
            <a:ext cx="4932000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обрабатываемых твердых коммунальных отходов в общей массе образованных твердых коммунальных отходов,%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64</a:t>
            </a: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6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</a:t>
            </a: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потенциала природно-сырьевых ресурсов и обеспечение экологической безопасности»</a:t>
            </a: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105840" y="4475519"/>
            <a:ext cx="4918810" cy="51395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проводимых экологических мероприятий, направленных на повышение уровня экологической культуры, воспитание и просвещение населения Чувашской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Республики, ед.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41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6878" y="644959"/>
            <a:ext cx="4122393" cy="228251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агропромышленного комплекса;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продовольственной безопасности Чувашской Республики по основным продуктам питания;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конкурентоспособности производимой сельскохозяйственной продукции, создание благоприятной среды для развития и эффективного взаимодействия субъектов предпринимательской деятельности, повышения инвестиционной привлекательности агропромышленного </a:t>
            </a:r>
            <a:r>
              <a:rPr lang="ru-RU" sz="10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комплекса;</a:t>
            </a:r>
            <a:endParaRPr lang="ru-RU" sz="10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финансовой устойчивости сельскохозяйственных товаропроизводителей;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устойчивое развитие сельских территорий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1097" y="3928700"/>
            <a:ext cx="367395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624" y="3041763"/>
            <a:ext cx="2952328" cy="9032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олилиния 12"/>
          <p:cNvSpPr/>
          <p:nvPr/>
        </p:nvSpPr>
        <p:spPr>
          <a:xfrm>
            <a:off x="4355973" y="764704"/>
            <a:ext cx="4717826" cy="335769"/>
          </a:xfrm>
          <a:custGeom>
            <a:avLst/>
            <a:gdLst>
              <a:gd name="connsiteX0" fmla="*/ 0 w 3933156"/>
              <a:gd name="connsiteY0" fmla="*/ 47719 h 477185"/>
              <a:gd name="connsiteX1" fmla="*/ 47719 w 3933156"/>
              <a:gd name="connsiteY1" fmla="*/ 0 h 477185"/>
              <a:gd name="connsiteX2" fmla="*/ 3885438 w 3933156"/>
              <a:gd name="connsiteY2" fmla="*/ 0 h 477185"/>
              <a:gd name="connsiteX3" fmla="*/ 3933157 w 3933156"/>
              <a:gd name="connsiteY3" fmla="*/ 47719 h 477185"/>
              <a:gd name="connsiteX4" fmla="*/ 3933156 w 3933156"/>
              <a:gd name="connsiteY4" fmla="*/ 429467 h 477185"/>
              <a:gd name="connsiteX5" fmla="*/ 3885437 w 3933156"/>
              <a:gd name="connsiteY5" fmla="*/ 477186 h 477185"/>
              <a:gd name="connsiteX6" fmla="*/ 47719 w 3933156"/>
              <a:gd name="connsiteY6" fmla="*/ 477185 h 477185"/>
              <a:gd name="connsiteX7" fmla="*/ 0 w 3933156"/>
              <a:gd name="connsiteY7" fmla="*/ 429466 h 477185"/>
              <a:gd name="connsiteX8" fmla="*/ 0 w 3933156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3156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3885438" y="0"/>
                </a:lnTo>
                <a:cubicBezTo>
                  <a:pt x="3911792" y="0"/>
                  <a:pt x="3933157" y="21365"/>
                  <a:pt x="3933157" y="47719"/>
                </a:cubicBezTo>
                <a:cubicBezTo>
                  <a:pt x="3933157" y="174968"/>
                  <a:pt x="3933156" y="302218"/>
                  <a:pt x="3933156" y="429467"/>
                </a:cubicBezTo>
                <a:cubicBezTo>
                  <a:pt x="3933156" y="455821"/>
                  <a:pt x="3911791" y="477186"/>
                  <a:pt x="3885437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</a:t>
            </a:r>
            <a:r>
              <a:rPr lang="ru-RU" sz="1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структурных элементов, </a:t>
            </a:r>
            <a:r>
              <a:rPr lang="ru-RU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14" name="Полилиния 13"/>
          <p:cNvSpPr/>
          <p:nvPr/>
        </p:nvSpPr>
        <p:spPr>
          <a:xfrm>
            <a:off x="4355975" y="1412800"/>
            <a:ext cx="2836761" cy="216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/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</a:t>
            </a: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производства хмеля"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4366229" y="2566798"/>
            <a:ext cx="2814355" cy="431541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696" tIns="59696" rIns="59696" bIns="59696" numCol="1" spcCol="1270" anchor="ctr" anchorCtr="0">
            <a:noAutofit/>
          </a:bodyPr>
          <a:lstStyle/>
          <a:p>
            <a:pPr algn="ctr"/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"Стимулирование инвестиционной деятельности в агропромышленном комплексе"</a:t>
            </a:r>
          </a:p>
        </p:txBody>
      </p:sp>
      <p:sp>
        <p:nvSpPr>
          <p:cNvPr id="18" name="Полилиния 17"/>
          <p:cNvSpPr/>
          <p:nvPr/>
        </p:nvSpPr>
        <p:spPr>
          <a:xfrm>
            <a:off x="4355972" y="4827040"/>
            <a:ext cx="2824612" cy="50469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/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"Формирование государственных информационных ресурсов в сферах обеспечения продовольственной безопасности и управления агропромышленным комплексом"</a:t>
            </a:r>
          </a:p>
        </p:txBody>
      </p:sp>
      <p:sp>
        <p:nvSpPr>
          <p:cNvPr id="20" name="Полилиния 19"/>
          <p:cNvSpPr/>
          <p:nvPr/>
        </p:nvSpPr>
        <p:spPr>
          <a:xfrm>
            <a:off x="8512318" y="1669959"/>
            <a:ext cx="576000" cy="415441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339,8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8512318" y="2541140"/>
            <a:ext cx="576000" cy="431541"/>
          </a:xfrm>
          <a:custGeom>
            <a:avLst/>
            <a:gdLst>
              <a:gd name="connsiteX0" fmla="*/ 0 w 720355"/>
              <a:gd name="connsiteY0" fmla="*/ 47719 h 477185"/>
              <a:gd name="connsiteX1" fmla="*/ 47719 w 720355"/>
              <a:gd name="connsiteY1" fmla="*/ 0 h 477185"/>
              <a:gd name="connsiteX2" fmla="*/ 672637 w 720355"/>
              <a:gd name="connsiteY2" fmla="*/ 0 h 477185"/>
              <a:gd name="connsiteX3" fmla="*/ 720356 w 720355"/>
              <a:gd name="connsiteY3" fmla="*/ 47719 h 477185"/>
              <a:gd name="connsiteX4" fmla="*/ 720355 w 720355"/>
              <a:gd name="connsiteY4" fmla="*/ 429467 h 477185"/>
              <a:gd name="connsiteX5" fmla="*/ 672636 w 720355"/>
              <a:gd name="connsiteY5" fmla="*/ 477186 h 477185"/>
              <a:gd name="connsiteX6" fmla="*/ 47719 w 720355"/>
              <a:gd name="connsiteY6" fmla="*/ 477185 h 477185"/>
              <a:gd name="connsiteX7" fmla="*/ 0 w 720355"/>
              <a:gd name="connsiteY7" fmla="*/ 429466 h 477185"/>
              <a:gd name="connsiteX8" fmla="*/ 0 w 72035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7" y="0"/>
                </a:lnTo>
                <a:cubicBezTo>
                  <a:pt x="698991" y="0"/>
                  <a:pt x="720356" y="21365"/>
                  <a:pt x="720356" y="47719"/>
                </a:cubicBezTo>
                <a:cubicBezTo>
                  <a:pt x="720356" y="174968"/>
                  <a:pt x="720355" y="302218"/>
                  <a:pt x="720355" y="429467"/>
                </a:cubicBezTo>
                <a:cubicBezTo>
                  <a:pt x="720355" y="455821"/>
                  <a:pt x="698990" y="477186"/>
                  <a:pt x="67263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250,4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8512318" y="4113104"/>
            <a:ext cx="576000" cy="252000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206,2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4355977" y="2102909"/>
            <a:ext cx="2824607" cy="419153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/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"Развитие отраслей и техническая модернизация агропромышленного комплекса"</a:t>
            </a:r>
          </a:p>
        </p:txBody>
      </p:sp>
      <p:sp>
        <p:nvSpPr>
          <p:cNvPr id="29" name="Полилиния 28"/>
          <p:cNvSpPr/>
          <p:nvPr/>
        </p:nvSpPr>
        <p:spPr>
          <a:xfrm>
            <a:off x="4379785" y="3043075"/>
            <a:ext cx="2800799" cy="303029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696" tIns="59696" rIns="59696" bIns="59696" numCol="1" spcCol="1270" anchor="ctr" anchorCtr="0">
            <a:noAutofit/>
          </a:bodyPr>
          <a:lstStyle/>
          <a:p>
            <a:pPr algn="ctr">
              <a:defRPr/>
            </a:pPr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"Развитие отраслей овощеводства и картофелеводства"</a:t>
            </a:r>
          </a:p>
        </p:txBody>
      </p:sp>
      <p:sp>
        <p:nvSpPr>
          <p:cNvPr id="30" name="Полилиния 29"/>
          <p:cNvSpPr/>
          <p:nvPr/>
        </p:nvSpPr>
        <p:spPr>
          <a:xfrm>
            <a:off x="4355978" y="3390840"/>
            <a:ext cx="2824606" cy="361062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/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"Вовлечение в оборот и комплексная мелиорация земель сельскохозяйственного назначения"</a:t>
            </a:r>
          </a:p>
        </p:txBody>
      </p:sp>
      <p:sp>
        <p:nvSpPr>
          <p:cNvPr id="34" name="Полилиния 33"/>
          <p:cNvSpPr/>
          <p:nvPr/>
        </p:nvSpPr>
        <p:spPr>
          <a:xfrm>
            <a:off x="8512318" y="2121986"/>
            <a:ext cx="576000" cy="353592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234,5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8512318" y="3029692"/>
            <a:ext cx="576000" cy="303029"/>
          </a:xfrm>
          <a:custGeom>
            <a:avLst/>
            <a:gdLst>
              <a:gd name="connsiteX0" fmla="*/ 0 w 720355"/>
              <a:gd name="connsiteY0" fmla="*/ 47719 h 477185"/>
              <a:gd name="connsiteX1" fmla="*/ 47719 w 720355"/>
              <a:gd name="connsiteY1" fmla="*/ 0 h 477185"/>
              <a:gd name="connsiteX2" fmla="*/ 672637 w 720355"/>
              <a:gd name="connsiteY2" fmla="*/ 0 h 477185"/>
              <a:gd name="connsiteX3" fmla="*/ 720356 w 720355"/>
              <a:gd name="connsiteY3" fmla="*/ 47719 h 477185"/>
              <a:gd name="connsiteX4" fmla="*/ 720355 w 720355"/>
              <a:gd name="connsiteY4" fmla="*/ 429467 h 477185"/>
              <a:gd name="connsiteX5" fmla="*/ 672636 w 720355"/>
              <a:gd name="connsiteY5" fmla="*/ 477186 h 477185"/>
              <a:gd name="connsiteX6" fmla="*/ 47719 w 720355"/>
              <a:gd name="connsiteY6" fmla="*/ 477185 h 477185"/>
              <a:gd name="connsiteX7" fmla="*/ 0 w 720355"/>
              <a:gd name="connsiteY7" fmla="*/ 429466 h 477185"/>
              <a:gd name="connsiteX8" fmla="*/ 0 w 72035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7" y="0"/>
                </a:lnTo>
                <a:cubicBezTo>
                  <a:pt x="698991" y="0"/>
                  <a:pt x="720356" y="21365"/>
                  <a:pt x="720356" y="47719"/>
                </a:cubicBezTo>
                <a:cubicBezTo>
                  <a:pt x="720356" y="174968"/>
                  <a:pt x="720355" y="302218"/>
                  <a:pt x="720355" y="429467"/>
                </a:cubicBezTo>
                <a:cubicBezTo>
                  <a:pt x="720355" y="455821"/>
                  <a:pt x="698990" y="477186"/>
                  <a:pt x="67263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61,6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8512318" y="3403706"/>
            <a:ext cx="576000" cy="361063"/>
          </a:xfrm>
          <a:custGeom>
            <a:avLst/>
            <a:gdLst>
              <a:gd name="connsiteX0" fmla="*/ 0 w 720374"/>
              <a:gd name="connsiteY0" fmla="*/ 47719 h 477185"/>
              <a:gd name="connsiteX1" fmla="*/ 47719 w 720374"/>
              <a:gd name="connsiteY1" fmla="*/ 0 h 477185"/>
              <a:gd name="connsiteX2" fmla="*/ 672656 w 720374"/>
              <a:gd name="connsiteY2" fmla="*/ 0 h 477185"/>
              <a:gd name="connsiteX3" fmla="*/ 720375 w 720374"/>
              <a:gd name="connsiteY3" fmla="*/ 47719 h 477185"/>
              <a:gd name="connsiteX4" fmla="*/ 720374 w 720374"/>
              <a:gd name="connsiteY4" fmla="*/ 429467 h 477185"/>
              <a:gd name="connsiteX5" fmla="*/ 672655 w 720374"/>
              <a:gd name="connsiteY5" fmla="*/ 477186 h 477185"/>
              <a:gd name="connsiteX6" fmla="*/ 47719 w 720374"/>
              <a:gd name="connsiteY6" fmla="*/ 477185 h 477185"/>
              <a:gd name="connsiteX7" fmla="*/ 0 w 720374"/>
              <a:gd name="connsiteY7" fmla="*/ 429466 h 477185"/>
              <a:gd name="connsiteX8" fmla="*/ 0 w 72037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7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56" y="0"/>
                </a:lnTo>
                <a:cubicBezTo>
                  <a:pt x="699010" y="0"/>
                  <a:pt x="720375" y="21365"/>
                  <a:pt x="720375" y="47719"/>
                </a:cubicBezTo>
                <a:cubicBezTo>
                  <a:pt x="720375" y="174968"/>
                  <a:pt x="720374" y="302218"/>
                  <a:pt x="720374" y="429467"/>
                </a:cubicBezTo>
                <a:cubicBezTo>
                  <a:pt x="720374" y="455821"/>
                  <a:pt x="699009" y="477186"/>
                  <a:pt x="67265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4355972" y="1646310"/>
            <a:ext cx="2834863" cy="439089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/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"Обеспечение эпизоотического благополучия на территории Чувашской Республики"</a:t>
            </a:r>
          </a:p>
        </p:txBody>
      </p:sp>
      <p:sp>
        <p:nvSpPr>
          <p:cNvPr id="43" name="Полилиния 42"/>
          <p:cNvSpPr/>
          <p:nvPr/>
        </p:nvSpPr>
        <p:spPr>
          <a:xfrm>
            <a:off x="8512318" y="1412800"/>
            <a:ext cx="576000" cy="220319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213,0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172400" y="6497131"/>
            <a:ext cx="1006489" cy="365125"/>
          </a:xfrm>
        </p:spPr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65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7236296" y="1124744"/>
            <a:ext cx="576000" cy="266621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8512318" y="1124744"/>
            <a:ext cx="576000" cy="266621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7236296" y="1412800"/>
            <a:ext cx="576000" cy="221948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191,0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7236296" y="1669959"/>
            <a:ext cx="576000" cy="343478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339,4</a:t>
            </a:r>
          </a:p>
        </p:txBody>
      </p:sp>
      <p:sp>
        <p:nvSpPr>
          <p:cNvPr id="51" name="Полилиния 50"/>
          <p:cNvSpPr/>
          <p:nvPr/>
        </p:nvSpPr>
        <p:spPr>
          <a:xfrm>
            <a:off x="7236296" y="2121986"/>
            <a:ext cx="576000" cy="353592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419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7236296" y="3029692"/>
            <a:ext cx="576000" cy="303029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56,0</a:t>
            </a:r>
          </a:p>
        </p:txBody>
      </p:sp>
      <p:sp>
        <p:nvSpPr>
          <p:cNvPr id="53" name="Полилиния 52"/>
          <p:cNvSpPr/>
          <p:nvPr/>
        </p:nvSpPr>
        <p:spPr>
          <a:xfrm>
            <a:off x="7236296" y="2541140"/>
            <a:ext cx="576000" cy="431541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337,9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7236296" y="3403857"/>
            <a:ext cx="576000" cy="360913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31,6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7236296" y="4113104"/>
            <a:ext cx="576000" cy="252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1 107,2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6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</a:t>
            </a: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сельского хозяйства и регулирование рынка </a:t>
            </a:r>
            <a:r>
              <a:rPr lang="ru-RU" sz="16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с/х продукции</a:t>
            </a: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сырья и </a:t>
            </a:r>
            <a:r>
              <a:rPr lang="ru-RU" sz="16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продовольствия»</a:t>
            </a:r>
            <a:endParaRPr lang="ru-RU" sz="16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2" name="Прямая соединительная линия 61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Скругленный прямоугольник 63"/>
          <p:cNvSpPr/>
          <p:nvPr/>
        </p:nvSpPr>
        <p:spPr>
          <a:xfrm>
            <a:off x="4355977" y="1126371"/>
            <a:ext cx="2836760" cy="263367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Полилиния 65"/>
          <p:cNvSpPr/>
          <p:nvPr/>
        </p:nvSpPr>
        <p:spPr>
          <a:xfrm>
            <a:off x="7885754" y="1126371"/>
            <a:ext cx="576000" cy="263366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Полилиния 66"/>
          <p:cNvSpPr/>
          <p:nvPr/>
        </p:nvSpPr>
        <p:spPr>
          <a:xfrm>
            <a:off x="7885754" y="1412800"/>
            <a:ext cx="576000" cy="209448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227,4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Полилиния 67"/>
          <p:cNvSpPr/>
          <p:nvPr/>
        </p:nvSpPr>
        <p:spPr>
          <a:xfrm>
            <a:off x="7885754" y="1669959"/>
            <a:ext cx="576000" cy="415441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339,8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Полилиния 70"/>
          <p:cNvSpPr/>
          <p:nvPr/>
        </p:nvSpPr>
        <p:spPr>
          <a:xfrm>
            <a:off x="7885754" y="2121986"/>
            <a:ext cx="576000" cy="353591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203,6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Полилиния 71"/>
          <p:cNvSpPr/>
          <p:nvPr/>
        </p:nvSpPr>
        <p:spPr>
          <a:xfrm>
            <a:off x="7885754" y="3029692"/>
            <a:ext cx="576000" cy="303029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60,4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Полилиния 72"/>
          <p:cNvSpPr/>
          <p:nvPr/>
        </p:nvSpPr>
        <p:spPr>
          <a:xfrm>
            <a:off x="7885754" y="2541140"/>
            <a:ext cx="576000" cy="431541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250,9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Полилиния 74"/>
          <p:cNvSpPr/>
          <p:nvPr/>
        </p:nvSpPr>
        <p:spPr>
          <a:xfrm>
            <a:off x="7885754" y="3403857"/>
            <a:ext cx="576000" cy="360912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Полилиния 75"/>
          <p:cNvSpPr/>
          <p:nvPr/>
        </p:nvSpPr>
        <p:spPr>
          <a:xfrm>
            <a:off x="7885754" y="4113104"/>
            <a:ext cx="576000" cy="252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205,0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4355978" y="4093374"/>
            <a:ext cx="2836758" cy="252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/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Ведомственный проект "Содействие развитию агропромышленного комплекса"</a:t>
            </a:r>
          </a:p>
        </p:txBody>
      </p:sp>
      <p:sp>
        <p:nvSpPr>
          <p:cNvPr id="57" name="Полилиния 56"/>
          <p:cNvSpPr/>
          <p:nvPr/>
        </p:nvSpPr>
        <p:spPr>
          <a:xfrm>
            <a:off x="7885754" y="4869216"/>
            <a:ext cx="576000" cy="432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32,8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Полилиния 57"/>
          <p:cNvSpPr/>
          <p:nvPr/>
        </p:nvSpPr>
        <p:spPr>
          <a:xfrm>
            <a:off x="7236296" y="4869216"/>
            <a:ext cx="576000" cy="432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68,2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олилиния 58"/>
          <p:cNvSpPr/>
          <p:nvPr/>
        </p:nvSpPr>
        <p:spPr>
          <a:xfrm>
            <a:off x="8512318" y="4869216"/>
            <a:ext cx="576000" cy="432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32,8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5" name="Диаграмма 6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7385742"/>
              </p:ext>
            </p:extLst>
          </p:nvPr>
        </p:nvGraphicFramePr>
        <p:xfrm>
          <a:off x="86878" y="4153436"/>
          <a:ext cx="4006991" cy="2484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0" name="Полилиния 59"/>
          <p:cNvSpPr/>
          <p:nvPr/>
        </p:nvSpPr>
        <p:spPr>
          <a:xfrm>
            <a:off x="8512318" y="4437152"/>
            <a:ext cx="576000" cy="360000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Полилиния 62"/>
          <p:cNvSpPr/>
          <p:nvPr/>
        </p:nvSpPr>
        <p:spPr>
          <a:xfrm>
            <a:off x="7236296" y="4437152"/>
            <a:ext cx="576000" cy="360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28,1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Полилиния 69"/>
          <p:cNvSpPr/>
          <p:nvPr/>
        </p:nvSpPr>
        <p:spPr>
          <a:xfrm>
            <a:off x="7885754" y="4431706"/>
            <a:ext cx="576000" cy="360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Полилиния 73"/>
          <p:cNvSpPr/>
          <p:nvPr/>
        </p:nvSpPr>
        <p:spPr>
          <a:xfrm>
            <a:off x="4355972" y="4390110"/>
            <a:ext cx="2824609" cy="392194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/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Ведомственный проект </a:t>
            </a: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ветеринарии в Чувашской Республике"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Полилиния 68"/>
          <p:cNvSpPr/>
          <p:nvPr/>
        </p:nvSpPr>
        <p:spPr>
          <a:xfrm>
            <a:off x="4366229" y="5376466"/>
            <a:ext cx="2814352" cy="496624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/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"Стимулирование муниципальных округов Чувашской Республики к обеспечению устойчивого и динамичного развития сельского хозяйства"</a:t>
            </a:r>
          </a:p>
        </p:txBody>
      </p:sp>
      <p:sp>
        <p:nvSpPr>
          <p:cNvPr id="77" name="Полилиния 76"/>
          <p:cNvSpPr/>
          <p:nvPr/>
        </p:nvSpPr>
        <p:spPr>
          <a:xfrm>
            <a:off x="4355972" y="5945094"/>
            <a:ext cx="2824609" cy="652258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/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"Обеспечение реализации государственной программы Чувашской Республики "Развитие сельского хозяйства и регулирование рынка сельскохозяйственной продукции, сырья и продовольствия"</a:t>
            </a:r>
          </a:p>
        </p:txBody>
      </p:sp>
      <p:sp>
        <p:nvSpPr>
          <p:cNvPr id="79" name="Полилиния 78"/>
          <p:cNvSpPr/>
          <p:nvPr/>
        </p:nvSpPr>
        <p:spPr>
          <a:xfrm>
            <a:off x="7236296" y="5373216"/>
            <a:ext cx="576000" cy="432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0,5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Полилиния 79"/>
          <p:cNvSpPr/>
          <p:nvPr/>
        </p:nvSpPr>
        <p:spPr>
          <a:xfrm>
            <a:off x="7885754" y="5373216"/>
            <a:ext cx="576000" cy="432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0,5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Полилиния 80"/>
          <p:cNvSpPr/>
          <p:nvPr/>
        </p:nvSpPr>
        <p:spPr>
          <a:xfrm>
            <a:off x="8512318" y="5373216"/>
            <a:ext cx="576000" cy="432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0,5</a:t>
            </a:r>
          </a:p>
        </p:txBody>
      </p:sp>
      <p:sp>
        <p:nvSpPr>
          <p:cNvPr id="82" name="Полилиния 81"/>
          <p:cNvSpPr/>
          <p:nvPr/>
        </p:nvSpPr>
        <p:spPr>
          <a:xfrm>
            <a:off x="7236296" y="5945094"/>
            <a:ext cx="576000" cy="652258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123,0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Полилиния 82"/>
          <p:cNvSpPr/>
          <p:nvPr/>
        </p:nvSpPr>
        <p:spPr>
          <a:xfrm>
            <a:off x="7885754" y="5945094"/>
            <a:ext cx="576000" cy="652258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129,9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Полилиния 83"/>
          <p:cNvSpPr/>
          <p:nvPr/>
        </p:nvSpPr>
        <p:spPr>
          <a:xfrm>
            <a:off x="8512318" y="5945094"/>
            <a:ext cx="576000" cy="652258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129,9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Полилиния 87"/>
          <p:cNvSpPr/>
          <p:nvPr/>
        </p:nvSpPr>
        <p:spPr>
          <a:xfrm>
            <a:off x="4366229" y="3796638"/>
            <a:ext cx="2836758" cy="252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/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</a:t>
            </a:r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сельского туризма"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Полилиния 88"/>
          <p:cNvSpPr/>
          <p:nvPr/>
        </p:nvSpPr>
        <p:spPr>
          <a:xfrm>
            <a:off x="7885754" y="3800878"/>
            <a:ext cx="576000" cy="252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20,0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Полилиния 89"/>
          <p:cNvSpPr/>
          <p:nvPr/>
        </p:nvSpPr>
        <p:spPr>
          <a:xfrm>
            <a:off x="7236296" y="3800878"/>
            <a:ext cx="576000" cy="252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30,0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Полилиния 90"/>
          <p:cNvSpPr/>
          <p:nvPr/>
        </p:nvSpPr>
        <p:spPr>
          <a:xfrm>
            <a:off x="8512318" y="3789040"/>
            <a:ext cx="576000" cy="252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20,0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39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>
            <a:off x="5139826" y="1220552"/>
            <a:ext cx="3903032" cy="551113"/>
          </a:xfrm>
          <a:custGeom>
            <a:avLst/>
            <a:gdLst>
              <a:gd name="connsiteX0" fmla="*/ 0 w 3903032"/>
              <a:gd name="connsiteY0" fmla="*/ 42817 h 428165"/>
              <a:gd name="connsiteX1" fmla="*/ 42817 w 3903032"/>
              <a:gd name="connsiteY1" fmla="*/ 0 h 428165"/>
              <a:gd name="connsiteX2" fmla="*/ 3860216 w 3903032"/>
              <a:gd name="connsiteY2" fmla="*/ 0 h 428165"/>
              <a:gd name="connsiteX3" fmla="*/ 3903033 w 3903032"/>
              <a:gd name="connsiteY3" fmla="*/ 42817 h 428165"/>
              <a:gd name="connsiteX4" fmla="*/ 3903032 w 3903032"/>
              <a:gd name="connsiteY4" fmla="*/ 385349 h 428165"/>
              <a:gd name="connsiteX5" fmla="*/ 3860215 w 3903032"/>
              <a:gd name="connsiteY5" fmla="*/ 428166 h 428165"/>
              <a:gd name="connsiteX6" fmla="*/ 42817 w 3903032"/>
              <a:gd name="connsiteY6" fmla="*/ 428165 h 428165"/>
              <a:gd name="connsiteX7" fmla="*/ 0 w 3903032"/>
              <a:gd name="connsiteY7" fmla="*/ 385348 h 428165"/>
              <a:gd name="connsiteX8" fmla="*/ 0 w 390303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3860216" y="0"/>
                </a:lnTo>
                <a:cubicBezTo>
                  <a:pt x="3883863" y="0"/>
                  <a:pt x="3903033" y="19170"/>
                  <a:pt x="3903033" y="42817"/>
                </a:cubicBezTo>
                <a:cubicBezTo>
                  <a:pt x="3903033" y="156994"/>
                  <a:pt x="3903032" y="271172"/>
                  <a:pt x="3903032" y="385349"/>
                </a:cubicBezTo>
                <a:cubicBezTo>
                  <a:pt x="3903032" y="408996"/>
                  <a:pt x="3883862" y="428166"/>
                  <a:pt x="386021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65881" tIns="65881" rIns="65881" bIns="65881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</a:p>
        </p:txBody>
      </p:sp>
      <p:sp>
        <p:nvSpPr>
          <p:cNvPr id="7" name="Полилиния 6"/>
          <p:cNvSpPr/>
          <p:nvPr/>
        </p:nvSpPr>
        <p:spPr>
          <a:xfrm>
            <a:off x="5133044" y="2012640"/>
            <a:ext cx="720000" cy="492955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881" tIns="65881" rIns="65881" bIns="65881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</p:txBody>
      </p:sp>
      <p:sp>
        <p:nvSpPr>
          <p:cNvPr id="8" name="Полилиния 7"/>
          <p:cNvSpPr/>
          <p:nvPr/>
        </p:nvSpPr>
        <p:spPr>
          <a:xfrm>
            <a:off x="5133044" y="2627313"/>
            <a:ext cx="720000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106,1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5133044" y="3271022"/>
            <a:ext cx="720000" cy="506138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111,6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5133044" y="4028864"/>
            <a:ext cx="720000" cy="552264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37 515,0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5133044" y="4869215"/>
            <a:ext cx="720000" cy="504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40,7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5944149" y="2012639"/>
            <a:ext cx="720000" cy="492955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881" tIns="65881" rIns="65881" bIns="65881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план 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5935413" y="2627313"/>
            <a:ext cx="720000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41,8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5940152" y="4028864"/>
            <a:ext cx="720000" cy="552264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35 699,0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6735998" y="2012640"/>
            <a:ext cx="720000" cy="492955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881" tIns="65881" rIns="65881" bIns="65881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6735998" y="2627313"/>
            <a:ext cx="720000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104,3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6735998" y="3271022"/>
            <a:ext cx="720000" cy="506138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103,6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6735998" y="4028864"/>
            <a:ext cx="720000" cy="552263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37 520,0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6735998" y="4869215"/>
            <a:ext cx="720000" cy="504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7543687" y="2012640"/>
            <a:ext cx="720000" cy="492955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881" tIns="65881" rIns="65881" bIns="65881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7543687" y="2642521"/>
            <a:ext cx="720000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106,1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7543687" y="3271022"/>
            <a:ext cx="720000" cy="506138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103,7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олилиния 56"/>
          <p:cNvSpPr/>
          <p:nvPr/>
        </p:nvSpPr>
        <p:spPr>
          <a:xfrm rot="10800000" flipV="1">
            <a:off x="7543687" y="4028864"/>
            <a:ext cx="720000" cy="552261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39 433,0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Полилиния 57"/>
          <p:cNvSpPr/>
          <p:nvPr/>
        </p:nvSpPr>
        <p:spPr>
          <a:xfrm rot="10800000" flipV="1">
            <a:off x="7543687" y="4869215"/>
            <a:ext cx="720000" cy="504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46,0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Полилиния 64"/>
          <p:cNvSpPr/>
          <p:nvPr/>
        </p:nvSpPr>
        <p:spPr>
          <a:xfrm>
            <a:off x="8351375" y="2012640"/>
            <a:ext cx="720000" cy="492955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881" tIns="65881" rIns="65881" bIns="65881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Полилиния 65"/>
          <p:cNvSpPr/>
          <p:nvPr/>
        </p:nvSpPr>
        <p:spPr>
          <a:xfrm>
            <a:off x="8351375" y="2652514"/>
            <a:ext cx="720000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106,1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Полилиния 66"/>
          <p:cNvSpPr/>
          <p:nvPr/>
        </p:nvSpPr>
        <p:spPr>
          <a:xfrm>
            <a:off x="8351375" y="3271022"/>
            <a:ext cx="720000" cy="506138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103,7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Полилиния 67"/>
          <p:cNvSpPr/>
          <p:nvPr/>
        </p:nvSpPr>
        <p:spPr>
          <a:xfrm>
            <a:off x="8351375" y="4028864"/>
            <a:ext cx="720000" cy="552261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39 433,0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Полилиния 68"/>
          <p:cNvSpPr/>
          <p:nvPr/>
        </p:nvSpPr>
        <p:spPr>
          <a:xfrm>
            <a:off x="8351375" y="4869215"/>
            <a:ext cx="720000" cy="504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85802" y="2598004"/>
            <a:ext cx="4830173" cy="39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Индекс производства продукции сельского хозяйства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сопоставимых ценах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уровню 2020 года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85803" y="3271022"/>
            <a:ext cx="4842990" cy="50613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Индекс производства пищевых продуктов (в сопоставимых ценах) к уровню 2020 года,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82741" y="3956856"/>
            <a:ext cx="4799048" cy="720080"/>
          </a:xfrm>
          <a:prstGeom prst="roundRect">
            <a:avLst>
              <a:gd name="adj" fmla="val 11581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Среднемесячная заработная плата работников в сельском хозяйстве (по сельскохозяйственным организациям, не относящимся к субъектам малого предпринимательства), рублей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54677" y="4820952"/>
            <a:ext cx="4827112" cy="61624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экспорта продукции агропромышленного комплекса (в сопоставимых ценах),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долларов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54677" y="1630525"/>
            <a:ext cx="2473107" cy="495957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</a:p>
        </p:txBody>
      </p:sp>
      <p:pic>
        <p:nvPicPr>
          <p:cNvPr id="30" name="Picture 3" descr="T:\ОБП\Лукин\Картинки\коров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070420"/>
            <a:ext cx="2316183" cy="12017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66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6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</a:t>
            </a: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сельского хозяйства и регулирование рынка </a:t>
            </a:r>
            <a:r>
              <a:rPr lang="ru-RU" sz="16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с/х продукции</a:t>
            </a: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сырья и </a:t>
            </a:r>
            <a:r>
              <a:rPr lang="ru-RU" sz="16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продовольствия»</a:t>
            </a:r>
            <a:endParaRPr lang="ru-RU" sz="16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79" name="Полилиния 78"/>
          <p:cNvSpPr/>
          <p:nvPr/>
        </p:nvSpPr>
        <p:spPr>
          <a:xfrm>
            <a:off x="5940152" y="2012639"/>
            <a:ext cx="720000" cy="492955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881" tIns="65881" rIns="65881" bIns="65881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</a:p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Полилиния 79"/>
          <p:cNvSpPr/>
          <p:nvPr/>
        </p:nvSpPr>
        <p:spPr>
          <a:xfrm>
            <a:off x="5940152" y="2627313"/>
            <a:ext cx="720000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102,6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Полилиния 80"/>
          <p:cNvSpPr/>
          <p:nvPr/>
        </p:nvSpPr>
        <p:spPr>
          <a:xfrm>
            <a:off x="5940152" y="3271022"/>
            <a:ext cx="720000" cy="506138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103,5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Полилиния 82"/>
          <p:cNvSpPr/>
          <p:nvPr/>
        </p:nvSpPr>
        <p:spPr>
          <a:xfrm>
            <a:off x="5940152" y="4869215"/>
            <a:ext cx="720000" cy="504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31,9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357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4" y="692696"/>
            <a:ext cx="3846556" cy="244827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жизни и уровня благосостояния сельского населения;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стимулирование инвестиционной активности в агропромышленном комплексе за счет формирования благоприятных инфраструктурных условий в сельской местности;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доли сельского населения в общей численности населения Чувашской Республики.</a:t>
            </a: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1839941"/>
              </p:ext>
            </p:extLst>
          </p:nvPr>
        </p:nvGraphicFramePr>
        <p:xfrm>
          <a:off x="147780" y="3356992"/>
          <a:ext cx="45719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6" name="TextBox 55"/>
          <p:cNvSpPr txBox="1"/>
          <p:nvPr/>
        </p:nvSpPr>
        <p:spPr>
          <a:xfrm>
            <a:off x="4516" y="3140968"/>
            <a:ext cx="3949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7" name="Диаграмма 5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6422991"/>
              </p:ext>
            </p:extLst>
          </p:nvPr>
        </p:nvGraphicFramePr>
        <p:xfrm>
          <a:off x="65516" y="2996952"/>
          <a:ext cx="3860722" cy="32736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67</a:t>
            </a:fld>
            <a:endParaRPr lang="ru-RU" dirty="0"/>
          </a:p>
        </p:txBody>
      </p:sp>
      <p:sp>
        <p:nvSpPr>
          <p:cNvPr id="59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</a:t>
            </a:r>
            <a:endParaRPr lang="ru-RU" sz="17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«Комплексное развитие сельских территорий»</a:t>
            </a:r>
          </a:p>
        </p:txBody>
      </p:sp>
      <p:cxnSp>
        <p:nvCxnSpPr>
          <p:cNvPr id="60" name="Прямая соединительная линия 5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4097158" y="3361442"/>
            <a:ext cx="2853128" cy="549939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«Развитие жилищного строительства на 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сельских</a:t>
            </a:r>
            <a:r>
              <a:rPr lang="ru-RU" sz="10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территориях и повышение уровня благоустройства домовладений»</a:t>
            </a:r>
          </a:p>
        </p:txBody>
      </p:sp>
      <p:sp>
        <p:nvSpPr>
          <p:cNvPr id="36" name="Полилиния 35"/>
          <p:cNvSpPr/>
          <p:nvPr/>
        </p:nvSpPr>
        <p:spPr>
          <a:xfrm>
            <a:off x="7033008" y="3361442"/>
            <a:ext cx="626518" cy="549939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3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7722909" y="3361441"/>
            <a:ext cx="604375" cy="549939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17,5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8407262" y="3361442"/>
            <a:ext cx="563596" cy="549939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17,5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4095902" y="4043090"/>
            <a:ext cx="2853128" cy="461676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</a:t>
            </a:r>
            <a:r>
              <a:rPr lang="ru-RU" sz="10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</a:t>
            </a:r>
            <a:r>
              <a:rPr lang="ru-RU" sz="10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транспортной инфраструктуры на сельских территориях»</a:t>
            </a:r>
          </a:p>
        </p:txBody>
      </p:sp>
      <p:sp>
        <p:nvSpPr>
          <p:cNvPr id="37" name="Полилиния 36"/>
          <p:cNvSpPr/>
          <p:nvPr/>
        </p:nvSpPr>
        <p:spPr>
          <a:xfrm>
            <a:off x="7072861" y="4661138"/>
            <a:ext cx="612115" cy="388042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307,2</a:t>
            </a:r>
            <a:endParaRPr lang="ru-RU" sz="10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7722908" y="4087607"/>
            <a:ext cx="601447" cy="461675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253,7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8396104" y="4091264"/>
            <a:ext cx="566525" cy="461676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7018599" y="3001403"/>
            <a:ext cx="612000" cy="288000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7725839" y="3001403"/>
            <a:ext cx="601446" cy="288000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8407262" y="3001403"/>
            <a:ext cx="601446" cy="288000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:\Сектор финансирования\Льготы\_origin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92696"/>
            <a:ext cx="4023884" cy="1800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7" name="Диаграмма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6128223"/>
              </p:ext>
            </p:extLst>
          </p:nvPr>
        </p:nvGraphicFramePr>
        <p:xfrm>
          <a:off x="217916" y="3149352"/>
          <a:ext cx="3860722" cy="32736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8" name="Полилиния 27"/>
          <p:cNvSpPr/>
          <p:nvPr/>
        </p:nvSpPr>
        <p:spPr>
          <a:xfrm>
            <a:off x="4116385" y="2713370"/>
            <a:ext cx="4889396" cy="213691"/>
          </a:xfrm>
          <a:custGeom>
            <a:avLst/>
            <a:gdLst>
              <a:gd name="connsiteX0" fmla="*/ 0 w 3933156"/>
              <a:gd name="connsiteY0" fmla="*/ 47719 h 477185"/>
              <a:gd name="connsiteX1" fmla="*/ 47719 w 3933156"/>
              <a:gd name="connsiteY1" fmla="*/ 0 h 477185"/>
              <a:gd name="connsiteX2" fmla="*/ 3885438 w 3933156"/>
              <a:gd name="connsiteY2" fmla="*/ 0 h 477185"/>
              <a:gd name="connsiteX3" fmla="*/ 3933157 w 3933156"/>
              <a:gd name="connsiteY3" fmla="*/ 47719 h 477185"/>
              <a:gd name="connsiteX4" fmla="*/ 3933156 w 3933156"/>
              <a:gd name="connsiteY4" fmla="*/ 429467 h 477185"/>
              <a:gd name="connsiteX5" fmla="*/ 3885437 w 3933156"/>
              <a:gd name="connsiteY5" fmla="*/ 477186 h 477185"/>
              <a:gd name="connsiteX6" fmla="*/ 47719 w 3933156"/>
              <a:gd name="connsiteY6" fmla="*/ 477185 h 477185"/>
              <a:gd name="connsiteX7" fmla="*/ 0 w 3933156"/>
              <a:gd name="connsiteY7" fmla="*/ 429466 h 477185"/>
              <a:gd name="connsiteX8" fmla="*/ 0 w 3933156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3156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3885438" y="0"/>
                </a:lnTo>
                <a:cubicBezTo>
                  <a:pt x="3911792" y="0"/>
                  <a:pt x="3933157" y="21365"/>
                  <a:pt x="3933157" y="47719"/>
                </a:cubicBezTo>
                <a:cubicBezTo>
                  <a:pt x="3933157" y="174968"/>
                  <a:pt x="3933156" y="302218"/>
                  <a:pt x="3933156" y="429467"/>
                </a:cubicBezTo>
                <a:cubicBezTo>
                  <a:pt x="3933156" y="455821"/>
                  <a:pt x="3911791" y="477186"/>
                  <a:pt x="3885437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b="1" i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</a:t>
            </a:r>
            <a:r>
              <a:rPr lang="ru-RU" sz="1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структурных</a:t>
            </a:r>
            <a:r>
              <a:rPr lang="ru-RU" sz="15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элементов</a:t>
            </a:r>
            <a:r>
              <a:rPr lang="ru-RU" sz="1500" b="1" i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млн. руб.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4097158" y="3001403"/>
            <a:ext cx="2846667" cy="288000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4084653" y="4699738"/>
            <a:ext cx="2853129" cy="36909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</a:t>
            </a:r>
            <a:r>
              <a:rPr lang="ru-RU" sz="10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«Современный облик сельских территорий»</a:t>
            </a:r>
            <a:endParaRPr lang="ru-RU" sz="10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4104760" y="5286102"/>
            <a:ext cx="2853130" cy="373812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"Благоустройство сельских территорий"</a:t>
            </a:r>
          </a:p>
        </p:txBody>
      </p:sp>
      <p:sp>
        <p:nvSpPr>
          <p:cNvPr id="34" name="Полилиния 33"/>
          <p:cNvSpPr/>
          <p:nvPr/>
        </p:nvSpPr>
        <p:spPr>
          <a:xfrm>
            <a:off x="7024266" y="4071234"/>
            <a:ext cx="626518" cy="461676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7741640" y="4680787"/>
            <a:ext cx="601447" cy="388041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135,1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7722908" y="5272454"/>
            <a:ext cx="601447" cy="373812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8407262" y="4669504"/>
            <a:ext cx="566524" cy="388041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74,4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7072862" y="5286102"/>
            <a:ext cx="612115" cy="373812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4,3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8404333" y="5255227"/>
            <a:ext cx="563596" cy="373812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4092390" y="5863500"/>
            <a:ext cx="2853130" cy="373812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Ведомственный проект "Содействие развитию сельских территорий"</a:t>
            </a:r>
          </a:p>
        </p:txBody>
      </p:sp>
      <p:sp>
        <p:nvSpPr>
          <p:cNvPr id="55" name="Полилиния 54"/>
          <p:cNvSpPr/>
          <p:nvPr/>
        </p:nvSpPr>
        <p:spPr>
          <a:xfrm>
            <a:off x="7722909" y="5863500"/>
            <a:ext cx="601447" cy="373812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850,8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Полилиния 57"/>
          <p:cNvSpPr/>
          <p:nvPr/>
        </p:nvSpPr>
        <p:spPr>
          <a:xfrm>
            <a:off x="8385407" y="5859184"/>
            <a:ext cx="601447" cy="360107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711,5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Полилиния 61"/>
          <p:cNvSpPr/>
          <p:nvPr/>
        </p:nvSpPr>
        <p:spPr>
          <a:xfrm>
            <a:off x="7032723" y="5863500"/>
            <a:ext cx="601447" cy="373812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1 125,9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807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/>
          <p:nvPr/>
        </p:nvSpPr>
        <p:spPr>
          <a:xfrm>
            <a:off x="5519990" y="1351378"/>
            <a:ext cx="3516505" cy="836382"/>
          </a:xfrm>
          <a:custGeom>
            <a:avLst/>
            <a:gdLst>
              <a:gd name="connsiteX0" fmla="*/ 0 w 3902419"/>
              <a:gd name="connsiteY0" fmla="*/ 91715 h 917152"/>
              <a:gd name="connsiteX1" fmla="*/ 91715 w 3902419"/>
              <a:gd name="connsiteY1" fmla="*/ 0 h 917152"/>
              <a:gd name="connsiteX2" fmla="*/ 3810704 w 3902419"/>
              <a:gd name="connsiteY2" fmla="*/ 0 h 917152"/>
              <a:gd name="connsiteX3" fmla="*/ 3902419 w 3902419"/>
              <a:gd name="connsiteY3" fmla="*/ 91715 h 917152"/>
              <a:gd name="connsiteX4" fmla="*/ 3902419 w 3902419"/>
              <a:gd name="connsiteY4" fmla="*/ 825437 h 917152"/>
              <a:gd name="connsiteX5" fmla="*/ 3810704 w 3902419"/>
              <a:gd name="connsiteY5" fmla="*/ 917152 h 917152"/>
              <a:gd name="connsiteX6" fmla="*/ 91715 w 3902419"/>
              <a:gd name="connsiteY6" fmla="*/ 917152 h 917152"/>
              <a:gd name="connsiteX7" fmla="*/ 0 w 3902419"/>
              <a:gd name="connsiteY7" fmla="*/ 825437 h 917152"/>
              <a:gd name="connsiteX8" fmla="*/ 0 w 3902419"/>
              <a:gd name="connsiteY8" fmla="*/ 91715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2419" h="917152">
                <a:moveTo>
                  <a:pt x="0" y="91715"/>
                </a:moveTo>
                <a:cubicBezTo>
                  <a:pt x="0" y="41062"/>
                  <a:pt x="41062" y="0"/>
                  <a:pt x="91715" y="0"/>
                </a:cubicBezTo>
                <a:lnTo>
                  <a:pt x="3810704" y="0"/>
                </a:lnTo>
                <a:cubicBezTo>
                  <a:pt x="3861357" y="0"/>
                  <a:pt x="3902419" y="41062"/>
                  <a:pt x="3902419" y="91715"/>
                </a:cubicBezTo>
                <a:lnTo>
                  <a:pt x="3902419" y="825437"/>
                </a:lnTo>
                <a:cubicBezTo>
                  <a:pt x="3902419" y="876090"/>
                  <a:pt x="3861357" y="917152"/>
                  <a:pt x="3810704" y="917152"/>
                </a:cubicBezTo>
                <a:lnTo>
                  <a:pt x="91715" y="917152"/>
                </a:lnTo>
                <a:cubicBezTo>
                  <a:pt x="41062" y="917152"/>
                  <a:pt x="0" y="876090"/>
                  <a:pt x="0" y="825437"/>
                </a:cubicBezTo>
                <a:lnTo>
                  <a:pt x="0" y="91715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80202" tIns="80202" rIns="80202" bIns="80202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31890" y="2996952"/>
            <a:ext cx="5204405" cy="40113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доли сельского населения в общей численности населения Чувашской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Республики, %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26274" y="3577499"/>
            <a:ext cx="5210021" cy="34252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Соотношение среднемесячных располагаемых ресурсов сельского и городского домохозяйств Чувашской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Республики, %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155935" y="4700615"/>
            <a:ext cx="5185976" cy="43200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Построены (реконструированы) и отремонтированы автомобильные дороги на сельских территориях, км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28528" y="1992037"/>
            <a:ext cx="2211223" cy="650538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68</a:t>
            </a:fld>
            <a:endParaRPr lang="ru-RU" dirty="0"/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</a:t>
            </a:r>
            <a:endParaRPr lang="ru-RU" sz="17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«Комплексное развитие сельских территорий»</a:t>
            </a:r>
            <a:endParaRPr lang="ru-RU" sz="17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 fontAlgn="auto">
              <a:spcAft>
                <a:spcPts val="0"/>
              </a:spcAft>
              <a:buNone/>
            </a:pPr>
            <a:endParaRPr lang="ru-RU" sz="17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1" name="Прямая соединительная линия 4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128528" y="5373763"/>
            <a:ext cx="5184362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реализованных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инициативных проектов, ед.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31890" y="4149080"/>
            <a:ext cx="5210021" cy="36003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ввода (приобретения) жилья для граждан, проживающих на сельских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территориях, кв. метров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6250891" y="2317306"/>
            <a:ext cx="648000" cy="468000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031" tIns="68031" rIns="68031" bIns="6803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план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6250891" y="3577499"/>
            <a:ext cx="648000" cy="342520"/>
          </a:xfrm>
          <a:custGeom>
            <a:avLst/>
            <a:gdLst>
              <a:gd name="connsiteX0" fmla="*/ 0 w 473035"/>
              <a:gd name="connsiteY0" fmla="*/ 47304 h 500150"/>
              <a:gd name="connsiteX1" fmla="*/ 47304 w 473035"/>
              <a:gd name="connsiteY1" fmla="*/ 0 h 500150"/>
              <a:gd name="connsiteX2" fmla="*/ 425732 w 473035"/>
              <a:gd name="connsiteY2" fmla="*/ 0 h 500150"/>
              <a:gd name="connsiteX3" fmla="*/ 473036 w 473035"/>
              <a:gd name="connsiteY3" fmla="*/ 47304 h 500150"/>
              <a:gd name="connsiteX4" fmla="*/ 473035 w 473035"/>
              <a:gd name="connsiteY4" fmla="*/ 452847 h 500150"/>
              <a:gd name="connsiteX5" fmla="*/ 425731 w 473035"/>
              <a:gd name="connsiteY5" fmla="*/ 500151 h 500150"/>
              <a:gd name="connsiteX6" fmla="*/ 47304 w 473035"/>
              <a:gd name="connsiteY6" fmla="*/ 500150 h 500150"/>
              <a:gd name="connsiteX7" fmla="*/ 0 w 473035"/>
              <a:gd name="connsiteY7" fmla="*/ 452846 h 500150"/>
              <a:gd name="connsiteX8" fmla="*/ 0 w 473035"/>
              <a:gd name="connsiteY8" fmla="*/ 47304 h 5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3035" h="500150">
                <a:moveTo>
                  <a:pt x="0" y="47304"/>
                </a:moveTo>
                <a:cubicBezTo>
                  <a:pt x="0" y="21179"/>
                  <a:pt x="21179" y="0"/>
                  <a:pt x="47304" y="0"/>
                </a:cubicBezTo>
                <a:lnTo>
                  <a:pt x="425732" y="0"/>
                </a:lnTo>
                <a:cubicBezTo>
                  <a:pt x="451857" y="0"/>
                  <a:pt x="473036" y="21179"/>
                  <a:pt x="473036" y="47304"/>
                </a:cubicBezTo>
                <a:cubicBezTo>
                  <a:pt x="473036" y="182485"/>
                  <a:pt x="473035" y="317666"/>
                  <a:pt x="473035" y="452847"/>
                </a:cubicBezTo>
                <a:cubicBezTo>
                  <a:pt x="473035" y="478972"/>
                  <a:pt x="451856" y="500151"/>
                  <a:pt x="425731" y="500151"/>
                </a:cubicBezTo>
                <a:lnTo>
                  <a:pt x="47304" y="500150"/>
                </a:lnTo>
                <a:cubicBezTo>
                  <a:pt x="21179" y="500150"/>
                  <a:pt x="0" y="478971"/>
                  <a:pt x="0" y="452846"/>
                </a:cubicBezTo>
                <a:lnTo>
                  <a:pt x="0" y="47304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5765" tIns="55765" rIns="55765" bIns="5576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91,7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6250891" y="4716547"/>
            <a:ext cx="648000" cy="432009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4,7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Полилиния 62"/>
          <p:cNvSpPr/>
          <p:nvPr/>
        </p:nvSpPr>
        <p:spPr>
          <a:xfrm>
            <a:off x="6250891" y="5373764"/>
            <a:ext cx="648000" cy="36000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1 487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6250891" y="4149080"/>
            <a:ext cx="648000" cy="360039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700,0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6973604" y="2317306"/>
            <a:ext cx="648000" cy="468000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031" tIns="68031" rIns="68031" bIns="6803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6973602" y="3577499"/>
            <a:ext cx="648000" cy="342520"/>
          </a:xfrm>
          <a:custGeom>
            <a:avLst/>
            <a:gdLst>
              <a:gd name="connsiteX0" fmla="*/ 0 w 488058"/>
              <a:gd name="connsiteY0" fmla="*/ 48806 h 547530"/>
              <a:gd name="connsiteX1" fmla="*/ 48806 w 488058"/>
              <a:gd name="connsiteY1" fmla="*/ 0 h 547530"/>
              <a:gd name="connsiteX2" fmla="*/ 439252 w 488058"/>
              <a:gd name="connsiteY2" fmla="*/ 0 h 547530"/>
              <a:gd name="connsiteX3" fmla="*/ 488058 w 488058"/>
              <a:gd name="connsiteY3" fmla="*/ 48806 h 547530"/>
              <a:gd name="connsiteX4" fmla="*/ 488058 w 488058"/>
              <a:gd name="connsiteY4" fmla="*/ 498724 h 547530"/>
              <a:gd name="connsiteX5" fmla="*/ 439252 w 488058"/>
              <a:gd name="connsiteY5" fmla="*/ 547530 h 547530"/>
              <a:gd name="connsiteX6" fmla="*/ 48806 w 488058"/>
              <a:gd name="connsiteY6" fmla="*/ 547530 h 547530"/>
              <a:gd name="connsiteX7" fmla="*/ 0 w 488058"/>
              <a:gd name="connsiteY7" fmla="*/ 498724 h 547530"/>
              <a:gd name="connsiteX8" fmla="*/ 0 w 488058"/>
              <a:gd name="connsiteY8" fmla="*/ 48806 h 547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8058" h="547530">
                <a:moveTo>
                  <a:pt x="0" y="48806"/>
                </a:moveTo>
                <a:cubicBezTo>
                  <a:pt x="0" y="21851"/>
                  <a:pt x="21851" y="0"/>
                  <a:pt x="48806" y="0"/>
                </a:cubicBezTo>
                <a:lnTo>
                  <a:pt x="439252" y="0"/>
                </a:lnTo>
                <a:cubicBezTo>
                  <a:pt x="466207" y="0"/>
                  <a:pt x="488058" y="21851"/>
                  <a:pt x="488058" y="48806"/>
                </a:cubicBezTo>
                <a:lnTo>
                  <a:pt x="488058" y="498724"/>
                </a:lnTo>
                <a:cubicBezTo>
                  <a:pt x="488058" y="525679"/>
                  <a:pt x="466207" y="547530"/>
                  <a:pt x="439252" y="547530"/>
                </a:cubicBezTo>
                <a:lnTo>
                  <a:pt x="48806" y="547530"/>
                </a:lnTo>
                <a:cubicBezTo>
                  <a:pt x="21851" y="547530"/>
                  <a:pt x="0" y="525679"/>
                  <a:pt x="0" y="498724"/>
                </a:cubicBezTo>
                <a:lnTo>
                  <a:pt x="0" y="48806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205" tIns="56205" rIns="56205" bIns="5620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91,9</a:t>
            </a:r>
            <a:endParaRPr lang="ru-RU" sz="13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6993828" y="4712662"/>
            <a:ext cx="648000" cy="432009"/>
          </a:xfrm>
          <a:custGeom>
            <a:avLst/>
            <a:gdLst>
              <a:gd name="connsiteX0" fmla="*/ 0 w 473035"/>
              <a:gd name="connsiteY0" fmla="*/ 37807 h 378068"/>
              <a:gd name="connsiteX1" fmla="*/ 37807 w 473035"/>
              <a:gd name="connsiteY1" fmla="*/ 0 h 378068"/>
              <a:gd name="connsiteX2" fmla="*/ 435228 w 473035"/>
              <a:gd name="connsiteY2" fmla="*/ 0 h 378068"/>
              <a:gd name="connsiteX3" fmla="*/ 473035 w 473035"/>
              <a:gd name="connsiteY3" fmla="*/ 37807 h 378068"/>
              <a:gd name="connsiteX4" fmla="*/ 473035 w 473035"/>
              <a:gd name="connsiteY4" fmla="*/ 340261 h 378068"/>
              <a:gd name="connsiteX5" fmla="*/ 435228 w 473035"/>
              <a:gd name="connsiteY5" fmla="*/ 378068 h 378068"/>
              <a:gd name="connsiteX6" fmla="*/ 37807 w 473035"/>
              <a:gd name="connsiteY6" fmla="*/ 378068 h 378068"/>
              <a:gd name="connsiteX7" fmla="*/ 0 w 473035"/>
              <a:gd name="connsiteY7" fmla="*/ 340261 h 378068"/>
              <a:gd name="connsiteX8" fmla="*/ 0 w 473035"/>
              <a:gd name="connsiteY8" fmla="*/ 37807 h 378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3035" h="378068">
                <a:moveTo>
                  <a:pt x="0" y="37807"/>
                </a:moveTo>
                <a:cubicBezTo>
                  <a:pt x="0" y="16927"/>
                  <a:pt x="16927" y="0"/>
                  <a:pt x="37807" y="0"/>
                </a:cubicBezTo>
                <a:lnTo>
                  <a:pt x="435228" y="0"/>
                </a:lnTo>
                <a:cubicBezTo>
                  <a:pt x="456108" y="0"/>
                  <a:pt x="473035" y="16927"/>
                  <a:pt x="473035" y="37807"/>
                </a:cubicBezTo>
                <a:lnTo>
                  <a:pt x="473035" y="340261"/>
                </a:lnTo>
                <a:cubicBezTo>
                  <a:pt x="473035" y="361141"/>
                  <a:pt x="456108" y="378068"/>
                  <a:pt x="435228" y="378068"/>
                </a:cubicBezTo>
                <a:lnTo>
                  <a:pt x="37807" y="378068"/>
                </a:lnTo>
                <a:cubicBezTo>
                  <a:pt x="16927" y="378068"/>
                  <a:pt x="0" y="361141"/>
                  <a:pt x="0" y="340261"/>
                </a:cubicBezTo>
                <a:lnTo>
                  <a:pt x="0" y="37807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2983" tIns="52983" rIns="52983" bIns="5298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Полилиния 63"/>
          <p:cNvSpPr/>
          <p:nvPr/>
        </p:nvSpPr>
        <p:spPr>
          <a:xfrm>
            <a:off x="6970971" y="5373764"/>
            <a:ext cx="648000" cy="36000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1 100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6970971" y="4149080"/>
            <a:ext cx="648000" cy="360039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900,0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Полилиния 66"/>
          <p:cNvSpPr/>
          <p:nvPr/>
        </p:nvSpPr>
        <p:spPr>
          <a:xfrm>
            <a:off x="7704699" y="5373763"/>
            <a:ext cx="648000" cy="36000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1 200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7696583" y="2317306"/>
            <a:ext cx="648000" cy="468000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031" tIns="68031" rIns="68031" bIns="6803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7696583" y="3577499"/>
            <a:ext cx="648000" cy="34252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92,11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7696585" y="2996954"/>
            <a:ext cx="648000" cy="42555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35,8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7704699" y="4725183"/>
            <a:ext cx="648000" cy="432009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7696583" y="4149081"/>
            <a:ext cx="648000" cy="360038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900,0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олилиния 58"/>
          <p:cNvSpPr/>
          <p:nvPr/>
        </p:nvSpPr>
        <p:spPr>
          <a:xfrm>
            <a:off x="5508104" y="2317306"/>
            <a:ext cx="648000" cy="468000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факт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Полилиния 61"/>
          <p:cNvSpPr/>
          <p:nvPr/>
        </p:nvSpPr>
        <p:spPr>
          <a:xfrm>
            <a:off x="5508104" y="3577499"/>
            <a:ext cx="648000" cy="342520"/>
          </a:xfrm>
          <a:custGeom>
            <a:avLst/>
            <a:gdLst>
              <a:gd name="connsiteX0" fmla="*/ 0 w 473035"/>
              <a:gd name="connsiteY0" fmla="*/ 47304 h 500150"/>
              <a:gd name="connsiteX1" fmla="*/ 47304 w 473035"/>
              <a:gd name="connsiteY1" fmla="*/ 0 h 500150"/>
              <a:gd name="connsiteX2" fmla="*/ 425732 w 473035"/>
              <a:gd name="connsiteY2" fmla="*/ 0 h 500150"/>
              <a:gd name="connsiteX3" fmla="*/ 473036 w 473035"/>
              <a:gd name="connsiteY3" fmla="*/ 47304 h 500150"/>
              <a:gd name="connsiteX4" fmla="*/ 473035 w 473035"/>
              <a:gd name="connsiteY4" fmla="*/ 452847 h 500150"/>
              <a:gd name="connsiteX5" fmla="*/ 425731 w 473035"/>
              <a:gd name="connsiteY5" fmla="*/ 500151 h 500150"/>
              <a:gd name="connsiteX6" fmla="*/ 47304 w 473035"/>
              <a:gd name="connsiteY6" fmla="*/ 500150 h 500150"/>
              <a:gd name="connsiteX7" fmla="*/ 0 w 473035"/>
              <a:gd name="connsiteY7" fmla="*/ 452846 h 500150"/>
              <a:gd name="connsiteX8" fmla="*/ 0 w 473035"/>
              <a:gd name="connsiteY8" fmla="*/ 47304 h 5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3035" h="500150">
                <a:moveTo>
                  <a:pt x="0" y="47304"/>
                </a:moveTo>
                <a:cubicBezTo>
                  <a:pt x="0" y="21179"/>
                  <a:pt x="21179" y="0"/>
                  <a:pt x="47304" y="0"/>
                </a:cubicBezTo>
                <a:lnTo>
                  <a:pt x="425732" y="0"/>
                </a:lnTo>
                <a:cubicBezTo>
                  <a:pt x="451857" y="0"/>
                  <a:pt x="473036" y="21179"/>
                  <a:pt x="473036" y="47304"/>
                </a:cubicBezTo>
                <a:cubicBezTo>
                  <a:pt x="473036" y="182485"/>
                  <a:pt x="473035" y="317666"/>
                  <a:pt x="473035" y="452847"/>
                </a:cubicBezTo>
                <a:cubicBezTo>
                  <a:pt x="473035" y="478972"/>
                  <a:pt x="451856" y="500151"/>
                  <a:pt x="425731" y="500151"/>
                </a:cubicBezTo>
                <a:lnTo>
                  <a:pt x="47304" y="500150"/>
                </a:lnTo>
                <a:cubicBezTo>
                  <a:pt x="21179" y="500150"/>
                  <a:pt x="0" y="478971"/>
                  <a:pt x="0" y="452846"/>
                </a:cubicBezTo>
                <a:lnTo>
                  <a:pt x="0" y="47304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80,5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Полилиния 64"/>
          <p:cNvSpPr/>
          <p:nvPr/>
        </p:nvSpPr>
        <p:spPr>
          <a:xfrm>
            <a:off x="5492739" y="4712663"/>
            <a:ext cx="648000" cy="432009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5,0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Полилиния 67"/>
          <p:cNvSpPr/>
          <p:nvPr/>
        </p:nvSpPr>
        <p:spPr>
          <a:xfrm>
            <a:off x="5519990" y="5373763"/>
            <a:ext cx="648000" cy="36000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1 063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Полилиния 69"/>
          <p:cNvSpPr/>
          <p:nvPr/>
        </p:nvSpPr>
        <p:spPr>
          <a:xfrm>
            <a:off x="5508105" y="4149080"/>
            <a:ext cx="648000" cy="360039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1 900,0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Полилиния 70"/>
          <p:cNvSpPr/>
          <p:nvPr/>
        </p:nvSpPr>
        <p:spPr>
          <a:xfrm>
            <a:off x="8430667" y="5373761"/>
            <a:ext cx="612000" cy="36000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1 200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Полилиния 72"/>
          <p:cNvSpPr/>
          <p:nvPr/>
        </p:nvSpPr>
        <p:spPr>
          <a:xfrm>
            <a:off x="8416663" y="2317306"/>
            <a:ext cx="612000" cy="468000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031" tIns="68031" rIns="68031" bIns="6803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Полилиния 73"/>
          <p:cNvSpPr/>
          <p:nvPr/>
        </p:nvSpPr>
        <p:spPr>
          <a:xfrm>
            <a:off x="8411131" y="3577499"/>
            <a:ext cx="612000" cy="34252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92,11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Полилиния 74"/>
          <p:cNvSpPr/>
          <p:nvPr/>
        </p:nvSpPr>
        <p:spPr>
          <a:xfrm>
            <a:off x="8416665" y="2996952"/>
            <a:ext cx="612000" cy="425552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35,8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Полилиния 76"/>
          <p:cNvSpPr/>
          <p:nvPr/>
        </p:nvSpPr>
        <p:spPr>
          <a:xfrm>
            <a:off x="8416663" y="4725183"/>
            <a:ext cx="612000" cy="432009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Полилиния 78"/>
          <p:cNvSpPr/>
          <p:nvPr/>
        </p:nvSpPr>
        <p:spPr>
          <a:xfrm>
            <a:off x="8416663" y="4149082"/>
            <a:ext cx="612000" cy="360038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900,0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Полилиния 82"/>
          <p:cNvSpPr/>
          <p:nvPr/>
        </p:nvSpPr>
        <p:spPr>
          <a:xfrm>
            <a:off x="6256919" y="2996953"/>
            <a:ext cx="648000" cy="425550"/>
          </a:xfrm>
          <a:custGeom>
            <a:avLst/>
            <a:gdLst>
              <a:gd name="connsiteX0" fmla="*/ 0 w 499638"/>
              <a:gd name="connsiteY0" fmla="*/ 42908 h 429080"/>
              <a:gd name="connsiteX1" fmla="*/ 42908 w 499638"/>
              <a:gd name="connsiteY1" fmla="*/ 0 h 429080"/>
              <a:gd name="connsiteX2" fmla="*/ 456730 w 499638"/>
              <a:gd name="connsiteY2" fmla="*/ 0 h 429080"/>
              <a:gd name="connsiteX3" fmla="*/ 499638 w 499638"/>
              <a:gd name="connsiteY3" fmla="*/ 42908 h 429080"/>
              <a:gd name="connsiteX4" fmla="*/ 499638 w 499638"/>
              <a:gd name="connsiteY4" fmla="*/ 386172 h 429080"/>
              <a:gd name="connsiteX5" fmla="*/ 456730 w 499638"/>
              <a:gd name="connsiteY5" fmla="*/ 429080 h 429080"/>
              <a:gd name="connsiteX6" fmla="*/ 42908 w 499638"/>
              <a:gd name="connsiteY6" fmla="*/ 429080 h 429080"/>
              <a:gd name="connsiteX7" fmla="*/ 0 w 499638"/>
              <a:gd name="connsiteY7" fmla="*/ 386172 h 429080"/>
              <a:gd name="connsiteX8" fmla="*/ 0 w 499638"/>
              <a:gd name="connsiteY8" fmla="*/ 42908 h 429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638" h="429080">
                <a:moveTo>
                  <a:pt x="0" y="42908"/>
                </a:moveTo>
                <a:cubicBezTo>
                  <a:pt x="0" y="19211"/>
                  <a:pt x="19211" y="0"/>
                  <a:pt x="42908" y="0"/>
                </a:cubicBezTo>
                <a:lnTo>
                  <a:pt x="456730" y="0"/>
                </a:lnTo>
                <a:cubicBezTo>
                  <a:pt x="480427" y="0"/>
                  <a:pt x="499638" y="19211"/>
                  <a:pt x="499638" y="42908"/>
                </a:cubicBezTo>
                <a:lnTo>
                  <a:pt x="499638" y="386172"/>
                </a:lnTo>
                <a:cubicBezTo>
                  <a:pt x="499638" y="409869"/>
                  <a:pt x="480427" y="429080"/>
                  <a:pt x="456730" y="429080"/>
                </a:cubicBezTo>
                <a:lnTo>
                  <a:pt x="42908" y="429080"/>
                </a:lnTo>
                <a:cubicBezTo>
                  <a:pt x="19211" y="429080"/>
                  <a:pt x="0" y="409869"/>
                  <a:pt x="0" y="386172"/>
                </a:cubicBezTo>
                <a:lnTo>
                  <a:pt x="0" y="42908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77" tIns="54477" rIns="54477" bIns="5447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35,8</a:t>
            </a:r>
            <a:endParaRPr lang="ru-RU" sz="13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Полилиния 83"/>
          <p:cNvSpPr/>
          <p:nvPr/>
        </p:nvSpPr>
        <p:spPr>
          <a:xfrm>
            <a:off x="6974761" y="2996953"/>
            <a:ext cx="648000" cy="425549"/>
          </a:xfrm>
          <a:custGeom>
            <a:avLst/>
            <a:gdLst>
              <a:gd name="connsiteX0" fmla="*/ 0 w 499638"/>
              <a:gd name="connsiteY0" fmla="*/ 42909 h 429089"/>
              <a:gd name="connsiteX1" fmla="*/ 42909 w 499638"/>
              <a:gd name="connsiteY1" fmla="*/ 0 h 429089"/>
              <a:gd name="connsiteX2" fmla="*/ 456729 w 499638"/>
              <a:gd name="connsiteY2" fmla="*/ 0 h 429089"/>
              <a:gd name="connsiteX3" fmla="*/ 499638 w 499638"/>
              <a:gd name="connsiteY3" fmla="*/ 42909 h 429089"/>
              <a:gd name="connsiteX4" fmla="*/ 499638 w 499638"/>
              <a:gd name="connsiteY4" fmla="*/ 386180 h 429089"/>
              <a:gd name="connsiteX5" fmla="*/ 456729 w 499638"/>
              <a:gd name="connsiteY5" fmla="*/ 429089 h 429089"/>
              <a:gd name="connsiteX6" fmla="*/ 42909 w 499638"/>
              <a:gd name="connsiteY6" fmla="*/ 429089 h 429089"/>
              <a:gd name="connsiteX7" fmla="*/ 0 w 499638"/>
              <a:gd name="connsiteY7" fmla="*/ 386180 h 429089"/>
              <a:gd name="connsiteX8" fmla="*/ 0 w 499638"/>
              <a:gd name="connsiteY8" fmla="*/ 42909 h 429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638" h="429089">
                <a:moveTo>
                  <a:pt x="0" y="42909"/>
                </a:moveTo>
                <a:cubicBezTo>
                  <a:pt x="0" y="19211"/>
                  <a:pt x="19211" y="0"/>
                  <a:pt x="42909" y="0"/>
                </a:cubicBezTo>
                <a:lnTo>
                  <a:pt x="456729" y="0"/>
                </a:lnTo>
                <a:cubicBezTo>
                  <a:pt x="480427" y="0"/>
                  <a:pt x="499638" y="19211"/>
                  <a:pt x="499638" y="42909"/>
                </a:cubicBezTo>
                <a:lnTo>
                  <a:pt x="499638" y="386180"/>
                </a:lnTo>
                <a:cubicBezTo>
                  <a:pt x="499638" y="409878"/>
                  <a:pt x="480427" y="429089"/>
                  <a:pt x="456729" y="429089"/>
                </a:cubicBezTo>
                <a:lnTo>
                  <a:pt x="42909" y="429089"/>
                </a:lnTo>
                <a:cubicBezTo>
                  <a:pt x="19211" y="429089"/>
                  <a:pt x="0" y="409878"/>
                  <a:pt x="0" y="386180"/>
                </a:cubicBezTo>
                <a:lnTo>
                  <a:pt x="0" y="42909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78" tIns="54478" rIns="54478" bIns="54478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35,8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Полилиния 84"/>
          <p:cNvSpPr/>
          <p:nvPr/>
        </p:nvSpPr>
        <p:spPr>
          <a:xfrm>
            <a:off x="5509264" y="2996952"/>
            <a:ext cx="648000" cy="425551"/>
          </a:xfrm>
          <a:custGeom>
            <a:avLst/>
            <a:gdLst>
              <a:gd name="connsiteX0" fmla="*/ 0 w 499638"/>
              <a:gd name="connsiteY0" fmla="*/ 42908 h 429080"/>
              <a:gd name="connsiteX1" fmla="*/ 42908 w 499638"/>
              <a:gd name="connsiteY1" fmla="*/ 0 h 429080"/>
              <a:gd name="connsiteX2" fmla="*/ 456730 w 499638"/>
              <a:gd name="connsiteY2" fmla="*/ 0 h 429080"/>
              <a:gd name="connsiteX3" fmla="*/ 499638 w 499638"/>
              <a:gd name="connsiteY3" fmla="*/ 42908 h 429080"/>
              <a:gd name="connsiteX4" fmla="*/ 499638 w 499638"/>
              <a:gd name="connsiteY4" fmla="*/ 386172 h 429080"/>
              <a:gd name="connsiteX5" fmla="*/ 456730 w 499638"/>
              <a:gd name="connsiteY5" fmla="*/ 429080 h 429080"/>
              <a:gd name="connsiteX6" fmla="*/ 42908 w 499638"/>
              <a:gd name="connsiteY6" fmla="*/ 429080 h 429080"/>
              <a:gd name="connsiteX7" fmla="*/ 0 w 499638"/>
              <a:gd name="connsiteY7" fmla="*/ 386172 h 429080"/>
              <a:gd name="connsiteX8" fmla="*/ 0 w 499638"/>
              <a:gd name="connsiteY8" fmla="*/ 42908 h 429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638" h="429080">
                <a:moveTo>
                  <a:pt x="0" y="42908"/>
                </a:moveTo>
                <a:cubicBezTo>
                  <a:pt x="0" y="19211"/>
                  <a:pt x="19211" y="0"/>
                  <a:pt x="42908" y="0"/>
                </a:cubicBezTo>
                <a:lnTo>
                  <a:pt x="456730" y="0"/>
                </a:lnTo>
                <a:cubicBezTo>
                  <a:pt x="480427" y="0"/>
                  <a:pt x="499638" y="19211"/>
                  <a:pt x="499638" y="42908"/>
                </a:cubicBezTo>
                <a:lnTo>
                  <a:pt x="499638" y="386172"/>
                </a:lnTo>
                <a:cubicBezTo>
                  <a:pt x="499638" y="409869"/>
                  <a:pt x="480427" y="429080"/>
                  <a:pt x="456730" y="429080"/>
                </a:cubicBezTo>
                <a:lnTo>
                  <a:pt x="42908" y="429080"/>
                </a:lnTo>
                <a:cubicBezTo>
                  <a:pt x="19211" y="429080"/>
                  <a:pt x="0" y="409869"/>
                  <a:pt x="0" y="386172"/>
                </a:cubicBezTo>
                <a:lnTo>
                  <a:pt x="0" y="42908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35,8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T:\Сектор финансирования\Льготы\36492663f8efb06aff410ea48ab8c9b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639" y="810600"/>
            <a:ext cx="2880656" cy="19179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353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320" y="764705"/>
            <a:ext cx="3458200" cy="18001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7780" y="764705"/>
            <a:ext cx="4584682" cy="201622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</a:t>
            </a:r>
            <a:r>
              <a:rPr lang="ru-RU" sz="1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программы: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развития в Чувашской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Республике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информационного пространства с учетом потребностей общества в получении качественных и достоверных сведений на основе масштабного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распространения информационно-телекоммуникационных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технологий;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устойчивой и безопасной информационно-телекоммуникационной инфраструктуры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высокоскоростной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передачи, обработки и хранения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больших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объемов данных, доступной для организаций и домохозяйств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8717" y="2986762"/>
            <a:ext cx="40848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22166" y="6453336"/>
            <a:ext cx="1031571" cy="300307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69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259728" y="0"/>
            <a:ext cx="72646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«Цифровое общество Чувашии»</a:t>
            </a:r>
            <a:endParaRPr lang="ru-RU" sz="18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  <p:graphicFrame>
        <p:nvGraphicFramePr>
          <p:cNvPr id="44" name="Диаграмма 4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0265187"/>
              </p:ext>
            </p:extLst>
          </p:nvPr>
        </p:nvGraphicFramePr>
        <p:xfrm>
          <a:off x="343582" y="3379291"/>
          <a:ext cx="3652354" cy="27052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2" name="Полилиния 41"/>
          <p:cNvSpPr/>
          <p:nvPr/>
        </p:nvSpPr>
        <p:spPr>
          <a:xfrm>
            <a:off x="4283968" y="2852936"/>
            <a:ext cx="4694810" cy="305020"/>
          </a:xfrm>
          <a:custGeom>
            <a:avLst/>
            <a:gdLst>
              <a:gd name="connsiteX0" fmla="*/ 0 w 3828284"/>
              <a:gd name="connsiteY0" fmla="*/ 43510 h 435104"/>
              <a:gd name="connsiteX1" fmla="*/ 43510 w 3828284"/>
              <a:gd name="connsiteY1" fmla="*/ 0 h 435104"/>
              <a:gd name="connsiteX2" fmla="*/ 3784774 w 3828284"/>
              <a:gd name="connsiteY2" fmla="*/ 0 h 435104"/>
              <a:gd name="connsiteX3" fmla="*/ 3828284 w 3828284"/>
              <a:gd name="connsiteY3" fmla="*/ 43510 h 435104"/>
              <a:gd name="connsiteX4" fmla="*/ 3828284 w 3828284"/>
              <a:gd name="connsiteY4" fmla="*/ 391594 h 435104"/>
              <a:gd name="connsiteX5" fmla="*/ 3784774 w 3828284"/>
              <a:gd name="connsiteY5" fmla="*/ 435104 h 435104"/>
              <a:gd name="connsiteX6" fmla="*/ 43510 w 3828284"/>
              <a:gd name="connsiteY6" fmla="*/ 435104 h 435104"/>
              <a:gd name="connsiteX7" fmla="*/ 0 w 3828284"/>
              <a:gd name="connsiteY7" fmla="*/ 391594 h 435104"/>
              <a:gd name="connsiteX8" fmla="*/ 0 w 3828284"/>
              <a:gd name="connsiteY8" fmla="*/ 43510 h 435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8284" h="435104">
                <a:moveTo>
                  <a:pt x="0" y="43510"/>
                </a:moveTo>
                <a:cubicBezTo>
                  <a:pt x="0" y="19480"/>
                  <a:pt x="19480" y="0"/>
                  <a:pt x="43510" y="0"/>
                </a:cubicBezTo>
                <a:lnTo>
                  <a:pt x="3784774" y="0"/>
                </a:lnTo>
                <a:cubicBezTo>
                  <a:pt x="3808804" y="0"/>
                  <a:pt x="3828284" y="19480"/>
                  <a:pt x="3828284" y="43510"/>
                </a:cubicBezTo>
                <a:lnTo>
                  <a:pt x="3828284" y="391594"/>
                </a:lnTo>
                <a:cubicBezTo>
                  <a:pt x="3828284" y="415624"/>
                  <a:pt x="3808804" y="435104"/>
                  <a:pt x="3784774" y="435104"/>
                </a:cubicBezTo>
                <a:lnTo>
                  <a:pt x="43510" y="435104"/>
                </a:lnTo>
                <a:cubicBezTo>
                  <a:pt x="19480" y="435104"/>
                  <a:pt x="0" y="415624"/>
                  <a:pt x="0" y="391594"/>
                </a:cubicBezTo>
                <a:lnTo>
                  <a:pt x="0" y="4351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084" tIns="66084" rIns="66084" bIns="66084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</a:t>
            </a:r>
            <a:r>
              <a:rPr lang="ru-RU" sz="1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структурных мероприятий, </a:t>
            </a:r>
            <a:r>
              <a:rPr lang="ru-RU" sz="1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43" name="Полилиния 42"/>
          <p:cNvSpPr/>
          <p:nvPr/>
        </p:nvSpPr>
        <p:spPr>
          <a:xfrm>
            <a:off x="4283968" y="3198088"/>
            <a:ext cx="2609710" cy="197842"/>
          </a:xfrm>
          <a:custGeom>
            <a:avLst/>
            <a:gdLst>
              <a:gd name="connsiteX0" fmla="*/ 0 w 2092791"/>
              <a:gd name="connsiteY0" fmla="*/ 40219 h 402193"/>
              <a:gd name="connsiteX1" fmla="*/ 40219 w 2092791"/>
              <a:gd name="connsiteY1" fmla="*/ 0 h 402193"/>
              <a:gd name="connsiteX2" fmla="*/ 2052572 w 2092791"/>
              <a:gd name="connsiteY2" fmla="*/ 0 h 402193"/>
              <a:gd name="connsiteX3" fmla="*/ 2092791 w 2092791"/>
              <a:gd name="connsiteY3" fmla="*/ 40219 h 402193"/>
              <a:gd name="connsiteX4" fmla="*/ 2092791 w 2092791"/>
              <a:gd name="connsiteY4" fmla="*/ 361974 h 402193"/>
              <a:gd name="connsiteX5" fmla="*/ 2052572 w 2092791"/>
              <a:gd name="connsiteY5" fmla="*/ 402193 h 402193"/>
              <a:gd name="connsiteX6" fmla="*/ 40219 w 2092791"/>
              <a:gd name="connsiteY6" fmla="*/ 402193 h 402193"/>
              <a:gd name="connsiteX7" fmla="*/ 0 w 2092791"/>
              <a:gd name="connsiteY7" fmla="*/ 361974 h 402193"/>
              <a:gd name="connsiteX8" fmla="*/ 0 w 2092791"/>
              <a:gd name="connsiteY8" fmla="*/ 40219 h 402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92791" h="402193">
                <a:moveTo>
                  <a:pt x="0" y="40219"/>
                </a:moveTo>
                <a:cubicBezTo>
                  <a:pt x="0" y="18007"/>
                  <a:pt x="18007" y="0"/>
                  <a:pt x="40219" y="0"/>
                </a:cubicBezTo>
                <a:lnTo>
                  <a:pt x="2052572" y="0"/>
                </a:lnTo>
                <a:cubicBezTo>
                  <a:pt x="2074784" y="0"/>
                  <a:pt x="2092791" y="18007"/>
                  <a:pt x="2092791" y="40219"/>
                </a:cubicBezTo>
                <a:lnTo>
                  <a:pt x="2092791" y="361974"/>
                </a:lnTo>
                <a:cubicBezTo>
                  <a:pt x="2092791" y="384186"/>
                  <a:pt x="2074784" y="402193"/>
                  <a:pt x="2052572" y="402193"/>
                </a:cubicBezTo>
                <a:lnTo>
                  <a:pt x="40219" y="402193"/>
                </a:lnTo>
                <a:cubicBezTo>
                  <a:pt x="18007" y="402193"/>
                  <a:pt x="0" y="384186"/>
                  <a:pt x="0" y="361974"/>
                </a:cubicBezTo>
                <a:lnTo>
                  <a:pt x="0" y="4021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120" tIns="65120" rIns="65120" bIns="6512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7046718" y="3189840"/>
            <a:ext cx="590354" cy="206089"/>
          </a:xfrm>
          <a:custGeom>
            <a:avLst/>
            <a:gdLst>
              <a:gd name="connsiteX0" fmla="*/ 0 w 655572"/>
              <a:gd name="connsiteY0" fmla="*/ 39641 h 396411"/>
              <a:gd name="connsiteX1" fmla="*/ 39641 w 655572"/>
              <a:gd name="connsiteY1" fmla="*/ 0 h 396411"/>
              <a:gd name="connsiteX2" fmla="*/ 615931 w 655572"/>
              <a:gd name="connsiteY2" fmla="*/ 0 h 396411"/>
              <a:gd name="connsiteX3" fmla="*/ 655572 w 655572"/>
              <a:gd name="connsiteY3" fmla="*/ 39641 h 396411"/>
              <a:gd name="connsiteX4" fmla="*/ 655572 w 655572"/>
              <a:gd name="connsiteY4" fmla="*/ 356770 h 396411"/>
              <a:gd name="connsiteX5" fmla="*/ 615931 w 655572"/>
              <a:gd name="connsiteY5" fmla="*/ 396411 h 396411"/>
              <a:gd name="connsiteX6" fmla="*/ 39641 w 655572"/>
              <a:gd name="connsiteY6" fmla="*/ 396411 h 396411"/>
              <a:gd name="connsiteX7" fmla="*/ 0 w 655572"/>
              <a:gd name="connsiteY7" fmla="*/ 356770 h 396411"/>
              <a:gd name="connsiteX8" fmla="*/ 0 w 655572"/>
              <a:gd name="connsiteY8" fmla="*/ 39641 h 39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72" h="396411">
                <a:moveTo>
                  <a:pt x="0" y="39641"/>
                </a:moveTo>
                <a:cubicBezTo>
                  <a:pt x="0" y="17748"/>
                  <a:pt x="17748" y="0"/>
                  <a:pt x="39641" y="0"/>
                </a:cubicBezTo>
                <a:lnTo>
                  <a:pt x="615931" y="0"/>
                </a:lnTo>
                <a:cubicBezTo>
                  <a:pt x="637824" y="0"/>
                  <a:pt x="655572" y="17748"/>
                  <a:pt x="655572" y="39641"/>
                </a:cubicBezTo>
                <a:lnTo>
                  <a:pt x="655572" y="356770"/>
                </a:lnTo>
                <a:cubicBezTo>
                  <a:pt x="655572" y="378663"/>
                  <a:pt x="637824" y="396411"/>
                  <a:pt x="615931" y="396411"/>
                </a:cubicBezTo>
                <a:lnTo>
                  <a:pt x="39641" y="396411"/>
                </a:lnTo>
                <a:cubicBezTo>
                  <a:pt x="17748" y="396411"/>
                  <a:pt x="0" y="378663"/>
                  <a:pt x="0" y="356770"/>
                </a:cubicBezTo>
                <a:lnTo>
                  <a:pt x="0" y="396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30" tIns="57330" rIns="57330" bIns="5733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8388424" y="3187338"/>
            <a:ext cx="590354" cy="208591"/>
          </a:xfrm>
          <a:custGeom>
            <a:avLst/>
            <a:gdLst>
              <a:gd name="connsiteX0" fmla="*/ 0 w 655572"/>
              <a:gd name="connsiteY0" fmla="*/ 39641 h 396411"/>
              <a:gd name="connsiteX1" fmla="*/ 39641 w 655572"/>
              <a:gd name="connsiteY1" fmla="*/ 0 h 396411"/>
              <a:gd name="connsiteX2" fmla="*/ 615931 w 655572"/>
              <a:gd name="connsiteY2" fmla="*/ 0 h 396411"/>
              <a:gd name="connsiteX3" fmla="*/ 655572 w 655572"/>
              <a:gd name="connsiteY3" fmla="*/ 39641 h 396411"/>
              <a:gd name="connsiteX4" fmla="*/ 655572 w 655572"/>
              <a:gd name="connsiteY4" fmla="*/ 356770 h 396411"/>
              <a:gd name="connsiteX5" fmla="*/ 615931 w 655572"/>
              <a:gd name="connsiteY5" fmla="*/ 396411 h 396411"/>
              <a:gd name="connsiteX6" fmla="*/ 39641 w 655572"/>
              <a:gd name="connsiteY6" fmla="*/ 396411 h 396411"/>
              <a:gd name="connsiteX7" fmla="*/ 0 w 655572"/>
              <a:gd name="connsiteY7" fmla="*/ 356770 h 396411"/>
              <a:gd name="connsiteX8" fmla="*/ 0 w 655572"/>
              <a:gd name="connsiteY8" fmla="*/ 39641 h 39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72" h="396411">
                <a:moveTo>
                  <a:pt x="0" y="39641"/>
                </a:moveTo>
                <a:cubicBezTo>
                  <a:pt x="0" y="17748"/>
                  <a:pt x="17748" y="0"/>
                  <a:pt x="39641" y="0"/>
                </a:cubicBezTo>
                <a:lnTo>
                  <a:pt x="615931" y="0"/>
                </a:lnTo>
                <a:cubicBezTo>
                  <a:pt x="637824" y="0"/>
                  <a:pt x="655572" y="17748"/>
                  <a:pt x="655572" y="39641"/>
                </a:cubicBezTo>
                <a:lnTo>
                  <a:pt x="655572" y="356770"/>
                </a:lnTo>
                <a:cubicBezTo>
                  <a:pt x="655572" y="378663"/>
                  <a:pt x="637824" y="396411"/>
                  <a:pt x="615931" y="396411"/>
                </a:cubicBezTo>
                <a:lnTo>
                  <a:pt x="39641" y="396411"/>
                </a:lnTo>
                <a:cubicBezTo>
                  <a:pt x="17748" y="396411"/>
                  <a:pt x="0" y="378663"/>
                  <a:pt x="0" y="356770"/>
                </a:cubicBezTo>
                <a:lnTo>
                  <a:pt x="0" y="396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30" tIns="57330" rIns="57330" bIns="5733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7745320" y="3198088"/>
            <a:ext cx="590354" cy="197842"/>
          </a:xfrm>
          <a:custGeom>
            <a:avLst/>
            <a:gdLst>
              <a:gd name="connsiteX0" fmla="*/ 0 w 655572"/>
              <a:gd name="connsiteY0" fmla="*/ 39641 h 396411"/>
              <a:gd name="connsiteX1" fmla="*/ 39641 w 655572"/>
              <a:gd name="connsiteY1" fmla="*/ 0 h 396411"/>
              <a:gd name="connsiteX2" fmla="*/ 615931 w 655572"/>
              <a:gd name="connsiteY2" fmla="*/ 0 h 396411"/>
              <a:gd name="connsiteX3" fmla="*/ 655572 w 655572"/>
              <a:gd name="connsiteY3" fmla="*/ 39641 h 396411"/>
              <a:gd name="connsiteX4" fmla="*/ 655572 w 655572"/>
              <a:gd name="connsiteY4" fmla="*/ 356770 h 396411"/>
              <a:gd name="connsiteX5" fmla="*/ 615931 w 655572"/>
              <a:gd name="connsiteY5" fmla="*/ 396411 h 396411"/>
              <a:gd name="connsiteX6" fmla="*/ 39641 w 655572"/>
              <a:gd name="connsiteY6" fmla="*/ 396411 h 396411"/>
              <a:gd name="connsiteX7" fmla="*/ 0 w 655572"/>
              <a:gd name="connsiteY7" fmla="*/ 356770 h 396411"/>
              <a:gd name="connsiteX8" fmla="*/ 0 w 655572"/>
              <a:gd name="connsiteY8" fmla="*/ 39641 h 39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72" h="396411">
                <a:moveTo>
                  <a:pt x="0" y="39641"/>
                </a:moveTo>
                <a:cubicBezTo>
                  <a:pt x="0" y="17748"/>
                  <a:pt x="17748" y="0"/>
                  <a:pt x="39641" y="0"/>
                </a:cubicBezTo>
                <a:lnTo>
                  <a:pt x="615931" y="0"/>
                </a:lnTo>
                <a:cubicBezTo>
                  <a:pt x="637824" y="0"/>
                  <a:pt x="655572" y="17748"/>
                  <a:pt x="655572" y="39641"/>
                </a:cubicBezTo>
                <a:lnTo>
                  <a:pt x="655572" y="356770"/>
                </a:lnTo>
                <a:cubicBezTo>
                  <a:pt x="655572" y="378663"/>
                  <a:pt x="637824" y="396411"/>
                  <a:pt x="615931" y="396411"/>
                </a:cubicBezTo>
                <a:lnTo>
                  <a:pt x="39641" y="396411"/>
                </a:lnTo>
                <a:cubicBezTo>
                  <a:pt x="17748" y="396411"/>
                  <a:pt x="0" y="378663"/>
                  <a:pt x="0" y="356770"/>
                </a:cubicBezTo>
                <a:lnTo>
                  <a:pt x="0" y="396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30" tIns="57330" rIns="57330" bIns="5733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4296189" y="3428552"/>
            <a:ext cx="2609710" cy="456728"/>
          </a:xfrm>
          <a:custGeom>
            <a:avLst/>
            <a:gdLst>
              <a:gd name="connsiteX0" fmla="*/ 0 w 2109407"/>
              <a:gd name="connsiteY0" fmla="*/ 55259 h 552593"/>
              <a:gd name="connsiteX1" fmla="*/ 55259 w 2109407"/>
              <a:gd name="connsiteY1" fmla="*/ 0 h 552593"/>
              <a:gd name="connsiteX2" fmla="*/ 2054148 w 2109407"/>
              <a:gd name="connsiteY2" fmla="*/ 0 h 552593"/>
              <a:gd name="connsiteX3" fmla="*/ 2109407 w 2109407"/>
              <a:gd name="connsiteY3" fmla="*/ 55259 h 552593"/>
              <a:gd name="connsiteX4" fmla="*/ 2109407 w 2109407"/>
              <a:gd name="connsiteY4" fmla="*/ 497334 h 552593"/>
              <a:gd name="connsiteX5" fmla="*/ 2054148 w 2109407"/>
              <a:gd name="connsiteY5" fmla="*/ 552593 h 552593"/>
              <a:gd name="connsiteX6" fmla="*/ 55259 w 2109407"/>
              <a:gd name="connsiteY6" fmla="*/ 552593 h 552593"/>
              <a:gd name="connsiteX7" fmla="*/ 0 w 2109407"/>
              <a:gd name="connsiteY7" fmla="*/ 497334 h 552593"/>
              <a:gd name="connsiteX8" fmla="*/ 0 w 2109407"/>
              <a:gd name="connsiteY8" fmla="*/ 55259 h 552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09407" h="552593">
                <a:moveTo>
                  <a:pt x="0" y="55259"/>
                </a:moveTo>
                <a:cubicBezTo>
                  <a:pt x="0" y="24740"/>
                  <a:pt x="24740" y="0"/>
                  <a:pt x="55259" y="0"/>
                </a:cubicBezTo>
                <a:lnTo>
                  <a:pt x="2054148" y="0"/>
                </a:lnTo>
                <a:cubicBezTo>
                  <a:pt x="2084667" y="0"/>
                  <a:pt x="2109407" y="24740"/>
                  <a:pt x="2109407" y="55259"/>
                </a:cubicBezTo>
                <a:lnTo>
                  <a:pt x="2109407" y="497334"/>
                </a:lnTo>
                <a:cubicBezTo>
                  <a:pt x="2109407" y="527853"/>
                  <a:pt x="2084667" y="552593"/>
                  <a:pt x="2054148" y="552593"/>
                </a:cubicBezTo>
                <a:lnTo>
                  <a:pt x="55259" y="552593"/>
                </a:lnTo>
                <a:cubicBezTo>
                  <a:pt x="24740" y="552593"/>
                  <a:pt x="0" y="527853"/>
                  <a:pt x="0" y="497334"/>
                </a:cubicBezTo>
                <a:lnTo>
                  <a:pt x="0" y="5525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05" tIns="61905" rIns="61905" bIns="61905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«Инфраструктура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доступа к информационно-телекоммуникационной сети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«Интернет»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7064822" y="3428552"/>
            <a:ext cx="572250" cy="456728"/>
          </a:xfrm>
          <a:custGeom>
            <a:avLst/>
            <a:gdLst>
              <a:gd name="connsiteX0" fmla="*/ 0 w 655567"/>
              <a:gd name="connsiteY0" fmla="*/ 55497 h 554966"/>
              <a:gd name="connsiteX1" fmla="*/ 55497 w 655567"/>
              <a:gd name="connsiteY1" fmla="*/ 0 h 554966"/>
              <a:gd name="connsiteX2" fmla="*/ 600070 w 655567"/>
              <a:gd name="connsiteY2" fmla="*/ 0 h 554966"/>
              <a:gd name="connsiteX3" fmla="*/ 655567 w 655567"/>
              <a:gd name="connsiteY3" fmla="*/ 55497 h 554966"/>
              <a:gd name="connsiteX4" fmla="*/ 655567 w 655567"/>
              <a:gd name="connsiteY4" fmla="*/ 499469 h 554966"/>
              <a:gd name="connsiteX5" fmla="*/ 600070 w 655567"/>
              <a:gd name="connsiteY5" fmla="*/ 554966 h 554966"/>
              <a:gd name="connsiteX6" fmla="*/ 55497 w 655567"/>
              <a:gd name="connsiteY6" fmla="*/ 554966 h 554966"/>
              <a:gd name="connsiteX7" fmla="*/ 0 w 655567"/>
              <a:gd name="connsiteY7" fmla="*/ 499469 h 554966"/>
              <a:gd name="connsiteX8" fmla="*/ 0 w 655567"/>
              <a:gd name="connsiteY8" fmla="*/ 55497 h 554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67" h="554966">
                <a:moveTo>
                  <a:pt x="0" y="55497"/>
                </a:moveTo>
                <a:cubicBezTo>
                  <a:pt x="0" y="24847"/>
                  <a:pt x="24847" y="0"/>
                  <a:pt x="55497" y="0"/>
                </a:cubicBezTo>
                <a:lnTo>
                  <a:pt x="600070" y="0"/>
                </a:lnTo>
                <a:cubicBezTo>
                  <a:pt x="630720" y="0"/>
                  <a:pt x="655567" y="24847"/>
                  <a:pt x="655567" y="55497"/>
                </a:cubicBezTo>
                <a:lnTo>
                  <a:pt x="655567" y="499469"/>
                </a:lnTo>
                <a:cubicBezTo>
                  <a:pt x="655567" y="530119"/>
                  <a:pt x="630720" y="554966"/>
                  <a:pt x="600070" y="554966"/>
                </a:cubicBezTo>
                <a:lnTo>
                  <a:pt x="55497" y="554966"/>
                </a:lnTo>
                <a:cubicBezTo>
                  <a:pt x="24847" y="554966"/>
                  <a:pt x="0" y="530119"/>
                  <a:pt x="0" y="499469"/>
                </a:cubicBezTo>
                <a:lnTo>
                  <a:pt x="0" y="554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74" tIns="61974" rIns="61974" bIns="61974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1,9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7745320" y="3428553"/>
            <a:ext cx="590354" cy="456727"/>
          </a:xfrm>
          <a:custGeom>
            <a:avLst/>
            <a:gdLst>
              <a:gd name="connsiteX0" fmla="*/ 0 w 655567"/>
              <a:gd name="connsiteY0" fmla="*/ 55497 h 554966"/>
              <a:gd name="connsiteX1" fmla="*/ 55497 w 655567"/>
              <a:gd name="connsiteY1" fmla="*/ 0 h 554966"/>
              <a:gd name="connsiteX2" fmla="*/ 600070 w 655567"/>
              <a:gd name="connsiteY2" fmla="*/ 0 h 554966"/>
              <a:gd name="connsiteX3" fmla="*/ 655567 w 655567"/>
              <a:gd name="connsiteY3" fmla="*/ 55497 h 554966"/>
              <a:gd name="connsiteX4" fmla="*/ 655567 w 655567"/>
              <a:gd name="connsiteY4" fmla="*/ 499469 h 554966"/>
              <a:gd name="connsiteX5" fmla="*/ 600070 w 655567"/>
              <a:gd name="connsiteY5" fmla="*/ 554966 h 554966"/>
              <a:gd name="connsiteX6" fmla="*/ 55497 w 655567"/>
              <a:gd name="connsiteY6" fmla="*/ 554966 h 554966"/>
              <a:gd name="connsiteX7" fmla="*/ 0 w 655567"/>
              <a:gd name="connsiteY7" fmla="*/ 499469 h 554966"/>
              <a:gd name="connsiteX8" fmla="*/ 0 w 655567"/>
              <a:gd name="connsiteY8" fmla="*/ 55497 h 554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67" h="554966">
                <a:moveTo>
                  <a:pt x="0" y="55497"/>
                </a:moveTo>
                <a:cubicBezTo>
                  <a:pt x="0" y="24847"/>
                  <a:pt x="24847" y="0"/>
                  <a:pt x="55497" y="0"/>
                </a:cubicBezTo>
                <a:lnTo>
                  <a:pt x="600070" y="0"/>
                </a:lnTo>
                <a:cubicBezTo>
                  <a:pt x="630720" y="0"/>
                  <a:pt x="655567" y="24847"/>
                  <a:pt x="655567" y="55497"/>
                </a:cubicBezTo>
                <a:lnTo>
                  <a:pt x="655567" y="499469"/>
                </a:lnTo>
                <a:cubicBezTo>
                  <a:pt x="655567" y="530119"/>
                  <a:pt x="630720" y="554966"/>
                  <a:pt x="600070" y="554966"/>
                </a:cubicBezTo>
                <a:lnTo>
                  <a:pt x="55497" y="554966"/>
                </a:lnTo>
                <a:cubicBezTo>
                  <a:pt x="24847" y="554966"/>
                  <a:pt x="0" y="530119"/>
                  <a:pt x="0" y="499469"/>
                </a:cubicBezTo>
                <a:lnTo>
                  <a:pt x="0" y="554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74" tIns="61974" rIns="61974" bIns="61974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1,9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8413071" y="3428553"/>
            <a:ext cx="563450" cy="456727"/>
          </a:xfrm>
          <a:custGeom>
            <a:avLst/>
            <a:gdLst>
              <a:gd name="connsiteX0" fmla="*/ 0 w 655567"/>
              <a:gd name="connsiteY0" fmla="*/ 55497 h 554966"/>
              <a:gd name="connsiteX1" fmla="*/ 55497 w 655567"/>
              <a:gd name="connsiteY1" fmla="*/ 0 h 554966"/>
              <a:gd name="connsiteX2" fmla="*/ 600070 w 655567"/>
              <a:gd name="connsiteY2" fmla="*/ 0 h 554966"/>
              <a:gd name="connsiteX3" fmla="*/ 655567 w 655567"/>
              <a:gd name="connsiteY3" fmla="*/ 55497 h 554966"/>
              <a:gd name="connsiteX4" fmla="*/ 655567 w 655567"/>
              <a:gd name="connsiteY4" fmla="*/ 499469 h 554966"/>
              <a:gd name="connsiteX5" fmla="*/ 600070 w 655567"/>
              <a:gd name="connsiteY5" fmla="*/ 554966 h 554966"/>
              <a:gd name="connsiteX6" fmla="*/ 55497 w 655567"/>
              <a:gd name="connsiteY6" fmla="*/ 554966 h 554966"/>
              <a:gd name="connsiteX7" fmla="*/ 0 w 655567"/>
              <a:gd name="connsiteY7" fmla="*/ 499469 h 554966"/>
              <a:gd name="connsiteX8" fmla="*/ 0 w 655567"/>
              <a:gd name="connsiteY8" fmla="*/ 55497 h 554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67" h="554966">
                <a:moveTo>
                  <a:pt x="0" y="55497"/>
                </a:moveTo>
                <a:cubicBezTo>
                  <a:pt x="0" y="24847"/>
                  <a:pt x="24847" y="0"/>
                  <a:pt x="55497" y="0"/>
                </a:cubicBezTo>
                <a:lnTo>
                  <a:pt x="600070" y="0"/>
                </a:lnTo>
                <a:cubicBezTo>
                  <a:pt x="630720" y="0"/>
                  <a:pt x="655567" y="24847"/>
                  <a:pt x="655567" y="55497"/>
                </a:cubicBezTo>
                <a:lnTo>
                  <a:pt x="655567" y="499469"/>
                </a:lnTo>
                <a:cubicBezTo>
                  <a:pt x="655567" y="530119"/>
                  <a:pt x="630720" y="554966"/>
                  <a:pt x="600070" y="554966"/>
                </a:cubicBezTo>
                <a:lnTo>
                  <a:pt x="55497" y="554966"/>
                </a:lnTo>
                <a:cubicBezTo>
                  <a:pt x="24847" y="554966"/>
                  <a:pt x="0" y="530119"/>
                  <a:pt x="0" y="499469"/>
                </a:cubicBezTo>
                <a:lnTo>
                  <a:pt x="0" y="554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74" tIns="61974" rIns="61974" bIns="61974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1,9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4303616" y="4767254"/>
            <a:ext cx="2609710" cy="343303"/>
          </a:xfrm>
          <a:custGeom>
            <a:avLst/>
            <a:gdLst>
              <a:gd name="connsiteX0" fmla="*/ 0 w 2123999"/>
              <a:gd name="connsiteY0" fmla="*/ 36961 h 369613"/>
              <a:gd name="connsiteX1" fmla="*/ 36961 w 2123999"/>
              <a:gd name="connsiteY1" fmla="*/ 0 h 369613"/>
              <a:gd name="connsiteX2" fmla="*/ 2087038 w 2123999"/>
              <a:gd name="connsiteY2" fmla="*/ 0 h 369613"/>
              <a:gd name="connsiteX3" fmla="*/ 2123999 w 2123999"/>
              <a:gd name="connsiteY3" fmla="*/ 36961 h 369613"/>
              <a:gd name="connsiteX4" fmla="*/ 2123999 w 2123999"/>
              <a:gd name="connsiteY4" fmla="*/ 332652 h 369613"/>
              <a:gd name="connsiteX5" fmla="*/ 2087038 w 2123999"/>
              <a:gd name="connsiteY5" fmla="*/ 369613 h 369613"/>
              <a:gd name="connsiteX6" fmla="*/ 36961 w 2123999"/>
              <a:gd name="connsiteY6" fmla="*/ 369613 h 369613"/>
              <a:gd name="connsiteX7" fmla="*/ 0 w 2123999"/>
              <a:gd name="connsiteY7" fmla="*/ 332652 h 369613"/>
              <a:gd name="connsiteX8" fmla="*/ 0 w 2123999"/>
              <a:gd name="connsiteY8" fmla="*/ 36961 h 369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3999" h="369613">
                <a:moveTo>
                  <a:pt x="0" y="36961"/>
                </a:moveTo>
                <a:cubicBezTo>
                  <a:pt x="0" y="16548"/>
                  <a:pt x="16548" y="0"/>
                  <a:pt x="36961" y="0"/>
                </a:cubicBezTo>
                <a:lnTo>
                  <a:pt x="2087038" y="0"/>
                </a:lnTo>
                <a:cubicBezTo>
                  <a:pt x="2107451" y="0"/>
                  <a:pt x="2123999" y="16548"/>
                  <a:pt x="2123999" y="36961"/>
                </a:cubicBezTo>
                <a:lnTo>
                  <a:pt x="2123999" y="332652"/>
                </a:lnTo>
                <a:cubicBezTo>
                  <a:pt x="2123999" y="353065"/>
                  <a:pt x="2107451" y="369613"/>
                  <a:pt x="2087038" y="369613"/>
                </a:cubicBezTo>
                <a:lnTo>
                  <a:pt x="36961" y="369613"/>
                </a:lnTo>
                <a:cubicBezTo>
                  <a:pt x="16548" y="369613"/>
                  <a:pt x="0" y="353065"/>
                  <a:pt x="0" y="332652"/>
                </a:cubicBezTo>
                <a:lnTo>
                  <a:pt x="0" y="3696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546" tIns="56546" rIns="56546" bIns="56546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«Инфраструктура </a:t>
            </a:r>
            <a:r>
              <a:rPr lang="ru-RU" sz="1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кибербезопасности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7064822" y="4767365"/>
            <a:ext cx="572250" cy="343303"/>
          </a:xfrm>
          <a:custGeom>
            <a:avLst/>
            <a:gdLst>
              <a:gd name="connsiteX0" fmla="*/ 0 w 660747"/>
              <a:gd name="connsiteY0" fmla="*/ 39599 h 395993"/>
              <a:gd name="connsiteX1" fmla="*/ 39599 w 660747"/>
              <a:gd name="connsiteY1" fmla="*/ 0 h 395993"/>
              <a:gd name="connsiteX2" fmla="*/ 621148 w 660747"/>
              <a:gd name="connsiteY2" fmla="*/ 0 h 395993"/>
              <a:gd name="connsiteX3" fmla="*/ 660747 w 660747"/>
              <a:gd name="connsiteY3" fmla="*/ 39599 h 395993"/>
              <a:gd name="connsiteX4" fmla="*/ 660747 w 660747"/>
              <a:gd name="connsiteY4" fmla="*/ 356394 h 395993"/>
              <a:gd name="connsiteX5" fmla="*/ 621148 w 660747"/>
              <a:gd name="connsiteY5" fmla="*/ 395993 h 395993"/>
              <a:gd name="connsiteX6" fmla="*/ 39599 w 660747"/>
              <a:gd name="connsiteY6" fmla="*/ 395993 h 395993"/>
              <a:gd name="connsiteX7" fmla="*/ 0 w 660747"/>
              <a:gd name="connsiteY7" fmla="*/ 356394 h 395993"/>
              <a:gd name="connsiteX8" fmla="*/ 0 w 660747"/>
              <a:gd name="connsiteY8" fmla="*/ 39599 h 39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0747" h="395993">
                <a:moveTo>
                  <a:pt x="0" y="39599"/>
                </a:moveTo>
                <a:cubicBezTo>
                  <a:pt x="0" y="17729"/>
                  <a:pt x="17729" y="0"/>
                  <a:pt x="39599" y="0"/>
                </a:cubicBezTo>
                <a:lnTo>
                  <a:pt x="621148" y="0"/>
                </a:lnTo>
                <a:cubicBezTo>
                  <a:pt x="643018" y="0"/>
                  <a:pt x="660747" y="17729"/>
                  <a:pt x="660747" y="39599"/>
                </a:cubicBezTo>
                <a:lnTo>
                  <a:pt x="660747" y="356394"/>
                </a:lnTo>
                <a:cubicBezTo>
                  <a:pt x="660747" y="378264"/>
                  <a:pt x="643018" y="395993"/>
                  <a:pt x="621148" y="395993"/>
                </a:cubicBezTo>
                <a:lnTo>
                  <a:pt x="39599" y="395993"/>
                </a:lnTo>
                <a:cubicBezTo>
                  <a:pt x="17729" y="395993"/>
                  <a:pt x="0" y="378264"/>
                  <a:pt x="0" y="356394"/>
                </a:cubicBezTo>
                <a:lnTo>
                  <a:pt x="0" y="3959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18" tIns="57318" rIns="57318" bIns="57318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70,2</a:t>
            </a:r>
          </a:p>
        </p:txBody>
      </p:sp>
      <p:sp>
        <p:nvSpPr>
          <p:cNvPr id="54" name="Полилиния 53"/>
          <p:cNvSpPr/>
          <p:nvPr/>
        </p:nvSpPr>
        <p:spPr>
          <a:xfrm>
            <a:off x="7745320" y="4767519"/>
            <a:ext cx="590354" cy="343303"/>
          </a:xfrm>
          <a:custGeom>
            <a:avLst/>
            <a:gdLst>
              <a:gd name="connsiteX0" fmla="*/ 0 w 660747"/>
              <a:gd name="connsiteY0" fmla="*/ 39599 h 395993"/>
              <a:gd name="connsiteX1" fmla="*/ 39599 w 660747"/>
              <a:gd name="connsiteY1" fmla="*/ 0 h 395993"/>
              <a:gd name="connsiteX2" fmla="*/ 621148 w 660747"/>
              <a:gd name="connsiteY2" fmla="*/ 0 h 395993"/>
              <a:gd name="connsiteX3" fmla="*/ 660747 w 660747"/>
              <a:gd name="connsiteY3" fmla="*/ 39599 h 395993"/>
              <a:gd name="connsiteX4" fmla="*/ 660747 w 660747"/>
              <a:gd name="connsiteY4" fmla="*/ 356394 h 395993"/>
              <a:gd name="connsiteX5" fmla="*/ 621148 w 660747"/>
              <a:gd name="connsiteY5" fmla="*/ 395993 h 395993"/>
              <a:gd name="connsiteX6" fmla="*/ 39599 w 660747"/>
              <a:gd name="connsiteY6" fmla="*/ 395993 h 395993"/>
              <a:gd name="connsiteX7" fmla="*/ 0 w 660747"/>
              <a:gd name="connsiteY7" fmla="*/ 356394 h 395993"/>
              <a:gd name="connsiteX8" fmla="*/ 0 w 660747"/>
              <a:gd name="connsiteY8" fmla="*/ 39599 h 39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0747" h="395993">
                <a:moveTo>
                  <a:pt x="0" y="39599"/>
                </a:moveTo>
                <a:cubicBezTo>
                  <a:pt x="0" y="17729"/>
                  <a:pt x="17729" y="0"/>
                  <a:pt x="39599" y="0"/>
                </a:cubicBezTo>
                <a:lnTo>
                  <a:pt x="621148" y="0"/>
                </a:lnTo>
                <a:cubicBezTo>
                  <a:pt x="643018" y="0"/>
                  <a:pt x="660747" y="17729"/>
                  <a:pt x="660747" y="39599"/>
                </a:cubicBezTo>
                <a:lnTo>
                  <a:pt x="660747" y="356394"/>
                </a:lnTo>
                <a:cubicBezTo>
                  <a:pt x="660747" y="378264"/>
                  <a:pt x="643018" y="395993"/>
                  <a:pt x="621148" y="395993"/>
                </a:cubicBezTo>
                <a:lnTo>
                  <a:pt x="39599" y="395993"/>
                </a:lnTo>
                <a:cubicBezTo>
                  <a:pt x="17729" y="395993"/>
                  <a:pt x="0" y="378264"/>
                  <a:pt x="0" y="356394"/>
                </a:cubicBezTo>
                <a:lnTo>
                  <a:pt x="0" y="3959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18" tIns="57318" rIns="57318" bIns="57318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62,2</a:t>
            </a:r>
            <a:endParaRPr lang="ru-RU" sz="1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8413070" y="4764907"/>
            <a:ext cx="565707" cy="343303"/>
          </a:xfrm>
          <a:custGeom>
            <a:avLst/>
            <a:gdLst>
              <a:gd name="connsiteX0" fmla="*/ 0 w 660747"/>
              <a:gd name="connsiteY0" fmla="*/ 39599 h 395993"/>
              <a:gd name="connsiteX1" fmla="*/ 39599 w 660747"/>
              <a:gd name="connsiteY1" fmla="*/ 0 h 395993"/>
              <a:gd name="connsiteX2" fmla="*/ 621148 w 660747"/>
              <a:gd name="connsiteY2" fmla="*/ 0 h 395993"/>
              <a:gd name="connsiteX3" fmla="*/ 660747 w 660747"/>
              <a:gd name="connsiteY3" fmla="*/ 39599 h 395993"/>
              <a:gd name="connsiteX4" fmla="*/ 660747 w 660747"/>
              <a:gd name="connsiteY4" fmla="*/ 356394 h 395993"/>
              <a:gd name="connsiteX5" fmla="*/ 621148 w 660747"/>
              <a:gd name="connsiteY5" fmla="*/ 395993 h 395993"/>
              <a:gd name="connsiteX6" fmla="*/ 39599 w 660747"/>
              <a:gd name="connsiteY6" fmla="*/ 395993 h 395993"/>
              <a:gd name="connsiteX7" fmla="*/ 0 w 660747"/>
              <a:gd name="connsiteY7" fmla="*/ 356394 h 395993"/>
              <a:gd name="connsiteX8" fmla="*/ 0 w 660747"/>
              <a:gd name="connsiteY8" fmla="*/ 39599 h 39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0747" h="395993">
                <a:moveTo>
                  <a:pt x="0" y="39599"/>
                </a:moveTo>
                <a:cubicBezTo>
                  <a:pt x="0" y="17729"/>
                  <a:pt x="17729" y="0"/>
                  <a:pt x="39599" y="0"/>
                </a:cubicBezTo>
                <a:lnTo>
                  <a:pt x="621148" y="0"/>
                </a:lnTo>
                <a:cubicBezTo>
                  <a:pt x="643018" y="0"/>
                  <a:pt x="660747" y="17729"/>
                  <a:pt x="660747" y="39599"/>
                </a:cubicBezTo>
                <a:lnTo>
                  <a:pt x="660747" y="356394"/>
                </a:lnTo>
                <a:cubicBezTo>
                  <a:pt x="660747" y="378264"/>
                  <a:pt x="643018" y="395993"/>
                  <a:pt x="621148" y="395993"/>
                </a:cubicBezTo>
                <a:lnTo>
                  <a:pt x="39599" y="395993"/>
                </a:lnTo>
                <a:cubicBezTo>
                  <a:pt x="17729" y="395993"/>
                  <a:pt x="0" y="378264"/>
                  <a:pt x="0" y="356394"/>
                </a:cubicBezTo>
                <a:lnTo>
                  <a:pt x="0" y="3959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18" tIns="57318" rIns="57318" bIns="57318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62,2</a:t>
            </a:r>
            <a:endParaRPr lang="ru-RU" sz="1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4303616" y="5137808"/>
            <a:ext cx="2609710" cy="306885"/>
          </a:xfrm>
          <a:custGeom>
            <a:avLst/>
            <a:gdLst>
              <a:gd name="connsiteX0" fmla="*/ 0 w 2128385"/>
              <a:gd name="connsiteY0" fmla="*/ 99080 h 990804"/>
              <a:gd name="connsiteX1" fmla="*/ 99080 w 2128385"/>
              <a:gd name="connsiteY1" fmla="*/ 0 h 990804"/>
              <a:gd name="connsiteX2" fmla="*/ 2029305 w 2128385"/>
              <a:gd name="connsiteY2" fmla="*/ 0 h 990804"/>
              <a:gd name="connsiteX3" fmla="*/ 2128385 w 2128385"/>
              <a:gd name="connsiteY3" fmla="*/ 99080 h 990804"/>
              <a:gd name="connsiteX4" fmla="*/ 2128385 w 2128385"/>
              <a:gd name="connsiteY4" fmla="*/ 891724 h 990804"/>
              <a:gd name="connsiteX5" fmla="*/ 2029305 w 2128385"/>
              <a:gd name="connsiteY5" fmla="*/ 990804 h 990804"/>
              <a:gd name="connsiteX6" fmla="*/ 99080 w 2128385"/>
              <a:gd name="connsiteY6" fmla="*/ 990804 h 990804"/>
              <a:gd name="connsiteX7" fmla="*/ 0 w 2128385"/>
              <a:gd name="connsiteY7" fmla="*/ 891724 h 990804"/>
              <a:gd name="connsiteX8" fmla="*/ 0 w 2128385"/>
              <a:gd name="connsiteY8" fmla="*/ 99080 h 990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8385" h="990804">
                <a:moveTo>
                  <a:pt x="0" y="99080"/>
                </a:moveTo>
                <a:cubicBezTo>
                  <a:pt x="0" y="44360"/>
                  <a:pt x="44360" y="0"/>
                  <a:pt x="99080" y="0"/>
                </a:cubicBezTo>
                <a:lnTo>
                  <a:pt x="2029305" y="0"/>
                </a:lnTo>
                <a:cubicBezTo>
                  <a:pt x="2084025" y="0"/>
                  <a:pt x="2128385" y="44360"/>
                  <a:pt x="2128385" y="99080"/>
                </a:cubicBezTo>
                <a:lnTo>
                  <a:pt x="2128385" y="891724"/>
                </a:lnTo>
                <a:cubicBezTo>
                  <a:pt x="2128385" y="946444"/>
                  <a:pt x="2084025" y="990804"/>
                  <a:pt x="2029305" y="990804"/>
                </a:cubicBezTo>
                <a:lnTo>
                  <a:pt x="99080" y="990804"/>
                </a:lnTo>
                <a:cubicBezTo>
                  <a:pt x="44360" y="990804"/>
                  <a:pt x="0" y="946444"/>
                  <a:pt x="0" y="891724"/>
                </a:cubicBezTo>
                <a:lnTo>
                  <a:pt x="0" y="9908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40" tIns="74740" rIns="74740" bIns="7474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электронного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правительства»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8413071" y="5133115"/>
            <a:ext cx="563449" cy="306885"/>
          </a:xfrm>
          <a:custGeom>
            <a:avLst/>
            <a:gdLst>
              <a:gd name="connsiteX0" fmla="*/ 0 w 657498"/>
              <a:gd name="connsiteY0" fmla="*/ 65750 h 968106"/>
              <a:gd name="connsiteX1" fmla="*/ 65750 w 657498"/>
              <a:gd name="connsiteY1" fmla="*/ 0 h 968106"/>
              <a:gd name="connsiteX2" fmla="*/ 591748 w 657498"/>
              <a:gd name="connsiteY2" fmla="*/ 0 h 968106"/>
              <a:gd name="connsiteX3" fmla="*/ 657498 w 657498"/>
              <a:gd name="connsiteY3" fmla="*/ 65750 h 968106"/>
              <a:gd name="connsiteX4" fmla="*/ 657498 w 657498"/>
              <a:gd name="connsiteY4" fmla="*/ 902356 h 968106"/>
              <a:gd name="connsiteX5" fmla="*/ 591748 w 657498"/>
              <a:gd name="connsiteY5" fmla="*/ 968106 h 968106"/>
              <a:gd name="connsiteX6" fmla="*/ 65750 w 657498"/>
              <a:gd name="connsiteY6" fmla="*/ 968106 h 968106"/>
              <a:gd name="connsiteX7" fmla="*/ 0 w 657498"/>
              <a:gd name="connsiteY7" fmla="*/ 902356 h 968106"/>
              <a:gd name="connsiteX8" fmla="*/ 0 w 657498"/>
              <a:gd name="connsiteY8" fmla="*/ 65750 h 9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968106">
                <a:moveTo>
                  <a:pt x="0" y="65750"/>
                </a:moveTo>
                <a:cubicBezTo>
                  <a:pt x="0" y="29437"/>
                  <a:pt x="29437" y="0"/>
                  <a:pt x="65750" y="0"/>
                </a:cubicBezTo>
                <a:lnTo>
                  <a:pt x="591748" y="0"/>
                </a:lnTo>
                <a:cubicBezTo>
                  <a:pt x="628061" y="0"/>
                  <a:pt x="657498" y="29437"/>
                  <a:pt x="657498" y="65750"/>
                </a:cubicBezTo>
                <a:lnTo>
                  <a:pt x="657498" y="902356"/>
                </a:lnTo>
                <a:cubicBezTo>
                  <a:pt x="657498" y="938669"/>
                  <a:pt x="628061" y="968106"/>
                  <a:pt x="591748" y="968106"/>
                </a:cubicBezTo>
                <a:lnTo>
                  <a:pt x="65750" y="968106"/>
                </a:lnTo>
                <a:cubicBezTo>
                  <a:pt x="29437" y="968106"/>
                  <a:pt x="0" y="938669"/>
                  <a:pt x="0" y="902356"/>
                </a:cubicBezTo>
                <a:lnTo>
                  <a:pt x="0" y="6575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977" tIns="64977" rIns="64977" bIns="64977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456,0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Полилиния 57"/>
          <p:cNvSpPr/>
          <p:nvPr/>
        </p:nvSpPr>
        <p:spPr>
          <a:xfrm>
            <a:off x="7745320" y="5138339"/>
            <a:ext cx="590354" cy="306885"/>
          </a:xfrm>
          <a:custGeom>
            <a:avLst/>
            <a:gdLst>
              <a:gd name="connsiteX0" fmla="*/ 0 w 657498"/>
              <a:gd name="connsiteY0" fmla="*/ 65750 h 968106"/>
              <a:gd name="connsiteX1" fmla="*/ 65750 w 657498"/>
              <a:gd name="connsiteY1" fmla="*/ 0 h 968106"/>
              <a:gd name="connsiteX2" fmla="*/ 591748 w 657498"/>
              <a:gd name="connsiteY2" fmla="*/ 0 h 968106"/>
              <a:gd name="connsiteX3" fmla="*/ 657498 w 657498"/>
              <a:gd name="connsiteY3" fmla="*/ 65750 h 968106"/>
              <a:gd name="connsiteX4" fmla="*/ 657498 w 657498"/>
              <a:gd name="connsiteY4" fmla="*/ 902356 h 968106"/>
              <a:gd name="connsiteX5" fmla="*/ 591748 w 657498"/>
              <a:gd name="connsiteY5" fmla="*/ 968106 h 968106"/>
              <a:gd name="connsiteX6" fmla="*/ 65750 w 657498"/>
              <a:gd name="connsiteY6" fmla="*/ 968106 h 968106"/>
              <a:gd name="connsiteX7" fmla="*/ 0 w 657498"/>
              <a:gd name="connsiteY7" fmla="*/ 902356 h 968106"/>
              <a:gd name="connsiteX8" fmla="*/ 0 w 657498"/>
              <a:gd name="connsiteY8" fmla="*/ 65750 h 9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968106">
                <a:moveTo>
                  <a:pt x="0" y="65750"/>
                </a:moveTo>
                <a:cubicBezTo>
                  <a:pt x="0" y="29437"/>
                  <a:pt x="29437" y="0"/>
                  <a:pt x="65750" y="0"/>
                </a:cubicBezTo>
                <a:lnTo>
                  <a:pt x="591748" y="0"/>
                </a:lnTo>
                <a:cubicBezTo>
                  <a:pt x="628061" y="0"/>
                  <a:pt x="657498" y="29437"/>
                  <a:pt x="657498" y="65750"/>
                </a:cubicBezTo>
                <a:lnTo>
                  <a:pt x="657498" y="902356"/>
                </a:lnTo>
                <a:cubicBezTo>
                  <a:pt x="657498" y="938669"/>
                  <a:pt x="628061" y="968106"/>
                  <a:pt x="591748" y="968106"/>
                </a:cubicBezTo>
                <a:lnTo>
                  <a:pt x="65750" y="968106"/>
                </a:lnTo>
                <a:cubicBezTo>
                  <a:pt x="29437" y="968106"/>
                  <a:pt x="0" y="938669"/>
                  <a:pt x="0" y="902356"/>
                </a:cubicBezTo>
                <a:lnTo>
                  <a:pt x="0" y="6575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977" tIns="64977" rIns="64977" bIns="64977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456,0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олилиния 58"/>
          <p:cNvSpPr/>
          <p:nvPr/>
        </p:nvSpPr>
        <p:spPr>
          <a:xfrm>
            <a:off x="7068651" y="5138030"/>
            <a:ext cx="568422" cy="306885"/>
          </a:xfrm>
          <a:custGeom>
            <a:avLst/>
            <a:gdLst>
              <a:gd name="connsiteX0" fmla="*/ 0 w 657498"/>
              <a:gd name="connsiteY0" fmla="*/ 65750 h 968106"/>
              <a:gd name="connsiteX1" fmla="*/ 65750 w 657498"/>
              <a:gd name="connsiteY1" fmla="*/ 0 h 968106"/>
              <a:gd name="connsiteX2" fmla="*/ 591748 w 657498"/>
              <a:gd name="connsiteY2" fmla="*/ 0 h 968106"/>
              <a:gd name="connsiteX3" fmla="*/ 657498 w 657498"/>
              <a:gd name="connsiteY3" fmla="*/ 65750 h 968106"/>
              <a:gd name="connsiteX4" fmla="*/ 657498 w 657498"/>
              <a:gd name="connsiteY4" fmla="*/ 902356 h 968106"/>
              <a:gd name="connsiteX5" fmla="*/ 591748 w 657498"/>
              <a:gd name="connsiteY5" fmla="*/ 968106 h 968106"/>
              <a:gd name="connsiteX6" fmla="*/ 65750 w 657498"/>
              <a:gd name="connsiteY6" fmla="*/ 968106 h 968106"/>
              <a:gd name="connsiteX7" fmla="*/ 0 w 657498"/>
              <a:gd name="connsiteY7" fmla="*/ 902356 h 968106"/>
              <a:gd name="connsiteX8" fmla="*/ 0 w 657498"/>
              <a:gd name="connsiteY8" fmla="*/ 65750 h 9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968106">
                <a:moveTo>
                  <a:pt x="0" y="65750"/>
                </a:moveTo>
                <a:cubicBezTo>
                  <a:pt x="0" y="29437"/>
                  <a:pt x="29437" y="0"/>
                  <a:pt x="65750" y="0"/>
                </a:cubicBezTo>
                <a:lnTo>
                  <a:pt x="591748" y="0"/>
                </a:lnTo>
                <a:cubicBezTo>
                  <a:pt x="628061" y="0"/>
                  <a:pt x="657498" y="29437"/>
                  <a:pt x="657498" y="65750"/>
                </a:cubicBezTo>
                <a:lnTo>
                  <a:pt x="657498" y="902356"/>
                </a:lnTo>
                <a:cubicBezTo>
                  <a:pt x="657498" y="938669"/>
                  <a:pt x="628061" y="968106"/>
                  <a:pt x="591748" y="968106"/>
                </a:cubicBezTo>
                <a:lnTo>
                  <a:pt x="65750" y="968106"/>
                </a:lnTo>
                <a:cubicBezTo>
                  <a:pt x="29437" y="968106"/>
                  <a:pt x="0" y="938669"/>
                  <a:pt x="0" y="902356"/>
                </a:cubicBezTo>
                <a:lnTo>
                  <a:pt x="0" y="6575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977" tIns="64977" rIns="64977" bIns="64977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1 565,4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Полилиния 63"/>
          <p:cNvSpPr/>
          <p:nvPr/>
        </p:nvSpPr>
        <p:spPr>
          <a:xfrm>
            <a:off x="4303616" y="5484010"/>
            <a:ext cx="2590062" cy="316835"/>
          </a:xfrm>
          <a:custGeom>
            <a:avLst/>
            <a:gdLst>
              <a:gd name="connsiteX0" fmla="*/ 0 w 2113338"/>
              <a:gd name="connsiteY0" fmla="*/ 51534 h 515338"/>
              <a:gd name="connsiteX1" fmla="*/ 51534 w 2113338"/>
              <a:gd name="connsiteY1" fmla="*/ 0 h 515338"/>
              <a:gd name="connsiteX2" fmla="*/ 2061804 w 2113338"/>
              <a:gd name="connsiteY2" fmla="*/ 0 h 515338"/>
              <a:gd name="connsiteX3" fmla="*/ 2113338 w 2113338"/>
              <a:gd name="connsiteY3" fmla="*/ 51534 h 515338"/>
              <a:gd name="connsiteX4" fmla="*/ 2113338 w 2113338"/>
              <a:gd name="connsiteY4" fmla="*/ 463804 h 515338"/>
              <a:gd name="connsiteX5" fmla="*/ 2061804 w 2113338"/>
              <a:gd name="connsiteY5" fmla="*/ 515338 h 515338"/>
              <a:gd name="connsiteX6" fmla="*/ 51534 w 2113338"/>
              <a:gd name="connsiteY6" fmla="*/ 515338 h 515338"/>
              <a:gd name="connsiteX7" fmla="*/ 0 w 2113338"/>
              <a:gd name="connsiteY7" fmla="*/ 463804 h 515338"/>
              <a:gd name="connsiteX8" fmla="*/ 0 w 2113338"/>
              <a:gd name="connsiteY8" fmla="*/ 51534 h 515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13338" h="515338">
                <a:moveTo>
                  <a:pt x="0" y="51534"/>
                </a:moveTo>
                <a:cubicBezTo>
                  <a:pt x="0" y="23073"/>
                  <a:pt x="23073" y="0"/>
                  <a:pt x="51534" y="0"/>
                </a:cubicBezTo>
                <a:lnTo>
                  <a:pt x="2061804" y="0"/>
                </a:lnTo>
                <a:cubicBezTo>
                  <a:pt x="2090265" y="0"/>
                  <a:pt x="2113338" y="23073"/>
                  <a:pt x="2113338" y="51534"/>
                </a:cubicBezTo>
                <a:lnTo>
                  <a:pt x="2113338" y="463804"/>
                </a:lnTo>
                <a:cubicBezTo>
                  <a:pt x="2113338" y="492265"/>
                  <a:pt x="2090265" y="515338"/>
                  <a:pt x="2061804" y="515338"/>
                </a:cubicBezTo>
                <a:lnTo>
                  <a:pt x="51534" y="515338"/>
                </a:lnTo>
                <a:cubicBezTo>
                  <a:pt x="23073" y="515338"/>
                  <a:pt x="0" y="492265"/>
                  <a:pt x="0" y="463804"/>
                </a:cubicBezTo>
                <a:lnTo>
                  <a:pt x="0" y="51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814" tIns="60814" rIns="60814" bIns="60814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«Массовые коммуникации»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Полилиния 64"/>
          <p:cNvSpPr/>
          <p:nvPr/>
        </p:nvSpPr>
        <p:spPr>
          <a:xfrm>
            <a:off x="7068651" y="5469987"/>
            <a:ext cx="590354" cy="331297"/>
          </a:xfrm>
          <a:custGeom>
            <a:avLst/>
            <a:gdLst>
              <a:gd name="connsiteX0" fmla="*/ 0 w 657498"/>
              <a:gd name="connsiteY0" fmla="*/ 65750 h 968106"/>
              <a:gd name="connsiteX1" fmla="*/ 65750 w 657498"/>
              <a:gd name="connsiteY1" fmla="*/ 0 h 968106"/>
              <a:gd name="connsiteX2" fmla="*/ 591748 w 657498"/>
              <a:gd name="connsiteY2" fmla="*/ 0 h 968106"/>
              <a:gd name="connsiteX3" fmla="*/ 657498 w 657498"/>
              <a:gd name="connsiteY3" fmla="*/ 65750 h 968106"/>
              <a:gd name="connsiteX4" fmla="*/ 657498 w 657498"/>
              <a:gd name="connsiteY4" fmla="*/ 902356 h 968106"/>
              <a:gd name="connsiteX5" fmla="*/ 591748 w 657498"/>
              <a:gd name="connsiteY5" fmla="*/ 968106 h 968106"/>
              <a:gd name="connsiteX6" fmla="*/ 65750 w 657498"/>
              <a:gd name="connsiteY6" fmla="*/ 968106 h 968106"/>
              <a:gd name="connsiteX7" fmla="*/ 0 w 657498"/>
              <a:gd name="connsiteY7" fmla="*/ 902356 h 968106"/>
              <a:gd name="connsiteX8" fmla="*/ 0 w 657498"/>
              <a:gd name="connsiteY8" fmla="*/ 65750 h 9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968106">
                <a:moveTo>
                  <a:pt x="0" y="65750"/>
                </a:moveTo>
                <a:cubicBezTo>
                  <a:pt x="0" y="29437"/>
                  <a:pt x="29437" y="0"/>
                  <a:pt x="65750" y="0"/>
                </a:cubicBezTo>
                <a:lnTo>
                  <a:pt x="591748" y="0"/>
                </a:lnTo>
                <a:cubicBezTo>
                  <a:pt x="628061" y="0"/>
                  <a:pt x="657498" y="29437"/>
                  <a:pt x="657498" y="65750"/>
                </a:cubicBezTo>
                <a:lnTo>
                  <a:pt x="657498" y="902356"/>
                </a:lnTo>
                <a:cubicBezTo>
                  <a:pt x="657498" y="938669"/>
                  <a:pt x="628061" y="968106"/>
                  <a:pt x="591748" y="968106"/>
                </a:cubicBezTo>
                <a:lnTo>
                  <a:pt x="65750" y="968106"/>
                </a:lnTo>
                <a:cubicBezTo>
                  <a:pt x="29437" y="968106"/>
                  <a:pt x="0" y="938669"/>
                  <a:pt x="0" y="902356"/>
                </a:cubicBezTo>
                <a:lnTo>
                  <a:pt x="0" y="6575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977" tIns="64977" rIns="64977" bIns="64977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239,6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Полилиния 66"/>
          <p:cNvSpPr/>
          <p:nvPr/>
        </p:nvSpPr>
        <p:spPr>
          <a:xfrm>
            <a:off x="4296189" y="5832118"/>
            <a:ext cx="2614504" cy="682620"/>
          </a:xfrm>
          <a:custGeom>
            <a:avLst/>
            <a:gdLst>
              <a:gd name="connsiteX0" fmla="*/ 0 w 2113338"/>
              <a:gd name="connsiteY0" fmla="*/ 51534 h 515338"/>
              <a:gd name="connsiteX1" fmla="*/ 51534 w 2113338"/>
              <a:gd name="connsiteY1" fmla="*/ 0 h 515338"/>
              <a:gd name="connsiteX2" fmla="*/ 2061804 w 2113338"/>
              <a:gd name="connsiteY2" fmla="*/ 0 h 515338"/>
              <a:gd name="connsiteX3" fmla="*/ 2113338 w 2113338"/>
              <a:gd name="connsiteY3" fmla="*/ 51534 h 515338"/>
              <a:gd name="connsiteX4" fmla="*/ 2113338 w 2113338"/>
              <a:gd name="connsiteY4" fmla="*/ 463804 h 515338"/>
              <a:gd name="connsiteX5" fmla="*/ 2061804 w 2113338"/>
              <a:gd name="connsiteY5" fmla="*/ 515338 h 515338"/>
              <a:gd name="connsiteX6" fmla="*/ 51534 w 2113338"/>
              <a:gd name="connsiteY6" fmla="*/ 515338 h 515338"/>
              <a:gd name="connsiteX7" fmla="*/ 0 w 2113338"/>
              <a:gd name="connsiteY7" fmla="*/ 463804 h 515338"/>
              <a:gd name="connsiteX8" fmla="*/ 0 w 2113338"/>
              <a:gd name="connsiteY8" fmla="*/ 51534 h 515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13338" h="515338">
                <a:moveTo>
                  <a:pt x="0" y="51534"/>
                </a:moveTo>
                <a:cubicBezTo>
                  <a:pt x="0" y="23073"/>
                  <a:pt x="23073" y="0"/>
                  <a:pt x="51534" y="0"/>
                </a:cubicBezTo>
                <a:lnTo>
                  <a:pt x="2061804" y="0"/>
                </a:lnTo>
                <a:cubicBezTo>
                  <a:pt x="2090265" y="0"/>
                  <a:pt x="2113338" y="23073"/>
                  <a:pt x="2113338" y="51534"/>
                </a:cubicBezTo>
                <a:lnTo>
                  <a:pt x="2113338" y="463804"/>
                </a:lnTo>
                <a:cubicBezTo>
                  <a:pt x="2113338" y="492265"/>
                  <a:pt x="2090265" y="515338"/>
                  <a:pt x="2061804" y="515338"/>
                </a:cubicBezTo>
                <a:lnTo>
                  <a:pt x="51534" y="515338"/>
                </a:lnTo>
                <a:cubicBezTo>
                  <a:pt x="23073" y="515338"/>
                  <a:pt x="0" y="492265"/>
                  <a:pt x="0" y="463804"/>
                </a:cubicBezTo>
                <a:lnTo>
                  <a:pt x="0" y="51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814" tIns="60814" rIns="60814" bIns="60814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государственной программы Чувашской Республики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«Цифровое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общество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Чувашии»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Полилиния 68"/>
          <p:cNvSpPr/>
          <p:nvPr/>
        </p:nvSpPr>
        <p:spPr>
          <a:xfrm>
            <a:off x="7745320" y="5470606"/>
            <a:ext cx="590354" cy="331297"/>
          </a:xfrm>
          <a:custGeom>
            <a:avLst/>
            <a:gdLst>
              <a:gd name="connsiteX0" fmla="*/ 0 w 657498"/>
              <a:gd name="connsiteY0" fmla="*/ 65750 h 968106"/>
              <a:gd name="connsiteX1" fmla="*/ 65750 w 657498"/>
              <a:gd name="connsiteY1" fmla="*/ 0 h 968106"/>
              <a:gd name="connsiteX2" fmla="*/ 591748 w 657498"/>
              <a:gd name="connsiteY2" fmla="*/ 0 h 968106"/>
              <a:gd name="connsiteX3" fmla="*/ 657498 w 657498"/>
              <a:gd name="connsiteY3" fmla="*/ 65750 h 968106"/>
              <a:gd name="connsiteX4" fmla="*/ 657498 w 657498"/>
              <a:gd name="connsiteY4" fmla="*/ 902356 h 968106"/>
              <a:gd name="connsiteX5" fmla="*/ 591748 w 657498"/>
              <a:gd name="connsiteY5" fmla="*/ 968106 h 968106"/>
              <a:gd name="connsiteX6" fmla="*/ 65750 w 657498"/>
              <a:gd name="connsiteY6" fmla="*/ 968106 h 968106"/>
              <a:gd name="connsiteX7" fmla="*/ 0 w 657498"/>
              <a:gd name="connsiteY7" fmla="*/ 902356 h 968106"/>
              <a:gd name="connsiteX8" fmla="*/ 0 w 657498"/>
              <a:gd name="connsiteY8" fmla="*/ 65750 h 9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968106">
                <a:moveTo>
                  <a:pt x="0" y="65750"/>
                </a:moveTo>
                <a:cubicBezTo>
                  <a:pt x="0" y="29437"/>
                  <a:pt x="29437" y="0"/>
                  <a:pt x="65750" y="0"/>
                </a:cubicBezTo>
                <a:lnTo>
                  <a:pt x="591748" y="0"/>
                </a:lnTo>
                <a:cubicBezTo>
                  <a:pt x="628061" y="0"/>
                  <a:pt x="657498" y="29437"/>
                  <a:pt x="657498" y="65750"/>
                </a:cubicBezTo>
                <a:lnTo>
                  <a:pt x="657498" y="902356"/>
                </a:lnTo>
                <a:cubicBezTo>
                  <a:pt x="657498" y="938669"/>
                  <a:pt x="628061" y="968106"/>
                  <a:pt x="591748" y="968106"/>
                </a:cubicBezTo>
                <a:lnTo>
                  <a:pt x="65750" y="968106"/>
                </a:lnTo>
                <a:cubicBezTo>
                  <a:pt x="29437" y="968106"/>
                  <a:pt x="0" y="938669"/>
                  <a:pt x="0" y="902356"/>
                </a:cubicBezTo>
                <a:lnTo>
                  <a:pt x="0" y="6575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977" tIns="64977" rIns="64977" bIns="64977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228,2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Полилиния 69"/>
          <p:cNvSpPr/>
          <p:nvPr/>
        </p:nvSpPr>
        <p:spPr>
          <a:xfrm>
            <a:off x="8399618" y="5473967"/>
            <a:ext cx="590354" cy="331297"/>
          </a:xfrm>
          <a:custGeom>
            <a:avLst/>
            <a:gdLst>
              <a:gd name="connsiteX0" fmla="*/ 0 w 657498"/>
              <a:gd name="connsiteY0" fmla="*/ 65750 h 968106"/>
              <a:gd name="connsiteX1" fmla="*/ 65750 w 657498"/>
              <a:gd name="connsiteY1" fmla="*/ 0 h 968106"/>
              <a:gd name="connsiteX2" fmla="*/ 591748 w 657498"/>
              <a:gd name="connsiteY2" fmla="*/ 0 h 968106"/>
              <a:gd name="connsiteX3" fmla="*/ 657498 w 657498"/>
              <a:gd name="connsiteY3" fmla="*/ 65750 h 968106"/>
              <a:gd name="connsiteX4" fmla="*/ 657498 w 657498"/>
              <a:gd name="connsiteY4" fmla="*/ 902356 h 968106"/>
              <a:gd name="connsiteX5" fmla="*/ 591748 w 657498"/>
              <a:gd name="connsiteY5" fmla="*/ 968106 h 968106"/>
              <a:gd name="connsiteX6" fmla="*/ 65750 w 657498"/>
              <a:gd name="connsiteY6" fmla="*/ 968106 h 968106"/>
              <a:gd name="connsiteX7" fmla="*/ 0 w 657498"/>
              <a:gd name="connsiteY7" fmla="*/ 902356 h 968106"/>
              <a:gd name="connsiteX8" fmla="*/ 0 w 657498"/>
              <a:gd name="connsiteY8" fmla="*/ 65750 h 9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968106">
                <a:moveTo>
                  <a:pt x="0" y="65750"/>
                </a:moveTo>
                <a:cubicBezTo>
                  <a:pt x="0" y="29437"/>
                  <a:pt x="29437" y="0"/>
                  <a:pt x="65750" y="0"/>
                </a:cubicBezTo>
                <a:lnTo>
                  <a:pt x="591748" y="0"/>
                </a:lnTo>
                <a:cubicBezTo>
                  <a:pt x="628061" y="0"/>
                  <a:pt x="657498" y="29437"/>
                  <a:pt x="657498" y="65750"/>
                </a:cubicBezTo>
                <a:lnTo>
                  <a:pt x="657498" y="902356"/>
                </a:lnTo>
                <a:cubicBezTo>
                  <a:pt x="657498" y="938669"/>
                  <a:pt x="628061" y="968106"/>
                  <a:pt x="591748" y="968106"/>
                </a:cubicBezTo>
                <a:lnTo>
                  <a:pt x="65750" y="968106"/>
                </a:lnTo>
                <a:cubicBezTo>
                  <a:pt x="29437" y="968106"/>
                  <a:pt x="0" y="938669"/>
                  <a:pt x="0" y="902356"/>
                </a:cubicBezTo>
                <a:lnTo>
                  <a:pt x="0" y="6575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977" tIns="64977" rIns="64977" bIns="64977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228,2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Полилиния 73"/>
          <p:cNvSpPr/>
          <p:nvPr/>
        </p:nvSpPr>
        <p:spPr>
          <a:xfrm>
            <a:off x="7064822" y="5832118"/>
            <a:ext cx="590354" cy="682620"/>
          </a:xfrm>
          <a:custGeom>
            <a:avLst/>
            <a:gdLst>
              <a:gd name="connsiteX0" fmla="*/ 0 w 657498"/>
              <a:gd name="connsiteY0" fmla="*/ 65750 h 968106"/>
              <a:gd name="connsiteX1" fmla="*/ 65750 w 657498"/>
              <a:gd name="connsiteY1" fmla="*/ 0 h 968106"/>
              <a:gd name="connsiteX2" fmla="*/ 591748 w 657498"/>
              <a:gd name="connsiteY2" fmla="*/ 0 h 968106"/>
              <a:gd name="connsiteX3" fmla="*/ 657498 w 657498"/>
              <a:gd name="connsiteY3" fmla="*/ 65750 h 968106"/>
              <a:gd name="connsiteX4" fmla="*/ 657498 w 657498"/>
              <a:gd name="connsiteY4" fmla="*/ 902356 h 968106"/>
              <a:gd name="connsiteX5" fmla="*/ 591748 w 657498"/>
              <a:gd name="connsiteY5" fmla="*/ 968106 h 968106"/>
              <a:gd name="connsiteX6" fmla="*/ 65750 w 657498"/>
              <a:gd name="connsiteY6" fmla="*/ 968106 h 968106"/>
              <a:gd name="connsiteX7" fmla="*/ 0 w 657498"/>
              <a:gd name="connsiteY7" fmla="*/ 902356 h 968106"/>
              <a:gd name="connsiteX8" fmla="*/ 0 w 657498"/>
              <a:gd name="connsiteY8" fmla="*/ 65750 h 9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968106">
                <a:moveTo>
                  <a:pt x="0" y="65750"/>
                </a:moveTo>
                <a:cubicBezTo>
                  <a:pt x="0" y="29437"/>
                  <a:pt x="29437" y="0"/>
                  <a:pt x="65750" y="0"/>
                </a:cubicBezTo>
                <a:lnTo>
                  <a:pt x="591748" y="0"/>
                </a:lnTo>
                <a:cubicBezTo>
                  <a:pt x="628061" y="0"/>
                  <a:pt x="657498" y="29437"/>
                  <a:pt x="657498" y="65750"/>
                </a:cubicBezTo>
                <a:lnTo>
                  <a:pt x="657498" y="902356"/>
                </a:lnTo>
                <a:cubicBezTo>
                  <a:pt x="657498" y="938669"/>
                  <a:pt x="628061" y="968106"/>
                  <a:pt x="591748" y="968106"/>
                </a:cubicBezTo>
                <a:lnTo>
                  <a:pt x="65750" y="968106"/>
                </a:lnTo>
                <a:cubicBezTo>
                  <a:pt x="29437" y="968106"/>
                  <a:pt x="0" y="938669"/>
                  <a:pt x="0" y="902356"/>
                </a:cubicBezTo>
                <a:lnTo>
                  <a:pt x="0" y="6575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977" tIns="64977" rIns="64977" bIns="64977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41,0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Полилиния 74"/>
          <p:cNvSpPr/>
          <p:nvPr/>
        </p:nvSpPr>
        <p:spPr>
          <a:xfrm>
            <a:off x="8413071" y="5830902"/>
            <a:ext cx="581326" cy="684121"/>
          </a:xfrm>
          <a:custGeom>
            <a:avLst/>
            <a:gdLst>
              <a:gd name="connsiteX0" fmla="*/ 0 w 657498"/>
              <a:gd name="connsiteY0" fmla="*/ 65750 h 968106"/>
              <a:gd name="connsiteX1" fmla="*/ 65750 w 657498"/>
              <a:gd name="connsiteY1" fmla="*/ 0 h 968106"/>
              <a:gd name="connsiteX2" fmla="*/ 591748 w 657498"/>
              <a:gd name="connsiteY2" fmla="*/ 0 h 968106"/>
              <a:gd name="connsiteX3" fmla="*/ 657498 w 657498"/>
              <a:gd name="connsiteY3" fmla="*/ 65750 h 968106"/>
              <a:gd name="connsiteX4" fmla="*/ 657498 w 657498"/>
              <a:gd name="connsiteY4" fmla="*/ 902356 h 968106"/>
              <a:gd name="connsiteX5" fmla="*/ 591748 w 657498"/>
              <a:gd name="connsiteY5" fmla="*/ 968106 h 968106"/>
              <a:gd name="connsiteX6" fmla="*/ 65750 w 657498"/>
              <a:gd name="connsiteY6" fmla="*/ 968106 h 968106"/>
              <a:gd name="connsiteX7" fmla="*/ 0 w 657498"/>
              <a:gd name="connsiteY7" fmla="*/ 902356 h 968106"/>
              <a:gd name="connsiteX8" fmla="*/ 0 w 657498"/>
              <a:gd name="connsiteY8" fmla="*/ 65750 h 9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968106">
                <a:moveTo>
                  <a:pt x="0" y="65750"/>
                </a:moveTo>
                <a:cubicBezTo>
                  <a:pt x="0" y="29437"/>
                  <a:pt x="29437" y="0"/>
                  <a:pt x="65750" y="0"/>
                </a:cubicBezTo>
                <a:lnTo>
                  <a:pt x="591748" y="0"/>
                </a:lnTo>
                <a:cubicBezTo>
                  <a:pt x="628061" y="0"/>
                  <a:pt x="657498" y="29437"/>
                  <a:pt x="657498" y="65750"/>
                </a:cubicBezTo>
                <a:lnTo>
                  <a:pt x="657498" y="902356"/>
                </a:lnTo>
                <a:cubicBezTo>
                  <a:pt x="657498" y="938669"/>
                  <a:pt x="628061" y="968106"/>
                  <a:pt x="591748" y="968106"/>
                </a:cubicBezTo>
                <a:lnTo>
                  <a:pt x="65750" y="968106"/>
                </a:lnTo>
                <a:cubicBezTo>
                  <a:pt x="29437" y="968106"/>
                  <a:pt x="0" y="938669"/>
                  <a:pt x="0" y="902356"/>
                </a:cubicBezTo>
                <a:lnTo>
                  <a:pt x="0" y="6575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977" tIns="64977" rIns="64977" bIns="64977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43,4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Полилиния 75"/>
          <p:cNvSpPr/>
          <p:nvPr/>
        </p:nvSpPr>
        <p:spPr>
          <a:xfrm>
            <a:off x="7745320" y="5833332"/>
            <a:ext cx="590354" cy="681122"/>
          </a:xfrm>
          <a:custGeom>
            <a:avLst/>
            <a:gdLst>
              <a:gd name="connsiteX0" fmla="*/ 0 w 657498"/>
              <a:gd name="connsiteY0" fmla="*/ 65750 h 968106"/>
              <a:gd name="connsiteX1" fmla="*/ 65750 w 657498"/>
              <a:gd name="connsiteY1" fmla="*/ 0 h 968106"/>
              <a:gd name="connsiteX2" fmla="*/ 591748 w 657498"/>
              <a:gd name="connsiteY2" fmla="*/ 0 h 968106"/>
              <a:gd name="connsiteX3" fmla="*/ 657498 w 657498"/>
              <a:gd name="connsiteY3" fmla="*/ 65750 h 968106"/>
              <a:gd name="connsiteX4" fmla="*/ 657498 w 657498"/>
              <a:gd name="connsiteY4" fmla="*/ 902356 h 968106"/>
              <a:gd name="connsiteX5" fmla="*/ 591748 w 657498"/>
              <a:gd name="connsiteY5" fmla="*/ 968106 h 968106"/>
              <a:gd name="connsiteX6" fmla="*/ 65750 w 657498"/>
              <a:gd name="connsiteY6" fmla="*/ 968106 h 968106"/>
              <a:gd name="connsiteX7" fmla="*/ 0 w 657498"/>
              <a:gd name="connsiteY7" fmla="*/ 902356 h 968106"/>
              <a:gd name="connsiteX8" fmla="*/ 0 w 657498"/>
              <a:gd name="connsiteY8" fmla="*/ 65750 h 9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968106">
                <a:moveTo>
                  <a:pt x="0" y="65750"/>
                </a:moveTo>
                <a:cubicBezTo>
                  <a:pt x="0" y="29437"/>
                  <a:pt x="29437" y="0"/>
                  <a:pt x="65750" y="0"/>
                </a:cubicBezTo>
                <a:lnTo>
                  <a:pt x="591748" y="0"/>
                </a:lnTo>
                <a:cubicBezTo>
                  <a:pt x="628061" y="0"/>
                  <a:pt x="657498" y="29437"/>
                  <a:pt x="657498" y="65750"/>
                </a:cubicBezTo>
                <a:lnTo>
                  <a:pt x="657498" y="902356"/>
                </a:lnTo>
                <a:cubicBezTo>
                  <a:pt x="657498" y="938669"/>
                  <a:pt x="628061" y="968106"/>
                  <a:pt x="591748" y="968106"/>
                </a:cubicBezTo>
                <a:lnTo>
                  <a:pt x="65750" y="968106"/>
                </a:lnTo>
                <a:cubicBezTo>
                  <a:pt x="29437" y="968106"/>
                  <a:pt x="0" y="938669"/>
                  <a:pt x="0" y="902356"/>
                </a:cubicBezTo>
                <a:lnTo>
                  <a:pt x="0" y="6575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977" tIns="64977" rIns="64977" bIns="64977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43,4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4301060" y="3902625"/>
            <a:ext cx="2609710" cy="415396"/>
          </a:xfrm>
          <a:custGeom>
            <a:avLst/>
            <a:gdLst>
              <a:gd name="connsiteX0" fmla="*/ 0 w 2123999"/>
              <a:gd name="connsiteY0" fmla="*/ 36961 h 369613"/>
              <a:gd name="connsiteX1" fmla="*/ 36961 w 2123999"/>
              <a:gd name="connsiteY1" fmla="*/ 0 h 369613"/>
              <a:gd name="connsiteX2" fmla="*/ 2087038 w 2123999"/>
              <a:gd name="connsiteY2" fmla="*/ 0 h 369613"/>
              <a:gd name="connsiteX3" fmla="*/ 2123999 w 2123999"/>
              <a:gd name="connsiteY3" fmla="*/ 36961 h 369613"/>
              <a:gd name="connsiteX4" fmla="*/ 2123999 w 2123999"/>
              <a:gd name="connsiteY4" fmla="*/ 332652 h 369613"/>
              <a:gd name="connsiteX5" fmla="*/ 2087038 w 2123999"/>
              <a:gd name="connsiteY5" fmla="*/ 369613 h 369613"/>
              <a:gd name="connsiteX6" fmla="*/ 36961 w 2123999"/>
              <a:gd name="connsiteY6" fmla="*/ 369613 h 369613"/>
              <a:gd name="connsiteX7" fmla="*/ 0 w 2123999"/>
              <a:gd name="connsiteY7" fmla="*/ 332652 h 369613"/>
              <a:gd name="connsiteX8" fmla="*/ 0 w 2123999"/>
              <a:gd name="connsiteY8" fmla="*/ 36961 h 369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3999" h="369613">
                <a:moveTo>
                  <a:pt x="0" y="36961"/>
                </a:moveTo>
                <a:cubicBezTo>
                  <a:pt x="0" y="16548"/>
                  <a:pt x="16548" y="0"/>
                  <a:pt x="36961" y="0"/>
                </a:cubicBezTo>
                <a:lnTo>
                  <a:pt x="2087038" y="0"/>
                </a:lnTo>
                <a:cubicBezTo>
                  <a:pt x="2107451" y="0"/>
                  <a:pt x="2123999" y="16548"/>
                  <a:pt x="2123999" y="36961"/>
                </a:cubicBezTo>
                <a:lnTo>
                  <a:pt x="2123999" y="332652"/>
                </a:lnTo>
                <a:cubicBezTo>
                  <a:pt x="2123999" y="353065"/>
                  <a:pt x="2107451" y="369613"/>
                  <a:pt x="2087038" y="369613"/>
                </a:cubicBezTo>
                <a:lnTo>
                  <a:pt x="36961" y="369613"/>
                </a:lnTo>
                <a:cubicBezTo>
                  <a:pt x="16548" y="369613"/>
                  <a:pt x="0" y="353065"/>
                  <a:pt x="0" y="332652"/>
                </a:cubicBezTo>
                <a:lnTo>
                  <a:pt x="0" y="3696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546" tIns="56546" rIns="56546" bIns="56546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«Цифровые платформы в отраслях социальной сферы»</a:t>
            </a:r>
          </a:p>
        </p:txBody>
      </p:sp>
      <p:sp>
        <p:nvSpPr>
          <p:cNvPr id="38" name="Полилиния 37"/>
          <p:cNvSpPr/>
          <p:nvPr/>
        </p:nvSpPr>
        <p:spPr>
          <a:xfrm>
            <a:off x="7087904" y="3902736"/>
            <a:ext cx="572250" cy="415396"/>
          </a:xfrm>
          <a:custGeom>
            <a:avLst/>
            <a:gdLst>
              <a:gd name="connsiteX0" fmla="*/ 0 w 660747"/>
              <a:gd name="connsiteY0" fmla="*/ 39599 h 395993"/>
              <a:gd name="connsiteX1" fmla="*/ 39599 w 660747"/>
              <a:gd name="connsiteY1" fmla="*/ 0 h 395993"/>
              <a:gd name="connsiteX2" fmla="*/ 621148 w 660747"/>
              <a:gd name="connsiteY2" fmla="*/ 0 h 395993"/>
              <a:gd name="connsiteX3" fmla="*/ 660747 w 660747"/>
              <a:gd name="connsiteY3" fmla="*/ 39599 h 395993"/>
              <a:gd name="connsiteX4" fmla="*/ 660747 w 660747"/>
              <a:gd name="connsiteY4" fmla="*/ 356394 h 395993"/>
              <a:gd name="connsiteX5" fmla="*/ 621148 w 660747"/>
              <a:gd name="connsiteY5" fmla="*/ 395993 h 395993"/>
              <a:gd name="connsiteX6" fmla="*/ 39599 w 660747"/>
              <a:gd name="connsiteY6" fmla="*/ 395993 h 395993"/>
              <a:gd name="connsiteX7" fmla="*/ 0 w 660747"/>
              <a:gd name="connsiteY7" fmla="*/ 356394 h 395993"/>
              <a:gd name="connsiteX8" fmla="*/ 0 w 660747"/>
              <a:gd name="connsiteY8" fmla="*/ 39599 h 39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0747" h="395993">
                <a:moveTo>
                  <a:pt x="0" y="39599"/>
                </a:moveTo>
                <a:cubicBezTo>
                  <a:pt x="0" y="17729"/>
                  <a:pt x="17729" y="0"/>
                  <a:pt x="39599" y="0"/>
                </a:cubicBezTo>
                <a:lnTo>
                  <a:pt x="621148" y="0"/>
                </a:lnTo>
                <a:cubicBezTo>
                  <a:pt x="643018" y="0"/>
                  <a:pt x="660747" y="17729"/>
                  <a:pt x="660747" y="39599"/>
                </a:cubicBezTo>
                <a:lnTo>
                  <a:pt x="660747" y="356394"/>
                </a:lnTo>
                <a:cubicBezTo>
                  <a:pt x="660747" y="378264"/>
                  <a:pt x="643018" y="395993"/>
                  <a:pt x="621148" y="395993"/>
                </a:cubicBezTo>
                <a:lnTo>
                  <a:pt x="39599" y="395993"/>
                </a:lnTo>
                <a:cubicBezTo>
                  <a:pt x="17729" y="395993"/>
                  <a:pt x="0" y="378264"/>
                  <a:pt x="0" y="356394"/>
                </a:cubicBezTo>
                <a:lnTo>
                  <a:pt x="0" y="3959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18" tIns="57318" rIns="57318" bIns="57318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</a:p>
        </p:txBody>
      </p:sp>
      <p:sp>
        <p:nvSpPr>
          <p:cNvPr id="39" name="Полилиния 38"/>
          <p:cNvSpPr/>
          <p:nvPr/>
        </p:nvSpPr>
        <p:spPr>
          <a:xfrm>
            <a:off x="7768402" y="3902890"/>
            <a:ext cx="590354" cy="415396"/>
          </a:xfrm>
          <a:custGeom>
            <a:avLst/>
            <a:gdLst>
              <a:gd name="connsiteX0" fmla="*/ 0 w 660747"/>
              <a:gd name="connsiteY0" fmla="*/ 39599 h 395993"/>
              <a:gd name="connsiteX1" fmla="*/ 39599 w 660747"/>
              <a:gd name="connsiteY1" fmla="*/ 0 h 395993"/>
              <a:gd name="connsiteX2" fmla="*/ 621148 w 660747"/>
              <a:gd name="connsiteY2" fmla="*/ 0 h 395993"/>
              <a:gd name="connsiteX3" fmla="*/ 660747 w 660747"/>
              <a:gd name="connsiteY3" fmla="*/ 39599 h 395993"/>
              <a:gd name="connsiteX4" fmla="*/ 660747 w 660747"/>
              <a:gd name="connsiteY4" fmla="*/ 356394 h 395993"/>
              <a:gd name="connsiteX5" fmla="*/ 621148 w 660747"/>
              <a:gd name="connsiteY5" fmla="*/ 395993 h 395993"/>
              <a:gd name="connsiteX6" fmla="*/ 39599 w 660747"/>
              <a:gd name="connsiteY6" fmla="*/ 395993 h 395993"/>
              <a:gd name="connsiteX7" fmla="*/ 0 w 660747"/>
              <a:gd name="connsiteY7" fmla="*/ 356394 h 395993"/>
              <a:gd name="connsiteX8" fmla="*/ 0 w 660747"/>
              <a:gd name="connsiteY8" fmla="*/ 39599 h 39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0747" h="395993">
                <a:moveTo>
                  <a:pt x="0" y="39599"/>
                </a:moveTo>
                <a:cubicBezTo>
                  <a:pt x="0" y="17729"/>
                  <a:pt x="17729" y="0"/>
                  <a:pt x="39599" y="0"/>
                </a:cubicBezTo>
                <a:lnTo>
                  <a:pt x="621148" y="0"/>
                </a:lnTo>
                <a:cubicBezTo>
                  <a:pt x="643018" y="0"/>
                  <a:pt x="660747" y="17729"/>
                  <a:pt x="660747" y="39599"/>
                </a:cubicBezTo>
                <a:lnTo>
                  <a:pt x="660747" y="356394"/>
                </a:lnTo>
                <a:cubicBezTo>
                  <a:pt x="660747" y="378264"/>
                  <a:pt x="643018" y="395993"/>
                  <a:pt x="621148" y="395993"/>
                </a:cubicBezTo>
                <a:lnTo>
                  <a:pt x="39599" y="395993"/>
                </a:lnTo>
                <a:cubicBezTo>
                  <a:pt x="17729" y="395993"/>
                  <a:pt x="0" y="378264"/>
                  <a:pt x="0" y="356394"/>
                </a:cubicBezTo>
                <a:lnTo>
                  <a:pt x="0" y="3959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18" tIns="57318" rIns="57318" bIns="57318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65,5</a:t>
            </a:r>
            <a:endParaRPr lang="ru-RU" sz="1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8436152" y="3900278"/>
            <a:ext cx="565707" cy="415396"/>
          </a:xfrm>
          <a:custGeom>
            <a:avLst/>
            <a:gdLst>
              <a:gd name="connsiteX0" fmla="*/ 0 w 660747"/>
              <a:gd name="connsiteY0" fmla="*/ 39599 h 395993"/>
              <a:gd name="connsiteX1" fmla="*/ 39599 w 660747"/>
              <a:gd name="connsiteY1" fmla="*/ 0 h 395993"/>
              <a:gd name="connsiteX2" fmla="*/ 621148 w 660747"/>
              <a:gd name="connsiteY2" fmla="*/ 0 h 395993"/>
              <a:gd name="connsiteX3" fmla="*/ 660747 w 660747"/>
              <a:gd name="connsiteY3" fmla="*/ 39599 h 395993"/>
              <a:gd name="connsiteX4" fmla="*/ 660747 w 660747"/>
              <a:gd name="connsiteY4" fmla="*/ 356394 h 395993"/>
              <a:gd name="connsiteX5" fmla="*/ 621148 w 660747"/>
              <a:gd name="connsiteY5" fmla="*/ 395993 h 395993"/>
              <a:gd name="connsiteX6" fmla="*/ 39599 w 660747"/>
              <a:gd name="connsiteY6" fmla="*/ 395993 h 395993"/>
              <a:gd name="connsiteX7" fmla="*/ 0 w 660747"/>
              <a:gd name="connsiteY7" fmla="*/ 356394 h 395993"/>
              <a:gd name="connsiteX8" fmla="*/ 0 w 660747"/>
              <a:gd name="connsiteY8" fmla="*/ 39599 h 39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0747" h="395993">
                <a:moveTo>
                  <a:pt x="0" y="39599"/>
                </a:moveTo>
                <a:cubicBezTo>
                  <a:pt x="0" y="17729"/>
                  <a:pt x="17729" y="0"/>
                  <a:pt x="39599" y="0"/>
                </a:cubicBezTo>
                <a:lnTo>
                  <a:pt x="621148" y="0"/>
                </a:lnTo>
                <a:cubicBezTo>
                  <a:pt x="643018" y="0"/>
                  <a:pt x="660747" y="17729"/>
                  <a:pt x="660747" y="39599"/>
                </a:cubicBezTo>
                <a:lnTo>
                  <a:pt x="660747" y="356394"/>
                </a:lnTo>
                <a:cubicBezTo>
                  <a:pt x="660747" y="378264"/>
                  <a:pt x="643018" y="395993"/>
                  <a:pt x="621148" y="395993"/>
                </a:cubicBezTo>
                <a:lnTo>
                  <a:pt x="39599" y="395993"/>
                </a:lnTo>
                <a:cubicBezTo>
                  <a:pt x="17729" y="395993"/>
                  <a:pt x="0" y="378264"/>
                  <a:pt x="0" y="356394"/>
                </a:cubicBezTo>
                <a:lnTo>
                  <a:pt x="0" y="3959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18" tIns="57318" rIns="57318" bIns="57318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4318152" y="4344645"/>
            <a:ext cx="2609710" cy="408464"/>
          </a:xfrm>
          <a:custGeom>
            <a:avLst/>
            <a:gdLst>
              <a:gd name="connsiteX0" fmla="*/ 0 w 2128385"/>
              <a:gd name="connsiteY0" fmla="*/ 99080 h 990804"/>
              <a:gd name="connsiteX1" fmla="*/ 99080 w 2128385"/>
              <a:gd name="connsiteY1" fmla="*/ 0 h 990804"/>
              <a:gd name="connsiteX2" fmla="*/ 2029305 w 2128385"/>
              <a:gd name="connsiteY2" fmla="*/ 0 h 990804"/>
              <a:gd name="connsiteX3" fmla="*/ 2128385 w 2128385"/>
              <a:gd name="connsiteY3" fmla="*/ 99080 h 990804"/>
              <a:gd name="connsiteX4" fmla="*/ 2128385 w 2128385"/>
              <a:gd name="connsiteY4" fmla="*/ 891724 h 990804"/>
              <a:gd name="connsiteX5" fmla="*/ 2029305 w 2128385"/>
              <a:gd name="connsiteY5" fmla="*/ 990804 h 990804"/>
              <a:gd name="connsiteX6" fmla="*/ 99080 w 2128385"/>
              <a:gd name="connsiteY6" fmla="*/ 990804 h 990804"/>
              <a:gd name="connsiteX7" fmla="*/ 0 w 2128385"/>
              <a:gd name="connsiteY7" fmla="*/ 891724 h 990804"/>
              <a:gd name="connsiteX8" fmla="*/ 0 w 2128385"/>
              <a:gd name="connsiteY8" fmla="*/ 99080 h 990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8385" h="990804">
                <a:moveTo>
                  <a:pt x="0" y="99080"/>
                </a:moveTo>
                <a:cubicBezTo>
                  <a:pt x="0" y="44360"/>
                  <a:pt x="44360" y="0"/>
                  <a:pt x="99080" y="0"/>
                </a:cubicBezTo>
                <a:lnTo>
                  <a:pt x="2029305" y="0"/>
                </a:lnTo>
                <a:cubicBezTo>
                  <a:pt x="2084025" y="0"/>
                  <a:pt x="2128385" y="44360"/>
                  <a:pt x="2128385" y="99080"/>
                </a:cubicBezTo>
                <a:lnTo>
                  <a:pt x="2128385" y="891724"/>
                </a:lnTo>
                <a:cubicBezTo>
                  <a:pt x="2128385" y="946444"/>
                  <a:pt x="2084025" y="990804"/>
                  <a:pt x="2029305" y="990804"/>
                </a:cubicBezTo>
                <a:lnTo>
                  <a:pt x="99080" y="990804"/>
                </a:lnTo>
                <a:cubicBezTo>
                  <a:pt x="44360" y="990804"/>
                  <a:pt x="0" y="946444"/>
                  <a:pt x="0" y="891724"/>
                </a:cubicBezTo>
                <a:lnTo>
                  <a:pt x="0" y="9908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40" tIns="74740" rIns="74740" bIns="7474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«Цифровое государственное управление»</a:t>
            </a:r>
          </a:p>
        </p:txBody>
      </p:sp>
      <p:sp>
        <p:nvSpPr>
          <p:cNvPr id="60" name="Полилиния 59"/>
          <p:cNvSpPr/>
          <p:nvPr/>
        </p:nvSpPr>
        <p:spPr>
          <a:xfrm>
            <a:off x="8427607" y="4339952"/>
            <a:ext cx="563449" cy="408464"/>
          </a:xfrm>
          <a:custGeom>
            <a:avLst/>
            <a:gdLst>
              <a:gd name="connsiteX0" fmla="*/ 0 w 657498"/>
              <a:gd name="connsiteY0" fmla="*/ 65750 h 968106"/>
              <a:gd name="connsiteX1" fmla="*/ 65750 w 657498"/>
              <a:gd name="connsiteY1" fmla="*/ 0 h 968106"/>
              <a:gd name="connsiteX2" fmla="*/ 591748 w 657498"/>
              <a:gd name="connsiteY2" fmla="*/ 0 h 968106"/>
              <a:gd name="connsiteX3" fmla="*/ 657498 w 657498"/>
              <a:gd name="connsiteY3" fmla="*/ 65750 h 968106"/>
              <a:gd name="connsiteX4" fmla="*/ 657498 w 657498"/>
              <a:gd name="connsiteY4" fmla="*/ 902356 h 968106"/>
              <a:gd name="connsiteX5" fmla="*/ 591748 w 657498"/>
              <a:gd name="connsiteY5" fmla="*/ 968106 h 968106"/>
              <a:gd name="connsiteX6" fmla="*/ 65750 w 657498"/>
              <a:gd name="connsiteY6" fmla="*/ 968106 h 968106"/>
              <a:gd name="connsiteX7" fmla="*/ 0 w 657498"/>
              <a:gd name="connsiteY7" fmla="*/ 902356 h 968106"/>
              <a:gd name="connsiteX8" fmla="*/ 0 w 657498"/>
              <a:gd name="connsiteY8" fmla="*/ 65750 h 9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968106">
                <a:moveTo>
                  <a:pt x="0" y="65750"/>
                </a:moveTo>
                <a:cubicBezTo>
                  <a:pt x="0" y="29437"/>
                  <a:pt x="29437" y="0"/>
                  <a:pt x="65750" y="0"/>
                </a:cubicBezTo>
                <a:lnTo>
                  <a:pt x="591748" y="0"/>
                </a:lnTo>
                <a:cubicBezTo>
                  <a:pt x="628061" y="0"/>
                  <a:pt x="657498" y="29437"/>
                  <a:pt x="657498" y="65750"/>
                </a:cubicBezTo>
                <a:lnTo>
                  <a:pt x="657498" y="902356"/>
                </a:lnTo>
                <a:cubicBezTo>
                  <a:pt x="657498" y="938669"/>
                  <a:pt x="628061" y="968106"/>
                  <a:pt x="591748" y="968106"/>
                </a:cubicBezTo>
                <a:lnTo>
                  <a:pt x="65750" y="968106"/>
                </a:lnTo>
                <a:cubicBezTo>
                  <a:pt x="29437" y="968106"/>
                  <a:pt x="0" y="938669"/>
                  <a:pt x="0" y="902356"/>
                </a:cubicBezTo>
                <a:lnTo>
                  <a:pt x="0" y="6575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977" tIns="64977" rIns="64977" bIns="64977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Полилиния 60"/>
          <p:cNvSpPr/>
          <p:nvPr/>
        </p:nvSpPr>
        <p:spPr>
          <a:xfrm>
            <a:off x="7759856" y="4345176"/>
            <a:ext cx="590354" cy="408464"/>
          </a:xfrm>
          <a:custGeom>
            <a:avLst/>
            <a:gdLst>
              <a:gd name="connsiteX0" fmla="*/ 0 w 657498"/>
              <a:gd name="connsiteY0" fmla="*/ 65750 h 968106"/>
              <a:gd name="connsiteX1" fmla="*/ 65750 w 657498"/>
              <a:gd name="connsiteY1" fmla="*/ 0 h 968106"/>
              <a:gd name="connsiteX2" fmla="*/ 591748 w 657498"/>
              <a:gd name="connsiteY2" fmla="*/ 0 h 968106"/>
              <a:gd name="connsiteX3" fmla="*/ 657498 w 657498"/>
              <a:gd name="connsiteY3" fmla="*/ 65750 h 968106"/>
              <a:gd name="connsiteX4" fmla="*/ 657498 w 657498"/>
              <a:gd name="connsiteY4" fmla="*/ 902356 h 968106"/>
              <a:gd name="connsiteX5" fmla="*/ 591748 w 657498"/>
              <a:gd name="connsiteY5" fmla="*/ 968106 h 968106"/>
              <a:gd name="connsiteX6" fmla="*/ 65750 w 657498"/>
              <a:gd name="connsiteY6" fmla="*/ 968106 h 968106"/>
              <a:gd name="connsiteX7" fmla="*/ 0 w 657498"/>
              <a:gd name="connsiteY7" fmla="*/ 902356 h 968106"/>
              <a:gd name="connsiteX8" fmla="*/ 0 w 657498"/>
              <a:gd name="connsiteY8" fmla="*/ 65750 h 9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968106">
                <a:moveTo>
                  <a:pt x="0" y="65750"/>
                </a:moveTo>
                <a:cubicBezTo>
                  <a:pt x="0" y="29437"/>
                  <a:pt x="29437" y="0"/>
                  <a:pt x="65750" y="0"/>
                </a:cubicBezTo>
                <a:lnTo>
                  <a:pt x="591748" y="0"/>
                </a:lnTo>
                <a:cubicBezTo>
                  <a:pt x="628061" y="0"/>
                  <a:pt x="657498" y="29437"/>
                  <a:pt x="657498" y="65750"/>
                </a:cubicBezTo>
                <a:lnTo>
                  <a:pt x="657498" y="902356"/>
                </a:lnTo>
                <a:cubicBezTo>
                  <a:pt x="657498" y="938669"/>
                  <a:pt x="628061" y="968106"/>
                  <a:pt x="591748" y="968106"/>
                </a:cubicBezTo>
                <a:lnTo>
                  <a:pt x="65750" y="968106"/>
                </a:lnTo>
                <a:cubicBezTo>
                  <a:pt x="29437" y="968106"/>
                  <a:pt x="0" y="938669"/>
                  <a:pt x="0" y="902356"/>
                </a:cubicBezTo>
                <a:lnTo>
                  <a:pt x="0" y="6575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977" tIns="64977" rIns="64977" bIns="64977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13,3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Полилиния 61"/>
          <p:cNvSpPr/>
          <p:nvPr/>
        </p:nvSpPr>
        <p:spPr>
          <a:xfrm>
            <a:off x="7083187" y="4344867"/>
            <a:ext cx="568422" cy="408464"/>
          </a:xfrm>
          <a:custGeom>
            <a:avLst/>
            <a:gdLst>
              <a:gd name="connsiteX0" fmla="*/ 0 w 657498"/>
              <a:gd name="connsiteY0" fmla="*/ 65750 h 968106"/>
              <a:gd name="connsiteX1" fmla="*/ 65750 w 657498"/>
              <a:gd name="connsiteY1" fmla="*/ 0 h 968106"/>
              <a:gd name="connsiteX2" fmla="*/ 591748 w 657498"/>
              <a:gd name="connsiteY2" fmla="*/ 0 h 968106"/>
              <a:gd name="connsiteX3" fmla="*/ 657498 w 657498"/>
              <a:gd name="connsiteY3" fmla="*/ 65750 h 968106"/>
              <a:gd name="connsiteX4" fmla="*/ 657498 w 657498"/>
              <a:gd name="connsiteY4" fmla="*/ 902356 h 968106"/>
              <a:gd name="connsiteX5" fmla="*/ 591748 w 657498"/>
              <a:gd name="connsiteY5" fmla="*/ 968106 h 968106"/>
              <a:gd name="connsiteX6" fmla="*/ 65750 w 657498"/>
              <a:gd name="connsiteY6" fmla="*/ 968106 h 968106"/>
              <a:gd name="connsiteX7" fmla="*/ 0 w 657498"/>
              <a:gd name="connsiteY7" fmla="*/ 902356 h 968106"/>
              <a:gd name="connsiteX8" fmla="*/ 0 w 657498"/>
              <a:gd name="connsiteY8" fmla="*/ 65750 h 9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968106">
                <a:moveTo>
                  <a:pt x="0" y="65750"/>
                </a:moveTo>
                <a:cubicBezTo>
                  <a:pt x="0" y="29437"/>
                  <a:pt x="29437" y="0"/>
                  <a:pt x="65750" y="0"/>
                </a:cubicBezTo>
                <a:lnTo>
                  <a:pt x="591748" y="0"/>
                </a:lnTo>
                <a:cubicBezTo>
                  <a:pt x="628061" y="0"/>
                  <a:pt x="657498" y="29437"/>
                  <a:pt x="657498" y="65750"/>
                </a:cubicBezTo>
                <a:lnTo>
                  <a:pt x="657498" y="902356"/>
                </a:lnTo>
                <a:cubicBezTo>
                  <a:pt x="657498" y="938669"/>
                  <a:pt x="628061" y="968106"/>
                  <a:pt x="591748" y="968106"/>
                </a:cubicBezTo>
                <a:lnTo>
                  <a:pt x="65750" y="968106"/>
                </a:lnTo>
                <a:cubicBezTo>
                  <a:pt x="29437" y="968106"/>
                  <a:pt x="0" y="938669"/>
                  <a:pt x="0" y="902356"/>
                </a:cubicBezTo>
                <a:lnTo>
                  <a:pt x="0" y="6575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977" tIns="64977" rIns="64977" bIns="64977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97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sp>
        <p:nvSpPr>
          <p:cNvPr id="11" name="Номер слайда 2"/>
          <p:cNvSpPr txBox="1">
            <a:spLocks/>
          </p:cNvSpPr>
          <p:nvPr/>
        </p:nvSpPr>
        <p:spPr>
          <a:xfrm>
            <a:off x="8748464" y="6308725"/>
            <a:ext cx="395536" cy="412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400" kern="1200" baseline="0">
                <a:solidFill>
                  <a:srgbClr val="A03202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ru-RU" sz="1600" b="1" dirty="0">
              <a:solidFill>
                <a:prstClr val="black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829675780"/>
              </p:ext>
            </p:extLst>
          </p:nvPr>
        </p:nvGraphicFramePr>
        <p:xfrm>
          <a:off x="21693" y="1083282"/>
          <a:ext cx="9144000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Скругленный прямоугольник 6"/>
          <p:cNvSpPr/>
          <p:nvPr/>
        </p:nvSpPr>
        <p:spPr>
          <a:xfrm>
            <a:off x="611560" y="1412776"/>
            <a:ext cx="2005020" cy="86409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март – июнь</a:t>
            </a:r>
          </a:p>
          <a:p>
            <a:pPr algn="ctr"/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законодательные, представительные органы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власти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673476" y="1412776"/>
            <a:ext cx="2074988" cy="84311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февраль – октябрь</a:t>
            </a:r>
          </a:p>
          <a:p>
            <a:pPr algn="ctr"/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исполнительные органы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367405" y="3246323"/>
            <a:ext cx="1657364" cy="108292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октябрь – декабрь</a:t>
            </a:r>
          </a:p>
          <a:p>
            <a:pPr algn="ctr"/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законодательные, представительные органы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власти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403585" y="5767962"/>
            <a:ext cx="2039911" cy="91654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декабрь</a:t>
            </a:r>
          </a:p>
          <a:p>
            <a:pPr algn="ctr"/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законодательные, представительные органы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власти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74954" y="5733671"/>
            <a:ext cx="2278232" cy="98512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январь – декабрь</a:t>
            </a:r>
          </a:p>
          <a:p>
            <a:pPr algn="ctr"/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исполнительные органы,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органы местного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самоуправления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74001" y="3246323"/>
            <a:ext cx="1661695" cy="108292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январь – февраль</a:t>
            </a:r>
          </a:p>
          <a:p>
            <a:pPr algn="ctr"/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исполнительные органы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318937" y="673863"/>
            <a:ext cx="6719609" cy="48837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spcBef>
                <a:spcPct val="20000"/>
              </a:spcBef>
              <a:buFont typeface="Arial" charset="0"/>
              <a:buNone/>
              <a:defRPr/>
            </a:pPr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Бюджетный процесс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ежегодное формирование и исполнение бюджета</a:t>
            </a: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259730" y="69850"/>
            <a:ext cx="4572000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Font typeface="Georgia" pitchFamily="18" charset="0"/>
              <a:buNone/>
            </a:pPr>
            <a:r>
              <a:rPr lang="ru-RU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термины и понятия</a:t>
            </a:r>
            <a:endParaRPr lang="ru-RU" sz="24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4541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>
          <a:xfrm>
            <a:off x="5812830" y="2564904"/>
            <a:ext cx="3121106" cy="735023"/>
          </a:xfrm>
          <a:custGeom>
            <a:avLst/>
            <a:gdLst>
              <a:gd name="connsiteX0" fmla="*/ 0 w 3903032"/>
              <a:gd name="connsiteY0" fmla="*/ 73502 h 735023"/>
              <a:gd name="connsiteX1" fmla="*/ 73502 w 3903032"/>
              <a:gd name="connsiteY1" fmla="*/ 0 h 735023"/>
              <a:gd name="connsiteX2" fmla="*/ 3829530 w 3903032"/>
              <a:gd name="connsiteY2" fmla="*/ 0 h 735023"/>
              <a:gd name="connsiteX3" fmla="*/ 3903032 w 3903032"/>
              <a:gd name="connsiteY3" fmla="*/ 73502 h 735023"/>
              <a:gd name="connsiteX4" fmla="*/ 3903032 w 3903032"/>
              <a:gd name="connsiteY4" fmla="*/ 661521 h 735023"/>
              <a:gd name="connsiteX5" fmla="*/ 3829530 w 3903032"/>
              <a:gd name="connsiteY5" fmla="*/ 735023 h 735023"/>
              <a:gd name="connsiteX6" fmla="*/ 73502 w 3903032"/>
              <a:gd name="connsiteY6" fmla="*/ 735023 h 735023"/>
              <a:gd name="connsiteX7" fmla="*/ 0 w 3903032"/>
              <a:gd name="connsiteY7" fmla="*/ 661521 h 735023"/>
              <a:gd name="connsiteX8" fmla="*/ 0 w 3903032"/>
              <a:gd name="connsiteY8" fmla="*/ 73502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735023">
                <a:moveTo>
                  <a:pt x="0" y="73502"/>
                </a:moveTo>
                <a:cubicBezTo>
                  <a:pt x="0" y="32908"/>
                  <a:pt x="32908" y="0"/>
                  <a:pt x="73502" y="0"/>
                </a:cubicBezTo>
                <a:lnTo>
                  <a:pt x="3829530" y="0"/>
                </a:lnTo>
                <a:cubicBezTo>
                  <a:pt x="3870124" y="0"/>
                  <a:pt x="3903032" y="32908"/>
                  <a:pt x="3903032" y="73502"/>
                </a:cubicBezTo>
                <a:lnTo>
                  <a:pt x="3903032" y="661521"/>
                </a:lnTo>
                <a:cubicBezTo>
                  <a:pt x="3903032" y="702115"/>
                  <a:pt x="3870124" y="735023"/>
                  <a:pt x="3829530" y="735023"/>
                </a:cubicBezTo>
                <a:lnTo>
                  <a:pt x="73502" y="735023"/>
                </a:lnTo>
                <a:cubicBezTo>
                  <a:pt x="32908" y="735023"/>
                  <a:pt x="0" y="702115"/>
                  <a:pt x="0" y="661521"/>
                </a:cubicBezTo>
                <a:lnTo>
                  <a:pt x="0" y="73502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74868" tIns="74868" rIns="74868" bIns="7486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</a:p>
        </p:txBody>
      </p:sp>
      <p:sp>
        <p:nvSpPr>
          <p:cNvPr id="27" name="Полилиния 26"/>
          <p:cNvSpPr/>
          <p:nvPr/>
        </p:nvSpPr>
        <p:spPr>
          <a:xfrm>
            <a:off x="7065632" y="4501210"/>
            <a:ext cx="587436" cy="648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7706066" y="5373288"/>
            <a:ext cx="587436" cy="648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8346500" y="4498559"/>
            <a:ext cx="587436" cy="648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8346500" y="5373288"/>
            <a:ext cx="587436" cy="648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72949" y="4490001"/>
            <a:ext cx="5579171" cy="74333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Число домашних хозяйств, имеющих широкополосный доступ к информационно-телекоммуникационной сети "Интернет", в расчете на 100 домашних хозяйств</a:t>
            </a:r>
            <a:endParaRPr lang="ru-RU" sz="15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81173" y="5365242"/>
            <a:ext cx="5570947" cy="68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"цифровой зрелости" ключевых отраслей экономики и социальной сферы, в том числе здравоохранения и образования, а также государственного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управления, %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763688" y="3501010"/>
            <a:ext cx="2592288" cy="689368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147248" y="6453336"/>
            <a:ext cx="1006489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70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279" y="908065"/>
            <a:ext cx="1565079" cy="15436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259728" y="0"/>
            <a:ext cx="72646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«Цифровое общество Чувашии»</a:t>
            </a:r>
            <a:endParaRPr lang="ru-RU" sz="18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  <p:pic>
        <p:nvPicPr>
          <p:cNvPr id="3" name="Picture 2" descr="https://digitalpadm.com/wp-content/uploads/2018/01/banner-digit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14" y="696470"/>
            <a:ext cx="4956058" cy="20855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Полилиния 38"/>
          <p:cNvSpPr/>
          <p:nvPr/>
        </p:nvSpPr>
        <p:spPr>
          <a:xfrm>
            <a:off x="6457769" y="3501009"/>
            <a:ext cx="587436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план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6425198" y="4509192"/>
            <a:ext cx="587436" cy="648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6425198" y="5373288"/>
            <a:ext cx="587436" cy="648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74,3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5784764" y="4501209"/>
            <a:ext cx="587436" cy="648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5792646" y="5373288"/>
            <a:ext cx="579554" cy="648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71,8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5812830" y="3501010"/>
            <a:ext cx="587436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факт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7711369" y="3501008"/>
            <a:ext cx="587436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7706066" y="4501211"/>
            <a:ext cx="587436" cy="648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8346500" y="3501010"/>
            <a:ext cx="587436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Полилиния 64"/>
          <p:cNvSpPr/>
          <p:nvPr/>
        </p:nvSpPr>
        <p:spPr>
          <a:xfrm>
            <a:off x="7065632" y="5373288"/>
            <a:ext cx="587436" cy="648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77,9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Полилиния 65"/>
          <p:cNvSpPr/>
          <p:nvPr/>
        </p:nvSpPr>
        <p:spPr>
          <a:xfrm>
            <a:off x="7079061" y="3501010"/>
            <a:ext cx="587436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08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71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91280" y="764704"/>
            <a:ext cx="5386716" cy="151216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системного повышения качества и комфорта городской среды на всей территории Чувашской Республики путем реализации в период 2018 -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 комплекса мероприятий по благоустройству территорий муниципальных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образований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280" y="2405535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4260991" y="3032956"/>
            <a:ext cx="4702229" cy="351214"/>
          </a:xfrm>
          <a:custGeom>
            <a:avLst/>
            <a:gdLst>
              <a:gd name="connsiteX0" fmla="*/ 0 w 4928030"/>
              <a:gd name="connsiteY0" fmla="*/ 40668 h 406676"/>
              <a:gd name="connsiteX1" fmla="*/ 40668 w 4928030"/>
              <a:gd name="connsiteY1" fmla="*/ 0 h 406676"/>
              <a:gd name="connsiteX2" fmla="*/ 4887362 w 4928030"/>
              <a:gd name="connsiteY2" fmla="*/ 0 h 406676"/>
              <a:gd name="connsiteX3" fmla="*/ 4928030 w 4928030"/>
              <a:gd name="connsiteY3" fmla="*/ 40668 h 406676"/>
              <a:gd name="connsiteX4" fmla="*/ 4928030 w 4928030"/>
              <a:gd name="connsiteY4" fmla="*/ 366008 h 406676"/>
              <a:gd name="connsiteX5" fmla="*/ 4887362 w 4928030"/>
              <a:gd name="connsiteY5" fmla="*/ 406676 h 406676"/>
              <a:gd name="connsiteX6" fmla="*/ 40668 w 4928030"/>
              <a:gd name="connsiteY6" fmla="*/ 406676 h 406676"/>
              <a:gd name="connsiteX7" fmla="*/ 0 w 4928030"/>
              <a:gd name="connsiteY7" fmla="*/ 366008 h 406676"/>
              <a:gd name="connsiteX8" fmla="*/ 0 w 4928030"/>
              <a:gd name="connsiteY8" fmla="*/ 40668 h 406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28030" h="406676">
                <a:moveTo>
                  <a:pt x="0" y="40668"/>
                </a:moveTo>
                <a:cubicBezTo>
                  <a:pt x="0" y="18208"/>
                  <a:pt x="18208" y="0"/>
                  <a:pt x="40668" y="0"/>
                </a:cubicBezTo>
                <a:lnTo>
                  <a:pt x="4887362" y="0"/>
                </a:lnTo>
                <a:cubicBezTo>
                  <a:pt x="4909822" y="0"/>
                  <a:pt x="4928030" y="18208"/>
                  <a:pt x="4928030" y="40668"/>
                </a:cubicBezTo>
                <a:lnTo>
                  <a:pt x="4928030" y="366008"/>
                </a:lnTo>
                <a:cubicBezTo>
                  <a:pt x="4928030" y="388468"/>
                  <a:pt x="4909822" y="406676"/>
                  <a:pt x="4887362" y="406676"/>
                </a:cubicBezTo>
                <a:lnTo>
                  <a:pt x="40668" y="406676"/>
                </a:lnTo>
                <a:cubicBezTo>
                  <a:pt x="18208" y="406676"/>
                  <a:pt x="0" y="388468"/>
                  <a:pt x="0" y="366008"/>
                </a:cubicBezTo>
                <a:lnTo>
                  <a:pt x="0" y="4066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871" tIns="72871" rIns="72871" bIns="72871" numCol="1" spcCol="1270" anchor="ctr" anchorCtr="0">
            <a:noAutofit/>
          </a:bodyPr>
          <a:lstStyle/>
          <a:p>
            <a:pPr algn="ctr" defTabSz="7112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</a:t>
            </a:r>
            <a:r>
              <a:rPr lang="ru-RU" sz="15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структурных элементов, </a:t>
            </a:r>
            <a:r>
              <a:rPr lang="ru-RU" sz="15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59728" y="0"/>
            <a:ext cx="7613500" cy="90872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base">
              <a:spcAft>
                <a:spcPct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>
              <a:buClr>
                <a:srgbClr val="F14124">
                  <a:lumMod val="75000"/>
                </a:srgbClr>
              </a:buClr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современной городской среды» </a:t>
            </a:r>
            <a:endParaRPr lang="ru-RU" sz="18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3074" name="Picture 2" descr="C:\Users\i.smirnov\Documents\Бюджет для граждан\Фото\1\0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118" y="862000"/>
            <a:ext cx="2525338" cy="18561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6" name="Прямая соединительная линия 35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7" name="Диаграмма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0153661"/>
              </p:ext>
            </p:extLst>
          </p:nvPr>
        </p:nvGraphicFramePr>
        <p:xfrm>
          <a:off x="91280" y="2739689"/>
          <a:ext cx="3934126" cy="31140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" name="Полилиния 18"/>
          <p:cNvSpPr/>
          <p:nvPr/>
        </p:nvSpPr>
        <p:spPr>
          <a:xfrm>
            <a:off x="4221442" y="3430272"/>
            <a:ext cx="2550660" cy="467619"/>
          </a:xfrm>
          <a:custGeom>
            <a:avLst/>
            <a:gdLst>
              <a:gd name="connsiteX0" fmla="*/ 0 w 2842959"/>
              <a:gd name="connsiteY0" fmla="*/ 30897 h 308968"/>
              <a:gd name="connsiteX1" fmla="*/ 30897 w 2842959"/>
              <a:gd name="connsiteY1" fmla="*/ 0 h 308968"/>
              <a:gd name="connsiteX2" fmla="*/ 2812062 w 2842959"/>
              <a:gd name="connsiteY2" fmla="*/ 0 h 308968"/>
              <a:gd name="connsiteX3" fmla="*/ 2842959 w 2842959"/>
              <a:gd name="connsiteY3" fmla="*/ 30897 h 308968"/>
              <a:gd name="connsiteX4" fmla="*/ 2842959 w 2842959"/>
              <a:gd name="connsiteY4" fmla="*/ 278071 h 308968"/>
              <a:gd name="connsiteX5" fmla="*/ 2812062 w 2842959"/>
              <a:gd name="connsiteY5" fmla="*/ 308968 h 308968"/>
              <a:gd name="connsiteX6" fmla="*/ 30897 w 2842959"/>
              <a:gd name="connsiteY6" fmla="*/ 308968 h 308968"/>
              <a:gd name="connsiteX7" fmla="*/ 0 w 2842959"/>
              <a:gd name="connsiteY7" fmla="*/ 278071 h 308968"/>
              <a:gd name="connsiteX8" fmla="*/ 0 w 2842959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2812062" y="0"/>
                </a:lnTo>
                <a:cubicBezTo>
                  <a:pt x="2829126" y="0"/>
                  <a:pt x="2842959" y="13833"/>
                  <a:pt x="2842959" y="30897"/>
                </a:cubicBezTo>
                <a:lnTo>
                  <a:pt x="2842959" y="278071"/>
                </a:lnTo>
                <a:cubicBezTo>
                  <a:pt x="2842959" y="295135"/>
                  <a:pt x="2829126" y="308968"/>
                  <a:pt x="2812062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199" tIns="66199" rIns="66199" bIns="66199" numCol="1" spcCol="1270" anchor="ctr" anchorCtr="0">
            <a:noAutofit/>
          </a:bodyPr>
          <a:lstStyle/>
          <a:p>
            <a:pPr algn="ctr" defTabSz="6667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</a:t>
            </a:r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6918598" y="3445735"/>
            <a:ext cx="648072" cy="467619"/>
          </a:xfrm>
          <a:custGeom>
            <a:avLst/>
            <a:gdLst>
              <a:gd name="connsiteX0" fmla="*/ 0 w 687626"/>
              <a:gd name="connsiteY0" fmla="*/ 30897 h 308968"/>
              <a:gd name="connsiteX1" fmla="*/ 30897 w 687626"/>
              <a:gd name="connsiteY1" fmla="*/ 0 h 308968"/>
              <a:gd name="connsiteX2" fmla="*/ 656729 w 687626"/>
              <a:gd name="connsiteY2" fmla="*/ 0 h 308968"/>
              <a:gd name="connsiteX3" fmla="*/ 687626 w 687626"/>
              <a:gd name="connsiteY3" fmla="*/ 30897 h 308968"/>
              <a:gd name="connsiteX4" fmla="*/ 687626 w 687626"/>
              <a:gd name="connsiteY4" fmla="*/ 278071 h 308968"/>
              <a:gd name="connsiteX5" fmla="*/ 656729 w 687626"/>
              <a:gd name="connsiteY5" fmla="*/ 308968 h 308968"/>
              <a:gd name="connsiteX6" fmla="*/ 30897 w 687626"/>
              <a:gd name="connsiteY6" fmla="*/ 308968 h 308968"/>
              <a:gd name="connsiteX7" fmla="*/ 0 w 687626"/>
              <a:gd name="connsiteY7" fmla="*/ 278071 h 308968"/>
              <a:gd name="connsiteX8" fmla="*/ 0 w 687626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7626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656729" y="0"/>
                </a:lnTo>
                <a:cubicBezTo>
                  <a:pt x="673793" y="0"/>
                  <a:pt x="687626" y="13833"/>
                  <a:pt x="687626" y="30897"/>
                </a:cubicBezTo>
                <a:lnTo>
                  <a:pt x="687626" y="278071"/>
                </a:lnTo>
                <a:cubicBezTo>
                  <a:pt x="687626" y="295135"/>
                  <a:pt x="673793" y="308968"/>
                  <a:pt x="656729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89" tIns="62389" rIns="62389" bIns="6238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4221442" y="4008662"/>
            <a:ext cx="2550660" cy="576064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комфортной городской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среды»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6954598" y="4008662"/>
            <a:ext cx="612072" cy="571379"/>
          </a:xfrm>
          <a:custGeom>
            <a:avLst/>
            <a:gdLst>
              <a:gd name="connsiteX0" fmla="*/ 0 w 816003"/>
              <a:gd name="connsiteY0" fmla="*/ 61344 h 613435"/>
              <a:gd name="connsiteX1" fmla="*/ 61344 w 816003"/>
              <a:gd name="connsiteY1" fmla="*/ 0 h 613435"/>
              <a:gd name="connsiteX2" fmla="*/ 754660 w 816003"/>
              <a:gd name="connsiteY2" fmla="*/ 0 h 613435"/>
              <a:gd name="connsiteX3" fmla="*/ 816004 w 816003"/>
              <a:gd name="connsiteY3" fmla="*/ 61344 h 613435"/>
              <a:gd name="connsiteX4" fmla="*/ 816003 w 816003"/>
              <a:gd name="connsiteY4" fmla="*/ 552092 h 613435"/>
              <a:gd name="connsiteX5" fmla="*/ 754659 w 816003"/>
              <a:gd name="connsiteY5" fmla="*/ 613436 h 613435"/>
              <a:gd name="connsiteX6" fmla="*/ 61344 w 816003"/>
              <a:gd name="connsiteY6" fmla="*/ 613435 h 613435"/>
              <a:gd name="connsiteX7" fmla="*/ 0 w 816003"/>
              <a:gd name="connsiteY7" fmla="*/ 552091 h 613435"/>
              <a:gd name="connsiteX8" fmla="*/ 0 w 816003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6003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54660" y="0"/>
                </a:lnTo>
                <a:cubicBezTo>
                  <a:pt x="788539" y="0"/>
                  <a:pt x="816004" y="27465"/>
                  <a:pt x="816004" y="61344"/>
                </a:cubicBezTo>
                <a:cubicBezTo>
                  <a:pt x="816004" y="224927"/>
                  <a:pt x="816003" y="388509"/>
                  <a:pt x="816003" y="552092"/>
                </a:cubicBezTo>
                <a:cubicBezTo>
                  <a:pt x="816003" y="585971"/>
                  <a:pt x="788538" y="613436"/>
                  <a:pt x="754659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472,3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7687899" y="3994768"/>
            <a:ext cx="612000" cy="571379"/>
          </a:xfrm>
          <a:custGeom>
            <a:avLst/>
            <a:gdLst>
              <a:gd name="connsiteX0" fmla="*/ 0 w 816003"/>
              <a:gd name="connsiteY0" fmla="*/ 61344 h 613435"/>
              <a:gd name="connsiteX1" fmla="*/ 61344 w 816003"/>
              <a:gd name="connsiteY1" fmla="*/ 0 h 613435"/>
              <a:gd name="connsiteX2" fmla="*/ 754660 w 816003"/>
              <a:gd name="connsiteY2" fmla="*/ 0 h 613435"/>
              <a:gd name="connsiteX3" fmla="*/ 816004 w 816003"/>
              <a:gd name="connsiteY3" fmla="*/ 61344 h 613435"/>
              <a:gd name="connsiteX4" fmla="*/ 816003 w 816003"/>
              <a:gd name="connsiteY4" fmla="*/ 552092 h 613435"/>
              <a:gd name="connsiteX5" fmla="*/ 754659 w 816003"/>
              <a:gd name="connsiteY5" fmla="*/ 613436 h 613435"/>
              <a:gd name="connsiteX6" fmla="*/ 61344 w 816003"/>
              <a:gd name="connsiteY6" fmla="*/ 613435 h 613435"/>
              <a:gd name="connsiteX7" fmla="*/ 0 w 816003"/>
              <a:gd name="connsiteY7" fmla="*/ 552091 h 613435"/>
              <a:gd name="connsiteX8" fmla="*/ 0 w 816003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6003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54660" y="0"/>
                </a:lnTo>
                <a:cubicBezTo>
                  <a:pt x="788539" y="0"/>
                  <a:pt x="816004" y="27465"/>
                  <a:pt x="816004" y="61344"/>
                </a:cubicBezTo>
                <a:cubicBezTo>
                  <a:pt x="816004" y="224927"/>
                  <a:pt x="816003" y="388509"/>
                  <a:pt x="816003" y="552092"/>
                </a:cubicBezTo>
                <a:cubicBezTo>
                  <a:pt x="816003" y="585971"/>
                  <a:pt x="788538" y="613436"/>
                  <a:pt x="754659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316,6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7686633" y="3445734"/>
            <a:ext cx="586017" cy="467619"/>
          </a:xfrm>
          <a:custGeom>
            <a:avLst/>
            <a:gdLst>
              <a:gd name="connsiteX0" fmla="*/ 0 w 687626"/>
              <a:gd name="connsiteY0" fmla="*/ 30897 h 308968"/>
              <a:gd name="connsiteX1" fmla="*/ 30897 w 687626"/>
              <a:gd name="connsiteY1" fmla="*/ 0 h 308968"/>
              <a:gd name="connsiteX2" fmla="*/ 656729 w 687626"/>
              <a:gd name="connsiteY2" fmla="*/ 0 h 308968"/>
              <a:gd name="connsiteX3" fmla="*/ 687626 w 687626"/>
              <a:gd name="connsiteY3" fmla="*/ 30897 h 308968"/>
              <a:gd name="connsiteX4" fmla="*/ 687626 w 687626"/>
              <a:gd name="connsiteY4" fmla="*/ 278071 h 308968"/>
              <a:gd name="connsiteX5" fmla="*/ 656729 w 687626"/>
              <a:gd name="connsiteY5" fmla="*/ 308968 h 308968"/>
              <a:gd name="connsiteX6" fmla="*/ 30897 w 687626"/>
              <a:gd name="connsiteY6" fmla="*/ 308968 h 308968"/>
              <a:gd name="connsiteX7" fmla="*/ 0 w 687626"/>
              <a:gd name="connsiteY7" fmla="*/ 278071 h 308968"/>
              <a:gd name="connsiteX8" fmla="*/ 0 w 687626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7626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656729" y="0"/>
                </a:lnTo>
                <a:cubicBezTo>
                  <a:pt x="673793" y="0"/>
                  <a:pt x="687626" y="13833"/>
                  <a:pt x="687626" y="30897"/>
                </a:cubicBezTo>
                <a:lnTo>
                  <a:pt x="687626" y="278071"/>
                </a:lnTo>
                <a:cubicBezTo>
                  <a:pt x="687626" y="295135"/>
                  <a:pt x="673793" y="308968"/>
                  <a:pt x="656729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89" tIns="62389" rIns="62389" bIns="6238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8351220" y="3451656"/>
            <a:ext cx="612000" cy="467619"/>
          </a:xfrm>
          <a:custGeom>
            <a:avLst/>
            <a:gdLst>
              <a:gd name="connsiteX0" fmla="*/ 0 w 687626"/>
              <a:gd name="connsiteY0" fmla="*/ 30897 h 308968"/>
              <a:gd name="connsiteX1" fmla="*/ 30897 w 687626"/>
              <a:gd name="connsiteY1" fmla="*/ 0 h 308968"/>
              <a:gd name="connsiteX2" fmla="*/ 656729 w 687626"/>
              <a:gd name="connsiteY2" fmla="*/ 0 h 308968"/>
              <a:gd name="connsiteX3" fmla="*/ 687626 w 687626"/>
              <a:gd name="connsiteY3" fmla="*/ 30897 h 308968"/>
              <a:gd name="connsiteX4" fmla="*/ 687626 w 687626"/>
              <a:gd name="connsiteY4" fmla="*/ 278071 h 308968"/>
              <a:gd name="connsiteX5" fmla="*/ 656729 w 687626"/>
              <a:gd name="connsiteY5" fmla="*/ 308968 h 308968"/>
              <a:gd name="connsiteX6" fmla="*/ 30897 w 687626"/>
              <a:gd name="connsiteY6" fmla="*/ 308968 h 308968"/>
              <a:gd name="connsiteX7" fmla="*/ 0 w 687626"/>
              <a:gd name="connsiteY7" fmla="*/ 278071 h 308968"/>
              <a:gd name="connsiteX8" fmla="*/ 0 w 687626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7626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656729" y="0"/>
                </a:lnTo>
                <a:cubicBezTo>
                  <a:pt x="673793" y="0"/>
                  <a:pt x="687626" y="13833"/>
                  <a:pt x="687626" y="30897"/>
                </a:cubicBezTo>
                <a:lnTo>
                  <a:pt x="687626" y="278071"/>
                </a:lnTo>
                <a:cubicBezTo>
                  <a:pt x="687626" y="295135"/>
                  <a:pt x="673793" y="308968"/>
                  <a:pt x="656729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89" tIns="62389" rIns="62389" bIns="6238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8351220" y="3997202"/>
            <a:ext cx="612000" cy="571379"/>
          </a:xfrm>
          <a:custGeom>
            <a:avLst/>
            <a:gdLst>
              <a:gd name="connsiteX0" fmla="*/ 0 w 816003"/>
              <a:gd name="connsiteY0" fmla="*/ 61344 h 613435"/>
              <a:gd name="connsiteX1" fmla="*/ 61344 w 816003"/>
              <a:gd name="connsiteY1" fmla="*/ 0 h 613435"/>
              <a:gd name="connsiteX2" fmla="*/ 754660 w 816003"/>
              <a:gd name="connsiteY2" fmla="*/ 0 h 613435"/>
              <a:gd name="connsiteX3" fmla="*/ 816004 w 816003"/>
              <a:gd name="connsiteY3" fmla="*/ 61344 h 613435"/>
              <a:gd name="connsiteX4" fmla="*/ 816003 w 816003"/>
              <a:gd name="connsiteY4" fmla="*/ 552092 h 613435"/>
              <a:gd name="connsiteX5" fmla="*/ 754659 w 816003"/>
              <a:gd name="connsiteY5" fmla="*/ 613436 h 613435"/>
              <a:gd name="connsiteX6" fmla="*/ 61344 w 816003"/>
              <a:gd name="connsiteY6" fmla="*/ 613435 h 613435"/>
              <a:gd name="connsiteX7" fmla="*/ 0 w 816003"/>
              <a:gd name="connsiteY7" fmla="*/ 552091 h 613435"/>
              <a:gd name="connsiteX8" fmla="*/ 0 w 816003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6003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54660" y="0"/>
                </a:lnTo>
                <a:cubicBezTo>
                  <a:pt x="788539" y="0"/>
                  <a:pt x="816004" y="27465"/>
                  <a:pt x="816004" y="61344"/>
                </a:cubicBezTo>
                <a:cubicBezTo>
                  <a:pt x="816004" y="224927"/>
                  <a:pt x="816003" y="388509"/>
                  <a:pt x="816003" y="552092"/>
                </a:cubicBezTo>
                <a:cubicBezTo>
                  <a:pt x="816003" y="585971"/>
                  <a:pt x="788538" y="613436"/>
                  <a:pt x="754659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304,0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4224850" y="4684354"/>
            <a:ext cx="2550660" cy="764468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Ведомственный проект "Содействие благоустройству населенных пунктов Чувашской Республики"</a:t>
            </a:r>
          </a:p>
        </p:txBody>
      </p:sp>
      <p:sp>
        <p:nvSpPr>
          <p:cNvPr id="31" name="Полилиния 30"/>
          <p:cNvSpPr/>
          <p:nvPr/>
        </p:nvSpPr>
        <p:spPr>
          <a:xfrm>
            <a:off x="6958006" y="4684354"/>
            <a:ext cx="612072" cy="764468"/>
          </a:xfrm>
          <a:custGeom>
            <a:avLst/>
            <a:gdLst>
              <a:gd name="connsiteX0" fmla="*/ 0 w 816003"/>
              <a:gd name="connsiteY0" fmla="*/ 61344 h 613435"/>
              <a:gd name="connsiteX1" fmla="*/ 61344 w 816003"/>
              <a:gd name="connsiteY1" fmla="*/ 0 h 613435"/>
              <a:gd name="connsiteX2" fmla="*/ 754660 w 816003"/>
              <a:gd name="connsiteY2" fmla="*/ 0 h 613435"/>
              <a:gd name="connsiteX3" fmla="*/ 816004 w 816003"/>
              <a:gd name="connsiteY3" fmla="*/ 61344 h 613435"/>
              <a:gd name="connsiteX4" fmla="*/ 816003 w 816003"/>
              <a:gd name="connsiteY4" fmla="*/ 552092 h 613435"/>
              <a:gd name="connsiteX5" fmla="*/ 754659 w 816003"/>
              <a:gd name="connsiteY5" fmla="*/ 613436 h 613435"/>
              <a:gd name="connsiteX6" fmla="*/ 61344 w 816003"/>
              <a:gd name="connsiteY6" fmla="*/ 613435 h 613435"/>
              <a:gd name="connsiteX7" fmla="*/ 0 w 816003"/>
              <a:gd name="connsiteY7" fmla="*/ 552091 h 613435"/>
              <a:gd name="connsiteX8" fmla="*/ 0 w 816003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6003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54660" y="0"/>
                </a:lnTo>
                <a:cubicBezTo>
                  <a:pt x="788539" y="0"/>
                  <a:pt x="816004" y="27465"/>
                  <a:pt x="816004" y="61344"/>
                </a:cubicBezTo>
                <a:cubicBezTo>
                  <a:pt x="816004" y="224927"/>
                  <a:pt x="816003" y="388509"/>
                  <a:pt x="816003" y="552092"/>
                </a:cubicBezTo>
                <a:cubicBezTo>
                  <a:pt x="816003" y="585971"/>
                  <a:pt x="788538" y="613436"/>
                  <a:pt x="754659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35,0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7691307" y="4684354"/>
            <a:ext cx="612000" cy="764468"/>
          </a:xfrm>
          <a:custGeom>
            <a:avLst/>
            <a:gdLst>
              <a:gd name="connsiteX0" fmla="*/ 0 w 816003"/>
              <a:gd name="connsiteY0" fmla="*/ 61344 h 613435"/>
              <a:gd name="connsiteX1" fmla="*/ 61344 w 816003"/>
              <a:gd name="connsiteY1" fmla="*/ 0 h 613435"/>
              <a:gd name="connsiteX2" fmla="*/ 754660 w 816003"/>
              <a:gd name="connsiteY2" fmla="*/ 0 h 613435"/>
              <a:gd name="connsiteX3" fmla="*/ 816004 w 816003"/>
              <a:gd name="connsiteY3" fmla="*/ 61344 h 613435"/>
              <a:gd name="connsiteX4" fmla="*/ 816003 w 816003"/>
              <a:gd name="connsiteY4" fmla="*/ 552092 h 613435"/>
              <a:gd name="connsiteX5" fmla="*/ 754659 w 816003"/>
              <a:gd name="connsiteY5" fmla="*/ 613436 h 613435"/>
              <a:gd name="connsiteX6" fmla="*/ 61344 w 816003"/>
              <a:gd name="connsiteY6" fmla="*/ 613435 h 613435"/>
              <a:gd name="connsiteX7" fmla="*/ 0 w 816003"/>
              <a:gd name="connsiteY7" fmla="*/ 552091 h 613435"/>
              <a:gd name="connsiteX8" fmla="*/ 0 w 816003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6003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54660" y="0"/>
                </a:lnTo>
                <a:cubicBezTo>
                  <a:pt x="788539" y="0"/>
                  <a:pt x="816004" y="27465"/>
                  <a:pt x="816004" y="61344"/>
                </a:cubicBezTo>
                <a:cubicBezTo>
                  <a:pt x="816004" y="224927"/>
                  <a:pt x="816003" y="388509"/>
                  <a:pt x="816003" y="552092"/>
                </a:cubicBezTo>
                <a:cubicBezTo>
                  <a:pt x="816003" y="585971"/>
                  <a:pt x="788538" y="613436"/>
                  <a:pt x="754659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24,4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8354628" y="4684354"/>
            <a:ext cx="612000" cy="764468"/>
          </a:xfrm>
          <a:custGeom>
            <a:avLst/>
            <a:gdLst>
              <a:gd name="connsiteX0" fmla="*/ 0 w 816003"/>
              <a:gd name="connsiteY0" fmla="*/ 61344 h 613435"/>
              <a:gd name="connsiteX1" fmla="*/ 61344 w 816003"/>
              <a:gd name="connsiteY1" fmla="*/ 0 h 613435"/>
              <a:gd name="connsiteX2" fmla="*/ 754660 w 816003"/>
              <a:gd name="connsiteY2" fmla="*/ 0 h 613435"/>
              <a:gd name="connsiteX3" fmla="*/ 816004 w 816003"/>
              <a:gd name="connsiteY3" fmla="*/ 61344 h 613435"/>
              <a:gd name="connsiteX4" fmla="*/ 816003 w 816003"/>
              <a:gd name="connsiteY4" fmla="*/ 552092 h 613435"/>
              <a:gd name="connsiteX5" fmla="*/ 754659 w 816003"/>
              <a:gd name="connsiteY5" fmla="*/ 613436 h 613435"/>
              <a:gd name="connsiteX6" fmla="*/ 61344 w 816003"/>
              <a:gd name="connsiteY6" fmla="*/ 613435 h 613435"/>
              <a:gd name="connsiteX7" fmla="*/ 0 w 816003"/>
              <a:gd name="connsiteY7" fmla="*/ 552091 h 613435"/>
              <a:gd name="connsiteX8" fmla="*/ 0 w 816003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6003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54660" y="0"/>
                </a:lnTo>
                <a:cubicBezTo>
                  <a:pt x="788539" y="0"/>
                  <a:pt x="816004" y="27465"/>
                  <a:pt x="816004" y="61344"/>
                </a:cubicBezTo>
                <a:cubicBezTo>
                  <a:pt x="816004" y="224927"/>
                  <a:pt x="816003" y="388509"/>
                  <a:pt x="816003" y="552092"/>
                </a:cubicBezTo>
                <a:cubicBezTo>
                  <a:pt x="816003" y="585971"/>
                  <a:pt x="788538" y="613436"/>
                  <a:pt x="754659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15,4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4251823" y="5520830"/>
            <a:ext cx="2550660" cy="1004514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"Обеспечение реализации государственной программы Чувашской Республики</a:t>
            </a:r>
          </a:p>
        </p:txBody>
      </p:sp>
      <p:sp>
        <p:nvSpPr>
          <p:cNvPr id="41" name="Полилиния 40"/>
          <p:cNvSpPr/>
          <p:nvPr/>
        </p:nvSpPr>
        <p:spPr>
          <a:xfrm>
            <a:off x="6984979" y="5520830"/>
            <a:ext cx="585099" cy="1004514"/>
          </a:xfrm>
          <a:custGeom>
            <a:avLst/>
            <a:gdLst>
              <a:gd name="connsiteX0" fmla="*/ 0 w 816003"/>
              <a:gd name="connsiteY0" fmla="*/ 61344 h 613435"/>
              <a:gd name="connsiteX1" fmla="*/ 61344 w 816003"/>
              <a:gd name="connsiteY1" fmla="*/ 0 h 613435"/>
              <a:gd name="connsiteX2" fmla="*/ 754660 w 816003"/>
              <a:gd name="connsiteY2" fmla="*/ 0 h 613435"/>
              <a:gd name="connsiteX3" fmla="*/ 816004 w 816003"/>
              <a:gd name="connsiteY3" fmla="*/ 61344 h 613435"/>
              <a:gd name="connsiteX4" fmla="*/ 816003 w 816003"/>
              <a:gd name="connsiteY4" fmla="*/ 552092 h 613435"/>
              <a:gd name="connsiteX5" fmla="*/ 754659 w 816003"/>
              <a:gd name="connsiteY5" fmla="*/ 613436 h 613435"/>
              <a:gd name="connsiteX6" fmla="*/ 61344 w 816003"/>
              <a:gd name="connsiteY6" fmla="*/ 613435 h 613435"/>
              <a:gd name="connsiteX7" fmla="*/ 0 w 816003"/>
              <a:gd name="connsiteY7" fmla="*/ 552091 h 613435"/>
              <a:gd name="connsiteX8" fmla="*/ 0 w 816003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6003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54660" y="0"/>
                </a:lnTo>
                <a:cubicBezTo>
                  <a:pt x="788539" y="0"/>
                  <a:pt x="816004" y="27465"/>
                  <a:pt x="816004" y="61344"/>
                </a:cubicBezTo>
                <a:cubicBezTo>
                  <a:pt x="816004" y="224927"/>
                  <a:pt x="816003" y="388509"/>
                  <a:pt x="816003" y="552092"/>
                </a:cubicBezTo>
                <a:cubicBezTo>
                  <a:pt x="816003" y="585971"/>
                  <a:pt x="788538" y="613436"/>
                  <a:pt x="754659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17,5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7718280" y="5520830"/>
            <a:ext cx="581619" cy="1004514"/>
          </a:xfrm>
          <a:custGeom>
            <a:avLst/>
            <a:gdLst>
              <a:gd name="connsiteX0" fmla="*/ 0 w 816003"/>
              <a:gd name="connsiteY0" fmla="*/ 61344 h 613435"/>
              <a:gd name="connsiteX1" fmla="*/ 61344 w 816003"/>
              <a:gd name="connsiteY1" fmla="*/ 0 h 613435"/>
              <a:gd name="connsiteX2" fmla="*/ 754660 w 816003"/>
              <a:gd name="connsiteY2" fmla="*/ 0 h 613435"/>
              <a:gd name="connsiteX3" fmla="*/ 816004 w 816003"/>
              <a:gd name="connsiteY3" fmla="*/ 61344 h 613435"/>
              <a:gd name="connsiteX4" fmla="*/ 816003 w 816003"/>
              <a:gd name="connsiteY4" fmla="*/ 552092 h 613435"/>
              <a:gd name="connsiteX5" fmla="*/ 754659 w 816003"/>
              <a:gd name="connsiteY5" fmla="*/ 613436 h 613435"/>
              <a:gd name="connsiteX6" fmla="*/ 61344 w 816003"/>
              <a:gd name="connsiteY6" fmla="*/ 613435 h 613435"/>
              <a:gd name="connsiteX7" fmla="*/ 0 w 816003"/>
              <a:gd name="connsiteY7" fmla="*/ 552091 h 613435"/>
              <a:gd name="connsiteX8" fmla="*/ 0 w 816003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6003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54660" y="0"/>
                </a:lnTo>
                <a:cubicBezTo>
                  <a:pt x="788539" y="0"/>
                  <a:pt x="816004" y="27465"/>
                  <a:pt x="816004" y="61344"/>
                </a:cubicBezTo>
                <a:cubicBezTo>
                  <a:pt x="816004" y="224927"/>
                  <a:pt x="816003" y="388509"/>
                  <a:pt x="816003" y="552092"/>
                </a:cubicBezTo>
                <a:cubicBezTo>
                  <a:pt x="816003" y="585971"/>
                  <a:pt x="788538" y="613436"/>
                  <a:pt x="754659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17,5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8381601" y="5520830"/>
            <a:ext cx="581619" cy="1004514"/>
          </a:xfrm>
          <a:custGeom>
            <a:avLst/>
            <a:gdLst>
              <a:gd name="connsiteX0" fmla="*/ 0 w 816003"/>
              <a:gd name="connsiteY0" fmla="*/ 61344 h 613435"/>
              <a:gd name="connsiteX1" fmla="*/ 61344 w 816003"/>
              <a:gd name="connsiteY1" fmla="*/ 0 h 613435"/>
              <a:gd name="connsiteX2" fmla="*/ 754660 w 816003"/>
              <a:gd name="connsiteY2" fmla="*/ 0 h 613435"/>
              <a:gd name="connsiteX3" fmla="*/ 816004 w 816003"/>
              <a:gd name="connsiteY3" fmla="*/ 61344 h 613435"/>
              <a:gd name="connsiteX4" fmla="*/ 816003 w 816003"/>
              <a:gd name="connsiteY4" fmla="*/ 552092 h 613435"/>
              <a:gd name="connsiteX5" fmla="*/ 754659 w 816003"/>
              <a:gd name="connsiteY5" fmla="*/ 613436 h 613435"/>
              <a:gd name="connsiteX6" fmla="*/ 61344 w 816003"/>
              <a:gd name="connsiteY6" fmla="*/ 613435 h 613435"/>
              <a:gd name="connsiteX7" fmla="*/ 0 w 816003"/>
              <a:gd name="connsiteY7" fmla="*/ 552091 h 613435"/>
              <a:gd name="connsiteX8" fmla="*/ 0 w 816003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6003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54660" y="0"/>
                </a:lnTo>
                <a:cubicBezTo>
                  <a:pt x="788539" y="0"/>
                  <a:pt x="816004" y="27465"/>
                  <a:pt x="816004" y="61344"/>
                </a:cubicBezTo>
                <a:cubicBezTo>
                  <a:pt x="816004" y="224927"/>
                  <a:pt x="816003" y="388509"/>
                  <a:pt x="816003" y="552092"/>
                </a:cubicBezTo>
                <a:cubicBezTo>
                  <a:pt x="816003" y="585971"/>
                  <a:pt x="788538" y="613436"/>
                  <a:pt x="754659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17,5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91280" y="5805264"/>
            <a:ext cx="3970377" cy="93610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2025-2027 годах уменьшаются расходы на благоустройство дворовых территорий и тротуаров, финансирование данных расходов планируется в рамках муниципальных программ, в </a:t>
            </a:r>
            <a:r>
              <a:rPr lang="ru-RU" sz="11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за счет софинансирования мероприятий из федерального бюджета и республиканского бюджета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78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>
          <a:xfrm>
            <a:off x="5126783" y="836712"/>
            <a:ext cx="3837705" cy="684000"/>
          </a:xfrm>
          <a:custGeom>
            <a:avLst/>
            <a:gdLst>
              <a:gd name="connsiteX0" fmla="*/ 0 w 3903032"/>
              <a:gd name="connsiteY0" fmla="*/ 109278 h 1092777"/>
              <a:gd name="connsiteX1" fmla="*/ 109278 w 3903032"/>
              <a:gd name="connsiteY1" fmla="*/ 0 h 1092777"/>
              <a:gd name="connsiteX2" fmla="*/ 3793754 w 3903032"/>
              <a:gd name="connsiteY2" fmla="*/ 0 h 1092777"/>
              <a:gd name="connsiteX3" fmla="*/ 3903032 w 3903032"/>
              <a:gd name="connsiteY3" fmla="*/ 109278 h 1092777"/>
              <a:gd name="connsiteX4" fmla="*/ 3903032 w 3903032"/>
              <a:gd name="connsiteY4" fmla="*/ 983499 h 1092777"/>
              <a:gd name="connsiteX5" fmla="*/ 3793754 w 3903032"/>
              <a:gd name="connsiteY5" fmla="*/ 1092777 h 1092777"/>
              <a:gd name="connsiteX6" fmla="*/ 109278 w 3903032"/>
              <a:gd name="connsiteY6" fmla="*/ 1092777 h 1092777"/>
              <a:gd name="connsiteX7" fmla="*/ 0 w 3903032"/>
              <a:gd name="connsiteY7" fmla="*/ 983499 h 1092777"/>
              <a:gd name="connsiteX8" fmla="*/ 0 w 3903032"/>
              <a:gd name="connsiteY8" fmla="*/ 109278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1092777">
                <a:moveTo>
                  <a:pt x="0" y="109278"/>
                </a:moveTo>
                <a:cubicBezTo>
                  <a:pt x="0" y="48925"/>
                  <a:pt x="48925" y="0"/>
                  <a:pt x="109278" y="0"/>
                </a:cubicBezTo>
                <a:lnTo>
                  <a:pt x="3793754" y="0"/>
                </a:lnTo>
                <a:cubicBezTo>
                  <a:pt x="3854107" y="0"/>
                  <a:pt x="3903032" y="48925"/>
                  <a:pt x="3903032" y="109278"/>
                </a:cubicBezTo>
                <a:lnTo>
                  <a:pt x="3903032" y="983499"/>
                </a:lnTo>
                <a:cubicBezTo>
                  <a:pt x="3903032" y="1043852"/>
                  <a:pt x="3854107" y="1092777"/>
                  <a:pt x="3793754" y="1092777"/>
                </a:cubicBezTo>
                <a:lnTo>
                  <a:pt x="109278" y="1092777"/>
                </a:lnTo>
                <a:cubicBezTo>
                  <a:pt x="48925" y="1092777"/>
                  <a:pt x="0" y="1043852"/>
                  <a:pt x="0" y="983499"/>
                </a:cubicBezTo>
                <a:lnTo>
                  <a:pt x="0" y="109278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92966" tIns="92966" rIns="92966" bIns="92966" numCol="1" spcCol="1270" anchor="ctr" anchorCtr="0">
            <a:noAutofit/>
          </a:bodyPr>
          <a:lstStyle/>
          <a:p>
            <a:pPr algn="ctr" defTabSz="7112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</a:p>
        </p:txBody>
      </p:sp>
      <p:sp>
        <p:nvSpPr>
          <p:cNvPr id="25" name="Полилиния 24"/>
          <p:cNvSpPr/>
          <p:nvPr/>
        </p:nvSpPr>
        <p:spPr>
          <a:xfrm>
            <a:off x="6748019" y="1704003"/>
            <a:ext cx="730024" cy="775751"/>
          </a:xfrm>
          <a:custGeom>
            <a:avLst/>
            <a:gdLst>
              <a:gd name="connsiteX0" fmla="*/ 0 w 730024"/>
              <a:gd name="connsiteY0" fmla="*/ 73002 h 775751"/>
              <a:gd name="connsiteX1" fmla="*/ 73002 w 730024"/>
              <a:gd name="connsiteY1" fmla="*/ 0 h 775751"/>
              <a:gd name="connsiteX2" fmla="*/ 657022 w 730024"/>
              <a:gd name="connsiteY2" fmla="*/ 0 h 775751"/>
              <a:gd name="connsiteX3" fmla="*/ 730024 w 730024"/>
              <a:gd name="connsiteY3" fmla="*/ 73002 h 775751"/>
              <a:gd name="connsiteX4" fmla="*/ 730024 w 730024"/>
              <a:gd name="connsiteY4" fmla="*/ 702749 h 775751"/>
              <a:gd name="connsiteX5" fmla="*/ 657022 w 730024"/>
              <a:gd name="connsiteY5" fmla="*/ 775751 h 775751"/>
              <a:gd name="connsiteX6" fmla="*/ 73002 w 730024"/>
              <a:gd name="connsiteY6" fmla="*/ 775751 h 775751"/>
              <a:gd name="connsiteX7" fmla="*/ 0 w 730024"/>
              <a:gd name="connsiteY7" fmla="*/ 702749 h 775751"/>
              <a:gd name="connsiteX8" fmla="*/ 0 w 730024"/>
              <a:gd name="connsiteY8" fmla="*/ 73002 h 77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775751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702749"/>
                </a:lnTo>
                <a:cubicBezTo>
                  <a:pt x="730024" y="743067"/>
                  <a:pt x="697340" y="775751"/>
                  <a:pt x="657022" y="775751"/>
                </a:cubicBezTo>
                <a:lnTo>
                  <a:pt x="73002" y="775751"/>
                </a:lnTo>
                <a:cubicBezTo>
                  <a:pt x="32684" y="775751"/>
                  <a:pt x="0" y="743067"/>
                  <a:pt x="0" y="702749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22" tIns="74722" rIns="74722" bIns="74722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6748019" y="2636912"/>
            <a:ext cx="730024" cy="28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171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6748019" y="3501426"/>
            <a:ext cx="730024" cy="28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221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7529277" y="1704003"/>
            <a:ext cx="730024" cy="775751"/>
          </a:xfrm>
          <a:custGeom>
            <a:avLst/>
            <a:gdLst>
              <a:gd name="connsiteX0" fmla="*/ 0 w 730024"/>
              <a:gd name="connsiteY0" fmla="*/ 73002 h 775751"/>
              <a:gd name="connsiteX1" fmla="*/ 73002 w 730024"/>
              <a:gd name="connsiteY1" fmla="*/ 0 h 775751"/>
              <a:gd name="connsiteX2" fmla="*/ 657022 w 730024"/>
              <a:gd name="connsiteY2" fmla="*/ 0 h 775751"/>
              <a:gd name="connsiteX3" fmla="*/ 730024 w 730024"/>
              <a:gd name="connsiteY3" fmla="*/ 73002 h 775751"/>
              <a:gd name="connsiteX4" fmla="*/ 730024 w 730024"/>
              <a:gd name="connsiteY4" fmla="*/ 702749 h 775751"/>
              <a:gd name="connsiteX5" fmla="*/ 657022 w 730024"/>
              <a:gd name="connsiteY5" fmla="*/ 775751 h 775751"/>
              <a:gd name="connsiteX6" fmla="*/ 73002 w 730024"/>
              <a:gd name="connsiteY6" fmla="*/ 775751 h 775751"/>
              <a:gd name="connsiteX7" fmla="*/ 0 w 730024"/>
              <a:gd name="connsiteY7" fmla="*/ 702749 h 775751"/>
              <a:gd name="connsiteX8" fmla="*/ 0 w 730024"/>
              <a:gd name="connsiteY8" fmla="*/ 73002 h 77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775751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702749"/>
                </a:lnTo>
                <a:cubicBezTo>
                  <a:pt x="730024" y="743067"/>
                  <a:pt x="697340" y="775751"/>
                  <a:pt x="657022" y="775751"/>
                </a:cubicBezTo>
                <a:lnTo>
                  <a:pt x="73002" y="775751"/>
                </a:lnTo>
                <a:cubicBezTo>
                  <a:pt x="32684" y="775751"/>
                  <a:pt x="0" y="743067"/>
                  <a:pt x="0" y="702749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22" tIns="74722" rIns="74722" bIns="74722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7529277" y="2636912"/>
            <a:ext cx="730024" cy="28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171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7542343" y="3501040"/>
            <a:ext cx="730024" cy="28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225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8996" y="2564944"/>
            <a:ext cx="4759461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благоустроенных общественных </a:t>
            </a:r>
            <a:r>
              <a:rPr lang="ru-RU" sz="11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территорий, ед.</a:t>
            </a:r>
            <a:endParaRPr lang="ru-RU" sz="11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17425" y="3429000"/>
            <a:ext cx="4742605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Индекс качества городской </a:t>
            </a:r>
            <a:r>
              <a:rPr lang="ru-RU" sz="11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среды, баллов</a:t>
            </a:r>
            <a:endParaRPr lang="ru-RU" sz="11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07756" y="1773493"/>
            <a:ext cx="2694136" cy="558333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</a:p>
        </p:txBody>
      </p:sp>
      <p:sp>
        <p:nvSpPr>
          <p:cNvPr id="33" name="Полилиния 32"/>
          <p:cNvSpPr/>
          <p:nvPr/>
        </p:nvSpPr>
        <p:spPr>
          <a:xfrm>
            <a:off x="5930411" y="1704003"/>
            <a:ext cx="730024" cy="775751"/>
          </a:xfrm>
          <a:custGeom>
            <a:avLst/>
            <a:gdLst>
              <a:gd name="connsiteX0" fmla="*/ 0 w 730024"/>
              <a:gd name="connsiteY0" fmla="*/ 73002 h 775751"/>
              <a:gd name="connsiteX1" fmla="*/ 73002 w 730024"/>
              <a:gd name="connsiteY1" fmla="*/ 0 h 775751"/>
              <a:gd name="connsiteX2" fmla="*/ 657022 w 730024"/>
              <a:gd name="connsiteY2" fmla="*/ 0 h 775751"/>
              <a:gd name="connsiteX3" fmla="*/ 730024 w 730024"/>
              <a:gd name="connsiteY3" fmla="*/ 73002 h 775751"/>
              <a:gd name="connsiteX4" fmla="*/ 730024 w 730024"/>
              <a:gd name="connsiteY4" fmla="*/ 702749 h 775751"/>
              <a:gd name="connsiteX5" fmla="*/ 657022 w 730024"/>
              <a:gd name="connsiteY5" fmla="*/ 775751 h 775751"/>
              <a:gd name="connsiteX6" fmla="*/ 73002 w 730024"/>
              <a:gd name="connsiteY6" fmla="*/ 775751 h 775751"/>
              <a:gd name="connsiteX7" fmla="*/ 0 w 730024"/>
              <a:gd name="connsiteY7" fmla="*/ 702749 h 775751"/>
              <a:gd name="connsiteX8" fmla="*/ 0 w 730024"/>
              <a:gd name="connsiteY8" fmla="*/ 73002 h 77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775751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702749"/>
                </a:lnTo>
                <a:cubicBezTo>
                  <a:pt x="730024" y="743067"/>
                  <a:pt x="697340" y="775751"/>
                  <a:pt x="657022" y="775751"/>
                </a:cubicBezTo>
                <a:lnTo>
                  <a:pt x="73002" y="775751"/>
                </a:lnTo>
                <a:cubicBezTo>
                  <a:pt x="32684" y="775751"/>
                  <a:pt x="0" y="743067"/>
                  <a:pt x="0" y="702749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22" tIns="74722" rIns="74722" bIns="74722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</a:p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6748019" y="3933096"/>
            <a:ext cx="730024" cy="360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7529277" y="3933096"/>
            <a:ext cx="730024" cy="360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117425" y="3897096"/>
            <a:ext cx="4760399" cy="39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городов с благоприятной городской средой от общего количества городов (индекс качества городской среды выше 50%)</a:t>
            </a:r>
          </a:p>
        </p:txBody>
      </p:sp>
      <p:sp>
        <p:nvSpPr>
          <p:cNvPr id="39" name="Полилиния 38"/>
          <p:cNvSpPr/>
          <p:nvPr/>
        </p:nvSpPr>
        <p:spPr>
          <a:xfrm>
            <a:off x="6756916" y="4437112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7529277" y="4439911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108527" y="4365104"/>
            <a:ext cx="4760399" cy="50405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реализованных проектов - победителей Всероссийского конкурса лучших проектов создания комфортной городской среды в малых городах и исторических поселениях, ед.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2" name="Picture 2" descr="C:\Users\i.smirnov\Documents\Бюджет для граждан\Фото\1\5361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892" y="836712"/>
            <a:ext cx="2260091" cy="15067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Полилиния 42"/>
          <p:cNvSpPr/>
          <p:nvPr/>
        </p:nvSpPr>
        <p:spPr>
          <a:xfrm>
            <a:off x="5930309" y="2636912"/>
            <a:ext cx="730024" cy="28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171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5930309" y="3501040"/>
            <a:ext cx="730024" cy="28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221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5930309" y="3933096"/>
            <a:ext cx="730024" cy="360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5939206" y="4437112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8322363" y="1704003"/>
            <a:ext cx="730024" cy="775751"/>
          </a:xfrm>
          <a:custGeom>
            <a:avLst/>
            <a:gdLst>
              <a:gd name="connsiteX0" fmla="*/ 0 w 730024"/>
              <a:gd name="connsiteY0" fmla="*/ 73002 h 775751"/>
              <a:gd name="connsiteX1" fmla="*/ 73002 w 730024"/>
              <a:gd name="connsiteY1" fmla="*/ 0 h 775751"/>
              <a:gd name="connsiteX2" fmla="*/ 657022 w 730024"/>
              <a:gd name="connsiteY2" fmla="*/ 0 h 775751"/>
              <a:gd name="connsiteX3" fmla="*/ 730024 w 730024"/>
              <a:gd name="connsiteY3" fmla="*/ 73002 h 775751"/>
              <a:gd name="connsiteX4" fmla="*/ 730024 w 730024"/>
              <a:gd name="connsiteY4" fmla="*/ 702749 h 775751"/>
              <a:gd name="connsiteX5" fmla="*/ 657022 w 730024"/>
              <a:gd name="connsiteY5" fmla="*/ 775751 h 775751"/>
              <a:gd name="connsiteX6" fmla="*/ 73002 w 730024"/>
              <a:gd name="connsiteY6" fmla="*/ 775751 h 775751"/>
              <a:gd name="connsiteX7" fmla="*/ 0 w 730024"/>
              <a:gd name="connsiteY7" fmla="*/ 702749 h 775751"/>
              <a:gd name="connsiteX8" fmla="*/ 0 w 730024"/>
              <a:gd name="connsiteY8" fmla="*/ 73002 h 77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775751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702749"/>
                </a:lnTo>
                <a:cubicBezTo>
                  <a:pt x="730024" y="743067"/>
                  <a:pt x="697340" y="775751"/>
                  <a:pt x="657022" y="775751"/>
                </a:cubicBezTo>
                <a:lnTo>
                  <a:pt x="73002" y="775751"/>
                </a:lnTo>
                <a:cubicBezTo>
                  <a:pt x="32684" y="775751"/>
                  <a:pt x="0" y="743067"/>
                  <a:pt x="0" y="702749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22" tIns="74722" rIns="74722" bIns="74722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8316416" y="2636912"/>
            <a:ext cx="730024" cy="28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8316416" y="3501040"/>
            <a:ext cx="730024" cy="28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8316416" y="3933096"/>
            <a:ext cx="730024" cy="360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8316416" y="4437112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125551" y="4941208"/>
            <a:ext cx="4752273" cy="50401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Прирост </a:t>
            </a:r>
            <a:r>
              <a:rPr lang="ru-RU" sz="1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среднего индекса качества городской среды по отношению к 2019 </a:t>
            </a:r>
            <a:r>
              <a:rPr lang="ru-RU" sz="11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году, %</a:t>
            </a:r>
            <a:endParaRPr lang="ru-RU" sz="11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5939206" y="5013176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6748019" y="5013176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7542343" y="5013176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8316416" y="5013176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125550" y="5517280"/>
            <a:ext cx="4734477" cy="43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финансового участия граждан, организаций в выполнении мероприятий по благоустройству дворовых территорий, </a:t>
            </a:r>
            <a:r>
              <a:rPr lang="ru-RU" sz="11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1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Полилиния 59"/>
          <p:cNvSpPr/>
          <p:nvPr/>
        </p:nvSpPr>
        <p:spPr>
          <a:xfrm>
            <a:off x="5930309" y="5517272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Полилиния 61"/>
          <p:cNvSpPr/>
          <p:nvPr/>
        </p:nvSpPr>
        <p:spPr>
          <a:xfrm>
            <a:off x="6748019" y="5517272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Полилиния 62"/>
          <p:cNvSpPr/>
          <p:nvPr/>
        </p:nvSpPr>
        <p:spPr>
          <a:xfrm>
            <a:off x="7529277" y="5517272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Полилиния 63"/>
          <p:cNvSpPr/>
          <p:nvPr/>
        </p:nvSpPr>
        <p:spPr>
          <a:xfrm>
            <a:off x="8304729" y="5517272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0" name="Прямая соединительная линия 6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base">
              <a:spcAft>
                <a:spcPct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base">
              <a:spcAft>
                <a:spcPct val="0"/>
              </a:spcAft>
              <a:buClr>
                <a:srgbClr val="F14124">
                  <a:lumMod val="75000"/>
                </a:srgbClr>
              </a:buClr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современной городской среды »</a:t>
            </a:r>
            <a:endParaRPr lang="ru-RU" sz="18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35DCAC-F131-4C56-82C1-BB591457AF70}" type="slidenum">
              <a:rPr lang="ru-RU" smtClean="0"/>
              <a:pPr>
                <a:defRPr/>
              </a:pPr>
              <a:t>72</a:t>
            </a:fld>
            <a:endParaRPr lang="ru-RU" dirty="0"/>
          </a:p>
        </p:txBody>
      </p:sp>
      <p:sp>
        <p:nvSpPr>
          <p:cNvPr id="54" name="Полилиния 53"/>
          <p:cNvSpPr/>
          <p:nvPr/>
        </p:nvSpPr>
        <p:spPr>
          <a:xfrm>
            <a:off x="5111094" y="1704003"/>
            <a:ext cx="730024" cy="775751"/>
          </a:xfrm>
          <a:custGeom>
            <a:avLst/>
            <a:gdLst>
              <a:gd name="connsiteX0" fmla="*/ 0 w 730024"/>
              <a:gd name="connsiteY0" fmla="*/ 73002 h 775751"/>
              <a:gd name="connsiteX1" fmla="*/ 73002 w 730024"/>
              <a:gd name="connsiteY1" fmla="*/ 0 h 775751"/>
              <a:gd name="connsiteX2" fmla="*/ 657022 w 730024"/>
              <a:gd name="connsiteY2" fmla="*/ 0 h 775751"/>
              <a:gd name="connsiteX3" fmla="*/ 730024 w 730024"/>
              <a:gd name="connsiteY3" fmla="*/ 73002 h 775751"/>
              <a:gd name="connsiteX4" fmla="*/ 730024 w 730024"/>
              <a:gd name="connsiteY4" fmla="*/ 702749 h 775751"/>
              <a:gd name="connsiteX5" fmla="*/ 657022 w 730024"/>
              <a:gd name="connsiteY5" fmla="*/ 775751 h 775751"/>
              <a:gd name="connsiteX6" fmla="*/ 73002 w 730024"/>
              <a:gd name="connsiteY6" fmla="*/ 775751 h 775751"/>
              <a:gd name="connsiteX7" fmla="*/ 0 w 730024"/>
              <a:gd name="connsiteY7" fmla="*/ 702749 h 775751"/>
              <a:gd name="connsiteX8" fmla="*/ 0 w 730024"/>
              <a:gd name="connsiteY8" fmla="*/ 73002 h 77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775751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702749"/>
                </a:lnTo>
                <a:cubicBezTo>
                  <a:pt x="730024" y="743067"/>
                  <a:pt x="697340" y="775751"/>
                  <a:pt x="657022" y="775751"/>
                </a:cubicBezTo>
                <a:lnTo>
                  <a:pt x="73002" y="775751"/>
                </a:lnTo>
                <a:cubicBezTo>
                  <a:pt x="32684" y="775751"/>
                  <a:pt x="0" y="743067"/>
                  <a:pt x="0" y="702749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22" tIns="74722" rIns="74722" bIns="74722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</a:p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Полилиния 60"/>
          <p:cNvSpPr/>
          <p:nvPr/>
        </p:nvSpPr>
        <p:spPr>
          <a:xfrm>
            <a:off x="5093537" y="2636912"/>
            <a:ext cx="730024" cy="28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158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Полилиния 65"/>
          <p:cNvSpPr/>
          <p:nvPr/>
        </p:nvSpPr>
        <p:spPr>
          <a:xfrm>
            <a:off x="5093537" y="3501040"/>
            <a:ext cx="730024" cy="28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216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Полилиния 71"/>
          <p:cNvSpPr/>
          <p:nvPr/>
        </p:nvSpPr>
        <p:spPr>
          <a:xfrm>
            <a:off x="5093537" y="3933096"/>
            <a:ext cx="730024" cy="360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Полилиния 72"/>
          <p:cNvSpPr/>
          <p:nvPr/>
        </p:nvSpPr>
        <p:spPr>
          <a:xfrm>
            <a:off x="5093537" y="4437112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Полилиния 73"/>
          <p:cNvSpPr/>
          <p:nvPr/>
        </p:nvSpPr>
        <p:spPr>
          <a:xfrm>
            <a:off x="5093537" y="4995216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Полилиния 74"/>
          <p:cNvSpPr/>
          <p:nvPr/>
        </p:nvSpPr>
        <p:spPr>
          <a:xfrm>
            <a:off x="5093537" y="5517272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117425" y="2996992"/>
            <a:ext cx="4759461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реализованных </a:t>
            </a:r>
            <a:r>
              <a:rPr lang="ru-RU" sz="11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инициативных </a:t>
            </a:r>
            <a:r>
              <a:rPr lang="ru-RU" sz="1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проектов</a:t>
            </a:r>
            <a:r>
              <a:rPr lang="ru-RU" sz="11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ед.</a:t>
            </a:r>
            <a:endParaRPr lang="ru-RU" sz="11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Полилиния 77"/>
          <p:cNvSpPr/>
          <p:nvPr/>
        </p:nvSpPr>
        <p:spPr>
          <a:xfrm>
            <a:off x="6748019" y="3068992"/>
            <a:ext cx="730024" cy="28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en-US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Полилиния 78"/>
          <p:cNvSpPr/>
          <p:nvPr/>
        </p:nvSpPr>
        <p:spPr>
          <a:xfrm>
            <a:off x="7529277" y="3068992"/>
            <a:ext cx="730024" cy="28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en-US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Полилиния 79"/>
          <p:cNvSpPr/>
          <p:nvPr/>
        </p:nvSpPr>
        <p:spPr>
          <a:xfrm>
            <a:off x="5930309" y="3068992"/>
            <a:ext cx="730024" cy="28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Полилиния 80"/>
          <p:cNvSpPr/>
          <p:nvPr/>
        </p:nvSpPr>
        <p:spPr>
          <a:xfrm>
            <a:off x="8316416" y="3068992"/>
            <a:ext cx="730024" cy="28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Полилиния 81"/>
          <p:cNvSpPr/>
          <p:nvPr/>
        </p:nvSpPr>
        <p:spPr>
          <a:xfrm>
            <a:off x="5093537" y="3068992"/>
            <a:ext cx="730024" cy="28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09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73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16734" y="692696"/>
            <a:ext cx="5386716" cy="108012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благоприятных условий для развития промышленности Чувашской Республики;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инновационной активности бизнеса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2816" y="1870954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4230302" y="1916832"/>
            <a:ext cx="4688404" cy="216023"/>
          </a:xfrm>
          <a:custGeom>
            <a:avLst/>
            <a:gdLst>
              <a:gd name="connsiteX0" fmla="*/ 0 w 4928030"/>
              <a:gd name="connsiteY0" fmla="*/ 40668 h 406676"/>
              <a:gd name="connsiteX1" fmla="*/ 40668 w 4928030"/>
              <a:gd name="connsiteY1" fmla="*/ 0 h 406676"/>
              <a:gd name="connsiteX2" fmla="*/ 4887362 w 4928030"/>
              <a:gd name="connsiteY2" fmla="*/ 0 h 406676"/>
              <a:gd name="connsiteX3" fmla="*/ 4928030 w 4928030"/>
              <a:gd name="connsiteY3" fmla="*/ 40668 h 406676"/>
              <a:gd name="connsiteX4" fmla="*/ 4928030 w 4928030"/>
              <a:gd name="connsiteY4" fmla="*/ 366008 h 406676"/>
              <a:gd name="connsiteX5" fmla="*/ 4887362 w 4928030"/>
              <a:gd name="connsiteY5" fmla="*/ 406676 h 406676"/>
              <a:gd name="connsiteX6" fmla="*/ 40668 w 4928030"/>
              <a:gd name="connsiteY6" fmla="*/ 406676 h 406676"/>
              <a:gd name="connsiteX7" fmla="*/ 0 w 4928030"/>
              <a:gd name="connsiteY7" fmla="*/ 366008 h 406676"/>
              <a:gd name="connsiteX8" fmla="*/ 0 w 4928030"/>
              <a:gd name="connsiteY8" fmla="*/ 40668 h 406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28030" h="406676">
                <a:moveTo>
                  <a:pt x="0" y="40668"/>
                </a:moveTo>
                <a:cubicBezTo>
                  <a:pt x="0" y="18208"/>
                  <a:pt x="18208" y="0"/>
                  <a:pt x="40668" y="0"/>
                </a:cubicBezTo>
                <a:lnTo>
                  <a:pt x="4887362" y="0"/>
                </a:lnTo>
                <a:cubicBezTo>
                  <a:pt x="4909822" y="0"/>
                  <a:pt x="4928030" y="18208"/>
                  <a:pt x="4928030" y="40668"/>
                </a:cubicBezTo>
                <a:lnTo>
                  <a:pt x="4928030" y="366008"/>
                </a:lnTo>
                <a:cubicBezTo>
                  <a:pt x="4928030" y="388468"/>
                  <a:pt x="4909822" y="406676"/>
                  <a:pt x="4887362" y="406676"/>
                </a:cubicBezTo>
                <a:lnTo>
                  <a:pt x="40668" y="406676"/>
                </a:lnTo>
                <a:cubicBezTo>
                  <a:pt x="18208" y="406676"/>
                  <a:pt x="0" y="388468"/>
                  <a:pt x="0" y="366008"/>
                </a:cubicBezTo>
                <a:lnTo>
                  <a:pt x="0" y="4066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871" tIns="72871" rIns="72871" bIns="72871" numCol="1" spcCol="1270" anchor="ctr" anchorCtr="0">
            <a:noAutofit/>
          </a:bodyPr>
          <a:lstStyle/>
          <a:p>
            <a:pPr algn="ctr" defTabSz="7112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</a:t>
            </a:r>
            <a:r>
              <a:rPr lang="ru-RU" sz="1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структурных элементов, </a:t>
            </a:r>
            <a:r>
              <a:rPr lang="ru-RU" sz="1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6" name="Полилиния 5"/>
          <p:cNvSpPr/>
          <p:nvPr/>
        </p:nvSpPr>
        <p:spPr>
          <a:xfrm>
            <a:off x="4230302" y="2182029"/>
            <a:ext cx="2698943" cy="237374"/>
          </a:xfrm>
          <a:custGeom>
            <a:avLst/>
            <a:gdLst>
              <a:gd name="connsiteX0" fmla="*/ 0 w 2842959"/>
              <a:gd name="connsiteY0" fmla="*/ 30897 h 308968"/>
              <a:gd name="connsiteX1" fmla="*/ 30897 w 2842959"/>
              <a:gd name="connsiteY1" fmla="*/ 0 h 308968"/>
              <a:gd name="connsiteX2" fmla="*/ 2812062 w 2842959"/>
              <a:gd name="connsiteY2" fmla="*/ 0 h 308968"/>
              <a:gd name="connsiteX3" fmla="*/ 2842959 w 2842959"/>
              <a:gd name="connsiteY3" fmla="*/ 30897 h 308968"/>
              <a:gd name="connsiteX4" fmla="*/ 2842959 w 2842959"/>
              <a:gd name="connsiteY4" fmla="*/ 278071 h 308968"/>
              <a:gd name="connsiteX5" fmla="*/ 2812062 w 2842959"/>
              <a:gd name="connsiteY5" fmla="*/ 308968 h 308968"/>
              <a:gd name="connsiteX6" fmla="*/ 30897 w 2842959"/>
              <a:gd name="connsiteY6" fmla="*/ 308968 h 308968"/>
              <a:gd name="connsiteX7" fmla="*/ 0 w 2842959"/>
              <a:gd name="connsiteY7" fmla="*/ 278071 h 308968"/>
              <a:gd name="connsiteX8" fmla="*/ 0 w 2842959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2812062" y="0"/>
                </a:lnTo>
                <a:cubicBezTo>
                  <a:pt x="2829126" y="0"/>
                  <a:pt x="2842959" y="13833"/>
                  <a:pt x="2842959" y="30897"/>
                </a:cubicBezTo>
                <a:lnTo>
                  <a:pt x="2842959" y="278071"/>
                </a:lnTo>
                <a:cubicBezTo>
                  <a:pt x="2842959" y="295135"/>
                  <a:pt x="2829126" y="308968"/>
                  <a:pt x="2812062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199" tIns="66199" rIns="66199" bIns="66199" numCol="1" spcCol="1270" anchor="ctr" anchorCtr="0">
            <a:noAutofit/>
          </a:bodyPr>
          <a:lstStyle/>
          <a:p>
            <a:pPr algn="ctr" defTabSz="6667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4230301" y="2995192"/>
            <a:ext cx="2698943" cy="504056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«Поддержка проектов развития промышленности, развитие инфраструктуры и диверсификация оборонно-промышленного комплекса»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6980307" y="2177280"/>
            <a:ext cx="631187" cy="223311"/>
          </a:xfrm>
          <a:custGeom>
            <a:avLst/>
            <a:gdLst>
              <a:gd name="connsiteX0" fmla="*/ 0 w 761117"/>
              <a:gd name="connsiteY0" fmla="*/ 30897 h 308968"/>
              <a:gd name="connsiteX1" fmla="*/ 30897 w 761117"/>
              <a:gd name="connsiteY1" fmla="*/ 0 h 308968"/>
              <a:gd name="connsiteX2" fmla="*/ 730220 w 761117"/>
              <a:gd name="connsiteY2" fmla="*/ 0 h 308968"/>
              <a:gd name="connsiteX3" fmla="*/ 761117 w 761117"/>
              <a:gd name="connsiteY3" fmla="*/ 30897 h 308968"/>
              <a:gd name="connsiteX4" fmla="*/ 761117 w 761117"/>
              <a:gd name="connsiteY4" fmla="*/ 278071 h 308968"/>
              <a:gd name="connsiteX5" fmla="*/ 730220 w 761117"/>
              <a:gd name="connsiteY5" fmla="*/ 308968 h 308968"/>
              <a:gd name="connsiteX6" fmla="*/ 30897 w 761117"/>
              <a:gd name="connsiteY6" fmla="*/ 308968 h 308968"/>
              <a:gd name="connsiteX7" fmla="*/ 0 w 761117"/>
              <a:gd name="connsiteY7" fmla="*/ 278071 h 308968"/>
              <a:gd name="connsiteX8" fmla="*/ 0 w 761117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117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730220" y="0"/>
                </a:lnTo>
                <a:cubicBezTo>
                  <a:pt x="747284" y="0"/>
                  <a:pt x="761117" y="13833"/>
                  <a:pt x="761117" y="30897"/>
                </a:cubicBezTo>
                <a:lnTo>
                  <a:pt x="761117" y="278071"/>
                </a:lnTo>
                <a:cubicBezTo>
                  <a:pt x="761117" y="295135"/>
                  <a:pt x="747284" y="308968"/>
                  <a:pt x="730220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89" tIns="62389" rIns="62389" bIns="6238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6980307" y="2506226"/>
            <a:ext cx="631187" cy="432048"/>
          </a:xfrm>
          <a:custGeom>
            <a:avLst/>
            <a:gdLst>
              <a:gd name="connsiteX0" fmla="*/ 0 w 816003"/>
              <a:gd name="connsiteY0" fmla="*/ 61344 h 613435"/>
              <a:gd name="connsiteX1" fmla="*/ 61344 w 816003"/>
              <a:gd name="connsiteY1" fmla="*/ 0 h 613435"/>
              <a:gd name="connsiteX2" fmla="*/ 754660 w 816003"/>
              <a:gd name="connsiteY2" fmla="*/ 0 h 613435"/>
              <a:gd name="connsiteX3" fmla="*/ 816004 w 816003"/>
              <a:gd name="connsiteY3" fmla="*/ 61344 h 613435"/>
              <a:gd name="connsiteX4" fmla="*/ 816003 w 816003"/>
              <a:gd name="connsiteY4" fmla="*/ 552092 h 613435"/>
              <a:gd name="connsiteX5" fmla="*/ 754659 w 816003"/>
              <a:gd name="connsiteY5" fmla="*/ 613436 h 613435"/>
              <a:gd name="connsiteX6" fmla="*/ 61344 w 816003"/>
              <a:gd name="connsiteY6" fmla="*/ 613435 h 613435"/>
              <a:gd name="connsiteX7" fmla="*/ 0 w 816003"/>
              <a:gd name="connsiteY7" fmla="*/ 552091 h 613435"/>
              <a:gd name="connsiteX8" fmla="*/ 0 w 816003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6003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54660" y="0"/>
                </a:lnTo>
                <a:cubicBezTo>
                  <a:pt x="788539" y="0"/>
                  <a:pt x="816004" y="27465"/>
                  <a:pt x="816004" y="61344"/>
                </a:cubicBezTo>
                <a:cubicBezTo>
                  <a:pt x="816004" y="224927"/>
                  <a:pt x="816003" y="388509"/>
                  <a:pt x="816003" y="552092"/>
                </a:cubicBezTo>
                <a:cubicBezTo>
                  <a:pt x="816003" y="585971"/>
                  <a:pt x="788538" y="613436"/>
                  <a:pt x="754659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9,7</a:t>
            </a:r>
          </a:p>
        </p:txBody>
      </p:sp>
      <p:sp>
        <p:nvSpPr>
          <p:cNvPr id="22" name="Полилиния 21"/>
          <p:cNvSpPr/>
          <p:nvPr/>
        </p:nvSpPr>
        <p:spPr>
          <a:xfrm>
            <a:off x="6980307" y="2994920"/>
            <a:ext cx="612000" cy="504562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536,8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8318021" y="2182029"/>
            <a:ext cx="612000" cy="233739"/>
          </a:xfrm>
          <a:custGeom>
            <a:avLst/>
            <a:gdLst>
              <a:gd name="connsiteX0" fmla="*/ 0 w 687626"/>
              <a:gd name="connsiteY0" fmla="*/ 30897 h 308968"/>
              <a:gd name="connsiteX1" fmla="*/ 30897 w 687626"/>
              <a:gd name="connsiteY1" fmla="*/ 0 h 308968"/>
              <a:gd name="connsiteX2" fmla="*/ 656729 w 687626"/>
              <a:gd name="connsiteY2" fmla="*/ 0 h 308968"/>
              <a:gd name="connsiteX3" fmla="*/ 687626 w 687626"/>
              <a:gd name="connsiteY3" fmla="*/ 30897 h 308968"/>
              <a:gd name="connsiteX4" fmla="*/ 687626 w 687626"/>
              <a:gd name="connsiteY4" fmla="*/ 278071 h 308968"/>
              <a:gd name="connsiteX5" fmla="*/ 656729 w 687626"/>
              <a:gd name="connsiteY5" fmla="*/ 308968 h 308968"/>
              <a:gd name="connsiteX6" fmla="*/ 30897 w 687626"/>
              <a:gd name="connsiteY6" fmla="*/ 308968 h 308968"/>
              <a:gd name="connsiteX7" fmla="*/ 0 w 687626"/>
              <a:gd name="connsiteY7" fmla="*/ 278071 h 308968"/>
              <a:gd name="connsiteX8" fmla="*/ 0 w 687626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7626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656729" y="0"/>
                </a:lnTo>
                <a:cubicBezTo>
                  <a:pt x="673793" y="0"/>
                  <a:pt x="687626" y="13833"/>
                  <a:pt x="687626" y="30897"/>
                </a:cubicBezTo>
                <a:lnTo>
                  <a:pt x="687626" y="278071"/>
                </a:lnTo>
                <a:cubicBezTo>
                  <a:pt x="687626" y="295135"/>
                  <a:pt x="673793" y="308968"/>
                  <a:pt x="656729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89" tIns="62389" rIns="62389" bIns="6238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7193966"/>
              </p:ext>
            </p:extLst>
          </p:nvPr>
        </p:nvGraphicFramePr>
        <p:xfrm>
          <a:off x="215056" y="2296617"/>
          <a:ext cx="3934126" cy="32367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base">
              <a:spcAft>
                <a:spcPct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base">
              <a:spcAft>
                <a:spcPct val="0"/>
              </a:spcAft>
              <a:buClr>
                <a:srgbClr val="F14124">
                  <a:lumMod val="75000"/>
                </a:srgbClr>
              </a:buClr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промышленности и инновационная экономика»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олилиния 31"/>
          <p:cNvSpPr/>
          <p:nvPr/>
        </p:nvSpPr>
        <p:spPr>
          <a:xfrm>
            <a:off x="7662646" y="2183180"/>
            <a:ext cx="612000" cy="223311"/>
          </a:xfrm>
          <a:custGeom>
            <a:avLst/>
            <a:gdLst>
              <a:gd name="connsiteX0" fmla="*/ 0 w 761117"/>
              <a:gd name="connsiteY0" fmla="*/ 30897 h 308968"/>
              <a:gd name="connsiteX1" fmla="*/ 30897 w 761117"/>
              <a:gd name="connsiteY1" fmla="*/ 0 h 308968"/>
              <a:gd name="connsiteX2" fmla="*/ 730220 w 761117"/>
              <a:gd name="connsiteY2" fmla="*/ 0 h 308968"/>
              <a:gd name="connsiteX3" fmla="*/ 761117 w 761117"/>
              <a:gd name="connsiteY3" fmla="*/ 30897 h 308968"/>
              <a:gd name="connsiteX4" fmla="*/ 761117 w 761117"/>
              <a:gd name="connsiteY4" fmla="*/ 278071 h 308968"/>
              <a:gd name="connsiteX5" fmla="*/ 730220 w 761117"/>
              <a:gd name="connsiteY5" fmla="*/ 308968 h 308968"/>
              <a:gd name="connsiteX6" fmla="*/ 30897 w 761117"/>
              <a:gd name="connsiteY6" fmla="*/ 308968 h 308968"/>
              <a:gd name="connsiteX7" fmla="*/ 0 w 761117"/>
              <a:gd name="connsiteY7" fmla="*/ 278071 h 308968"/>
              <a:gd name="connsiteX8" fmla="*/ 0 w 761117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117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730220" y="0"/>
                </a:lnTo>
                <a:cubicBezTo>
                  <a:pt x="747284" y="0"/>
                  <a:pt x="761117" y="13833"/>
                  <a:pt x="761117" y="30897"/>
                </a:cubicBezTo>
                <a:lnTo>
                  <a:pt x="761117" y="278071"/>
                </a:lnTo>
                <a:cubicBezTo>
                  <a:pt x="761117" y="295135"/>
                  <a:pt x="747284" y="308968"/>
                  <a:pt x="730220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89" tIns="62389" rIns="62389" bIns="6238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4238019" y="2482841"/>
            <a:ext cx="2698943" cy="432048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«Производительность труда»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7654132" y="2501052"/>
            <a:ext cx="604569" cy="423892"/>
          </a:xfrm>
          <a:custGeom>
            <a:avLst/>
            <a:gdLst>
              <a:gd name="connsiteX0" fmla="*/ 0 w 816003"/>
              <a:gd name="connsiteY0" fmla="*/ 61344 h 613435"/>
              <a:gd name="connsiteX1" fmla="*/ 61344 w 816003"/>
              <a:gd name="connsiteY1" fmla="*/ 0 h 613435"/>
              <a:gd name="connsiteX2" fmla="*/ 754660 w 816003"/>
              <a:gd name="connsiteY2" fmla="*/ 0 h 613435"/>
              <a:gd name="connsiteX3" fmla="*/ 816004 w 816003"/>
              <a:gd name="connsiteY3" fmla="*/ 61344 h 613435"/>
              <a:gd name="connsiteX4" fmla="*/ 816003 w 816003"/>
              <a:gd name="connsiteY4" fmla="*/ 552092 h 613435"/>
              <a:gd name="connsiteX5" fmla="*/ 754659 w 816003"/>
              <a:gd name="connsiteY5" fmla="*/ 613436 h 613435"/>
              <a:gd name="connsiteX6" fmla="*/ 61344 w 816003"/>
              <a:gd name="connsiteY6" fmla="*/ 613435 h 613435"/>
              <a:gd name="connsiteX7" fmla="*/ 0 w 816003"/>
              <a:gd name="connsiteY7" fmla="*/ 552091 h 613435"/>
              <a:gd name="connsiteX8" fmla="*/ 0 w 816003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6003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54660" y="0"/>
                </a:lnTo>
                <a:cubicBezTo>
                  <a:pt x="788539" y="0"/>
                  <a:pt x="816004" y="27465"/>
                  <a:pt x="816004" y="61344"/>
                </a:cubicBezTo>
                <a:cubicBezTo>
                  <a:pt x="816004" y="224927"/>
                  <a:pt x="816003" y="388509"/>
                  <a:pt x="816003" y="552092"/>
                </a:cubicBezTo>
                <a:cubicBezTo>
                  <a:pt x="816003" y="585971"/>
                  <a:pt x="788538" y="613436"/>
                  <a:pt x="754659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10,4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8321572" y="2506226"/>
            <a:ext cx="612000" cy="413794"/>
          </a:xfrm>
          <a:custGeom>
            <a:avLst/>
            <a:gdLst>
              <a:gd name="connsiteX0" fmla="*/ 0 w 816003"/>
              <a:gd name="connsiteY0" fmla="*/ 61344 h 613435"/>
              <a:gd name="connsiteX1" fmla="*/ 61344 w 816003"/>
              <a:gd name="connsiteY1" fmla="*/ 0 h 613435"/>
              <a:gd name="connsiteX2" fmla="*/ 754660 w 816003"/>
              <a:gd name="connsiteY2" fmla="*/ 0 h 613435"/>
              <a:gd name="connsiteX3" fmla="*/ 816004 w 816003"/>
              <a:gd name="connsiteY3" fmla="*/ 61344 h 613435"/>
              <a:gd name="connsiteX4" fmla="*/ 816003 w 816003"/>
              <a:gd name="connsiteY4" fmla="*/ 552092 h 613435"/>
              <a:gd name="connsiteX5" fmla="*/ 754659 w 816003"/>
              <a:gd name="connsiteY5" fmla="*/ 613436 h 613435"/>
              <a:gd name="connsiteX6" fmla="*/ 61344 w 816003"/>
              <a:gd name="connsiteY6" fmla="*/ 613435 h 613435"/>
              <a:gd name="connsiteX7" fmla="*/ 0 w 816003"/>
              <a:gd name="connsiteY7" fmla="*/ 552091 h 613435"/>
              <a:gd name="connsiteX8" fmla="*/ 0 w 816003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6003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54660" y="0"/>
                </a:lnTo>
                <a:cubicBezTo>
                  <a:pt x="788539" y="0"/>
                  <a:pt x="816004" y="27465"/>
                  <a:pt x="816004" y="61344"/>
                </a:cubicBezTo>
                <a:cubicBezTo>
                  <a:pt x="816004" y="224927"/>
                  <a:pt x="816003" y="388509"/>
                  <a:pt x="816003" y="552092"/>
                </a:cubicBezTo>
                <a:cubicBezTo>
                  <a:pt x="816003" y="585971"/>
                  <a:pt x="788538" y="613436"/>
                  <a:pt x="754659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11,0</a:t>
            </a:r>
          </a:p>
        </p:txBody>
      </p:sp>
      <p:sp>
        <p:nvSpPr>
          <p:cNvPr id="41" name="Полилиния 40"/>
          <p:cNvSpPr/>
          <p:nvPr/>
        </p:nvSpPr>
        <p:spPr>
          <a:xfrm>
            <a:off x="7643370" y="3001748"/>
            <a:ext cx="622075" cy="513233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416,9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8321572" y="2995931"/>
            <a:ext cx="612000" cy="513233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642,6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774" y="620688"/>
            <a:ext cx="3024336" cy="12961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4238018" y="3579551"/>
            <a:ext cx="2698943" cy="288000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ts val="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«</a:t>
            </a:r>
            <a:r>
              <a:rPr lang="ru-RU" sz="9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Энергоэффективность</a:t>
            </a: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транспортном комплексе»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6980307" y="3579513"/>
            <a:ext cx="613938" cy="288000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0,8</a:t>
            </a:r>
          </a:p>
        </p:txBody>
      </p:sp>
      <p:sp>
        <p:nvSpPr>
          <p:cNvPr id="28" name="Полилиния 27"/>
          <p:cNvSpPr/>
          <p:nvPr/>
        </p:nvSpPr>
        <p:spPr>
          <a:xfrm>
            <a:off x="7642307" y="3591785"/>
            <a:ext cx="634277" cy="288000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8321572" y="3585075"/>
            <a:ext cx="612000" cy="288000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4226011" y="3956149"/>
            <a:ext cx="2725285" cy="375836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ts val="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«Развитие межрегионального и международного сотрудничества»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4242487" y="4392505"/>
            <a:ext cx="2708810" cy="549481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ts val="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«Содействие развитию промышленного производства и повышения инвестиционной привлекательности региона»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4236015" y="5387876"/>
            <a:ext cx="2688671" cy="394153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ts val="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«Энергосбережение в Чувашской Республике»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4226011" y="5868731"/>
            <a:ext cx="2687057" cy="644100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ts val="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«Обеспечение реализации государственной программы Чувашской Республики «Развитие промышленности и инновационная экономика»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4239003" y="5016832"/>
            <a:ext cx="2685683" cy="296198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ts val="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«Качество»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6991840" y="3952803"/>
            <a:ext cx="587920" cy="375836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5,5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7636363" y="3947266"/>
            <a:ext cx="652047" cy="372264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0,6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8318726" y="3943123"/>
            <a:ext cx="612000" cy="375836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0,7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6991840" y="4392505"/>
            <a:ext cx="587920" cy="549481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20,0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7636364" y="4391394"/>
            <a:ext cx="652045" cy="550592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20,0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8321738" y="4389006"/>
            <a:ext cx="612000" cy="552979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20,0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6968551" y="5005852"/>
            <a:ext cx="611209" cy="288000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0,5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7619239" y="5015577"/>
            <a:ext cx="634277" cy="288000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0,5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8296921" y="5015577"/>
            <a:ext cx="612000" cy="288000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0,5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6958030" y="5399535"/>
            <a:ext cx="634277" cy="382494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17,3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7654133" y="5399535"/>
            <a:ext cx="634277" cy="382494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7,3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8323373" y="5409643"/>
            <a:ext cx="612000" cy="372385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7,3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Полилиния 57"/>
          <p:cNvSpPr/>
          <p:nvPr/>
        </p:nvSpPr>
        <p:spPr>
          <a:xfrm>
            <a:off x="6958030" y="5883639"/>
            <a:ext cx="634277" cy="629192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39,2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олилиния 58"/>
          <p:cNvSpPr/>
          <p:nvPr/>
        </p:nvSpPr>
        <p:spPr>
          <a:xfrm>
            <a:off x="7637268" y="5889183"/>
            <a:ext cx="634277" cy="623647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41,4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Полилиния 59"/>
          <p:cNvSpPr/>
          <p:nvPr/>
        </p:nvSpPr>
        <p:spPr>
          <a:xfrm>
            <a:off x="8306706" y="5896568"/>
            <a:ext cx="612000" cy="616261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41,4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Скругленная прямоугольная выноска 60"/>
          <p:cNvSpPr/>
          <p:nvPr/>
        </p:nvSpPr>
        <p:spPr>
          <a:xfrm>
            <a:off x="395536" y="5724558"/>
            <a:ext cx="3240360" cy="800786"/>
          </a:xfrm>
          <a:prstGeom prst="wedgeRoundRectCallout">
            <a:avLst>
              <a:gd name="adj1" fmla="val 45363"/>
              <a:gd name="adj2" fmla="val -84694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Суммы на 2026 – 2027 годы планируется предусмотреть с учетом участия в федеральных программах на развитие промышленности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82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>
          <a:xfrm>
            <a:off x="5126783" y="1055897"/>
            <a:ext cx="3903032" cy="1092777"/>
          </a:xfrm>
          <a:custGeom>
            <a:avLst/>
            <a:gdLst>
              <a:gd name="connsiteX0" fmla="*/ 0 w 3903032"/>
              <a:gd name="connsiteY0" fmla="*/ 109278 h 1092777"/>
              <a:gd name="connsiteX1" fmla="*/ 109278 w 3903032"/>
              <a:gd name="connsiteY1" fmla="*/ 0 h 1092777"/>
              <a:gd name="connsiteX2" fmla="*/ 3793754 w 3903032"/>
              <a:gd name="connsiteY2" fmla="*/ 0 h 1092777"/>
              <a:gd name="connsiteX3" fmla="*/ 3903032 w 3903032"/>
              <a:gd name="connsiteY3" fmla="*/ 109278 h 1092777"/>
              <a:gd name="connsiteX4" fmla="*/ 3903032 w 3903032"/>
              <a:gd name="connsiteY4" fmla="*/ 983499 h 1092777"/>
              <a:gd name="connsiteX5" fmla="*/ 3793754 w 3903032"/>
              <a:gd name="connsiteY5" fmla="*/ 1092777 h 1092777"/>
              <a:gd name="connsiteX6" fmla="*/ 109278 w 3903032"/>
              <a:gd name="connsiteY6" fmla="*/ 1092777 h 1092777"/>
              <a:gd name="connsiteX7" fmla="*/ 0 w 3903032"/>
              <a:gd name="connsiteY7" fmla="*/ 983499 h 1092777"/>
              <a:gd name="connsiteX8" fmla="*/ 0 w 3903032"/>
              <a:gd name="connsiteY8" fmla="*/ 109278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1092777">
                <a:moveTo>
                  <a:pt x="0" y="109278"/>
                </a:moveTo>
                <a:cubicBezTo>
                  <a:pt x="0" y="48925"/>
                  <a:pt x="48925" y="0"/>
                  <a:pt x="109278" y="0"/>
                </a:cubicBezTo>
                <a:lnTo>
                  <a:pt x="3793754" y="0"/>
                </a:lnTo>
                <a:cubicBezTo>
                  <a:pt x="3854107" y="0"/>
                  <a:pt x="3903032" y="48925"/>
                  <a:pt x="3903032" y="109278"/>
                </a:cubicBezTo>
                <a:lnTo>
                  <a:pt x="3903032" y="983499"/>
                </a:lnTo>
                <a:cubicBezTo>
                  <a:pt x="3903032" y="1043852"/>
                  <a:pt x="3854107" y="1092777"/>
                  <a:pt x="3793754" y="1092777"/>
                </a:cubicBezTo>
                <a:lnTo>
                  <a:pt x="109278" y="1092777"/>
                </a:lnTo>
                <a:cubicBezTo>
                  <a:pt x="48925" y="1092777"/>
                  <a:pt x="0" y="1043852"/>
                  <a:pt x="0" y="983499"/>
                </a:cubicBezTo>
                <a:lnTo>
                  <a:pt x="0" y="109278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92966" tIns="92966" rIns="92966" bIns="92966" numCol="1" spcCol="1270" anchor="ctr" anchorCtr="0">
            <a:noAutofit/>
          </a:bodyPr>
          <a:lstStyle/>
          <a:p>
            <a:pPr algn="ctr" defTabSz="7112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</a:p>
        </p:txBody>
      </p:sp>
      <p:sp>
        <p:nvSpPr>
          <p:cNvPr id="16" name="Полилиния 15"/>
          <p:cNvSpPr/>
          <p:nvPr/>
        </p:nvSpPr>
        <p:spPr>
          <a:xfrm>
            <a:off x="5927052" y="2364293"/>
            <a:ext cx="730024" cy="775751"/>
          </a:xfrm>
          <a:custGeom>
            <a:avLst/>
            <a:gdLst>
              <a:gd name="connsiteX0" fmla="*/ 0 w 730024"/>
              <a:gd name="connsiteY0" fmla="*/ 73002 h 775751"/>
              <a:gd name="connsiteX1" fmla="*/ 73002 w 730024"/>
              <a:gd name="connsiteY1" fmla="*/ 0 h 775751"/>
              <a:gd name="connsiteX2" fmla="*/ 657022 w 730024"/>
              <a:gd name="connsiteY2" fmla="*/ 0 h 775751"/>
              <a:gd name="connsiteX3" fmla="*/ 730024 w 730024"/>
              <a:gd name="connsiteY3" fmla="*/ 73002 h 775751"/>
              <a:gd name="connsiteX4" fmla="*/ 730024 w 730024"/>
              <a:gd name="connsiteY4" fmla="*/ 702749 h 775751"/>
              <a:gd name="connsiteX5" fmla="*/ 657022 w 730024"/>
              <a:gd name="connsiteY5" fmla="*/ 775751 h 775751"/>
              <a:gd name="connsiteX6" fmla="*/ 73002 w 730024"/>
              <a:gd name="connsiteY6" fmla="*/ 775751 h 775751"/>
              <a:gd name="connsiteX7" fmla="*/ 0 w 730024"/>
              <a:gd name="connsiteY7" fmla="*/ 702749 h 775751"/>
              <a:gd name="connsiteX8" fmla="*/ 0 w 730024"/>
              <a:gd name="connsiteY8" fmla="*/ 73002 h 77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775751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702749"/>
                </a:lnTo>
                <a:cubicBezTo>
                  <a:pt x="730024" y="743067"/>
                  <a:pt x="697340" y="775751"/>
                  <a:pt x="657022" y="775751"/>
                </a:cubicBezTo>
                <a:lnTo>
                  <a:pt x="73002" y="775751"/>
                </a:lnTo>
                <a:cubicBezTo>
                  <a:pt x="32684" y="775751"/>
                  <a:pt x="0" y="743067"/>
                  <a:pt x="0" y="702749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22" tIns="74722" rIns="74722" bIns="74722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план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5946344" y="3565686"/>
            <a:ext cx="730024" cy="568147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105,3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6718399" y="2364293"/>
            <a:ext cx="730024" cy="775751"/>
          </a:xfrm>
          <a:custGeom>
            <a:avLst/>
            <a:gdLst>
              <a:gd name="connsiteX0" fmla="*/ 0 w 730024"/>
              <a:gd name="connsiteY0" fmla="*/ 73002 h 775751"/>
              <a:gd name="connsiteX1" fmla="*/ 73002 w 730024"/>
              <a:gd name="connsiteY1" fmla="*/ 0 h 775751"/>
              <a:gd name="connsiteX2" fmla="*/ 657022 w 730024"/>
              <a:gd name="connsiteY2" fmla="*/ 0 h 775751"/>
              <a:gd name="connsiteX3" fmla="*/ 730024 w 730024"/>
              <a:gd name="connsiteY3" fmla="*/ 73002 h 775751"/>
              <a:gd name="connsiteX4" fmla="*/ 730024 w 730024"/>
              <a:gd name="connsiteY4" fmla="*/ 702749 h 775751"/>
              <a:gd name="connsiteX5" fmla="*/ 657022 w 730024"/>
              <a:gd name="connsiteY5" fmla="*/ 775751 h 775751"/>
              <a:gd name="connsiteX6" fmla="*/ 73002 w 730024"/>
              <a:gd name="connsiteY6" fmla="*/ 775751 h 775751"/>
              <a:gd name="connsiteX7" fmla="*/ 0 w 730024"/>
              <a:gd name="connsiteY7" fmla="*/ 702749 h 775751"/>
              <a:gd name="connsiteX8" fmla="*/ 0 w 730024"/>
              <a:gd name="connsiteY8" fmla="*/ 73002 h 77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775751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702749"/>
                </a:lnTo>
                <a:cubicBezTo>
                  <a:pt x="730024" y="743067"/>
                  <a:pt x="697340" y="775751"/>
                  <a:pt x="657022" y="775751"/>
                </a:cubicBezTo>
                <a:lnTo>
                  <a:pt x="73002" y="775751"/>
                </a:lnTo>
                <a:cubicBezTo>
                  <a:pt x="32684" y="775751"/>
                  <a:pt x="0" y="743067"/>
                  <a:pt x="0" y="702749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22" tIns="74722" rIns="74722" bIns="74722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6737691" y="3565686"/>
            <a:ext cx="730024" cy="568147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105,7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7509746" y="2364293"/>
            <a:ext cx="730024" cy="775751"/>
          </a:xfrm>
          <a:custGeom>
            <a:avLst/>
            <a:gdLst>
              <a:gd name="connsiteX0" fmla="*/ 0 w 730024"/>
              <a:gd name="connsiteY0" fmla="*/ 73002 h 775751"/>
              <a:gd name="connsiteX1" fmla="*/ 73002 w 730024"/>
              <a:gd name="connsiteY1" fmla="*/ 0 h 775751"/>
              <a:gd name="connsiteX2" fmla="*/ 657022 w 730024"/>
              <a:gd name="connsiteY2" fmla="*/ 0 h 775751"/>
              <a:gd name="connsiteX3" fmla="*/ 730024 w 730024"/>
              <a:gd name="connsiteY3" fmla="*/ 73002 h 775751"/>
              <a:gd name="connsiteX4" fmla="*/ 730024 w 730024"/>
              <a:gd name="connsiteY4" fmla="*/ 702749 h 775751"/>
              <a:gd name="connsiteX5" fmla="*/ 657022 w 730024"/>
              <a:gd name="connsiteY5" fmla="*/ 775751 h 775751"/>
              <a:gd name="connsiteX6" fmla="*/ 73002 w 730024"/>
              <a:gd name="connsiteY6" fmla="*/ 775751 h 775751"/>
              <a:gd name="connsiteX7" fmla="*/ 0 w 730024"/>
              <a:gd name="connsiteY7" fmla="*/ 702749 h 775751"/>
              <a:gd name="connsiteX8" fmla="*/ 0 w 730024"/>
              <a:gd name="connsiteY8" fmla="*/ 73002 h 77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775751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702749"/>
                </a:lnTo>
                <a:cubicBezTo>
                  <a:pt x="730024" y="743067"/>
                  <a:pt x="697340" y="775751"/>
                  <a:pt x="657022" y="775751"/>
                </a:cubicBezTo>
                <a:lnTo>
                  <a:pt x="73002" y="775751"/>
                </a:lnTo>
                <a:cubicBezTo>
                  <a:pt x="32684" y="775751"/>
                  <a:pt x="0" y="743067"/>
                  <a:pt x="0" y="702749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22" tIns="74722" rIns="74722" bIns="74722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7529038" y="3565686"/>
            <a:ext cx="730024" cy="568147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106,1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8301093" y="2364293"/>
            <a:ext cx="730024" cy="775751"/>
          </a:xfrm>
          <a:custGeom>
            <a:avLst/>
            <a:gdLst>
              <a:gd name="connsiteX0" fmla="*/ 0 w 730024"/>
              <a:gd name="connsiteY0" fmla="*/ 73002 h 775751"/>
              <a:gd name="connsiteX1" fmla="*/ 73002 w 730024"/>
              <a:gd name="connsiteY1" fmla="*/ 0 h 775751"/>
              <a:gd name="connsiteX2" fmla="*/ 657022 w 730024"/>
              <a:gd name="connsiteY2" fmla="*/ 0 h 775751"/>
              <a:gd name="connsiteX3" fmla="*/ 730024 w 730024"/>
              <a:gd name="connsiteY3" fmla="*/ 73002 h 775751"/>
              <a:gd name="connsiteX4" fmla="*/ 730024 w 730024"/>
              <a:gd name="connsiteY4" fmla="*/ 702749 h 775751"/>
              <a:gd name="connsiteX5" fmla="*/ 657022 w 730024"/>
              <a:gd name="connsiteY5" fmla="*/ 775751 h 775751"/>
              <a:gd name="connsiteX6" fmla="*/ 73002 w 730024"/>
              <a:gd name="connsiteY6" fmla="*/ 775751 h 775751"/>
              <a:gd name="connsiteX7" fmla="*/ 0 w 730024"/>
              <a:gd name="connsiteY7" fmla="*/ 702749 h 775751"/>
              <a:gd name="connsiteX8" fmla="*/ 0 w 730024"/>
              <a:gd name="connsiteY8" fmla="*/ 73002 h 77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775751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702749"/>
                </a:lnTo>
                <a:cubicBezTo>
                  <a:pt x="730024" y="743067"/>
                  <a:pt x="697340" y="775751"/>
                  <a:pt x="657022" y="775751"/>
                </a:cubicBezTo>
                <a:lnTo>
                  <a:pt x="73002" y="775751"/>
                </a:lnTo>
                <a:cubicBezTo>
                  <a:pt x="32684" y="775751"/>
                  <a:pt x="0" y="743067"/>
                  <a:pt x="0" y="702749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22" tIns="74722" rIns="74722" bIns="74722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8316520" y="3565686"/>
            <a:ext cx="730024" cy="568147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105,4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832" y="3568976"/>
            <a:ext cx="4903478" cy="5615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Индекс производства обрабатывающих производств,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07756" y="2378907"/>
            <a:ext cx="2694136" cy="648072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74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2050" name="Picture 2" descr="T:\Сектор финансирования\198186_origin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675" y="1357879"/>
            <a:ext cx="2279984" cy="17566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http://ppt.ru/images/news/12841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37" y="931128"/>
            <a:ext cx="2832574" cy="1217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base">
              <a:spcAft>
                <a:spcPct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base">
              <a:spcAft>
                <a:spcPct val="0"/>
              </a:spcAft>
              <a:buClr>
                <a:srgbClr val="F14124">
                  <a:lumMod val="75000"/>
                </a:srgbClr>
              </a:buClr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промышленности и инновационная экономика»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олилиния 31"/>
          <p:cNvSpPr/>
          <p:nvPr/>
        </p:nvSpPr>
        <p:spPr>
          <a:xfrm>
            <a:off x="5946344" y="4266688"/>
            <a:ext cx="730024" cy="5616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50,1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6737691" y="4266688"/>
            <a:ext cx="730024" cy="5616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51,0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7529038" y="4266688"/>
            <a:ext cx="730024" cy="5616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51,3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8316520" y="4266688"/>
            <a:ext cx="730024" cy="5616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51,6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30467" y="4265591"/>
            <a:ext cx="4904418" cy="5616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 вес организаций, осуществлявших технологические инновации, в общем числе обследованных организаций, %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5946344" y="4948432"/>
            <a:ext cx="730024" cy="5616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147,0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6749244" y="4948432"/>
            <a:ext cx="730024" cy="5616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149,0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7529038" y="4948432"/>
            <a:ext cx="730024" cy="5616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151,0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8331947" y="4948432"/>
            <a:ext cx="730024" cy="5616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153,8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130467" y="4948432"/>
            <a:ext cx="4904418" cy="5616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 количества организаций, внедривших международные стандарты качества (современные технологии управления), по отношению к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году,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5126659" y="2363368"/>
            <a:ext cx="730800" cy="777600"/>
          </a:xfrm>
          <a:custGeom>
            <a:avLst/>
            <a:gdLst>
              <a:gd name="connsiteX0" fmla="*/ 0 w 1612017"/>
              <a:gd name="connsiteY0" fmla="*/ 91715 h 917152"/>
              <a:gd name="connsiteX1" fmla="*/ 91715 w 1612017"/>
              <a:gd name="connsiteY1" fmla="*/ 0 h 917152"/>
              <a:gd name="connsiteX2" fmla="*/ 1520302 w 1612017"/>
              <a:gd name="connsiteY2" fmla="*/ 0 h 917152"/>
              <a:gd name="connsiteX3" fmla="*/ 1612017 w 1612017"/>
              <a:gd name="connsiteY3" fmla="*/ 91715 h 917152"/>
              <a:gd name="connsiteX4" fmla="*/ 1612017 w 1612017"/>
              <a:gd name="connsiteY4" fmla="*/ 825437 h 917152"/>
              <a:gd name="connsiteX5" fmla="*/ 1520302 w 1612017"/>
              <a:gd name="connsiteY5" fmla="*/ 917152 h 917152"/>
              <a:gd name="connsiteX6" fmla="*/ 91715 w 1612017"/>
              <a:gd name="connsiteY6" fmla="*/ 917152 h 917152"/>
              <a:gd name="connsiteX7" fmla="*/ 0 w 1612017"/>
              <a:gd name="connsiteY7" fmla="*/ 825437 h 917152"/>
              <a:gd name="connsiteX8" fmla="*/ 0 w 1612017"/>
              <a:gd name="connsiteY8" fmla="*/ 91715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12017" h="917152">
                <a:moveTo>
                  <a:pt x="0" y="91715"/>
                </a:moveTo>
                <a:cubicBezTo>
                  <a:pt x="0" y="41062"/>
                  <a:pt x="41062" y="0"/>
                  <a:pt x="91715" y="0"/>
                </a:cubicBezTo>
                <a:lnTo>
                  <a:pt x="1520302" y="0"/>
                </a:lnTo>
                <a:cubicBezTo>
                  <a:pt x="1570955" y="0"/>
                  <a:pt x="1612017" y="41062"/>
                  <a:pt x="1612017" y="91715"/>
                </a:cubicBezTo>
                <a:lnTo>
                  <a:pt x="1612017" y="825437"/>
                </a:lnTo>
                <a:cubicBezTo>
                  <a:pt x="1612017" y="876090"/>
                  <a:pt x="1570955" y="917152"/>
                  <a:pt x="1520302" y="917152"/>
                </a:cubicBezTo>
                <a:lnTo>
                  <a:pt x="91715" y="917152"/>
                </a:lnTo>
                <a:cubicBezTo>
                  <a:pt x="41062" y="917152"/>
                  <a:pt x="0" y="876090"/>
                  <a:pt x="0" y="825437"/>
                </a:cubicBezTo>
                <a:lnTo>
                  <a:pt x="0" y="91715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202" tIns="80202" rIns="80202" bIns="80202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факт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5120868" y="3568976"/>
            <a:ext cx="730800" cy="568800"/>
          </a:xfrm>
          <a:custGeom>
            <a:avLst/>
            <a:gdLst>
              <a:gd name="connsiteX0" fmla="*/ 0 w 1605729"/>
              <a:gd name="connsiteY0" fmla="*/ 46558 h 465583"/>
              <a:gd name="connsiteX1" fmla="*/ 46558 w 1605729"/>
              <a:gd name="connsiteY1" fmla="*/ 0 h 465583"/>
              <a:gd name="connsiteX2" fmla="*/ 1559171 w 1605729"/>
              <a:gd name="connsiteY2" fmla="*/ 0 h 465583"/>
              <a:gd name="connsiteX3" fmla="*/ 1605729 w 1605729"/>
              <a:gd name="connsiteY3" fmla="*/ 46558 h 465583"/>
              <a:gd name="connsiteX4" fmla="*/ 1605729 w 1605729"/>
              <a:gd name="connsiteY4" fmla="*/ 419025 h 465583"/>
              <a:gd name="connsiteX5" fmla="*/ 1559171 w 1605729"/>
              <a:gd name="connsiteY5" fmla="*/ 465583 h 465583"/>
              <a:gd name="connsiteX6" fmla="*/ 46558 w 1605729"/>
              <a:gd name="connsiteY6" fmla="*/ 465583 h 465583"/>
              <a:gd name="connsiteX7" fmla="*/ 0 w 1605729"/>
              <a:gd name="connsiteY7" fmla="*/ 419025 h 465583"/>
              <a:gd name="connsiteX8" fmla="*/ 0 w 1605729"/>
              <a:gd name="connsiteY8" fmla="*/ 46558 h 465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5729" h="465583">
                <a:moveTo>
                  <a:pt x="0" y="46558"/>
                </a:moveTo>
                <a:cubicBezTo>
                  <a:pt x="0" y="20845"/>
                  <a:pt x="20845" y="0"/>
                  <a:pt x="46558" y="0"/>
                </a:cubicBezTo>
                <a:lnTo>
                  <a:pt x="1559171" y="0"/>
                </a:lnTo>
                <a:cubicBezTo>
                  <a:pt x="1584884" y="0"/>
                  <a:pt x="1605729" y="20845"/>
                  <a:pt x="1605729" y="46558"/>
                </a:cubicBezTo>
                <a:lnTo>
                  <a:pt x="1605729" y="419025"/>
                </a:lnTo>
                <a:cubicBezTo>
                  <a:pt x="1605729" y="444738"/>
                  <a:pt x="1584884" y="465583"/>
                  <a:pt x="1559171" y="465583"/>
                </a:cubicBezTo>
                <a:lnTo>
                  <a:pt x="46558" y="465583"/>
                </a:lnTo>
                <a:cubicBezTo>
                  <a:pt x="20845" y="465583"/>
                  <a:pt x="0" y="444738"/>
                  <a:pt x="0" y="419025"/>
                </a:cubicBezTo>
                <a:lnTo>
                  <a:pt x="0" y="46558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5546" tIns="55546" rIns="55546" bIns="5554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132,1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5120868" y="4266688"/>
            <a:ext cx="730800" cy="568800"/>
          </a:xfrm>
          <a:custGeom>
            <a:avLst/>
            <a:gdLst>
              <a:gd name="connsiteX0" fmla="*/ 0 w 941167"/>
              <a:gd name="connsiteY0" fmla="*/ 69781 h 697806"/>
              <a:gd name="connsiteX1" fmla="*/ 69781 w 941167"/>
              <a:gd name="connsiteY1" fmla="*/ 0 h 697806"/>
              <a:gd name="connsiteX2" fmla="*/ 871386 w 941167"/>
              <a:gd name="connsiteY2" fmla="*/ 0 h 697806"/>
              <a:gd name="connsiteX3" fmla="*/ 941167 w 941167"/>
              <a:gd name="connsiteY3" fmla="*/ 69781 h 697806"/>
              <a:gd name="connsiteX4" fmla="*/ 941167 w 941167"/>
              <a:gd name="connsiteY4" fmla="*/ 628025 h 697806"/>
              <a:gd name="connsiteX5" fmla="*/ 871386 w 941167"/>
              <a:gd name="connsiteY5" fmla="*/ 697806 h 697806"/>
              <a:gd name="connsiteX6" fmla="*/ 69781 w 941167"/>
              <a:gd name="connsiteY6" fmla="*/ 697806 h 697806"/>
              <a:gd name="connsiteX7" fmla="*/ 0 w 941167"/>
              <a:gd name="connsiteY7" fmla="*/ 628025 h 697806"/>
              <a:gd name="connsiteX8" fmla="*/ 0 w 941167"/>
              <a:gd name="connsiteY8" fmla="*/ 69781 h 697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1167" h="697806">
                <a:moveTo>
                  <a:pt x="0" y="69781"/>
                </a:moveTo>
                <a:cubicBezTo>
                  <a:pt x="0" y="31242"/>
                  <a:pt x="31242" y="0"/>
                  <a:pt x="69781" y="0"/>
                </a:cubicBezTo>
                <a:lnTo>
                  <a:pt x="871386" y="0"/>
                </a:lnTo>
                <a:cubicBezTo>
                  <a:pt x="909925" y="0"/>
                  <a:pt x="941167" y="31242"/>
                  <a:pt x="941167" y="69781"/>
                </a:cubicBezTo>
                <a:lnTo>
                  <a:pt x="941167" y="628025"/>
                </a:lnTo>
                <a:cubicBezTo>
                  <a:pt x="941167" y="666564"/>
                  <a:pt x="909925" y="697806"/>
                  <a:pt x="871386" y="697806"/>
                </a:cubicBezTo>
                <a:lnTo>
                  <a:pt x="69781" y="697806"/>
                </a:lnTo>
                <a:cubicBezTo>
                  <a:pt x="31242" y="697806"/>
                  <a:pt x="0" y="666564"/>
                  <a:pt x="0" y="628025"/>
                </a:cubicBezTo>
                <a:lnTo>
                  <a:pt x="0" y="69781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48" tIns="62348" rIns="62348" bIns="62348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43,7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5120868" y="4948432"/>
            <a:ext cx="730800" cy="568800"/>
          </a:xfrm>
          <a:custGeom>
            <a:avLst/>
            <a:gdLst>
              <a:gd name="connsiteX0" fmla="*/ 0 w 941167"/>
              <a:gd name="connsiteY0" fmla="*/ 69781 h 697806"/>
              <a:gd name="connsiteX1" fmla="*/ 69781 w 941167"/>
              <a:gd name="connsiteY1" fmla="*/ 0 h 697806"/>
              <a:gd name="connsiteX2" fmla="*/ 871386 w 941167"/>
              <a:gd name="connsiteY2" fmla="*/ 0 h 697806"/>
              <a:gd name="connsiteX3" fmla="*/ 941167 w 941167"/>
              <a:gd name="connsiteY3" fmla="*/ 69781 h 697806"/>
              <a:gd name="connsiteX4" fmla="*/ 941167 w 941167"/>
              <a:gd name="connsiteY4" fmla="*/ 628025 h 697806"/>
              <a:gd name="connsiteX5" fmla="*/ 871386 w 941167"/>
              <a:gd name="connsiteY5" fmla="*/ 697806 h 697806"/>
              <a:gd name="connsiteX6" fmla="*/ 69781 w 941167"/>
              <a:gd name="connsiteY6" fmla="*/ 697806 h 697806"/>
              <a:gd name="connsiteX7" fmla="*/ 0 w 941167"/>
              <a:gd name="connsiteY7" fmla="*/ 628025 h 697806"/>
              <a:gd name="connsiteX8" fmla="*/ 0 w 941167"/>
              <a:gd name="connsiteY8" fmla="*/ 69781 h 697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1167" h="697806">
                <a:moveTo>
                  <a:pt x="0" y="69781"/>
                </a:moveTo>
                <a:cubicBezTo>
                  <a:pt x="0" y="31242"/>
                  <a:pt x="31242" y="0"/>
                  <a:pt x="69781" y="0"/>
                </a:cubicBezTo>
                <a:lnTo>
                  <a:pt x="871386" y="0"/>
                </a:lnTo>
                <a:cubicBezTo>
                  <a:pt x="909925" y="0"/>
                  <a:pt x="941167" y="31242"/>
                  <a:pt x="941167" y="69781"/>
                </a:cubicBezTo>
                <a:lnTo>
                  <a:pt x="941167" y="628025"/>
                </a:lnTo>
                <a:cubicBezTo>
                  <a:pt x="941167" y="666564"/>
                  <a:pt x="909925" y="697806"/>
                  <a:pt x="871386" y="697806"/>
                </a:cubicBezTo>
                <a:lnTo>
                  <a:pt x="69781" y="697806"/>
                </a:lnTo>
                <a:cubicBezTo>
                  <a:pt x="31242" y="697806"/>
                  <a:pt x="0" y="666564"/>
                  <a:pt x="0" y="628025"/>
                </a:cubicBezTo>
                <a:lnTo>
                  <a:pt x="0" y="69781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48" tIns="62348" rIns="62348" bIns="62348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145,0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02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516" y="4390405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759495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7780" y="858545"/>
            <a:ext cx="5288316" cy="149033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</a:t>
            </a:r>
            <a:r>
              <a:rPr lang="ru-RU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программы: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управления государственным имуществом Чувашской Республики;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оптимизация состава и структуры государственного имущества Чувашской Республики;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эффективного функционирования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государственного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сектора экономики Чувашской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2584993"/>
            <a:ext cx="42093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8267458"/>
              </p:ext>
            </p:extLst>
          </p:nvPr>
        </p:nvGraphicFramePr>
        <p:xfrm>
          <a:off x="283227" y="2908158"/>
          <a:ext cx="3750499" cy="30224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00392" y="6513069"/>
            <a:ext cx="1031571" cy="300307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75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Полилиния 2"/>
          <p:cNvSpPr/>
          <p:nvPr/>
        </p:nvSpPr>
        <p:spPr>
          <a:xfrm>
            <a:off x="4198802" y="2888069"/>
            <a:ext cx="4753964" cy="357863"/>
          </a:xfrm>
          <a:custGeom>
            <a:avLst/>
            <a:gdLst>
              <a:gd name="connsiteX0" fmla="*/ 0 w 3828284"/>
              <a:gd name="connsiteY0" fmla="*/ 43510 h 435104"/>
              <a:gd name="connsiteX1" fmla="*/ 43510 w 3828284"/>
              <a:gd name="connsiteY1" fmla="*/ 0 h 435104"/>
              <a:gd name="connsiteX2" fmla="*/ 3784774 w 3828284"/>
              <a:gd name="connsiteY2" fmla="*/ 0 h 435104"/>
              <a:gd name="connsiteX3" fmla="*/ 3828284 w 3828284"/>
              <a:gd name="connsiteY3" fmla="*/ 43510 h 435104"/>
              <a:gd name="connsiteX4" fmla="*/ 3828284 w 3828284"/>
              <a:gd name="connsiteY4" fmla="*/ 391594 h 435104"/>
              <a:gd name="connsiteX5" fmla="*/ 3784774 w 3828284"/>
              <a:gd name="connsiteY5" fmla="*/ 435104 h 435104"/>
              <a:gd name="connsiteX6" fmla="*/ 43510 w 3828284"/>
              <a:gd name="connsiteY6" fmla="*/ 435104 h 435104"/>
              <a:gd name="connsiteX7" fmla="*/ 0 w 3828284"/>
              <a:gd name="connsiteY7" fmla="*/ 391594 h 435104"/>
              <a:gd name="connsiteX8" fmla="*/ 0 w 3828284"/>
              <a:gd name="connsiteY8" fmla="*/ 43510 h 435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8284" h="435104">
                <a:moveTo>
                  <a:pt x="0" y="43510"/>
                </a:moveTo>
                <a:cubicBezTo>
                  <a:pt x="0" y="19480"/>
                  <a:pt x="19480" y="0"/>
                  <a:pt x="43510" y="0"/>
                </a:cubicBezTo>
                <a:lnTo>
                  <a:pt x="3784774" y="0"/>
                </a:lnTo>
                <a:cubicBezTo>
                  <a:pt x="3808804" y="0"/>
                  <a:pt x="3828284" y="19480"/>
                  <a:pt x="3828284" y="43510"/>
                </a:cubicBezTo>
                <a:lnTo>
                  <a:pt x="3828284" y="391594"/>
                </a:lnTo>
                <a:cubicBezTo>
                  <a:pt x="3828284" y="415624"/>
                  <a:pt x="3808804" y="435104"/>
                  <a:pt x="3784774" y="435104"/>
                </a:cubicBezTo>
                <a:lnTo>
                  <a:pt x="43510" y="435104"/>
                </a:lnTo>
                <a:cubicBezTo>
                  <a:pt x="19480" y="435104"/>
                  <a:pt x="0" y="415624"/>
                  <a:pt x="0" y="391594"/>
                </a:cubicBezTo>
                <a:lnTo>
                  <a:pt x="0" y="4351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084" tIns="66084" rIns="66084" bIns="66084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</a:t>
            </a:r>
            <a:r>
              <a:rPr lang="ru-RU" sz="1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структурных элементов, </a:t>
            </a:r>
            <a:r>
              <a:rPr lang="ru-RU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4196198" y="3429000"/>
            <a:ext cx="2762619" cy="330794"/>
          </a:xfrm>
          <a:custGeom>
            <a:avLst/>
            <a:gdLst>
              <a:gd name="connsiteX0" fmla="*/ 0 w 2092791"/>
              <a:gd name="connsiteY0" fmla="*/ 40219 h 402193"/>
              <a:gd name="connsiteX1" fmla="*/ 40219 w 2092791"/>
              <a:gd name="connsiteY1" fmla="*/ 0 h 402193"/>
              <a:gd name="connsiteX2" fmla="*/ 2052572 w 2092791"/>
              <a:gd name="connsiteY2" fmla="*/ 0 h 402193"/>
              <a:gd name="connsiteX3" fmla="*/ 2092791 w 2092791"/>
              <a:gd name="connsiteY3" fmla="*/ 40219 h 402193"/>
              <a:gd name="connsiteX4" fmla="*/ 2092791 w 2092791"/>
              <a:gd name="connsiteY4" fmla="*/ 361974 h 402193"/>
              <a:gd name="connsiteX5" fmla="*/ 2052572 w 2092791"/>
              <a:gd name="connsiteY5" fmla="*/ 402193 h 402193"/>
              <a:gd name="connsiteX6" fmla="*/ 40219 w 2092791"/>
              <a:gd name="connsiteY6" fmla="*/ 402193 h 402193"/>
              <a:gd name="connsiteX7" fmla="*/ 0 w 2092791"/>
              <a:gd name="connsiteY7" fmla="*/ 361974 h 402193"/>
              <a:gd name="connsiteX8" fmla="*/ 0 w 2092791"/>
              <a:gd name="connsiteY8" fmla="*/ 40219 h 402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92791" h="402193">
                <a:moveTo>
                  <a:pt x="0" y="40219"/>
                </a:moveTo>
                <a:cubicBezTo>
                  <a:pt x="0" y="18007"/>
                  <a:pt x="18007" y="0"/>
                  <a:pt x="40219" y="0"/>
                </a:cubicBezTo>
                <a:lnTo>
                  <a:pt x="2052572" y="0"/>
                </a:lnTo>
                <a:cubicBezTo>
                  <a:pt x="2074784" y="0"/>
                  <a:pt x="2092791" y="18007"/>
                  <a:pt x="2092791" y="40219"/>
                </a:cubicBezTo>
                <a:lnTo>
                  <a:pt x="2092791" y="361974"/>
                </a:lnTo>
                <a:cubicBezTo>
                  <a:pt x="2092791" y="384186"/>
                  <a:pt x="2074784" y="402193"/>
                  <a:pt x="2052572" y="402193"/>
                </a:cubicBezTo>
                <a:lnTo>
                  <a:pt x="40219" y="402193"/>
                </a:lnTo>
                <a:cubicBezTo>
                  <a:pt x="18007" y="402193"/>
                  <a:pt x="0" y="384186"/>
                  <a:pt x="0" y="361974"/>
                </a:cubicBezTo>
                <a:lnTo>
                  <a:pt x="0" y="4021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120" tIns="65120" rIns="65120" bIns="65120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4187476" y="3891709"/>
            <a:ext cx="2780061" cy="997392"/>
          </a:xfrm>
          <a:custGeom>
            <a:avLst/>
            <a:gdLst>
              <a:gd name="connsiteX0" fmla="*/ 0 w 2109407"/>
              <a:gd name="connsiteY0" fmla="*/ 55259 h 552593"/>
              <a:gd name="connsiteX1" fmla="*/ 55259 w 2109407"/>
              <a:gd name="connsiteY1" fmla="*/ 0 h 552593"/>
              <a:gd name="connsiteX2" fmla="*/ 2054148 w 2109407"/>
              <a:gd name="connsiteY2" fmla="*/ 0 h 552593"/>
              <a:gd name="connsiteX3" fmla="*/ 2109407 w 2109407"/>
              <a:gd name="connsiteY3" fmla="*/ 55259 h 552593"/>
              <a:gd name="connsiteX4" fmla="*/ 2109407 w 2109407"/>
              <a:gd name="connsiteY4" fmla="*/ 497334 h 552593"/>
              <a:gd name="connsiteX5" fmla="*/ 2054148 w 2109407"/>
              <a:gd name="connsiteY5" fmla="*/ 552593 h 552593"/>
              <a:gd name="connsiteX6" fmla="*/ 55259 w 2109407"/>
              <a:gd name="connsiteY6" fmla="*/ 552593 h 552593"/>
              <a:gd name="connsiteX7" fmla="*/ 0 w 2109407"/>
              <a:gd name="connsiteY7" fmla="*/ 497334 h 552593"/>
              <a:gd name="connsiteX8" fmla="*/ 0 w 2109407"/>
              <a:gd name="connsiteY8" fmla="*/ 55259 h 552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09407" h="552593">
                <a:moveTo>
                  <a:pt x="0" y="55259"/>
                </a:moveTo>
                <a:cubicBezTo>
                  <a:pt x="0" y="24740"/>
                  <a:pt x="24740" y="0"/>
                  <a:pt x="55259" y="0"/>
                </a:cubicBezTo>
                <a:lnTo>
                  <a:pt x="2054148" y="0"/>
                </a:lnTo>
                <a:cubicBezTo>
                  <a:pt x="2084667" y="0"/>
                  <a:pt x="2109407" y="24740"/>
                  <a:pt x="2109407" y="55259"/>
                </a:cubicBezTo>
                <a:lnTo>
                  <a:pt x="2109407" y="497334"/>
                </a:lnTo>
                <a:cubicBezTo>
                  <a:pt x="2109407" y="527853"/>
                  <a:pt x="2084667" y="552593"/>
                  <a:pt x="2054148" y="552593"/>
                </a:cubicBezTo>
                <a:lnTo>
                  <a:pt x="55259" y="552593"/>
                </a:lnTo>
                <a:cubicBezTo>
                  <a:pt x="24740" y="552593"/>
                  <a:pt x="0" y="527853"/>
                  <a:pt x="0" y="497334"/>
                </a:cubicBezTo>
                <a:lnTo>
                  <a:pt x="0" y="5525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05" tIns="61905" rIns="61905" bIns="61905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«Создание условий для максимального вовлечения в хозяйственных оборот государственного имущества Чувашской Республики, в том числе земельных участков»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олилиния 10"/>
          <p:cNvSpPr/>
          <p:nvPr/>
        </p:nvSpPr>
        <p:spPr>
          <a:xfrm>
            <a:off x="4204918" y="5019485"/>
            <a:ext cx="2762619" cy="789308"/>
          </a:xfrm>
          <a:custGeom>
            <a:avLst/>
            <a:gdLst>
              <a:gd name="connsiteX0" fmla="*/ 0 w 2123999"/>
              <a:gd name="connsiteY0" fmla="*/ 36961 h 369613"/>
              <a:gd name="connsiteX1" fmla="*/ 36961 w 2123999"/>
              <a:gd name="connsiteY1" fmla="*/ 0 h 369613"/>
              <a:gd name="connsiteX2" fmla="*/ 2087038 w 2123999"/>
              <a:gd name="connsiteY2" fmla="*/ 0 h 369613"/>
              <a:gd name="connsiteX3" fmla="*/ 2123999 w 2123999"/>
              <a:gd name="connsiteY3" fmla="*/ 36961 h 369613"/>
              <a:gd name="connsiteX4" fmla="*/ 2123999 w 2123999"/>
              <a:gd name="connsiteY4" fmla="*/ 332652 h 369613"/>
              <a:gd name="connsiteX5" fmla="*/ 2087038 w 2123999"/>
              <a:gd name="connsiteY5" fmla="*/ 369613 h 369613"/>
              <a:gd name="connsiteX6" fmla="*/ 36961 w 2123999"/>
              <a:gd name="connsiteY6" fmla="*/ 369613 h 369613"/>
              <a:gd name="connsiteX7" fmla="*/ 0 w 2123999"/>
              <a:gd name="connsiteY7" fmla="*/ 332652 h 369613"/>
              <a:gd name="connsiteX8" fmla="*/ 0 w 2123999"/>
              <a:gd name="connsiteY8" fmla="*/ 36961 h 369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3999" h="369613">
                <a:moveTo>
                  <a:pt x="0" y="36961"/>
                </a:moveTo>
                <a:cubicBezTo>
                  <a:pt x="0" y="16548"/>
                  <a:pt x="16548" y="0"/>
                  <a:pt x="36961" y="0"/>
                </a:cubicBezTo>
                <a:lnTo>
                  <a:pt x="2087038" y="0"/>
                </a:lnTo>
                <a:cubicBezTo>
                  <a:pt x="2107451" y="0"/>
                  <a:pt x="2123999" y="16548"/>
                  <a:pt x="2123999" y="36961"/>
                </a:cubicBezTo>
                <a:lnTo>
                  <a:pt x="2123999" y="332652"/>
                </a:lnTo>
                <a:cubicBezTo>
                  <a:pt x="2123999" y="353065"/>
                  <a:pt x="2107451" y="369613"/>
                  <a:pt x="2087038" y="369613"/>
                </a:cubicBezTo>
                <a:lnTo>
                  <a:pt x="36961" y="369613"/>
                </a:lnTo>
                <a:cubicBezTo>
                  <a:pt x="16548" y="369613"/>
                  <a:pt x="0" y="353065"/>
                  <a:pt x="0" y="332652"/>
                </a:cubicBezTo>
                <a:lnTo>
                  <a:pt x="0" y="3696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546" tIns="56546" rIns="56546" bIns="56546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«Эффективное управление и распоряжение государственным имуществом Чувашской Республики»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7695645" y="3429000"/>
            <a:ext cx="590354" cy="326039"/>
          </a:xfrm>
          <a:custGeom>
            <a:avLst/>
            <a:gdLst>
              <a:gd name="connsiteX0" fmla="*/ 0 w 655572"/>
              <a:gd name="connsiteY0" fmla="*/ 39641 h 396411"/>
              <a:gd name="connsiteX1" fmla="*/ 39641 w 655572"/>
              <a:gd name="connsiteY1" fmla="*/ 0 h 396411"/>
              <a:gd name="connsiteX2" fmla="*/ 615931 w 655572"/>
              <a:gd name="connsiteY2" fmla="*/ 0 h 396411"/>
              <a:gd name="connsiteX3" fmla="*/ 655572 w 655572"/>
              <a:gd name="connsiteY3" fmla="*/ 39641 h 396411"/>
              <a:gd name="connsiteX4" fmla="*/ 655572 w 655572"/>
              <a:gd name="connsiteY4" fmla="*/ 356770 h 396411"/>
              <a:gd name="connsiteX5" fmla="*/ 615931 w 655572"/>
              <a:gd name="connsiteY5" fmla="*/ 396411 h 396411"/>
              <a:gd name="connsiteX6" fmla="*/ 39641 w 655572"/>
              <a:gd name="connsiteY6" fmla="*/ 396411 h 396411"/>
              <a:gd name="connsiteX7" fmla="*/ 0 w 655572"/>
              <a:gd name="connsiteY7" fmla="*/ 356770 h 396411"/>
              <a:gd name="connsiteX8" fmla="*/ 0 w 655572"/>
              <a:gd name="connsiteY8" fmla="*/ 39641 h 39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72" h="396411">
                <a:moveTo>
                  <a:pt x="0" y="39641"/>
                </a:moveTo>
                <a:cubicBezTo>
                  <a:pt x="0" y="17748"/>
                  <a:pt x="17748" y="0"/>
                  <a:pt x="39641" y="0"/>
                </a:cubicBezTo>
                <a:lnTo>
                  <a:pt x="615931" y="0"/>
                </a:lnTo>
                <a:cubicBezTo>
                  <a:pt x="637824" y="0"/>
                  <a:pt x="655572" y="17748"/>
                  <a:pt x="655572" y="39641"/>
                </a:cubicBezTo>
                <a:lnTo>
                  <a:pt x="655572" y="356770"/>
                </a:lnTo>
                <a:cubicBezTo>
                  <a:pt x="655572" y="378663"/>
                  <a:pt x="637824" y="396411"/>
                  <a:pt x="615931" y="396411"/>
                </a:cubicBezTo>
                <a:lnTo>
                  <a:pt x="39641" y="396411"/>
                </a:lnTo>
                <a:cubicBezTo>
                  <a:pt x="17748" y="396411"/>
                  <a:pt x="0" y="378663"/>
                  <a:pt x="0" y="356770"/>
                </a:cubicBezTo>
                <a:lnTo>
                  <a:pt x="0" y="396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30" tIns="57330" rIns="57330" bIns="57330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7695645" y="3969152"/>
            <a:ext cx="590354" cy="828000"/>
          </a:xfrm>
          <a:custGeom>
            <a:avLst/>
            <a:gdLst>
              <a:gd name="connsiteX0" fmla="*/ 0 w 655567"/>
              <a:gd name="connsiteY0" fmla="*/ 55497 h 554966"/>
              <a:gd name="connsiteX1" fmla="*/ 55497 w 655567"/>
              <a:gd name="connsiteY1" fmla="*/ 0 h 554966"/>
              <a:gd name="connsiteX2" fmla="*/ 600070 w 655567"/>
              <a:gd name="connsiteY2" fmla="*/ 0 h 554966"/>
              <a:gd name="connsiteX3" fmla="*/ 655567 w 655567"/>
              <a:gd name="connsiteY3" fmla="*/ 55497 h 554966"/>
              <a:gd name="connsiteX4" fmla="*/ 655567 w 655567"/>
              <a:gd name="connsiteY4" fmla="*/ 499469 h 554966"/>
              <a:gd name="connsiteX5" fmla="*/ 600070 w 655567"/>
              <a:gd name="connsiteY5" fmla="*/ 554966 h 554966"/>
              <a:gd name="connsiteX6" fmla="*/ 55497 w 655567"/>
              <a:gd name="connsiteY6" fmla="*/ 554966 h 554966"/>
              <a:gd name="connsiteX7" fmla="*/ 0 w 655567"/>
              <a:gd name="connsiteY7" fmla="*/ 499469 h 554966"/>
              <a:gd name="connsiteX8" fmla="*/ 0 w 655567"/>
              <a:gd name="connsiteY8" fmla="*/ 55497 h 554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67" h="554966">
                <a:moveTo>
                  <a:pt x="0" y="55497"/>
                </a:moveTo>
                <a:cubicBezTo>
                  <a:pt x="0" y="24847"/>
                  <a:pt x="24847" y="0"/>
                  <a:pt x="55497" y="0"/>
                </a:cubicBezTo>
                <a:lnTo>
                  <a:pt x="600070" y="0"/>
                </a:lnTo>
                <a:cubicBezTo>
                  <a:pt x="630720" y="0"/>
                  <a:pt x="655567" y="24847"/>
                  <a:pt x="655567" y="55497"/>
                </a:cubicBezTo>
                <a:lnTo>
                  <a:pt x="655567" y="499469"/>
                </a:lnTo>
                <a:cubicBezTo>
                  <a:pt x="655567" y="530119"/>
                  <a:pt x="630720" y="554966"/>
                  <a:pt x="600070" y="554966"/>
                </a:cubicBezTo>
                <a:lnTo>
                  <a:pt x="55497" y="554966"/>
                </a:lnTo>
                <a:cubicBezTo>
                  <a:pt x="24847" y="554966"/>
                  <a:pt x="0" y="530119"/>
                  <a:pt x="0" y="499469"/>
                </a:cubicBezTo>
                <a:lnTo>
                  <a:pt x="0" y="554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74" tIns="61974" rIns="61974" bIns="61974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7695645" y="5090616"/>
            <a:ext cx="590354" cy="684000"/>
          </a:xfrm>
          <a:custGeom>
            <a:avLst/>
            <a:gdLst>
              <a:gd name="connsiteX0" fmla="*/ 0 w 660747"/>
              <a:gd name="connsiteY0" fmla="*/ 39599 h 395993"/>
              <a:gd name="connsiteX1" fmla="*/ 39599 w 660747"/>
              <a:gd name="connsiteY1" fmla="*/ 0 h 395993"/>
              <a:gd name="connsiteX2" fmla="*/ 621148 w 660747"/>
              <a:gd name="connsiteY2" fmla="*/ 0 h 395993"/>
              <a:gd name="connsiteX3" fmla="*/ 660747 w 660747"/>
              <a:gd name="connsiteY3" fmla="*/ 39599 h 395993"/>
              <a:gd name="connsiteX4" fmla="*/ 660747 w 660747"/>
              <a:gd name="connsiteY4" fmla="*/ 356394 h 395993"/>
              <a:gd name="connsiteX5" fmla="*/ 621148 w 660747"/>
              <a:gd name="connsiteY5" fmla="*/ 395993 h 395993"/>
              <a:gd name="connsiteX6" fmla="*/ 39599 w 660747"/>
              <a:gd name="connsiteY6" fmla="*/ 395993 h 395993"/>
              <a:gd name="connsiteX7" fmla="*/ 0 w 660747"/>
              <a:gd name="connsiteY7" fmla="*/ 356394 h 395993"/>
              <a:gd name="connsiteX8" fmla="*/ 0 w 660747"/>
              <a:gd name="connsiteY8" fmla="*/ 39599 h 39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0747" h="395993">
                <a:moveTo>
                  <a:pt x="0" y="39599"/>
                </a:moveTo>
                <a:cubicBezTo>
                  <a:pt x="0" y="17729"/>
                  <a:pt x="17729" y="0"/>
                  <a:pt x="39599" y="0"/>
                </a:cubicBezTo>
                <a:lnTo>
                  <a:pt x="621148" y="0"/>
                </a:lnTo>
                <a:cubicBezTo>
                  <a:pt x="643018" y="0"/>
                  <a:pt x="660747" y="17729"/>
                  <a:pt x="660747" y="39599"/>
                </a:cubicBezTo>
                <a:lnTo>
                  <a:pt x="660747" y="356394"/>
                </a:lnTo>
                <a:cubicBezTo>
                  <a:pt x="660747" y="378264"/>
                  <a:pt x="643018" y="395993"/>
                  <a:pt x="621148" y="395993"/>
                </a:cubicBezTo>
                <a:lnTo>
                  <a:pt x="39599" y="395993"/>
                </a:lnTo>
                <a:cubicBezTo>
                  <a:pt x="17729" y="395993"/>
                  <a:pt x="0" y="378264"/>
                  <a:pt x="0" y="356394"/>
                </a:cubicBezTo>
                <a:lnTo>
                  <a:pt x="0" y="3959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18" tIns="57318" rIns="57318" bIns="57318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2,8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8329399" y="3434335"/>
            <a:ext cx="590354" cy="326039"/>
          </a:xfrm>
          <a:custGeom>
            <a:avLst/>
            <a:gdLst>
              <a:gd name="connsiteX0" fmla="*/ 0 w 655573"/>
              <a:gd name="connsiteY0" fmla="*/ 39641 h 396411"/>
              <a:gd name="connsiteX1" fmla="*/ 39641 w 655573"/>
              <a:gd name="connsiteY1" fmla="*/ 0 h 396411"/>
              <a:gd name="connsiteX2" fmla="*/ 615932 w 655573"/>
              <a:gd name="connsiteY2" fmla="*/ 0 h 396411"/>
              <a:gd name="connsiteX3" fmla="*/ 655573 w 655573"/>
              <a:gd name="connsiteY3" fmla="*/ 39641 h 396411"/>
              <a:gd name="connsiteX4" fmla="*/ 655573 w 655573"/>
              <a:gd name="connsiteY4" fmla="*/ 356770 h 396411"/>
              <a:gd name="connsiteX5" fmla="*/ 615932 w 655573"/>
              <a:gd name="connsiteY5" fmla="*/ 396411 h 396411"/>
              <a:gd name="connsiteX6" fmla="*/ 39641 w 655573"/>
              <a:gd name="connsiteY6" fmla="*/ 396411 h 396411"/>
              <a:gd name="connsiteX7" fmla="*/ 0 w 655573"/>
              <a:gd name="connsiteY7" fmla="*/ 356770 h 396411"/>
              <a:gd name="connsiteX8" fmla="*/ 0 w 655573"/>
              <a:gd name="connsiteY8" fmla="*/ 39641 h 39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73" h="396411">
                <a:moveTo>
                  <a:pt x="0" y="39641"/>
                </a:moveTo>
                <a:cubicBezTo>
                  <a:pt x="0" y="17748"/>
                  <a:pt x="17748" y="0"/>
                  <a:pt x="39641" y="0"/>
                </a:cubicBezTo>
                <a:lnTo>
                  <a:pt x="615932" y="0"/>
                </a:lnTo>
                <a:cubicBezTo>
                  <a:pt x="637825" y="0"/>
                  <a:pt x="655573" y="17748"/>
                  <a:pt x="655573" y="39641"/>
                </a:cubicBezTo>
                <a:lnTo>
                  <a:pt x="655573" y="356770"/>
                </a:lnTo>
                <a:cubicBezTo>
                  <a:pt x="655573" y="378663"/>
                  <a:pt x="637825" y="396411"/>
                  <a:pt x="615932" y="396411"/>
                </a:cubicBezTo>
                <a:lnTo>
                  <a:pt x="39641" y="396411"/>
                </a:lnTo>
                <a:cubicBezTo>
                  <a:pt x="17748" y="396411"/>
                  <a:pt x="0" y="378663"/>
                  <a:pt x="0" y="356770"/>
                </a:cubicBezTo>
                <a:lnTo>
                  <a:pt x="0" y="396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30" tIns="57330" rIns="57330" bIns="57330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8365226" y="3969152"/>
            <a:ext cx="590354" cy="828000"/>
          </a:xfrm>
          <a:custGeom>
            <a:avLst/>
            <a:gdLst>
              <a:gd name="connsiteX0" fmla="*/ 0 w 655568"/>
              <a:gd name="connsiteY0" fmla="*/ 55497 h 554966"/>
              <a:gd name="connsiteX1" fmla="*/ 55497 w 655568"/>
              <a:gd name="connsiteY1" fmla="*/ 0 h 554966"/>
              <a:gd name="connsiteX2" fmla="*/ 600071 w 655568"/>
              <a:gd name="connsiteY2" fmla="*/ 0 h 554966"/>
              <a:gd name="connsiteX3" fmla="*/ 655568 w 655568"/>
              <a:gd name="connsiteY3" fmla="*/ 55497 h 554966"/>
              <a:gd name="connsiteX4" fmla="*/ 655568 w 655568"/>
              <a:gd name="connsiteY4" fmla="*/ 499469 h 554966"/>
              <a:gd name="connsiteX5" fmla="*/ 600071 w 655568"/>
              <a:gd name="connsiteY5" fmla="*/ 554966 h 554966"/>
              <a:gd name="connsiteX6" fmla="*/ 55497 w 655568"/>
              <a:gd name="connsiteY6" fmla="*/ 554966 h 554966"/>
              <a:gd name="connsiteX7" fmla="*/ 0 w 655568"/>
              <a:gd name="connsiteY7" fmla="*/ 499469 h 554966"/>
              <a:gd name="connsiteX8" fmla="*/ 0 w 655568"/>
              <a:gd name="connsiteY8" fmla="*/ 55497 h 554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68" h="554966">
                <a:moveTo>
                  <a:pt x="0" y="55497"/>
                </a:moveTo>
                <a:cubicBezTo>
                  <a:pt x="0" y="24847"/>
                  <a:pt x="24847" y="0"/>
                  <a:pt x="55497" y="0"/>
                </a:cubicBezTo>
                <a:lnTo>
                  <a:pt x="600071" y="0"/>
                </a:lnTo>
                <a:cubicBezTo>
                  <a:pt x="630721" y="0"/>
                  <a:pt x="655568" y="24847"/>
                  <a:pt x="655568" y="55497"/>
                </a:cubicBezTo>
                <a:lnTo>
                  <a:pt x="655568" y="499469"/>
                </a:lnTo>
                <a:cubicBezTo>
                  <a:pt x="655568" y="530119"/>
                  <a:pt x="630721" y="554966"/>
                  <a:pt x="600071" y="554966"/>
                </a:cubicBezTo>
                <a:lnTo>
                  <a:pt x="55497" y="554966"/>
                </a:lnTo>
                <a:cubicBezTo>
                  <a:pt x="24847" y="554966"/>
                  <a:pt x="0" y="530119"/>
                  <a:pt x="0" y="499469"/>
                </a:cubicBezTo>
                <a:lnTo>
                  <a:pt x="0" y="554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74" tIns="61974" rIns="61974" bIns="61974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38,8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8342308" y="5085184"/>
            <a:ext cx="590354" cy="684000"/>
          </a:xfrm>
          <a:custGeom>
            <a:avLst/>
            <a:gdLst>
              <a:gd name="connsiteX0" fmla="*/ 0 w 660749"/>
              <a:gd name="connsiteY0" fmla="*/ 39599 h 395993"/>
              <a:gd name="connsiteX1" fmla="*/ 39599 w 660749"/>
              <a:gd name="connsiteY1" fmla="*/ 0 h 395993"/>
              <a:gd name="connsiteX2" fmla="*/ 621150 w 660749"/>
              <a:gd name="connsiteY2" fmla="*/ 0 h 395993"/>
              <a:gd name="connsiteX3" fmla="*/ 660749 w 660749"/>
              <a:gd name="connsiteY3" fmla="*/ 39599 h 395993"/>
              <a:gd name="connsiteX4" fmla="*/ 660749 w 660749"/>
              <a:gd name="connsiteY4" fmla="*/ 356394 h 395993"/>
              <a:gd name="connsiteX5" fmla="*/ 621150 w 660749"/>
              <a:gd name="connsiteY5" fmla="*/ 395993 h 395993"/>
              <a:gd name="connsiteX6" fmla="*/ 39599 w 660749"/>
              <a:gd name="connsiteY6" fmla="*/ 395993 h 395993"/>
              <a:gd name="connsiteX7" fmla="*/ 0 w 660749"/>
              <a:gd name="connsiteY7" fmla="*/ 356394 h 395993"/>
              <a:gd name="connsiteX8" fmla="*/ 0 w 660749"/>
              <a:gd name="connsiteY8" fmla="*/ 39599 h 39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0749" h="395993">
                <a:moveTo>
                  <a:pt x="0" y="39599"/>
                </a:moveTo>
                <a:cubicBezTo>
                  <a:pt x="0" y="17729"/>
                  <a:pt x="17729" y="0"/>
                  <a:pt x="39599" y="0"/>
                </a:cubicBezTo>
                <a:lnTo>
                  <a:pt x="621150" y="0"/>
                </a:lnTo>
                <a:cubicBezTo>
                  <a:pt x="643020" y="0"/>
                  <a:pt x="660749" y="17729"/>
                  <a:pt x="660749" y="39599"/>
                </a:cubicBezTo>
                <a:lnTo>
                  <a:pt x="660749" y="356394"/>
                </a:lnTo>
                <a:cubicBezTo>
                  <a:pt x="660749" y="378264"/>
                  <a:pt x="643020" y="395993"/>
                  <a:pt x="621150" y="395993"/>
                </a:cubicBezTo>
                <a:lnTo>
                  <a:pt x="39599" y="395993"/>
                </a:lnTo>
                <a:cubicBezTo>
                  <a:pt x="17729" y="395993"/>
                  <a:pt x="0" y="378264"/>
                  <a:pt x="0" y="356394"/>
                </a:cubicBezTo>
                <a:lnTo>
                  <a:pt x="0" y="3959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18" tIns="57318" rIns="57318" bIns="57318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2,8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259728" y="0"/>
            <a:ext cx="72646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>
              <a:buClr>
                <a:srgbClr val="F14124">
                  <a:lumMod val="75000"/>
                </a:srgbClr>
              </a:buClr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земельных и имущественных отношений»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олилиния 30"/>
          <p:cNvSpPr/>
          <p:nvPr/>
        </p:nvSpPr>
        <p:spPr>
          <a:xfrm>
            <a:off x="7039455" y="3434045"/>
            <a:ext cx="590354" cy="326039"/>
          </a:xfrm>
          <a:custGeom>
            <a:avLst/>
            <a:gdLst>
              <a:gd name="connsiteX0" fmla="*/ 0 w 655572"/>
              <a:gd name="connsiteY0" fmla="*/ 39641 h 396411"/>
              <a:gd name="connsiteX1" fmla="*/ 39641 w 655572"/>
              <a:gd name="connsiteY1" fmla="*/ 0 h 396411"/>
              <a:gd name="connsiteX2" fmla="*/ 615931 w 655572"/>
              <a:gd name="connsiteY2" fmla="*/ 0 h 396411"/>
              <a:gd name="connsiteX3" fmla="*/ 655572 w 655572"/>
              <a:gd name="connsiteY3" fmla="*/ 39641 h 396411"/>
              <a:gd name="connsiteX4" fmla="*/ 655572 w 655572"/>
              <a:gd name="connsiteY4" fmla="*/ 356770 h 396411"/>
              <a:gd name="connsiteX5" fmla="*/ 615931 w 655572"/>
              <a:gd name="connsiteY5" fmla="*/ 396411 h 396411"/>
              <a:gd name="connsiteX6" fmla="*/ 39641 w 655572"/>
              <a:gd name="connsiteY6" fmla="*/ 396411 h 396411"/>
              <a:gd name="connsiteX7" fmla="*/ 0 w 655572"/>
              <a:gd name="connsiteY7" fmla="*/ 356770 h 396411"/>
              <a:gd name="connsiteX8" fmla="*/ 0 w 655572"/>
              <a:gd name="connsiteY8" fmla="*/ 39641 h 39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72" h="396411">
                <a:moveTo>
                  <a:pt x="0" y="39641"/>
                </a:moveTo>
                <a:cubicBezTo>
                  <a:pt x="0" y="17748"/>
                  <a:pt x="17748" y="0"/>
                  <a:pt x="39641" y="0"/>
                </a:cubicBezTo>
                <a:lnTo>
                  <a:pt x="615931" y="0"/>
                </a:lnTo>
                <a:cubicBezTo>
                  <a:pt x="637824" y="0"/>
                  <a:pt x="655572" y="17748"/>
                  <a:pt x="655572" y="39641"/>
                </a:cubicBezTo>
                <a:lnTo>
                  <a:pt x="655572" y="356770"/>
                </a:lnTo>
                <a:cubicBezTo>
                  <a:pt x="655572" y="378663"/>
                  <a:pt x="637824" y="396411"/>
                  <a:pt x="615931" y="396411"/>
                </a:cubicBezTo>
                <a:lnTo>
                  <a:pt x="39641" y="396411"/>
                </a:lnTo>
                <a:cubicBezTo>
                  <a:pt x="17748" y="396411"/>
                  <a:pt x="0" y="378663"/>
                  <a:pt x="0" y="356770"/>
                </a:cubicBezTo>
                <a:lnTo>
                  <a:pt x="0" y="396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30" tIns="57330" rIns="57330" bIns="57330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7039455" y="3969152"/>
            <a:ext cx="590354" cy="828000"/>
          </a:xfrm>
          <a:custGeom>
            <a:avLst/>
            <a:gdLst>
              <a:gd name="connsiteX0" fmla="*/ 0 w 655567"/>
              <a:gd name="connsiteY0" fmla="*/ 55497 h 554966"/>
              <a:gd name="connsiteX1" fmla="*/ 55497 w 655567"/>
              <a:gd name="connsiteY1" fmla="*/ 0 h 554966"/>
              <a:gd name="connsiteX2" fmla="*/ 600070 w 655567"/>
              <a:gd name="connsiteY2" fmla="*/ 0 h 554966"/>
              <a:gd name="connsiteX3" fmla="*/ 655567 w 655567"/>
              <a:gd name="connsiteY3" fmla="*/ 55497 h 554966"/>
              <a:gd name="connsiteX4" fmla="*/ 655567 w 655567"/>
              <a:gd name="connsiteY4" fmla="*/ 499469 h 554966"/>
              <a:gd name="connsiteX5" fmla="*/ 600070 w 655567"/>
              <a:gd name="connsiteY5" fmla="*/ 554966 h 554966"/>
              <a:gd name="connsiteX6" fmla="*/ 55497 w 655567"/>
              <a:gd name="connsiteY6" fmla="*/ 554966 h 554966"/>
              <a:gd name="connsiteX7" fmla="*/ 0 w 655567"/>
              <a:gd name="connsiteY7" fmla="*/ 499469 h 554966"/>
              <a:gd name="connsiteX8" fmla="*/ 0 w 655567"/>
              <a:gd name="connsiteY8" fmla="*/ 55497 h 554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67" h="554966">
                <a:moveTo>
                  <a:pt x="0" y="55497"/>
                </a:moveTo>
                <a:cubicBezTo>
                  <a:pt x="0" y="24847"/>
                  <a:pt x="24847" y="0"/>
                  <a:pt x="55497" y="0"/>
                </a:cubicBezTo>
                <a:lnTo>
                  <a:pt x="600070" y="0"/>
                </a:lnTo>
                <a:cubicBezTo>
                  <a:pt x="630720" y="0"/>
                  <a:pt x="655567" y="24847"/>
                  <a:pt x="655567" y="55497"/>
                </a:cubicBezTo>
                <a:lnTo>
                  <a:pt x="655567" y="499469"/>
                </a:lnTo>
                <a:cubicBezTo>
                  <a:pt x="655567" y="530119"/>
                  <a:pt x="630720" y="554966"/>
                  <a:pt x="600070" y="554966"/>
                </a:cubicBezTo>
                <a:lnTo>
                  <a:pt x="55497" y="554966"/>
                </a:lnTo>
                <a:cubicBezTo>
                  <a:pt x="24847" y="554966"/>
                  <a:pt x="0" y="530119"/>
                  <a:pt x="0" y="499469"/>
                </a:cubicBezTo>
                <a:lnTo>
                  <a:pt x="0" y="554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74" tIns="61974" rIns="61974" bIns="61974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43,1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7025123" y="5085184"/>
            <a:ext cx="590354" cy="684000"/>
          </a:xfrm>
          <a:custGeom>
            <a:avLst/>
            <a:gdLst>
              <a:gd name="connsiteX0" fmla="*/ 0 w 660747"/>
              <a:gd name="connsiteY0" fmla="*/ 39599 h 395993"/>
              <a:gd name="connsiteX1" fmla="*/ 39599 w 660747"/>
              <a:gd name="connsiteY1" fmla="*/ 0 h 395993"/>
              <a:gd name="connsiteX2" fmla="*/ 621148 w 660747"/>
              <a:gd name="connsiteY2" fmla="*/ 0 h 395993"/>
              <a:gd name="connsiteX3" fmla="*/ 660747 w 660747"/>
              <a:gd name="connsiteY3" fmla="*/ 39599 h 395993"/>
              <a:gd name="connsiteX4" fmla="*/ 660747 w 660747"/>
              <a:gd name="connsiteY4" fmla="*/ 356394 h 395993"/>
              <a:gd name="connsiteX5" fmla="*/ 621148 w 660747"/>
              <a:gd name="connsiteY5" fmla="*/ 395993 h 395993"/>
              <a:gd name="connsiteX6" fmla="*/ 39599 w 660747"/>
              <a:gd name="connsiteY6" fmla="*/ 395993 h 395993"/>
              <a:gd name="connsiteX7" fmla="*/ 0 w 660747"/>
              <a:gd name="connsiteY7" fmla="*/ 356394 h 395993"/>
              <a:gd name="connsiteX8" fmla="*/ 0 w 660747"/>
              <a:gd name="connsiteY8" fmla="*/ 39599 h 39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0747" h="395993">
                <a:moveTo>
                  <a:pt x="0" y="39599"/>
                </a:moveTo>
                <a:cubicBezTo>
                  <a:pt x="0" y="17729"/>
                  <a:pt x="17729" y="0"/>
                  <a:pt x="39599" y="0"/>
                </a:cubicBezTo>
                <a:lnTo>
                  <a:pt x="621148" y="0"/>
                </a:lnTo>
                <a:cubicBezTo>
                  <a:pt x="643018" y="0"/>
                  <a:pt x="660747" y="17729"/>
                  <a:pt x="660747" y="39599"/>
                </a:cubicBezTo>
                <a:lnTo>
                  <a:pt x="660747" y="356394"/>
                </a:lnTo>
                <a:cubicBezTo>
                  <a:pt x="660747" y="378264"/>
                  <a:pt x="643018" y="395993"/>
                  <a:pt x="621148" y="395993"/>
                </a:cubicBezTo>
                <a:lnTo>
                  <a:pt x="39599" y="395993"/>
                </a:lnTo>
                <a:cubicBezTo>
                  <a:pt x="17729" y="395993"/>
                  <a:pt x="0" y="378264"/>
                  <a:pt x="0" y="356394"/>
                </a:cubicBezTo>
                <a:lnTo>
                  <a:pt x="0" y="3959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18" tIns="57318" rIns="57318" bIns="57318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2,8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1028" name="Picture 4" descr="https://media2.24aul.ru/imgs/5b1a9eff63d0d4ff2c73ad20/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936" y="810747"/>
            <a:ext cx="3420300" cy="15381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744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>
          <a:xfrm>
            <a:off x="6300193" y="878377"/>
            <a:ext cx="2700232" cy="735023"/>
          </a:xfrm>
          <a:custGeom>
            <a:avLst/>
            <a:gdLst>
              <a:gd name="connsiteX0" fmla="*/ 0 w 3903032"/>
              <a:gd name="connsiteY0" fmla="*/ 73502 h 735023"/>
              <a:gd name="connsiteX1" fmla="*/ 73502 w 3903032"/>
              <a:gd name="connsiteY1" fmla="*/ 0 h 735023"/>
              <a:gd name="connsiteX2" fmla="*/ 3829530 w 3903032"/>
              <a:gd name="connsiteY2" fmla="*/ 0 h 735023"/>
              <a:gd name="connsiteX3" fmla="*/ 3903032 w 3903032"/>
              <a:gd name="connsiteY3" fmla="*/ 73502 h 735023"/>
              <a:gd name="connsiteX4" fmla="*/ 3903032 w 3903032"/>
              <a:gd name="connsiteY4" fmla="*/ 661521 h 735023"/>
              <a:gd name="connsiteX5" fmla="*/ 3829530 w 3903032"/>
              <a:gd name="connsiteY5" fmla="*/ 735023 h 735023"/>
              <a:gd name="connsiteX6" fmla="*/ 73502 w 3903032"/>
              <a:gd name="connsiteY6" fmla="*/ 735023 h 735023"/>
              <a:gd name="connsiteX7" fmla="*/ 0 w 3903032"/>
              <a:gd name="connsiteY7" fmla="*/ 661521 h 735023"/>
              <a:gd name="connsiteX8" fmla="*/ 0 w 3903032"/>
              <a:gd name="connsiteY8" fmla="*/ 73502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735023">
                <a:moveTo>
                  <a:pt x="0" y="73502"/>
                </a:moveTo>
                <a:cubicBezTo>
                  <a:pt x="0" y="32908"/>
                  <a:pt x="32908" y="0"/>
                  <a:pt x="73502" y="0"/>
                </a:cubicBezTo>
                <a:lnTo>
                  <a:pt x="3829530" y="0"/>
                </a:lnTo>
                <a:cubicBezTo>
                  <a:pt x="3870124" y="0"/>
                  <a:pt x="3903032" y="32908"/>
                  <a:pt x="3903032" y="73502"/>
                </a:cubicBezTo>
                <a:lnTo>
                  <a:pt x="3903032" y="661521"/>
                </a:lnTo>
                <a:cubicBezTo>
                  <a:pt x="3903032" y="702115"/>
                  <a:pt x="3870124" y="735023"/>
                  <a:pt x="3829530" y="735023"/>
                </a:cubicBezTo>
                <a:lnTo>
                  <a:pt x="73502" y="735023"/>
                </a:lnTo>
                <a:cubicBezTo>
                  <a:pt x="32908" y="735023"/>
                  <a:pt x="0" y="702115"/>
                  <a:pt x="0" y="661521"/>
                </a:cubicBezTo>
                <a:lnTo>
                  <a:pt x="0" y="73502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74868" tIns="74868" rIns="74868" bIns="74868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</a:p>
        </p:txBody>
      </p:sp>
      <p:sp>
        <p:nvSpPr>
          <p:cNvPr id="25" name="Полилиния 24"/>
          <p:cNvSpPr/>
          <p:nvPr/>
        </p:nvSpPr>
        <p:spPr>
          <a:xfrm>
            <a:off x="7025209" y="1901889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7025209" y="2922120"/>
            <a:ext cx="612000" cy="54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99,5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7025209" y="3793061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7025209" y="5323454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7706817" y="1901889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7706817" y="2922120"/>
            <a:ext cx="612000" cy="54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99,7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7706817" y="3793061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7706817" y="5323454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8388424" y="1901889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8388424" y="2922120"/>
            <a:ext cx="612000" cy="54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99,8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8388424" y="3793061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8388424" y="5323454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1174" y="2919296"/>
            <a:ext cx="5282915" cy="50684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государственного имущества Чувашской Республики,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вовлеченного </a:t>
            </a:r>
            <a:b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хозяйственный оборот,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81173" y="5006249"/>
            <a:ext cx="5306201" cy="137507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площади земельных участков, находящихся в государственной собственности Чувашской Республики, предоставленных в постоянное (бессрочное) пользование, безвозмездное пользование, аренду и переданных в собственность, в общей площади земельных участков, находящихся в государственной собственности Чувашской Республики (за исключением земельных участков, изъятых из оборота и ограниченных в обороте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79512" y="1909091"/>
            <a:ext cx="2592288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147248" y="6453336"/>
            <a:ext cx="1006489" cy="36512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/>
                </a:solidFill>
              </a:rPr>
              <a:t>7</a:t>
            </a:r>
            <a:r>
              <a:rPr lang="ru-RU" dirty="0" smtClean="0">
                <a:solidFill>
                  <a:prstClr val="black"/>
                </a:solidFill>
              </a:rPr>
              <a:t>6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59728" y="0"/>
            <a:ext cx="72646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>
              <a:buClr>
                <a:srgbClr val="F14124">
                  <a:lumMod val="75000"/>
                </a:srgbClr>
              </a:buClr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земельных и имущественных отношений»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81173" y="3567367"/>
            <a:ext cx="5282915" cy="133328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отношение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суммы дивидендов (чистой прибыли) по пакетам акций (долям) хозяйственных обществ, при-надлежащим Чувашской Республике, фактически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поступившей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республиканский бюджет Чувашской Республики, к сумме дивидендов (чистой прибыли), подлежащей перечислению в республиканский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Республики в соответствии с решениями собраний акционеров (участников) в отчетном году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%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http://atameken.kz/ru/imagecache/news/crop_zemlya_151929529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752662"/>
            <a:ext cx="2463363" cy="14084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Полилиния 35"/>
          <p:cNvSpPr/>
          <p:nvPr/>
        </p:nvSpPr>
        <p:spPr>
          <a:xfrm>
            <a:off x="6343601" y="1901889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план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6343601" y="2922120"/>
            <a:ext cx="612000" cy="54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99,3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6343601" y="3793061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98,0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6343601" y="5323454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98,5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5661993" y="1901889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факт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5661993" y="2922120"/>
            <a:ext cx="612000" cy="54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5661993" y="3793061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5661993" y="5323454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99,5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00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424322" y="6525344"/>
            <a:ext cx="756190" cy="297840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77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25579" y="654596"/>
            <a:ext cx="5958589" cy="172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ru-RU" sz="14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1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современной и эффективной транспортной инфраструктуры;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доступности и качества услуг транспортного комплекса;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охраны жизни, здоровья граждан и их имущества, законных прав на безопасные условия движения на автомобильных дорогах общего пользования;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количества пассажиров, перевезенных автомобильным транспортом общего пользования, наземным электрическим транспортом, пригородным железнодорожным транспортом, внутренним водным и воздушным транспортом;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использования топливно-энергетических ресурсов на автомобильном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транспорте.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29103625"/>
              </p:ext>
            </p:extLst>
          </p:nvPr>
        </p:nvGraphicFramePr>
        <p:xfrm>
          <a:off x="107807" y="3067131"/>
          <a:ext cx="3350466" cy="2982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-252536" y="2791961"/>
            <a:ext cx="40324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3491880" y="2420888"/>
            <a:ext cx="5575296" cy="190391"/>
          </a:xfrm>
          <a:custGeom>
            <a:avLst/>
            <a:gdLst>
              <a:gd name="connsiteX0" fmla="*/ 0 w 4939456"/>
              <a:gd name="connsiteY0" fmla="*/ 47494 h 474939"/>
              <a:gd name="connsiteX1" fmla="*/ 47494 w 4939456"/>
              <a:gd name="connsiteY1" fmla="*/ 0 h 474939"/>
              <a:gd name="connsiteX2" fmla="*/ 4891962 w 4939456"/>
              <a:gd name="connsiteY2" fmla="*/ 0 h 474939"/>
              <a:gd name="connsiteX3" fmla="*/ 4939456 w 4939456"/>
              <a:gd name="connsiteY3" fmla="*/ 47494 h 474939"/>
              <a:gd name="connsiteX4" fmla="*/ 4939456 w 4939456"/>
              <a:gd name="connsiteY4" fmla="*/ 427445 h 474939"/>
              <a:gd name="connsiteX5" fmla="*/ 4891962 w 4939456"/>
              <a:gd name="connsiteY5" fmla="*/ 474939 h 474939"/>
              <a:gd name="connsiteX6" fmla="*/ 47494 w 4939456"/>
              <a:gd name="connsiteY6" fmla="*/ 474939 h 474939"/>
              <a:gd name="connsiteX7" fmla="*/ 0 w 4939456"/>
              <a:gd name="connsiteY7" fmla="*/ 427445 h 474939"/>
              <a:gd name="connsiteX8" fmla="*/ 0 w 4939456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39456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4891962" y="0"/>
                </a:lnTo>
                <a:cubicBezTo>
                  <a:pt x="4918192" y="0"/>
                  <a:pt x="4939456" y="21264"/>
                  <a:pt x="4939456" y="47494"/>
                </a:cubicBezTo>
                <a:lnTo>
                  <a:pt x="4939456" y="427445"/>
                </a:lnTo>
                <a:cubicBezTo>
                  <a:pt x="4939456" y="453675"/>
                  <a:pt x="4918192" y="474939"/>
                  <a:pt x="4891962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8680" tIns="78680" rIns="78680" bIns="78680" numCol="1" spcCol="1270" anchor="ctr" anchorCtr="0">
            <a:noAutofit/>
          </a:bodyPr>
          <a:lstStyle/>
          <a:p>
            <a:pPr algn="ctr" defTabSz="755650">
              <a:lnSpc>
                <a:spcPct val="90000"/>
              </a:lnSpc>
              <a:spcAft>
                <a:spcPct val="35000"/>
              </a:spcAft>
            </a:pPr>
            <a:r>
              <a:rPr lang="ru-RU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</a:t>
            </a:r>
            <a:r>
              <a:rPr lang="ru-RU" sz="16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структурных элементов, </a:t>
            </a:r>
            <a:r>
              <a:rPr lang="ru-RU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</a:t>
            </a:r>
            <a:r>
              <a:rPr lang="ru-RU" sz="16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  <a:endParaRPr lang="ru-RU" sz="16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олилиния 14"/>
          <p:cNvSpPr/>
          <p:nvPr/>
        </p:nvSpPr>
        <p:spPr>
          <a:xfrm>
            <a:off x="3434153" y="2636912"/>
            <a:ext cx="3729735" cy="267463"/>
          </a:xfrm>
          <a:custGeom>
            <a:avLst/>
            <a:gdLst>
              <a:gd name="connsiteX0" fmla="*/ 0 w 2842959"/>
              <a:gd name="connsiteY0" fmla="*/ 33018 h 330178"/>
              <a:gd name="connsiteX1" fmla="*/ 33018 w 2842959"/>
              <a:gd name="connsiteY1" fmla="*/ 0 h 330178"/>
              <a:gd name="connsiteX2" fmla="*/ 2809941 w 2842959"/>
              <a:gd name="connsiteY2" fmla="*/ 0 h 330178"/>
              <a:gd name="connsiteX3" fmla="*/ 2842959 w 2842959"/>
              <a:gd name="connsiteY3" fmla="*/ 33018 h 330178"/>
              <a:gd name="connsiteX4" fmla="*/ 2842959 w 2842959"/>
              <a:gd name="connsiteY4" fmla="*/ 297160 h 330178"/>
              <a:gd name="connsiteX5" fmla="*/ 2809941 w 2842959"/>
              <a:gd name="connsiteY5" fmla="*/ 330178 h 330178"/>
              <a:gd name="connsiteX6" fmla="*/ 33018 w 2842959"/>
              <a:gd name="connsiteY6" fmla="*/ 330178 h 330178"/>
              <a:gd name="connsiteX7" fmla="*/ 0 w 2842959"/>
              <a:gd name="connsiteY7" fmla="*/ 297160 h 330178"/>
              <a:gd name="connsiteX8" fmla="*/ 0 w 2842959"/>
              <a:gd name="connsiteY8" fmla="*/ 33018 h 33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330178">
                <a:moveTo>
                  <a:pt x="0" y="33018"/>
                </a:moveTo>
                <a:cubicBezTo>
                  <a:pt x="0" y="14783"/>
                  <a:pt x="14783" y="0"/>
                  <a:pt x="33018" y="0"/>
                </a:cubicBezTo>
                <a:lnTo>
                  <a:pt x="2809941" y="0"/>
                </a:lnTo>
                <a:cubicBezTo>
                  <a:pt x="2828176" y="0"/>
                  <a:pt x="2842959" y="14783"/>
                  <a:pt x="2842959" y="33018"/>
                </a:cubicBezTo>
                <a:lnTo>
                  <a:pt x="2842959" y="297160"/>
                </a:lnTo>
                <a:cubicBezTo>
                  <a:pt x="2842959" y="315395"/>
                  <a:pt x="2828176" y="330178"/>
                  <a:pt x="2809941" y="330178"/>
                </a:cubicBezTo>
                <a:lnTo>
                  <a:pt x="33018" y="330178"/>
                </a:lnTo>
                <a:cubicBezTo>
                  <a:pt x="14783" y="330178"/>
                  <a:pt x="0" y="315395"/>
                  <a:pt x="0" y="297160"/>
                </a:cubicBezTo>
                <a:lnTo>
                  <a:pt x="0" y="3301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631" tIns="70631" rIns="70631" bIns="70631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3434153" y="3972741"/>
            <a:ext cx="3729735" cy="320355"/>
          </a:xfrm>
          <a:custGeom>
            <a:avLst/>
            <a:gdLst>
              <a:gd name="connsiteX0" fmla="*/ 0 w 2766238"/>
              <a:gd name="connsiteY0" fmla="*/ 47494 h 474939"/>
              <a:gd name="connsiteX1" fmla="*/ 47494 w 2766238"/>
              <a:gd name="connsiteY1" fmla="*/ 0 h 474939"/>
              <a:gd name="connsiteX2" fmla="*/ 2718744 w 2766238"/>
              <a:gd name="connsiteY2" fmla="*/ 0 h 474939"/>
              <a:gd name="connsiteX3" fmla="*/ 2766238 w 2766238"/>
              <a:gd name="connsiteY3" fmla="*/ 47494 h 474939"/>
              <a:gd name="connsiteX4" fmla="*/ 2766238 w 2766238"/>
              <a:gd name="connsiteY4" fmla="*/ 427445 h 474939"/>
              <a:gd name="connsiteX5" fmla="*/ 2718744 w 2766238"/>
              <a:gd name="connsiteY5" fmla="*/ 474939 h 474939"/>
              <a:gd name="connsiteX6" fmla="*/ 47494 w 2766238"/>
              <a:gd name="connsiteY6" fmla="*/ 474939 h 474939"/>
              <a:gd name="connsiteX7" fmla="*/ 0 w 2766238"/>
              <a:gd name="connsiteY7" fmla="*/ 427445 h 474939"/>
              <a:gd name="connsiteX8" fmla="*/ 0 w 2766238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66238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2718744" y="0"/>
                </a:lnTo>
                <a:cubicBezTo>
                  <a:pt x="2744974" y="0"/>
                  <a:pt x="2766238" y="21264"/>
                  <a:pt x="2766238" y="47494"/>
                </a:cubicBezTo>
                <a:lnTo>
                  <a:pt x="2766238" y="427445"/>
                </a:lnTo>
                <a:cubicBezTo>
                  <a:pt x="2766238" y="453675"/>
                  <a:pt x="2744974" y="474939"/>
                  <a:pt x="2718744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630" tIns="59630" rIns="59630" bIns="5963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"Расширение использования природного газа в качестве моторного топлива"</a:t>
            </a:r>
          </a:p>
        </p:txBody>
      </p:sp>
      <p:sp>
        <p:nvSpPr>
          <p:cNvPr id="21" name="Полилиния 20"/>
          <p:cNvSpPr/>
          <p:nvPr/>
        </p:nvSpPr>
        <p:spPr>
          <a:xfrm>
            <a:off x="7236360" y="2636911"/>
            <a:ext cx="576000" cy="267464"/>
          </a:xfrm>
          <a:custGeom>
            <a:avLst/>
            <a:gdLst>
              <a:gd name="connsiteX0" fmla="*/ 0 w 761117"/>
              <a:gd name="connsiteY0" fmla="*/ 33018 h 330178"/>
              <a:gd name="connsiteX1" fmla="*/ 33018 w 761117"/>
              <a:gd name="connsiteY1" fmla="*/ 0 h 330178"/>
              <a:gd name="connsiteX2" fmla="*/ 728099 w 761117"/>
              <a:gd name="connsiteY2" fmla="*/ 0 h 330178"/>
              <a:gd name="connsiteX3" fmla="*/ 761117 w 761117"/>
              <a:gd name="connsiteY3" fmla="*/ 33018 h 330178"/>
              <a:gd name="connsiteX4" fmla="*/ 761117 w 761117"/>
              <a:gd name="connsiteY4" fmla="*/ 297160 h 330178"/>
              <a:gd name="connsiteX5" fmla="*/ 728099 w 761117"/>
              <a:gd name="connsiteY5" fmla="*/ 330178 h 330178"/>
              <a:gd name="connsiteX6" fmla="*/ 33018 w 761117"/>
              <a:gd name="connsiteY6" fmla="*/ 330178 h 330178"/>
              <a:gd name="connsiteX7" fmla="*/ 0 w 761117"/>
              <a:gd name="connsiteY7" fmla="*/ 297160 h 330178"/>
              <a:gd name="connsiteX8" fmla="*/ 0 w 761117"/>
              <a:gd name="connsiteY8" fmla="*/ 33018 h 33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117" h="330178">
                <a:moveTo>
                  <a:pt x="0" y="33018"/>
                </a:moveTo>
                <a:cubicBezTo>
                  <a:pt x="0" y="14783"/>
                  <a:pt x="14783" y="0"/>
                  <a:pt x="33018" y="0"/>
                </a:cubicBezTo>
                <a:lnTo>
                  <a:pt x="728099" y="0"/>
                </a:lnTo>
                <a:cubicBezTo>
                  <a:pt x="746334" y="0"/>
                  <a:pt x="761117" y="14783"/>
                  <a:pt x="761117" y="33018"/>
                </a:cubicBezTo>
                <a:lnTo>
                  <a:pt x="761117" y="297160"/>
                </a:lnTo>
                <a:cubicBezTo>
                  <a:pt x="761117" y="315395"/>
                  <a:pt x="746334" y="330178"/>
                  <a:pt x="728099" y="330178"/>
                </a:cubicBezTo>
                <a:lnTo>
                  <a:pt x="33018" y="330178"/>
                </a:lnTo>
                <a:cubicBezTo>
                  <a:pt x="14783" y="330178"/>
                  <a:pt x="0" y="315395"/>
                  <a:pt x="0" y="297160"/>
                </a:cubicBezTo>
                <a:lnTo>
                  <a:pt x="0" y="3301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631" tIns="70631" rIns="70631" bIns="70631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8532504" y="2636911"/>
            <a:ext cx="576000" cy="267464"/>
          </a:xfrm>
          <a:custGeom>
            <a:avLst/>
            <a:gdLst>
              <a:gd name="connsiteX0" fmla="*/ 0 w 687626"/>
              <a:gd name="connsiteY0" fmla="*/ 33018 h 330178"/>
              <a:gd name="connsiteX1" fmla="*/ 33018 w 687626"/>
              <a:gd name="connsiteY1" fmla="*/ 0 h 330178"/>
              <a:gd name="connsiteX2" fmla="*/ 654608 w 687626"/>
              <a:gd name="connsiteY2" fmla="*/ 0 h 330178"/>
              <a:gd name="connsiteX3" fmla="*/ 687626 w 687626"/>
              <a:gd name="connsiteY3" fmla="*/ 33018 h 330178"/>
              <a:gd name="connsiteX4" fmla="*/ 687626 w 687626"/>
              <a:gd name="connsiteY4" fmla="*/ 297160 h 330178"/>
              <a:gd name="connsiteX5" fmla="*/ 654608 w 687626"/>
              <a:gd name="connsiteY5" fmla="*/ 330178 h 330178"/>
              <a:gd name="connsiteX6" fmla="*/ 33018 w 687626"/>
              <a:gd name="connsiteY6" fmla="*/ 330178 h 330178"/>
              <a:gd name="connsiteX7" fmla="*/ 0 w 687626"/>
              <a:gd name="connsiteY7" fmla="*/ 297160 h 330178"/>
              <a:gd name="connsiteX8" fmla="*/ 0 w 687626"/>
              <a:gd name="connsiteY8" fmla="*/ 33018 h 33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7626" h="330178">
                <a:moveTo>
                  <a:pt x="0" y="33018"/>
                </a:moveTo>
                <a:cubicBezTo>
                  <a:pt x="0" y="14783"/>
                  <a:pt x="14783" y="0"/>
                  <a:pt x="33018" y="0"/>
                </a:cubicBezTo>
                <a:lnTo>
                  <a:pt x="654608" y="0"/>
                </a:lnTo>
                <a:cubicBezTo>
                  <a:pt x="672843" y="0"/>
                  <a:pt x="687626" y="14783"/>
                  <a:pt x="687626" y="33018"/>
                </a:cubicBezTo>
                <a:lnTo>
                  <a:pt x="687626" y="297160"/>
                </a:lnTo>
                <a:cubicBezTo>
                  <a:pt x="687626" y="315395"/>
                  <a:pt x="672843" y="330178"/>
                  <a:pt x="654608" y="330178"/>
                </a:cubicBezTo>
                <a:lnTo>
                  <a:pt x="33018" y="330178"/>
                </a:lnTo>
                <a:cubicBezTo>
                  <a:pt x="14783" y="330178"/>
                  <a:pt x="0" y="315395"/>
                  <a:pt x="0" y="297160"/>
                </a:cubicBezTo>
                <a:lnTo>
                  <a:pt x="0" y="3301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631" tIns="70631" rIns="70631" bIns="70631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T:\Сектор финансирования\09a7768ed1d70c506897087c270a7b7a_640_480_c_thumb1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95923"/>
            <a:ext cx="2629435" cy="17529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транспортной системы Чувашской Республики»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олилиния 32"/>
          <p:cNvSpPr/>
          <p:nvPr/>
        </p:nvSpPr>
        <p:spPr>
          <a:xfrm>
            <a:off x="7884432" y="2636911"/>
            <a:ext cx="576000" cy="267464"/>
          </a:xfrm>
          <a:custGeom>
            <a:avLst/>
            <a:gdLst>
              <a:gd name="connsiteX0" fmla="*/ 0 w 761117"/>
              <a:gd name="connsiteY0" fmla="*/ 33018 h 330178"/>
              <a:gd name="connsiteX1" fmla="*/ 33018 w 761117"/>
              <a:gd name="connsiteY1" fmla="*/ 0 h 330178"/>
              <a:gd name="connsiteX2" fmla="*/ 728099 w 761117"/>
              <a:gd name="connsiteY2" fmla="*/ 0 h 330178"/>
              <a:gd name="connsiteX3" fmla="*/ 761117 w 761117"/>
              <a:gd name="connsiteY3" fmla="*/ 33018 h 330178"/>
              <a:gd name="connsiteX4" fmla="*/ 761117 w 761117"/>
              <a:gd name="connsiteY4" fmla="*/ 297160 h 330178"/>
              <a:gd name="connsiteX5" fmla="*/ 728099 w 761117"/>
              <a:gd name="connsiteY5" fmla="*/ 330178 h 330178"/>
              <a:gd name="connsiteX6" fmla="*/ 33018 w 761117"/>
              <a:gd name="connsiteY6" fmla="*/ 330178 h 330178"/>
              <a:gd name="connsiteX7" fmla="*/ 0 w 761117"/>
              <a:gd name="connsiteY7" fmla="*/ 297160 h 330178"/>
              <a:gd name="connsiteX8" fmla="*/ 0 w 761117"/>
              <a:gd name="connsiteY8" fmla="*/ 33018 h 33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117" h="330178">
                <a:moveTo>
                  <a:pt x="0" y="33018"/>
                </a:moveTo>
                <a:cubicBezTo>
                  <a:pt x="0" y="14783"/>
                  <a:pt x="14783" y="0"/>
                  <a:pt x="33018" y="0"/>
                </a:cubicBezTo>
                <a:lnTo>
                  <a:pt x="728099" y="0"/>
                </a:lnTo>
                <a:cubicBezTo>
                  <a:pt x="746334" y="0"/>
                  <a:pt x="761117" y="14783"/>
                  <a:pt x="761117" y="33018"/>
                </a:cubicBezTo>
                <a:lnTo>
                  <a:pt x="761117" y="297160"/>
                </a:lnTo>
                <a:cubicBezTo>
                  <a:pt x="761117" y="315395"/>
                  <a:pt x="746334" y="330178"/>
                  <a:pt x="728099" y="330178"/>
                </a:cubicBezTo>
                <a:lnTo>
                  <a:pt x="33018" y="330178"/>
                </a:lnTo>
                <a:cubicBezTo>
                  <a:pt x="14783" y="330178"/>
                  <a:pt x="0" y="315395"/>
                  <a:pt x="0" y="297160"/>
                </a:cubicBezTo>
                <a:lnTo>
                  <a:pt x="0" y="3301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631" tIns="70631" rIns="70631" bIns="70631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3434153" y="4329128"/>
            <a:ext cx="3729735" cy="252000"/>
          </a:xfrm>
          <a:custGeom>
            <a:avLst/>
            <a:gdLst>
              <a:gd name="connsiteX0" fmla="*/ 0 w 2766238"/>
              <a:gd name="connsiteY0" fmla="*/ 47494 h 474939"/>
              <a:gd name="connsiteX1" fmla="*/ 47494 w 2766238"/>
              <a:gd name="connsiteY1" fmla="*/ 0 h 474939"/>
              <a:gd name="connsiteX2" fmla="*/ 2718744 w 2766238"/>
              <a:gd name="connsiteY2" fmla="*/ 0 h 474939"/>
              <a:gd name="connsiteX3" fmla="*/ 2766238 w 2766238"/>
              <a:gd name="connsiteY3" fmla="*/ 47494 h 474939"/>
              <a:gd name="connsiteX4" fmla="*/ 2766238 w 2766238"/>
              <a:gd name="connsiteY4" fmla="*/ 427445 h 474939"/>
              <a:gd name="connsiteX5" fmla="*/ 2718744 w 2766238"/>
              <a:gd name="connsiteY5" fmla="*/ 474939 h 474939"/>
              <a:gd name="connsiteX6" fmla="*/ 47494 w 2766238"/>
              <a:gd name="connsiteY6" fmla="*/ 474939 h 474939"/>
              <a:gd name="connsiteX7" fmla="*/ 0 w 2766238"/>
              <a:gd name="connsiteY7" fmla="*/ 427445 h 474939"/>
              <a:gd name="connsiteX8" fmla="*/ 0 w 2766238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66238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2718744" y="0"/>
                </a:lnTo>
                <a:cubicBezTo>
                  <a:pt x="2744974" y="0"/>
                  <a:pt x="2766238" y="21264"/>
                  <a:pt x="2766238" y="47494"/>
                </a:cubicBezTo>
                <a:lnTo>
                  <a:pt x="2766238" y="427445"/>
                </a:lnTo>
                <a:cubicBezTo>
                  <a:pt x="2766238" y="453675"/>
                  <a:pt x="2744974" y="474939"/>
                  <a:pt x="2718744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630" tIns="59630" rIns="59630" bIns="5963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Ведомственный проект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"Содействие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развитию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автомобильных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дорог общего пользования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местного значения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</a:p>
        </p:txBody>
      </p:sp>
      <p:sp>
        <p:nvSpPr>
          <p:cNvPr id="42" name="Полилиния 41"/>
          <p:cNvSpPr/>
          <p:nvPr/>
        </p:nvSpPr>
        <p:spPr>
          <a:xfrm>
            <a:off x="8532504" y="4329100"/>
            <a:ext cx="576000" cy="284526"/>
          </a:xfrm>
          <a:custGeom>
            <a:avLst/>
            <a:gdLst>
              <a:gd name="connsiteX0" fmla="*/ 0 w 699710"/>
              <a:gd name="connsiteY0" fmla="*/ 47494 h 474939"/>
              <a:gd name="connsiteX1" fmla="*/ 47494 w 699710"/>
              <a:gd name="connsiteY1" fmla="*/ 0 h 474939"/>
              <a:gd name="connsiteX2" fmla="*/ 652216 w 699710"/>
              <a:gd name="connsiteY2" fmla="*/ 0 h 474939"/>
              <a:gd name="connsiteX3" fmla="*/ 699710 w 699710"/>
              <a:gd name="connsiteY3" fmla="*/ 47494 h 474939"/>
              <a:gd name="connsiteX4" fmla="*/ 699710 w 699710"/>
              <a:gd name="connsiteY4" fmla="*/ 427445 h 474939"/>
              <a:gd name="connsiteX5" fmla="*/ 652216 w 699710"/>
              <a:gd name="connsiteY5" fmla="*/ 474939 h 474939"/>
              <a:gd name="connsiteX6" fmla="*/ 47494 w 699710"/>
              <a:gd name="connsiteY6" fmla="*/ 474939 h 474939"/>
              <a:gd name="connsiteX7" fmla="*/ 0 w 699710"/>
              <a:gd name="connsiteY7" fmla="*/ 427445 h 474939"/>
              <a:gd name="connsiteX8" fmla="*/ 0 w 699710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9710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652216" y="0"/>
                </a:lnTo>
                <a:cubicBezTo>
                  <a:pt x="678446" y="0"/>
                  <a:pt x="699710" y="21264"/>
                  <a:pt x="699710" y="47494"/>
                </a:cubicBezTo>
                <a:lnTo>
                  <a:pt x="699710" y="427445"/>
                </a:lnTo>
                <a:cubicBezTo>
                  <a:pt x="699710" y="453675"/>
                  <a:pt x="678446" y="474939"/>
                  <a:pt x="652216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1 705,0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3434153" y="4617160"/>
            <a:ext cx="3715455" cy="252000"/>
          </a:xfrm>
          <a:custGeom>
            <a:avLst/>
            <a:gdLst>
              <a:gd name="connsiteX0" fmla="*/ 0 w 2766238"/>
              <a:gd name="connsiteY0" fmla="*/ 47494 h 474939"/>
              <a:gd name="connsiteX1" fmla="*/ 47494 w 2766238"/>
              <a:gd name="connsiteY1" fmla="*/ 0 h 474939"/>
              <a:gd name="connsiteX2" fmla="*/ 2718744 w 2766238"/>
              <a:gd name="connsiteY2" fmla="*/ 0 h 474939"/>
              <a:gd name="connsiteX3" fmla="*/ 2766238 w 2766238"/>
              <a:gd name="connsiteY3" fmla="*/ 47494 h 474939"/>
              <a:gd name="connsiteX4" fmla="*/ 2766238 w 2766238"/>
              <a:gd name="connsiteY4" fmla="*/ 427445 h 474939"/>
              <a:gd name="connsiteX5" fmla="*/ 2718744 w 2766238"/>
              <a:gd name="connsiteY5" fmla="*/ 474939 h 474939"/>
              <a:gd name="connsiteX6" fmla="*/ 47494 w 2766238"/>
              <a:gd name="connsiteY6" fmla="*/ 474939 h 474939"/>
              <a:gd name="connsiteX7" fmla="*/ 0 w 2766238"/>
              <a:gd name="connsiteY7" fmla="*/ 427445 h 474939"/>
              <a:gd name="connsiteX8" fmla="*/ 0 w 2766238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66238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2718744" y="0"/>
                </a:lnTo>
                <a:cubicBezTo>
                  <a:pt x="2744974" y="0"/>
                  <a:pt x="2766238" y="21264"/>
                  <a:pt x="2766238" y="47494"/>
                </a:cubicBezTo>
                <a:lnTo>
                  <a:pt x="2766238" y="427445"/>
                </a:lnTo>
                <a:cubicBezTo>
                  <a:pt x="2766238" y="453675"/>
                  <a:pt x="2744974" y="474939"/>
                  <a:pt x="2718744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630" tIns="59630" rIns="59630" bIns="5963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Ведомственный проект "Развитие автомобильных дорог общего пользования регионального или межмуниципального значения"</a:t>
            </a:r>
          </a:p>
        </p:txBody>
      </p:sp>
      <p:sp>
        <p:nvSpPr>
          <p:cNvPr id="44" name="Полилиния 43"/>
          <p:cNvSpPr/>
          <p:nvPr/>
        </p:nvSpPr>
        <p:spPr>
          <a:xfrm>
            <a:off x="7236360" y="4654234"/>
            <a:ext cx="576000" cy="252000"/>
          </a:xfrm>
          <a:custGeom>
            <a:avLst/>
            <a:gdLst>
              <a:gd name="connsiteX0" fmla="*/ 0 w 840306"/>
              <a:gd name="connsiteY0" fmla="*/ 47494 h 474939"/>
              <a:gd name="connsiteX1" fmla="*/ 47494 w 840306"/>
              <a:gd name="connsiteY1" fmla="*/ 0 h 474939"/>
              <a:gd name="connsiteX2" fmla="*/ 792812 w 840306"/>
              <a:gd name="connsiteY2" fmla="*/ 0 h 474939"/>
              <a:gd name="connsiteX3" fmla="*/ 840306 w 840306"/>
              <a:gd name="connsiteY3" fmla="*/ 47494 h 474939"/>
              <a:gd name="connsiteX4" fmla="*/ 840306 w 840306"/>
              <a:gd name="connsiteY4" fmla="*/ 427445 h 474939"/>
              <a:gd name="connsiteX5" fmla="*/ 792812 w 840306"/>
              <a:gd name="connsiteY5" fmla="*/ 474939 h 474939"/>
              <a:gd name="connsiteX6" fmla="*/ 47494 w 840306"/>
              <a:gd name="connsiteY6" fmla="*/ 474939 h 474939"/>
              <a:gd name="connsiteX7" fmla="*/ 0 w 840306"/>
              <a:gd name="connsiteY7" fmla="*/ 427445 h 474939"/>
              <a:gd name="connsiteX8" fmla="*/ 0 w 840306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0306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792812" y="0"/>
                </a:lnTo>
                <a:cubicBezTo>
                  <a:pt x="819042" y="0"/>
                  <a:pt x="840306" y="21264"/>
                  <a:pt x="840306" y="47494"/>
                </a:cubicBezTo>
                <a:lnTo>
                  <a:pt x="840306" y="427445"/>
                </a:lnTo>
                <a:cubicBezTo>
                  <a:pt x="840306" y="453675"/>
                  <a:pt x="819042" y="474939"/>
                  <a:pt x="792812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1 504,7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7884432" y="4654263"/>
            <a:ext cx="576000" cy="252000"/>
          </a:xfrm>
          <a:custGeom>
            <a:avLst/>
            <a:gdLst>
              <a:gd name="connsiteX0" fmla="*/ 0 w 840306"/>
              <a:gd name="connsiteY0" fmla="*/ 47494 h 474939"/>
              <a:gd name="connsiteX1" fmla="*/ 47494 w 840306"/>
              <a:gd name="connsiteY1" fmla="*/ 0 h 474939"/>
              <a:gd name="connsiteX2" fmla="*/ 792812 w 840306"/>
              <a:gd name="connsiteY2" fmla="*/ 0 h 474939"/>
              <a:gd name="connsiteX3" fmla="*/ 840306 w 840306"/>
              <a:gd name="connsiteY3" fmla="*/ 47494 h 474939"/>
              <a:gd name="connsiteX4" fmla="*/ 840306 w 840306"/>
              <a:gd name="connsiteY4" fmla="*/ 427445 h 474939"/>
              <a:gd name="connsiteX5" fmla="*/ 792812 w 840306"/>
              <a:gd name="connsiteY5" fmla="*/ 474939 h 474939"/>
              <a:gd name="connsiteX6" fmla="*/ 47494 w 840306"/>
              <a:gd name="connsiteY6" fmla="*/ 474939 h 474939"/>
              <a:gd name="connsiteX7" fmla="*/ 0 w 840306"/>
              <a:gd name="connsiteY7" fmla="*/ 427445 h 474939"/>
              <a:gd name="connsiteX8" fmla="*/ 0 w 840306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0306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792812" y="0"/>
                </a:lnTo>
                <a:cubicBezTo>
                  <a:pt x="819042" y="0"/>
                  <a:pt x="840306" y="21264"/>
                  <a:pt x="840306" y="47494"/>
                </a:cubicBezTo>
                <a:lnTo>
                  <a:pt x="840306" y="427445"/>
                </a:lnTo>
                <a:cubicBezTo>
                  <a:pt x="840306" y="453675"/>
                  <a:pt x="819042" y="474939"/>
                  <a:pt x="792812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1 325,9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8532504" y="4653136"/>
            <a:ext cx="576000" cy="252000"/>
          </a:xfrm>
          <a:custGeom>
            <a:avLst/>
            <a:gdLst>
              <a:gd name="connsiteX0" fmla="*/ 0 w 699710"/>
              <a:gd name="connsiteY0" fmla="*/ 47494 h 474939"/>
              <a:gd name="connsiteX1" fmla="*/ 47494 w 699710"/>
              <a:gd name="connsiteY1" fmla="*/ 0 h 474939"/>
              <a:gd name="connsiteX2" fmla="*/ 652216 w 699710"/>
              <a:gd name="connsiteY2" fmla="*/ 0 h 474939"/>
              <a:gd name="connsiteX3" fmla="*/ 699710 w 699710"/>
              <a:gd name="connsiteY3" fmla="*/ 47494 h 474939"/>
              <a:gd name="connsiteX4" fmla="*/ 699710 w 699710"/>
              <a:gd name="connsiteY4" fmla="*/ 427445 h 474939"/>
              <a:gd name="connsiteX5" fmla="*/ 652216 w 699710"/>
              <a:gd name="connsiteY5" fmla="*/ 474939 h 474939"/>
              <a:gd name="connsiteX6" fmla="*/ 47494 w 699710"/>
              <a:gd name="connsiteY6" fmla="*/ 474939 h 474939"/>
              <a:gd name="connsiteX7" fmla="*/ 0 w 699710"/>
              <a:gd name="connsiteY7" fmla="*/ 427445 h 474939"/>
              <a:gd name="connsiteX8" fmla="*/ 0 w 699710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9710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652216" y="0"/>
                </a:lnTo>
                <a:cubicBezTo>
                  <a:pt x="678446" y="0"/>
                  <a:pt x="699710" y="21264"/>
                  <a:pt x="699710" y="47494"/>
                </a:cubicBezTo>
                <a:lnTo>
                  <a:pt x="699710" y="427445"/>
                </a:lnTo>
                <a:cubicBezTo>
                  <a:pt x="699710" y="453675"/>
                  <a:pt x="678446" y="474939"/>
                  <a:pt x="652216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1 325,9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3425959" y="4912297"/>
            <a:ext cx="3737929" cy="892967"/>
          </a:xfrm>
          <a:custGeom>
            <a:avLst/>
            <a:gdLst>
              <a:gd name="connsiteX0" fmla="*/ 0 w 2766238"/>
              <a:gd name="connsiteY0" fmla="*/ 47494 h 474939"/>
              <a:gd name="connsiteX1" fmla="*/ 47494 w 2766238"/>
              <a:gd name="connsiteY1" fmla="*/ 0 h 474939"/>
              <a:gd name="connsiteX2" fmla="*/ 2718744 w 2766238"/>
              <a:gd name="connsiteY2" fmla="*/ 0 h 474939"/>
              <a:gd name="connsiteX3" fmla="*/ 2766238 w 2766238"/>
              <a:gd name="connsiteY3" fmla="*/ 47494 h 474939"/>
              <a:gd name="connsiteX4" fmla="*/ 2766238 w 2766238"/>
              <a:gd name="connsiteY4" fmla="*/ 427445 h 474939"/>
              <a:gd name="connsiteX5" fmla="*/ 2718744 w 2766238"/>
              <a:gd name="connsiteY5" fmla="*/ 474939 h 474939"/>
              <a:gd name="connsiteX6" fmla="*/ 47494 w 2766238"/>
              <a:gd name="connsiteY6" fmla="*/ 474939 h 474939"/>
              <a:gd name="connsiteX7" fmla="*/ 0 w 2766238"/>
              <a:gd name="connsiteY7" fmla="*/ 427445 h 474939"/>
              <a:gd name="connsiteX8" fmla="*/ 0 w 2766238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66238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2718744" y="0"/>
                </a:lnTo>
                <a:cubicBezTo>
                  <a:pt x="2744974" y="0"/>
                  <a:pt x="2766238" y="21264"/>
                  <a:pt x="2766238" y="47494"/>
                </a:cubicBezTo>
                <a:lnTo>
                  <a:pt x="2766238" y="427445"/>
                </a:lnTo>
                <a:cubicBezTo>
                  <a:pt x="2766238" y="453675"/>
                  <a:pt x="2744974" y="474939"/>
                  <a:pt x="2718744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630" tIns="59630" rIns="59630" bIns="5963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"Развитие автомобильного и городского электрического транспорта", "Развитие регионального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авиасообщения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", "Государственная поддержка железнодорожного транспорта", "Организация перевозок пассажиров внутренним водным транспортом по регулярным маршрутам"</a:t>
            </a:r>
          </a:p>
        </p:txBody>
      </p:sp>
      <p:sp>
        <p:nvSpPr>
          <p:cNvPr id="48" name="Полилиния 47"/>
          <p:cNvSpPr/>
          <p:nvPr/>
        </p:nvSpPr>
        <p:spPr>
          <a:xfrm>
            <a:off x="7236360" y="4994319"/>
            <a:ext cx="576000" cy="720000"/>
          </a:xfrm>
          <a:custGeom>
            <a:avLst/>
            <a:gdLst>
              <a:gd name="connsiteX0" fmla="*/ 0 w 840306"/>
              <a:gd name="connsiteY0" fmla="*/ 47494 h 474939"/>
              <a:gd name="connsiteX1" fmla="*/ 47494 w 840306"/>
              <a:gd name="connsiteY1" fmla="*/ 0 h 474939"/>
              <a:gd name="connsiteX2" fmla="*/ 792812 w 840306"/>
              <a:gd name="connsiteY2" fmla="*/ 0 h 474939"/>
              <a:gd name="connsiteX3" fmla="*/ 840306 w 840306"/>
              <a:gd name="connsiteY3" fmla="*/ 47494 h 474939"/>
              <a:gd name="connsiteX4" fmla="*/ 840306 w 840306"/>
              <a:gd name="connsiteY4" fmla="*/ 427445 h 474939"/>
              <a:gd name="connsiteX5" fmla="*/ 792812 w 840306"/>
              <a:gd name="connsiteY5" fmla="*/ 474939 h 474939"/>
              <a:gd name="connsiteX6" fmla="*/ 47494 w 840306"/>
              <a:gd name="connsiteY6" fmla="*/ 474939 h 474939"/>
              <a:gd name="connsiteX7" fmla="*/ 0 w 840306"/>
              <a:gd name="connsiteY7" fmla="*/ 427445 h 474939"/>
              <a:gd name="connsiteX8" fmla="*/ 0 w 840306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0306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792812" y="0"/>
                </a:lnTo>
                <a:cubicBezTo>
                  <a:pt x="819042" y="0"/>
                  <a:pt x="840306" y="21264"/>
                  <a:pt x="840306" y="47494"/>
                </a:cubicBezTo>
                <a:lnTo>
                  <a:pt x="840306" y="427445"/>
                </a:lnTo>
                <a:cubicBezTo>
                  <a:pt x="840306" y="453675"/>
                  <a:pt x="819042" y="474939"/>
                  <a:pt x="792812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934,1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7884432" y="4994338"/>
            <a:ext cx="576000" cy="720000"/>
          </a:xfrm>
          <a:custGeom>
            <a:avLst/>
            <a:gdLst>
              <a:gd name="connsiteX0" fmla="*/ 0 w 840306"/>
              <a:gd name="connsiteY0" fmla="*/ 47494 h 474939"/>
              <a:gd name="connsiteX1" fmla="*/ 47494 w 840306"/>
              <a:gd name="connsiteY1" fmla="*/ 0 h 474939"/>
              <a:gd name="connsiteX2" fmla="*/ 792812 w 840306"/>
              <a:gd name="connsiteY2" fmla="*/ 0 h 474939"/>
              <a:gd name="connsiteX3" fmla="*/ 840306 w 840306"/>
              <a:gd name="connsiteY3" fmla="*/ 47494 h 474939"/>
              <a:gd name="connsiteX4" fmla="*/ 840306 w 840306"/>
              <a:gd name="connsiteY4" fmla="*/ 427445 h 474939"/>
              <a:gd name="connsiteX5" fmla="*/ 792812 w 840306"/>
              <a:gd name="connsiteY5" fmla="*/ 474939 h 474939"/>
              <a:gd name="connsiteX6" fmla="*/ 47494 w 840306"/>
              <a:gd name="connsiteY6" fmla="*/ 474939 h 474939"/>
              <a:gd name="connsiteX7" fmla="*/ 0 w 840306"/>
              <a:gd name="connsiteY7" fmla="*/ 427445 h 474939"/>
              <a:gd name="connsiteX8" fmla="*/ 0 w 840306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0306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792812" y="0"/>
                </a:lnTo>
                <a:cubicBezTo>
                  <a:pt x="819042" y="0"/>
                  <a:pt x="840306" y="21264"/>
                  <a:pt x="840306" y="47494"/>
                </a:cubicBezTo>
                <a:lnTo>
                  <a:pt x="840306" y="427445"/>
                </a:lnTo>
                <a:cubicBezTo>
                  <a:pt x="840306" y="453675"/>
                  <a:pt x="819042" y="474939"/>
                  <a:pt x="792812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919,4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8532504" y="4993588"/>
            <a:ext cx="576000" cy="720000"/>
          </a:xfrm>
          <a:custGeom>
            <a:avLst/>
            <a:gdLst>
              <a:gd name="connsiteX0" fmla="*/ 0 w 699710"/>
              <a:gd name="connsiteY0" fmla="*/ 47494 h 474939"/>
              <a:gd name="connsiteX1" fmla="*/ 47494 w 699710"/>
              <a:gd name="connsiteY1" fmla="*/ 0 h 474939"/>
              <a:gd name="connsiteX2" fmla="*/ 652216 w 699710"/>
              <a:gd name="connsiteY2" fmla="*/ 0 h 474939"/>
              <a:gd name="connsiteX3" fmla="*/ 699710 w 699710"/>
              <a:gd name="connsiteY3" fmla="*/ 47494 h 474939"/>
              <a:gd name="connsiteX4" fmla="*/ 699710 w 699710"/>
              <a:gd name="connsiteY4" fmla="*/ 427445 h 474939"/>
              <a:gd name="connsiteX5" fmla="*/ 652216 w 699710"/>
              <a:gd name="connsiteY5" fmla="*/ 474939 h 474939"/>
              <a:gd name="connsiteX6" fmla="*/ 47494 w 699710"/>
              <a:gd name="connsiteY6" fmla="*/ 474939 h 474939"/>
              <a:gd name="connsiteX7" fmla="*/ 0 w 699710"/>
              <a:gd name="connsiteY7" fmla="*/ 427445 h 474939"/>
              <a:gd name="connsiteX8" fmla="*/ 0 w 699710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9710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652216" y="0"/>
                </a:lnTo>
                <a:cubicBezTo>
                  <a:pt x="678446" y="0"/>
                  <a:pt x="699710" y="21264"/>
                  <a:pt x="699710" y="47494"/>
                </a:cubicBezTo>
                <a:lnTo>
                  <a:pt x="699710" y="427445"/>
                </a:lnTo>
                <a:cubicBezTo>
                  <a:pt x="699710" y="453675"/>
                  <a:pt x="678446" y="474939"/>
                  <a:pt x="652216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925,5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3425959" y="5792853"/>
            <a:ext cx="3737929" cy="416576"/>
          </a:xfrm>
          <a:custGeom>
            <a:avLst/>
            <a:gdLst>
              <a:gd name="connsiteX0" fmla="*/ 0 w 2766238"/>
              <a:gd name="connsiteY0" fmla="*/ 47494 h 474939"/>
              <a:gd name="connsiteX1" fmla="*/ 47494 w 2766238"/>
              <a:gd name="connsiteY1" fmla="*/ 0 h 474939"/>
              <a:gd name="connsiteX2" fmla="*/ 2718744 w 2766238"/>
              <a:gd name="connsiteY2" fmla="*/ 0 h 474939"/>
              <a:gd name="connsiteX3" fmla="*/ 2766238 w 2766238"/>
              <a:gd name="connsiteY3" fmla="*/ 47494 h 474939"/>
              <a:gd name="connsiteX4" fmla="*/ 2766238 w 2766238"/>
              <a:gd name="connsiteY4" fmla="*/ 427445 h 474939"/>
              <a:gd name="connsiteX5" fmla="*/ 2718744 w 2766238"/>
              <a:gd name="connsiteY5" fmla="*/ 474939 h 474939"/>
              <a:gd name="connsiteX6" fmla="*/ 47494 w 2766238"/>
              <a:gd name="connsiteY6" fmla="*/ 474939 h 474939"/>
              <a:gd name="connsiteX7" fmla="*/ 0 w 2766238"/>
              <a:gd name="connsiteY7" fmla="*/ 427445 h 474939"/>
              <a:gd name="connsiteX8" fmla="*/ 0 w 2766238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66238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2718744" y="0"/>
                </a:lnTo>
                <a:cubicBezTo>
                  <a:pt x="2744974" y="0"/>
                  <a:pt x="2766238" y="21264"/>
                  <a:pt x="2766238" y="47494"/>
                </a:cubicBezTo>
                <a:lnTo>
                  <a:pt x="2766238" y="427445"/>
                </a:lnTo>
                <a:cubicBezTo>
                  <a:pt x="2766238" y="453675"/>
                  <a:pt x="2744974" y="474939"/>
                  <a:pt x="2718744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630" tIns="59630" rIns="59630" bIns="5963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 "Создание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осуществления дорожной деятельности и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безопасности дорожного движения в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Республике"</a:t>
            </a:r>
          </a:p>
        </p:txBody>
      </p:sp>
      <p:sp>
        <p:nvSpPr>
          <p:cNvPr id="52" name="Полилиния 51"/>
          <p:cNvSpPr/>
          <p:nvPr/>
        </p:nvSpPr>
        <p:spPr>
          <a:xfrm>
            <a:off x="7236360" y="5861447"/>
            <a:ext cx="576000" cy="344277"/>
          </a:xfrm>
          <a:custGeom>
            <a:avLst/>
            <a:gdLst>
              <a:gd name="connsiteX0" fmla="*/ 0 w 840306"/>
              <a:gd name="connsiteY0" fmla="*/ 47494 h 474939"/>
              <a:gd name="connsiteX1" fmla="*/ 47494 w 840306"/>
              <a:gd name="connsiteY1" fmla="*/ 0 h 474939"/>
              <a:gd name="connsiteX2" fmla="*/ 792812 w 840306"/>
              <a:gd name="connsiteY2" fmla="*/ 0 h 474939"/>
              <a:gd name="connsiteX3" fmla="*/ 840306 w 840306"/>
              <a:gd name="connsiteY3" fmla="*/ 47494 h 474939"/>
              <a:gd name="connsiteX4" fmla="*/ 840306 w 840306"/>
              <a:gd name="connsiteY4" fmla="*/ 427445 h 474939"/>
              <a:gd name="connsiteX5" fmla="*/ 792812 w 840306"/>
              <a:gd name="connsiteY5" fmla="*/ 474939 h 474939"/>
              <a:gd name="connsiteX6" fmla="*/ 47494 w 840306"/>
              <a:gd name="connsiteY6" fmla="*/ 474939 h 474939"/>
              <a:gd name="connsiteX7" fmla="*/ 0 w 840306"/>
              <a:gd name="connsiteY7" fmla="*/ 427445 h 474939"/>
              <a:gd name="connsiteX8" fmla="*/ 0 w 840306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0306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792812" y="0"/>
                </a:lnTo>
                <a:cubicBezTo>
                  <a:pt x="819042" y="0"/>
                  <a:pt x="840306" y="21264"/>
                  <a:pt x="840306" y="47494"/>
                </a:cubicBezTo>
                <a:lnTo>
                  <a:pt x="840306" y="427445"/>
                </a:lnTo>
                <a:cubicBezTo>
                  <a:pt x="840306" y="453675"/>
                  <a:pt x="819042" y="474939"/>
                  <a:pt x="792812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150,9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7884432" y="5861456"/>
            <a:ext cx="576000" cy="344277"/>
          </a:xfrm>
          <a:custGeom>
            <a:avLst/>
            <a:gdLst>
              <a:gd name="connsiteX0" fmla="*/ 0 w 840306"/>
              <a:gd name="connsiteY0" fmla="*/ 47494 h 474939"/>
              <a:gd name="connsiteX1" fmla="*/ 47494 w 840306"/>
              <a:gd name="connsiteY1" fmla="*/ 0 h 474939"/>
              <a:gd name="connsiteX2" fmla="*/ 792812 w 840306"/>
              <a:gd name="connsiteY2" fmla="*/ 0 h 474939"/>
              <a:gd name="connsiteX3" fmla="*/ 840306 w 840306"/>
              <a:gd name="connsiteY3" fmla="*/ 47494 h 474939"/>
              <a:gd name="connsiteX4" fmla="*/ 840306 w 840306"/>
              <a:gd name="connsiteY4" fmla="*/ 427445 h 474939"/>
              <a:gd name="connsiteX5" fmla="*/ 792812 w 840306"/>
              <a:gd name="connsiteY5" fmla="*/ 474939 h 474939"/>
              <a:gd name="connsiteX6" fmla="*/ 47494 w 840306"/>
              <a:gd name="connsiteY6" fmla="*/ 474939 h 474939"/>
              <a:gd name="connsiteX7" fmla="*/ 0 w 840306"/>
              <a:gd name="connsiteY7" fmla="*/ 427445 h 474939"/>
              <a:gd name="connsiteX8" fmla="*/ 0 w 840306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0306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792812" y="0"/>
                </a:lnTo>
                <a:cubicBezTo>
                  <a:pt x="819042" y="0"/>
                  <a:pt x="840306" y="21264"/>
                  <a:pt x="840306" y="47494"/>
                </a:cubicBezTo>
                <a:lnTo>
                  <a:pt x="840306" y="427445"/>
                </a:lnTo>
                <a:cubicBezTo>
                  <a:pt x="840306" y="453675"/>
                  <a:pt x="819042" y="474939"/>
                  <a:pt x="792812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134,5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8532504" y="5861083"/>
            <a:ext cx="576000" cy="344277"/>
          </a:xfrm>
          <a:custGeom>
            <a:avLst/>
            <a:gdLst>
              <a:gd name="connsiteX0" fmla="*/ 0 w 699710"/>
              <a:gd name="connsiteY0" fmla="*/ 47494 h 474939"/>
              <a:gd name="connsiteX1" fmla="*/ 47494 w 699710"/>
              <a:gd name="connsiteY1" fmla="*/ 0 h 474939"/>
              <a:gd name="connsiteX2" fmla="*/ 652216 w 699710"/>
              <a:gd name="connsiteY2" fmla="*/ 0 h 474939"/>
              <a:gd name="connsiteX3" fmla="*/ 699710 w 699710"/>
              <a:gd name="connsiteY3" fmla="*/ 47494 h 474939"/>
              <a:gd name="connsiteX4" fmla="*/ 699710 w 699710"/>
              <a:gd name="connsiteY4" fmla="*/ 427445 h 474939"/>
              <a:gd name="connsiteX5" fmla="*/ 652216 w 699710"/>
              <a:gd name="connsiteY5" fmla="*/ 474939 h 474939"/>
              <a:gd name="connsiteX6" fmla="*/ 47494 w 699710"/>
              <a:gd name="connsiteY6" fmla="*/ 474939 h 474939"/>
              <a:gd name="connsiteX7" fmla="*/ 0 w 699710"/>
              <a:gd name="connsiteY7" fmla="*/ 427445 h 474939"/>
              <a:gd name="connsiteX8" fmla="*/ 0 w 699710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9710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652216" y="0"/>
                </a:lnTo>
                <a:cubicBezTo>
                  <a:pt x="678446" y="0"/>
                  <a:pt x="699710" y="21264"/>
                  <a:pt x="699710" y="47494"/>
                </a:cubicBezTo>
                <a:lnTo>
                  <a:pt x="699710" y="427445"/>
                </a:lnTo>
                <a:cubicBezTo>
                  <a:pt x="699710" y="453675"/>
                  <a:pt x="678446" y="474939"/>
                  <a:pt x="652216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134,2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7236360" y="3992081"/>
            <a:ext cx="576000" cy="291133"/>
          </a:xfrm>
          <a:custGeom>
            <a:avLst/>
            <a:gdLst>
              <a:gd name="connsiteX0" fmla="*/ 0 w 777113"/>
              <a:gd name="connsiteY0" fmla="*/ 47494 h 474939"/>
              <a:gd name="connsiteX1" fmla="*/ 47494 w 777113"/>
              <a:gd name="connsiteY1" fmla="*/ 0 h 474939"/>
              <a:gd name="connsiteX2" fmla="*/ 729619 w 777113"/>
              <a:gd name="connsiteY2" fmla="*/ 0 h 474939"/>
              <a:gd name="connsiteX3" fmla="*/ 777113 w 777113"/>
              <a:gd name="connsiteY3" fmla="*/ 47494 h 474939"/>
              <a:gd name="connsiteX4" fmla="*/ 777113 w 777113"/>
              <a:gd name="connsiteY4" fmla="*/ 427445 h 474939"/>
              <a:gd name="connsiteX5" fmla="*/ 729619 w 777113"/>
              <a:gd name="connsiteY5" fmla="*/ 474939 h 474939"/>
              <a:gd name="connsiteX6" fmla="*/ 47494 w 777113"/>
              <a:gd name="connsiteY6" fmla="*/ 474939 h 474939"/>
              <a:gd name="connsiteX7" fmla="*/ 0 w 777113"/>
              <a:gd name="connsiteY7" fmla="*/ 427445 h 474939"/>
              <a:gd name="connsiteX8" fmla="*/ 0 w 777113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7113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729619" y="0"/>
                </a:lnTo>
                <a:cubicBezTo>
                  <a:pt x="755849" y="0"/>
                  <a:pt x="777113" y="21264"/>
                  <a:pt x="777113" y="47494"/>
                </a:cubicBezTo>
                <a:lnTo>
                  <a:pt x="777113" y="427445"/>
                </a:lnTo>
                <a:cubicBezTo>
                  <a:pt x="777113" y="453675"/>
                  <a:pt x="755849" y="474939"/>
                  <a:pt x="729619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5,4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Полилиния 62"/>
          <p:cNvSpPr/>
          <p:nvPr/>
        </p:nvSpPr>
        <p:spPr>
          <a:xfrm>
            <a:off x="7884432" y="3992031"/>
            <a:ext cx="576000" cy="291232"/>
          </a:xfrm>
          <a:custGeom>
            <a:avLst/>
            <a:gdLst>
              <a:gd name="connsiteX0" fmla="*/ 0 w 777113"/>
              <a:gd name="connsiteY0" fmla="*/ 47494 h 474939"/>
              <a:gd name="connsiteX1" fmla="*/ 47494 w 777113"/>
              <a:gd name="connsiteY1" fmla="*/ 0 h 474939"/>
              <a:gd name="connsiteX2" fmla="*/ 729619 w 777113"/>
              <a:gd name="connsiteY2" fmla="*/ 0 h 474939"/>
              <a:gd name="connsiteX3" fmla="*/ 777113 w 777113"/>
              <a:gd name="connsiteY3" fmla="*/ 47494 h 474939"/>
              <a:gd name="connsiteX4" fmla="*/ 777113 w 777113"/>
              <a:gd name="connsiteY4" fmla="*/ 427445 h 474939"/>
              <a:gd name="connsiteX5" fmla="*/ 729619 w 777113"/>
              <a:gd name="connsiteY5" fmla="*/ 474939 h 474939"/>
              <a:gd name="connsiteX6" fmla="*/ 47494 w 777113"/>
              <a:gd name="connsiteY6" fmla="*/ 474939 h 474939"/>
              <a:gd name="connsiteX7" fmla="*/ 0 w 777113"/>
              <a:gd name="connsiteY7" fmla="*/ 427445 h 474939"/>
              <a:gd name="connsiteX8" fmla="*/ 0 w 777113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7113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729619" y="0"/>
                </a:lnTo>
                <a:cubicBezTo>
                  <a:pt x="755849" y="0"/>
                  <a:pt x="777113" y="21264"/>
                  <a:pt x="777113" y="47494"/>
                </a:cubicBezTo>
                <a:lnTo>
                  <a:pt x="777113" y="427445"/>
                </a:lnTo>
                <a:cubicBezTo>
                  <a:pt x="777113" y="453675"/>
                  <a:pt x="755849" y="474939"/>
                  <a:pt x="729619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5,7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Полилиния 63"/>
          <p:cNvSpPr/>
          <p:nvPr/>
        </p:nvSpPr>
        <p:spPr>
          <a:xfrm>
            <a:off x="7236360" y="4330565"/>
            <a:ext cx="576000" cy="284526"/>
          </a:xfrm>
          <a:custGeom>
            <a:avLst/>
            <a:gdLst>
              <a:gd name="connsiteX0" fmla="*/ 0 w 840306"/>
              <a:gd name="connsiteY0" fmla="*/ 47494 h 474939"/>
              <a:gd name="connsiteX1" fmla="*/ 47494 w 840306"/>
              <a:gd name="connsiteY1" fmla="*/ 0 h 474939"/>
              <a:gd name="connsiteX2" fmla="*/ 792812 w 840306"/>
              <a:gd name="connsiteY2" fmla="*/ 0 h 474939"/>
              <a:gd name="connsiteX3" fmla="*/ 840306 w 840306"/>
              <a:gd name="connsiteY3" fmla="*/ 47494 h 474939"/>
              <a:gd name="connsiteX4" fmla="*/ 840306 w 840306"/>
              <a:gd name="connsiteY4" fmla="*/ 427445 h 474939"/>
              <a:gd name="connsiteX5" fmla="*/ 792812 w 840306"/>
              <a:gd name="connsiteY5" fmla="*/ 474939 h 474939"/>
              <a:gd name="connsiteX6" fmla="*/ 47494 w 840306"/>
              <a:gd name="connsiteY6" fmla="*/ 474939 h 474939"/>
              <a:gd name="connsiteX7" fmla="*/ 0 w 840306"/>
              <a:gd name="connsiteY7" fmla="*/ 427445 h 474939"/>
              <a:gd name="connsiteX8" fmla="*/ 0 w 840306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0306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792812" y="0"/>
                </a:lnTo>
                <a:cubicBezTo>
                  <a:pt x="819042" y="0"/>
                  <a:pt x="840306" y="21264"/>
                  <a:pt x="840306" y="47494"/>
                </a:cubicBezTo>
                <a:lnTo>
                  <a:pt x="840306" y="427445"/>
                </a:lnTo>
                <a:cubicBezTo>
                  <a:pt x="840306" y="453675"/>
                  <a:pt x="819042" y="474939"/>
                  <a:pt x="792812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1 630,0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Полилиния 64"/>
          <p:cNvSpPr/>
          <p:nvPr/>
        </p:nvSpPr>
        <p:spPr>
          <a:xfrm>
            <a:off x="7884432" y="4330604"/>
            <a:ext cx="576000" cy="284526"/>
          </a:xfrm>
          <a:custGeom>
            <a:avLst/>
            <a:gdLst>
              <a:gd name="connsiteX0" fmla="*/ 0 w 840306"/>
              <a:gd name="connsiteY0" fmla="*/ 47494 h 474939"/>
              <a:gd name="connsiteX1" fmla="*/ 47494 w 840306"/>
              <a:gd name="connsiteY1" fmla="*/ 0 h 474939"/>
              <a:gd name="connsiteX2" fmla="*/ 792812 w 840306"/>
              <a:gd name="connsiteY2" fmla="*/ 0 h 474939"/>
              <a:gd name="connsiteX3" fmla="*/ 840306 w 840306"/>
              <a:gd name="connsiteY3" fmla="*/ 47494 h 474939"/>
              <a:gd name="connsiteX4" fmla="*/ 840306 w 840306"/>
              <a:gd name="connsiteY4" fmla="*/ 427445 h 474939"/>
              <a:gd name="connsiteX5" fmla="*/ 792812 w 840306"/>
              <a:gd name="connsiteY5" fmla="*/ 474939 h 474939"/>
              <a:gd name="connsiteX6" fmla="*/ 47494 w 840306"/>
              <a:gd name="connsiteY6" fmla="*/ 474939 h 474939"/>
              <a:gd name="connsiteX7" fmla="*/ 0 w 840306"/>
              <a:gd name="connsiteY7" fmla="*/ 427445 h 474939"/>
              <a:gd name="connsiteX8" fmla="*/ 0 w 840306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0306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792812" y="0"/>
                </a:lnTo>
                <a:cubicBezTo>
                  <a:pt x="819042" y="0"/>
                  <a:pt x="840306" y="21264"/>
                  <a:pt x="840306" y="47494"/>
                </a:cubicBezTo>
                <a:lnTo>
                  <a:pt x="840306" y="427445"/>
                </a:lnTo>
                <a:cubicBezTo>
                  <a:pt x="840306" y="453675"/>
                  <a:pt x="819042" y="474939"/>
                  <a:pt x="792812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1 705,0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Полилиния 65"/>
          <p:cNvSpPr/>
          <p:nvPr/>
        </p:nvSpPr>
        <p:spPr>
          <a:xfrm>
            <a:off x="3435709" y="3664318"/>
            <a:ext cx="3728179" cy="268738"/>
          </a:xfrm>
          <a:custGeom>
            <a:avLst/>
            <a:gdLst>
              <a:gd name="connsiteX0" fmla="*/ 0 w 2831870"/>
              <a:gd name="connsiteY0" fmla="*/ 28445 h 284446"/>
              <a:gd name="connsiteX1" fmla="*/ 28445 w 2831870"/>
              <a:gd name="connsiteY1" fmla="*/ 0 h 284446"/>
              <a:gd name="connsiteX2" fmla="*/ 2803425 w 2831870"/>
              <a:gd name="connsiteY2" fmla="*/ 0 h 284446"/>
              <a:gd name="connsiteX3" fmla="*/ 2831870 w 2831870"/>
              <a:gd name="connsiteY3" fmla="*/ 28445 h 284446"/>
              <a:gd name="connsiteX4" fmla="*/ 2831870 w 2831870"/>
              <a:gd name="connsiteY4" fmla="*/ 256001 h 284446"/>
              <a:gd name="connsiteX5" fmla="*/ 2803425 w 2831870"/>
              <a:gd name="connsiteY5" fmla="*/ 284446 h 284446"/>
              <a:gd name="connsiteX6" fmla="*/ 28445 w 2831870"/>
              <a:gd name="connsiteY6" fmla="*/ 284446 h 284446"/>
              <a:gd name="connsiteX7" fmla="*/ 0 w 2831870"/>
              <a:gd name="connsiteY7" fmla="*/ 256001 h 284446"/>
              <a:gd name="connsiteX8" fmla="*/ 0 w 2831870"/>
              <a:gd name="connsiteY8" fmla="*/ 28445 h 28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31870" h="284446">
                <a:moveTo>
                  <a:pt x="0" y="28445"/>
                </a:moveTo>
                <a:cubicBezTo>
                  <a:pt x="0" y="12735"/>
                  <a:pt x="12735" y="0"/>
                  <a:pt x="28445" y="0"/>
                </a:cubicBezTo>
                <a:lnTo>
                  <a:pt x="2803425" y="0"/>
                </a:lnTo>
                <a:cubicBezTo>
                  <a:pt x="2819135" y="0"/>
                  <a:pt x="2831870" y="12735"/>
                  <a:pt x="2831870" y="28445"/>
                </a:cubicBezTo>
                <a:lnTo>
                  <a:pt x="2831870" y="256001"/>
                </a:lnTo>
                <a:cubicBezTo>
                  <a:pt x="2831870" y="271711"/>
                  <a:pt x="2819135" y="284446"/>
                  <a:pt x="2803425" y="284446"/>
                </a:cubicBezTo>
                <a:lnTo>
                  <a:pt x="28445" y="284446"/>
                </a:lnTo>
                <a:cubicBezTo>
                  <a:pt x="12735" y="284446"/>
                  <a:pt x="0" y="271711"/>
                  <a:pt x="0" y="256001"/>
                </a:cubicBezTo>
                <a:lnTo>
                  <a:pt x="0" y="2844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051" tIns="54051" rIns="54051" bIns="54051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"Общесистемные меры развития дорожного хозяйства"</a:t>
            </a:r>
          </a:p>
        </p:txBody>
      </p:sp>
      <p:sp>
        <p:nvSpPr>
          <p:cNvPr id="67" name="Полилиния 66"/>
          <p:cNvSpPr/>
          <p:nvPr/>
        </p:nvSpPr>
        <p:spPr>
          <a:xfrm>
            <a:off x="3419873" y="3429000"/>
            <a:ext cx="3729735" cy="201906"/>
          </a:xfrm>
          <a:custGeom>
            <a:avLst/>
            <a:gdLst>
              <a:gd name="connsiteX0" fmla="*/ 0 w 2831870"/>
              <a:gd name="connsiteY0" fmla="*/ 28445 h 284446"/>
              <a:gd name="connsiteX1" fmla="*/ 28445 w 2831870"/>
              <a:gd name="connsiteY1" fmla="*/ 0 h 284446"/>
              <a:gd name="connsiteX2" fmla="*/ 2803425 w 2831870"/>
              <a:gd name="connsiteY2" fmla="*/ 0 h 284446"/>
              <a:gd name="connsiteX3" fmla="*/ 2831870 w 2831870"/>
              <a:gd name="connsiteY3" fmla="*/ 28445 h 284446"/>
              <a:gd name="connsiteX4" fmla="*/ 2831870 w 2831870"/>
              <a:gd name="connsiteY4" fmla="*/ 256001 h 284446"/>
              <a:gd name="connsiteX5" fmla="*/ 2803425 w 2831870"/>
              <a:gd name="connsiteY5" fmla="*/ 284446 h 284446"/>
              <a:gd name="connsiteX6" fmla="*/ 28445 w 2831870"/>
              <a:gd name="connsiteY6" fmla="*/ 284446 h 284446"/>
              <a:gd name="connsiteX7" fmla="*/ 0 w 2831870"/>
              <a:gd name="connsiteY7" fmla="*/ 256001 h 284446"/>
              <a:gd name="connsiteX8" fmla="*/ 0 w 2831870"/>
              <a:gd name="connsiteY8" fmla="*/ 28445 h 28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31870" h="284446">
                <a:moveTo>
                  <a:pt x="0" y="28445"/>
                </a:moveTo>
                <a:cubicBezTo>
                  <a:pt x="0" y="12735"/>
                  <a:pt x="12735" y="0"/>
                  <a:pt x="28445" y="0"/>
                </a:cubicBezTo>
                <a:lnTo>
                  <a:pt x="2803425" y="0"/>
                </a:lnTo>
                <a:cubicBezTo>
                  <a:pt x="2819135" y="0"/>
                  <a:pt x="2831870" y="12735"/>
                  <a:pt x="2831870" y="28445"/>
                </a:cubicBezTo>
                <a:lnTo>
                  <a:pt x="2831870" y="256001"/>
                </a:lnTo>
                <a:cubicBezTo>
                  <a:pt x="2831870" y="271711"/>
                  <a:pt x="2819135" y="284446"/>
                  <a:pt x="2803425" y="284446"/>
                </a:cubicBezTo>
                <a:lnTo>
                  <a:pt x="28445" y="284446"/>
                </a:lnTo>
                <a:cubicBezTo>
                  <a:pt x="12735" y="284446"/>
                  <a:pt x="0" y="271711"/>
                  <a:pt x="0" y="256001"/>
                </a:cubicBezTo>
                <a:lnTo>
                  <a:pt x="0" y="2844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051" tIns="54051" rIns="54051" bIns="54051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"Региональная и местная дорожная сеть"</a:t>
            </a:r>
          </a:p>
        </p:txBody>
      </p:sp>
      <p:sp>
        <p:nvSpPr>
          <p:cNvPr id="69" name="Полилиния 68"/>
          <p:cNvSpPr/>
          <p:nvPr/>
        </p:nvSpPr>
        <p:spPr>
          <a:xfrm>
            <a:off x="7236360" y="3427205"/>
            <a:ext cx="576000" cy="201906"/>
          </a:xfrm>
          <a:custGeom>
            <a:avLst/>
            <a:gdLst>
              <a:gd name="connsiteX0" fmla="*/ 0 w 766558"/>
              <a:gd name="connsiteY0" fmla="*/ 28445 h 284446"/>
              <a:gd name="connsiteX1" fmla="*/ 28445 w 766558"/>
              <a:gd name="connsiteY1" fmla="*/ 0 h 284446"/>
              <a:gd name="connsiteX2" fmla="*/ 738113 w 766558"/>
              <a:gd name="connsiteY2" fmla="*/ 0 h 284446"/>
              <a:gd name="connsiteX3" fmla="*/ 766558 w 766558"/>
              <a:gd name="connsiteY3" fmla="*/ 28445 h 284446"/>
              <a:gd name="connsiteX4" fmla="*/ 766558 w 766558"/>
              <a:gd name="connsiteY4" fmla="*/ 256001 h 284446"/>
              <a:gd name="connsiteX5" fmla="*/ 738113 w 766558"/>
              <a:gd name="connsiteY5" fmla="*/ 284446 h 284446"/>
              <a:gd name="connsiteX6" fmla="*/ 28445 w 766558"/>
              <a:gd name="connsiteY6" fmla="*/ 284446 h 284446"/>
              <a:gd name="connsiteX7" fmla="*/ 0 w 766558"/>
              <a:gd name="connsiteY7" fmla="*/ 256001 h 284446"/>
              <a:gd name="connsiteX8" fmla="*/ 0 w 766558"/>
              <a:gd name="connsiteY8" fmla="*/ 28445 h 28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6558" h="284446">
                <a:moveTo>
                  <a:pt x="0" y="28445"/>
                </a:moveTo>
                <a:cubicBezTo>
                  <a:pt x="0" y="12735"/>
                  <a:pt x="12735" y="0"/>
                  <a:pt x="28445" y="0"/>
                </a:cubicBezTo>
                <a:lnTo>
                  <a:pt x="738113" y="0"/>
                </a:lnTo>
                <a:cubicBezTo>
                  <a:pt x="753823" y="0"/>
                  <a:pt x="766558" y="12735"/>
                  <a:pt x="766558" y="28445"/>
                </a:cubicBezTo>
                <a:lnTo>
                  <a:pt x="766558" y="256001"/>
                </a:lnTo>
                <a:cubicBezTo>
                  <a:pt x="766558" y="271711"/>
                  <a:pt x="753823" y="284446"/>
                  <a:pt x="738113" y="284446"/>
                </a:cubicBezTo>
                <a:lnTo>
                  <a:pt x="28445" y="284446"/>
                </a:lnTo>
                <a:cubicBezTo>
                  <a:pt x="12735" y="284446"/>
                  <a:pt x="0" y="271711"/>
                  <a:pt x="0" y="256001"/>
                </a:cubicBezTo>
                <a:lnTo>
                  <a:pt x="0" y="2844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671" tIns="61671" rIns="61671" bIns="61671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3 803,9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Полилиния 69"/>
          <p:cNvSpPr/>
          <p:nvPr/>
        </p:nvSpPr>
        <p:spPr>
          <a:xfrm>
            <a:off x="8532504" y="3428304"/>
            <a:ext cx="576000" cy="201906"/>
          </a:xfrm>
          <a:custGeom>
            <a:avLst/>
            <a:gdLst>
              <a:gd name="connsiteX0" fmla="*/ 0 w 684944"/>
              <a:gd name="connsiteY0" fmla="*/ 28445 h 284446"/>
              <a:gd name="connsiteX1" fmla="*/ 28445 w 684944"/>
              <a:gd name="connsiteY1" fmla="*/ 0 h 284446"/>
              <a:gd name="connsiteX2" fmla="*/ 656499 w 684944"/>
              <a:gd name="connsiteY2" fmla="*/ 0 h 284446"/>
              <a:gd name="connsiteX3" fmla="*/ 684944 w 684944"/>
              <a:gd name="connsiteY3" fmla="*/ 28445 h 284446"/>
              <a:gd name="connsiteX4" fmla="*/ 684944 w 684944"/>
              <a:gd name="connsiteY4" fmla="*/ 256001 h 284446"/>
              <a:gd name="connsiteX5" fmla="*/ 656499 w 684944"/>
              <a:gd name="connsiteY5" fmla="*/ 284446 h 284446"/>
              <a:gd name="connsiteX6" fmla="*/ 28445 w 684944"/>
              <a:gd name="connsiteY6" fmla="*/ 284446 h 284446"/>
              <a:gd name="connsiteX7" fmla="*/ 0 w 684944"/>
              <a:gd name="connsiteY7" fmla="*/ 256001 h 284446"/>
              <a:gd name="connsiteX8" fmla="*/ 0 w 684944"/>
              <a:gd name="connsiteY8" fmla="*/ 28445 h 28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4944" h="284446">
                <a:moveTo>
                  <a:pt x="0" y="28445"/>
                </a:moveTo>
                <a:cubicBezTo>
                  <a:pt x="0" y="12735"/>
                  <a:pt x="12735" y="0"/>
                  <a:pt x="28445" y="0"/>
                </a:cubicBezTo>
                <a:lnTo>
                  <a:pt x="656499" y="0"/>
                </a:lnTo>
                <a:cubicBezTo>
                  <a:pt x="672209" y="0"/>
                  <a:pt x="684944" y="12735"/>
                  <a:pt x="684944" y="28445"/>
                </a:cubicBezTo>
                <a:lnTo>
                  <a:pt x="684944" y="256001"/>
                </a:lnTo>
                <a:cubicBezTo>
                  <a:pt x="684944" y="271711"/>
                  <a:pt x="672209" y="284446"/>
                  <a:pt x="656499" y="284446"/>
                </a:cubicBezTo>
                <a:lnTo>
                  <a:pt x="28445" y="284446"/>
                </a:lnTo>
                <a:cubicBezTo>
                  <a:pt x="12735" y="284446"/>
                  <a:pt x="0" y="271711"/>
                  <a:pt x="0" y="256001"/>
                </a:cubicBezTo>
                <a:lnTo>
                  <a:pt x="0" y="2844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671" tIns="61671" rIns="61671" bIns="61671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5 733,4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Полилиния 70"/>
          <p:cNvSpPr/>
          <p:nvPr/>
        </p:nvSpPr>
        <p:spPr>
          <a:xfrm>
            <a:off x="7884432" y="3427175"/>
            <a:ext cx="576000" cy="201906"/>
          </a:xfrm>
          <a:custGeom>
            <a:avLst/>
            <a:gdLst>
              <a:gd name="connsiteX0" fmla="*/ 0 w 766558"/>
              <a:gd name="connsiteY0" fmla="*/ 28445 h 284446"/>
              <a:gd name="connsiteX1" fmla="*/ 28445 w 766558"/>
              <a:gd name="connsiteY1" fmla="*/ 0 h 284446"/>
              <a:gd name="connsiteX2" fmla="*/ 738113 w 766558"/>
              <a:gd name="connsiteY2" fmla="*/ 0 h 284446"/>
              <a:gd name="connsiteX3" fmla="*/ 766558 w 766558"/>
              <a:gd name="connsiteY3" fmla="*/ 28445 h 284446"/>
              <a:gd name="connsiteX4" fmla="*/ 766558 w 766558"/>
              <a:gd name="connsiteY4" fmla="*/ 256001 h 284446"/>
              <a:gd name="connsiteX5" fmla="*/ 738113 w 766558"/>
              <a:gd name="connsiteY5" fmla="*/ 284446 h 284446"/>
              <a:gd name="connsiteX6" fmla="*/ 28445 w 766558"/>
              <a:gd name="connsiteY6" fmla="*/ 284446 h 284446"/>
              <a:gd name="connsiteX7" fmla="*/ 0 w 766558"/>
              <a:gd name="connsiteY7" fmla="*/ 256001 h 284446"/>
              <a:gd name="connsiteX8" fmla="*/ 0 w 766558"/>
              <a:gd name="connsiteY8" fmla="*/ 28445 h 28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6558" h="284446">
                <a:moveTo>
                  <a:pt x="0" y="28445"/>
                </a:moveTo>
                <a:cubicBezTo>
                  <a:pt x="0" y="12735"/>
                  <a:pt x="12735" y="0"/>
                  <a:pt x="28445" y="0"/>
                </a:cubicBezTo>
                <a:lnTo>
                  <a:pt x="738113" y="0"/>
                </a:lnTo>
                <a:cubicBezTo>
                  <a:pt x="753823" y="0"/>
                  <a:pt x="766558" y="12735"/>
                  <a:pt x="766558" y="28445"/>
                </a:cubicBezTo>
                <a:lnTo>
                  <a:pt x="766558" y="256001"/>
                </a:lnTo>
                <a:cubicBezTo>
                  <a:pt x="766558" y="271711"/>
                  <a:pt x="753823" y="284446"/>
                  <a:pt x="738113" y="284446"/>
                </a:cubicBezTo>
                <a:lnTo>
                  <a:pt x="28445" y="284446"/>
                </a:lnTo>
                <a:cubicBezTo>
                  <a:pt x="12735" y="284446"/>
                  <a:pt x="0" y="271711"/>
                  <a:pt x="0" y="256001"/>
                </a:cubicBezTo>
                <a:lnTo>
                  <a:pt x="0" y="2844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671" tIns="61671" rIns="61671" bIns="61671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5 034,8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Полилиния 71"/>
          <p:cNvSpPr/>
          <p:nvPr/>
        </p:nvSpPr>
        <p:spPr>
          <a:xfrm>
            <a:off x="7236360" y="3676462"/>
            <a:ext cx="576000" cy="268268"/>
          </a:xfrm>
          <a:custGeom>
            <a:avLst/>
            <a:gdLst>
              <a:gd name="connsiteX0" fmla="*/ 0 w 768036"/>
              <a:gd name="connsiteY0" fmla="*/ 47494 h 474939"/>
              <a:gd name="connsiteX1" fmla="*/ 47494 w 768036"/>
              <a:gd name="connsiteY1" fmla="*/ 0 h 474939"/>
              <a:gd name="connsiteX2" fmla="*/ 720542 w 768036"/>
              <a:gd name="connsiteY2" fmla="*/ 0 h 474939"/>
              <a:gd name="connsiteX3" fmla="*/ 768036 w 768036"/>
              <a:gd name="connsiteY3" fmla="*/ 47494 h 474939"/>
              <a:gd name="connsiteX4" fmla="*/ 768036 w 768036"/>
              <a:gd name="connsiteY4" fmla="*/ 427445 h 474939"/>
              <a:gd name="connsiteX5" fmla="*/ 720542 w 768036"/>
              <a:gd name="connsiteY5" fmla="*/ 474939 h 474939"/>
              <a:gd name="connsiteX6" fmla="*/ 47494 w 768036"/>
              <a:gd name="connsiteY6" fmla="*/ 474939 h 474939"/>
              <a:gd name="connsiteX7" fmla="*/ 0 w 768036"/>
              <a:gd name="connsiteY7" fmla="*/ 427445 h 474939"/>
              <a:gd name="connsiteX8" fmla="*/ 0 w 768036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8036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720542" y="0"/>
                </a:lnTo>
                <a:cubicBezTo>
                  <a:pt x="746772" y="0"/>
                  <a:pt x="768036" y="21264"/>
                  <a:pt x="768036" y="47494"/>
                </a:cubicBezTo>
                <a:lnTo>
                  <a:pt x="768036" y="427445"/>
                </a:lnTo>
                <a:cubicBezTo>
                  <a:pt x="768036" y="453675"/>
                  <a:pt x="746772" y="474939"/>
                  <a:pt x="720542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164,4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Полилиния 73"/>
          <p:cNvSpPr/>
          <p:nvPr/>
        </p:nvSpPr>
        <p:spPr>
          <a:xfrm>
            <a:off x="8532504" y="3677928"/>
            <a:ext cx="576000" cy="264504"/>
          </a:xfrm>
          <a:custGeom>
            <a:avLst/>
            <a:gdLst>
              <a:gd name="connsiteX0" fmla="*/ 0 w 679611"/>
              <a:gd name="connsiteY0" fmla="*/ 47494 h 474939"/>
              <a:gd name="connsiteX1" fmla="*/ 47494 w 679611"/>
              <a:gd name="connsiteY1" fmla="*/ 0 h 474939"/>
              <a:gd name="connsiteX2" fmla="*/ 632117 w 679611"/>
              <a:gd name="connsiteY2" fmla="*/ 0 h 474939"/>
              <a:gd name="connsiteX3" fmla="*/ 679611 w 679611"/>
              <a:gd name="connsiteY3" fmla="*/ 47494 h 474939"/>
              <a:gd name="connsiteX4" fmla="*/ 679611 w 679611"/>
              <a:gd name="connsiteY4" fmla="*/ 427445 h 474939"/>
              <a:gd name="connsiteX5" fmla="*/ 632117 w 679611"/>
              <a:gd name="connsiteY5" fmla="*/ 474939 h 474939"/>
              <a:gd name="connsiteX6" fmla="*/ 47494 w 679611"/>
              <a:gd name="connsiteY6" fmla="*/ 474939 h 474939"/>
              <a:gd name="connsiteX7" fmla="*/ 0 w 679611"/>
              <a:gd name="connsiteY7" fmla="*/ 427445 h 474939"/>
              <a:gd name="connsiteX8" fmla="*/ 0 w 679611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9611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632117" y="0"/>
                </a:lnTo>
                <a:cubicBezTo>
                  <a:pt x="658347" y="0"/>
                  <a:pt x="679611" y="21264"/>
                  <a:pt x="679611" y="47494"/>
                </a:cubicBezTo>
                <a:lnTo>
                  <a:pt x="679611" y="427445"/>
                </a:lnTo>
                <a:cubicBezTo>
                  <a:pt x="679611" y="453675"/>
                  <a:pt x="658347" y="474939"/>
                  <a:pt x="632117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0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349,2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Полилиния 75"/>
          <p:cNvSpPr/>
          <p:nvPr/>
        </p:nvSpPr>
        <p:spPr>
          <a:xfrm>
            <a:off x="8532504" y="3990150"/>
            <a:ext cx="576000" cy="291232"/>
          </a:xfrm>
          <a:custGeom>
            <a:avLst/>
            <a:gdLst>
              <a:gd name="connsiteX0" fmla="*/ 0 w 678181"/>
              <a:gd name="connsiteY0" fmla="*/ 47494 h 474939"/>
              <a:gd name="connsiteX1" fmla="*/ 47494 w 678181"/>
              <a:gd name="connsiteY1" fmla="*/ 0 h 474939"/>
              <a:gd name="connsiteX2" fmla="*/ 630687 w 678181"/>
              <a:gd name="connsiteY2" fmla="*/ 0 h 474939"/>
              <a:gd name="connsiteX3" fmla="*/ 678181 w 678181"/>
              <a:gd name="connsiteY3" fmla="*/ 47494 h 474939"/>
              <a:gd name="connsiteX4" fmla="*/ 678181 w 678181"/>
              <a:gd name="connsiteY4" fmla="*/ 427445 h 474939"/>
              <a:gd name="connsiteX5" fmla="*/ 630687 w 678181"/>
              <a:gd name="connsiteY5" fmla="*/ 474939 h 474939"/>
              <a:gd name="connsiteX6" fmla="*/ 47494 w 678181"/>
              <a:gd name="connsiteY6" fmla="*/ 474939 h 474939"/>
              <a:gd name="connsiteX7" fmla="*/ 0 w 678181"/>
              <a:gd name="connsiteY7" fmla="*/ 427445 h 474939"/>
              <a:gd name="connsiteX8" fmla="*/ 0 w 678181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8181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630687" y="0"/>
                </a:lnTo>
                <a:cubicBezTo>
                  <a:pt x="656917" y="0"/>
                  <a:pt x="678181" y="21264"/>
                  <a:pt x="678181" y="47494"/>
                </a:cubicBezTo>
                <a:lnTo>
                  <a:pt x="678181" y="427445"/>
                </a:lnTo>
                <a:cubicBezTo>
                  <a:pt x="678181" y="453675"/>
                  <a:pt x="656917" y="474939"/>
                  <a:pt x="630687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41,6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Полилиния 76"/>
          <p:cNvSpPr/>
          <p:nvPr/>
        </p:nvSpPr>
        <p:spPr>
          <a:xfrm>
            <a:off x="7884432" y="3676422"/>
            <a:ext cx="576000" cy="268268"/>
          </a:xfrm>
          <a:custGeom>
            <a:avLst/>
            <a:gdLst>
              <a:gd name="connsiteX0" fmla="*/ 0 w 768036"/>
              <a:gd name="connsiteY0" fmla="*/ 47494 h 474939"/>
              <a:gd name="connsiteX1" fmla="*/ 47494 w 768036"/>
              <a:gd name="connsiteY1" fmla="*/ 0 h 474939"/>
              <a:gd name="connsiteX2" fmla="*/ 720542 w 768036"/>
              <a:gd name="connsiteY2" fmla="*/ 0 h 474939"/>
              <a:gd name="connsiteX3" fmla="*/ 768036 w 768036"/>
              <a:gd name="connsiteY3" fmla="*/ 47494 h 474939"/>
              <a:gd name="connsiteX4" fmla="*/ 768036 w 768036"/>
              <a:gd name="connsiteY4" fmla="*/ 427445 h 474939"/>
              <a:gd name="connsiteX5" fmla="*/ 720542 w 768036"/>
              <a:gd name="connsiteY5" fmla="*/ 474939 h 474939"/>
              <a:gd name="connsiteX6" fmla="*/ 47494 w 768036"/>
              <a:gd name="connsiteY6" fmla="*/ 474939 h 474939"/>
              <a:gd name="connsiteX7" fmla="*/ 0 w 768036"/>
              <a:gd name="connsiteY7" fmla="*/ 427445 h 474939"/>
              <a:gd name="connsiteX8" fmla="*/ 0 w 768036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8036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720542" y="0"/>
                </a:lnTo>
                <a:cubicBezTo>
                  <a:pt x="746772" y="0"/>
                  <a:pt x="768036" y="21264"/>
                  <a:pt x="768036" y="47494"/>
                </a:cubicBezTo>
                <a:lnTo>
                  <a:pt x="768036" y="427445"/>
                </a:lnTo>
                <a:cubicBezTo>
                  <a:pt x="768036" y="453675"/>
                  <a:pt x="746772" y="474939"/>
                  <a:pt x="720542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346,6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Полилиния 82"/>
          <p:cNvSpPr/>
          <p:nvPr/>
        </p:nvSpPr>
        <p:spPr>
          <a:xfrm>
            <a:off x="3425959" y="6252784"/>
            <a:ext cx="3737929" cy="416576"/>
          </a:xfrm>
          <a:custGeom>
            <a:avLst/>
            <a:gdLst>
              <a:gd name="connsiteX0" fmla="*/ 0 w 2766238"/>
              <a:gd name="connsiteY0" fmla="*/ 47494 h 474939"/>
              <a:gd name="connsiteX1" fmla="*/ 47494 w 2766238"/>
              <a:gd name="connsiteY1" fmla="*/ 0 h 474939"/>
              <a:gd name="connsiteX2" fmla="*/ 2718744 w 2766238"/>
              <a:gd name="connsiteY2" fmla="*/ 0 h 474939"/>
              <a:gd name="connsiteX3" fmla="*/ 2766238 w 2766238"/>
              <a:gd name="connsiteY3" fmla="*/ 47494 h 474939"/>
              <a:gd name="connsiteX4" fmla="*/ 2766238 w 2766238"/>
              <a:gd name="connsiteY4" fmla="*/ 427445 h 474939"/>
              <a:gd name="connsiteX5" fmla="*/ 2718744 w 2766238"/>
              <a:gd name="connsiteY5" fmla="*/ 474939 h 474939"/>
              <a:gd name="connsiteX6" fmla="*/ 47494 w 2766238"/>
              <a:gd name="connsiteY6" fmla="*/ 474939 h 474939"/>
              <a:gd name="connsiteX7" fmla="*/ 0 w 2766238"/>
              <a:gd name="connsiteY7" fmla="*/ 427445 h 474939"/>
              <a:gd name="connsiteX8" fmla="*/ 0 w 2766238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66238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2718744" y="0"/>
                </a:lnTo>
                <a:cubicBezTo>
                  <a:pt x="2744974" y="0"/>
                  <a:pt x="2766238" y="21264"/>
                  <a:pt x="2766238" y="47494"/>
                </a:cubicBezTo>
                <a:lnTo>
                  <a:pt x="2766238" y="427445"/>
                </a:lnTo>
                <a:cubicBezTo>
                  <a:pt x="2766238" y="453675"/>
                  <a:pt x="2744974" y="474939"/>
                  <a:pt x="2718744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630" tIns="59630" rIns="59630" bIns="5963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"Обеспечение реализации государственной программы Чувашской Республики "Развитие транспортной системы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Полилиния 83"/>
          <p:cNvSpPr/>
          <p:nvPr/>
        </p:nvSpPr>
        <p:spPr>
          <a:xfrm>
            <a:off x="7236360" y="6253075"/>
            <a:ext cx="576000" cy="344277"/>
          </a:xfrm>
          <a:custGeom>
            <a:avLst/>
            <a:gdLst>
              <a:gd name="connsiteX0" fmla="*/ 0 w 840306"/>
              <a:gd name="connsiteY0" fmla="*/ 47494 h 474939"/>
              <a:gd name="connsiteX1" fmla="*/ 47494 w 840306"/>
              <a:gd name="connsiteY1" fmla="*/ 0 h 474939"/>
              <a:gd name="connsiteX2" fmla="*/ 792812 w 840306"/>
              <a:gd name="connsiteY2" fmla="*/ 0 h 474939"/>
              <a:gd name="connsiteX3" fmla="*/ 840306 w 840306"/>
              <a:gd name="connsiteY3" fmla="*/ 47494 h 474939"/>
              <a:gd name="connsiteX4" fmla="*/ 840306 w 840306"/>
              <a:gd name="connsiteY4" fmla="*/ 427445 h 474939"/>
              <a:gd name="connsiteX5" fmla="*/ 792812 w 840306"/>
              <a:gd name="connsiteY5" fmla="*/ 474939 h 474939"/>
              <a:gd name="connsiteX6" fmla="*/ 47494 w 840306"/>
              <a:gd name="connsiteY6" fmla="*/ 474939 h 474939"/>
              <a:gd name="connsiteX7" fmla="*/ 0 w 840306"/>
              <a:gd name="connsiteY7" fmla="*/ 427445 h 474939"/>
              <a:gd name="connsiteX8" fmla="*/ 0 w 840306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0306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792812" y="0"/>
                </a:lnTo>
                <a:cubicBezTo>
                  <a:pt x="819042" y="0"/>
                  <a:pt x="840306" y="21264"/>
                  <a:pt x="840306" y="47494"/>
                </a:cubicBezTo>
                <a:lnTo>
                  <a:pt x="840306" y="427445"/>
                </a:lnTo>
                <a:cubicBezTo>
                  <a:pt x="840306" y="453675"/>
                  <a:pt x="819042" y="474939"/>
                  <a:pt x="792812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42,0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Полилиния 84"/>
          <p:cNvSpPr/>
          <p:nvPr/>
        </p:nvSpPr>
        <p:spPr>
          <a:xfrm>
            <a:off x="7884432" y="6253075"/>
            <a:ext cx="576000" cy="344277"/>
          </a:xfrm>
          <a:custGeom>
            <a:avLst/>
            <a:gdLst>
              <a:gd name="connsiteX0" fmla="*/ 0 w 840306"/>
              <a:gd name="connsiteY0" fmla="*/ 47494 h 474939"/>
              <a:gd name="connsiteX1" fmla="*/ 47494 w 840306"/>
              <a:gd name="connsiteY1" fmla="*/ 0 h 474939"/>
              <a:gd name="connsiteX2" fmla="*/ 792812 w 840306"/>
              <a:gd name="connsiteY2" fmla="*/ 0 h 474939"/>
              <a:gd name="connsiteX3" fmla="*/ 840306 w 840306"/>
              <a:gd name="connsiteY3" fmla="*/ 47494 h 474939"/>
              <a:gd name="connsiteX4" fmla="*/ 840306 w 840306"/>
              <a:gd name="connsiteY4" fmla="*/ 427445 h 474939"/>
              <a:gd name="connsiteX5" fmla="*/ 792812 w 840306"/>
              <a:gd name="connsiteY5" fmla="*/ 474939 h 474939"/>
              <a:gd name="connsiteX6" fmla="*/ 47494 w 840306"/>
              <a:gd name="connsiteY6" fmla="*/ 474939 h 474939"/>
              <a:gd name="connsiteX7" fmla="*/ 0 w 840306"/>
              <a:gd name="connsiteY7" fmla="*/ 427445 h 474939"/>
              <a:gd name="connsiteX8" fmla="*/ 0 w 840306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0306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792812" y="0"/>
                </a:lnTo>
                <a:cubicBezTo>
                  <a:pt x="819042" y="0"/>
                  <a:pt x="840306" y="21264"/>
                  <a:pt x="840306" y="47494"/>
                </a:cubicBezTo>
                <a:lnTo>
                  <a:pt x="840306" y="427445"/>
                </a:lnTo>
                <a:cubicBezTo>
                  <a:pt x="840306" y="453675"/>
                  <a:pt x="819042" y="474939"/>
                  <a:pt x="792812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44,4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Полилиния 85"/>
          <p:cNvSpPr/>
          <p:nvPr/>
        </p:nvSpPr>
        <p:spPr>
          <a:xfrm>
            <a:off x="8532504" y="6253075"/>
            <a:ext cx="576000" cy="344277"/>
          </a:xfrm>
          <a:custGeom>
            <a:avLst/>
            <a:gdLst>
              <a:gd name="connsiteX0" fmla="*/ 0 w 840306"/>
              <a:gd name="connsiteY0" fmla="*/ 47494 h 474939"/>
              <a:gd name="connsiteX1" fmla="*/ 47494 w 840306"/>
              <a:gd name="connsiteY1" fmla="*/ 0 h 474939"/>
              <a:gd name="connsiteX2" fmla="*/ 792812 w 840306"/>
              <a:gd name="connsiteY2" fmla="*/ 0 h 474939"/>
              <a:gd name="connsiteX3" fmla="*/ 840306 w 840306"/>
              <a:gd name="connsiteY3" fmla="*/ 47494 h 474939"/>
              <a:gd name="connsiteX4" fmla="*/ 840306 w 840306"/>
              <a:gd name="connsiteY4" fmla="*/ 427445 h 474939"/>
              <a:gd name="connsiteX5" fmla="*/ 792812 w 840306"/>
              <a:gd name="connsiteY5" fmla="*/ 474939 h 474939"/>
              <a:gd name="connsiteX6" fmla="*/ 47494 w 840306"/>
              <a:gd name="connsiteY6" fmla="*/ 474939 h 474939"/>
              <a:gd name="connsiteX7" fmla="*/ 0 w 840306"/>
              <a:gd name="connsiteY7" fmla="*/ 427445 h 474939"/>
              <a:gd name="connsiteX8" fmla="*/ 0 w 840306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0306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792812" y="0"/>
                </a:lnTo>
                <a:cubicBezTo>
                  <a:pt x="819042" y="0"/>
                  <a:pt x="840306" y="21264"/>
                  <a:pt x="840306" y="47494"/>
                </a:cubicBezTo>
                <a:lnTo>
                  <a:pt x="840306" y="427445"/>
                </a:lnTo>
                <a:cubicBezTo>
                  <a:pt x="840306" y="453675"/>
                  <a:pt x="819042" y="474939"/>
                  <a:pt x="792812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44,4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3419872" y="3206874"/>
            <a:ext cx="3729735" cy="148294"/>
          </a:xfrm>
          <a:custGeom>
            <a:avLst/>
            <a:gdLst>
              <a:gd name="connsiteX0" fmla="*/ 0 w 2831870"/>
              <a:gd name="connsiteY0" fmla="*/ 28445 h 284446"/>
              <a:gd name="connsiteX1" fmla="*/ 28445 w 2831870"/>
              <a:gd name="connsiteY1" fmla="*/ 0 h 284446"/>
              <a:gd name="connsiteX2" fmla="*/ 2803425 w 2831870"/>
              <a:gd name="connsiteY2" fmla="*/ 0 h 284446"/>
              <a:gd name="connsiteX3" fmla="*/ 2831870 w 2831870"/>
              <a:gd name="connsiteY3" fmla="*/ 28445 h 284446"/>
              <a:gd name="connsiteX4" fmla="*/ 2831870 w 2831870"/>
              <a:gd name="connsiteY4" fmla="*/ 256001 h 284446"/>
              <a:gd name="connsiteX5" fmla="*/ 2803425 w 2831870"/>
              <a:gd name="connsiteY5" fmla="*/ 284446 h 284446"/>
              <a:gd name="connsiteX6" fmla="*/ 28445 w 2831870"/>
              <a:gd name="connsiteY6" fmla="*/ 284446 h 284446"/>
              <a:gd name="connsiteX7" fmla="*/ 0 w 2831870"/>
              <a:gd name="connsiteY7" fmla="*/ 256001 h 284446"/>
              <a:gd name="connsiteX8" fmla="*/ 0 w 2831870"/>
              <a:gd name="connsiteY8" fmla="*/ 28445 h 28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31870" h="284446">
                <a:moveTo>
                  <a:pt x="0" y="28445"/>
                </a:moveTo>
                <a:cubicBezTo>
                  <a:pt x="0" y="12735"/>
                  <a:pt x="12735" y="0"/>
                  <a:pt x="28445" y="0"/>
                </a:cubicBezTo>
                <a:lnTo>
                  <a:pt x="2803425" y="0"/>
                </a:lnTo>
                <a:cubicBezTo>
                  <a:pt x="2819135" y="0"/>
                  <a:pt x="2831870" y="12735"/>
                  <a:pt x="2831870" y="28445"/>
                </a:cubicBezTo>
                <a:lnTo>
                  <a:pt x="2831870" y="256001"/>
                </a:lnTo>
                <a:cubicBezTo>
                  <a:pt x="2831870" y="271711"/>
                  <a:pt x="2819135" y="284446"/>
                  <a:pt x="2803425" y="284446"/>
                </a:cubicBezTo>
                <a:lnTo>
                  <a:pt x="28445" y="284446"/>
                </a:lnTo>
                <a:cubicBezTo>
                  <a:pt x="12735" y="284446"/>
                  <a:pt x="0" y="271711"/>
                  <a:pt x="0" y="256001"/>
                </a:cubicBezTo>
                <a:lnTo>
                  <a:pt x="0" y="2844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051" tIns="54051" rIns="54051" bIns="54051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«Развитие общественного транспорта"</a:t>
            </a:r>
          </a:p>
        </p:txBody>
      </p:sp>
      <p:sp>
        <p:nvSpPr>
          <p:cNvPr id="56" name="Полилиния 55"/>
          <p:cNvSpPr/>
          <p:nvPr/>
        </p:nvSpPr>
        <p:spPr>
          <a:xfrm>
            <a:off x="7236360" y="3206874"/>
            <a:ext cx="576000" cy="148293"/>
          </a:xfrm>
          <a:custGeom>
            <a:avLst/>
            <a:gdLst>
              <a:gd name="connsiteX0" fmla="*/ 0 w 766558"/>
              <a:gd name="connsiteY0" fmla="*/ 28445 h 284446"/>
              <a:gd name="connsiteX1" fmla="*/ 28445 w 766558"/>
              <a:gd name="connsiteY1" fmla="*/ 0 h 284446"/>
              <a:gd name="connsiteX2" fmla="*/ 738113 w 766558"/>
              <a:gd name="connsiteY2" fmla="*/ 0 h 284446"/>
              <a:gd name="connsiteX3" fmla="*/ 766558 w 766558"/>
              <a:gd name="connsiteY3" fmla="*/ 28445 h 284446"/>
              <a:gd name="connsiteX4" fmla="*/ 766558 w 766558"/>
              <a:gd name="connsiteY4" fmla="*/ 256001 h 284446"/>
              <a:gd name="connsiteX5" fmla="*/ 738113 w 766558"/>
              <a:gd name="connsiteY5" fmla="*/ 284446 h 284446"/>
              <a:gd name="connsiteX6" fmla="*/ 28445 w 766558"/>
              <a:gd name="connsiteY6" fmla="*/ 284446 h 284446"/>
              <a:gd name="connsiteX7" fmla="*/ 0 w 766558"/>
              <a:gd name="connsiteY7" fmla="*/ 256001 h 284446"/>
              <a:gd name="connsiteX8" fmla="*/ 0 w 766558"/>
              <a:gd name="connsiteY8" fmla="*/ 28445 h 28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6558" h="284446">
                <a:moveTo>
                  <a:pt x="0" y="28445"/>
                </a:moveTo>
                <a:cubicBezTo>
                  <a:pt x="0" y="12735"/>
                  <a:pt x="12735" y="0"/>
                  <a:pt x="28445" y="0"/>
                </a:cubicBezTo>
                <a:lnTo>
                  <a:pt x="738113" y="0"/>
                </a:lnTo>
                <a:cubicBezTo>
                  <a:pt x="753823" y="0"/>
                  <a:pt x="766558" y="12735"/>
                  <a:pt x="766558" y="28445"/>
                </a:cubicBezTo>
                <a:lnTo>
                  <a:pt x="766558" y="256001"/>
                </a:lnTo>
                <a:cubicBezTo>
                  <a:pt x="766558" y="271711"/>
                  <a:pt x="753823" y="284446"/>
                  <a:pt x="738113" y="284446"/>
                </a:cubicBezTo>
                <a:lnTo>
                  <a:pt x="28445" y="284446"/>
                </a:lnTo>
                <a:cubicBezTo>
                  <a:pt x="12735" y="284446"/>
                  <a:pt x="0" y="271711"/>
                  <a:pt x="0" y="256001"/>
                </a:cubicBezTo>
                <a:lnTo>
                  <a:pt x="0" y="2844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671" tIns="61671" rIns="61671" bIns="61671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239,9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Полилиния 57"/>
          <p:cNvSpPr/>
          <p:nvPr/>
        </p:nvSpPr>
        <p:spPr>
          <a:xfrm>
            <a:off x="7884432" y="3206873"/>
            <a:ext cx="576000" cy="150119"/>
          </a:xfrm>
          <a:custGeom>
            <a:avLst/>
            <a:gdLst>
              <a:gd name="connsiteX0" fmla="*/ 0 w 766558"/>
              <a:gd name="connsiteY0" fmla="*/ 28445 h 284446"/>
              <a:gd name="connsiteX1" fmla="*/ 28445 w 766558"/>
              <a:gd name="connsiteY1" fmla="*/ 0 h 284446"/>
              <a:gd name="connsiteX2" fmla="*/ 738113 w 766558"/>
              <a:gd name="connsiteY2" fmla="*/ 0 h 284446"/>
              <a:gd name="connsiteX3" fmla="*/ 766558 w 766558"/>
              <a:gd name="connsiteY3" fmla="*/ 28445 h 284446"/>
              <a:gd name="connsiteX4" fmla="*/ 766558 w 766558"/>
              <a:gd name="connsiteY4" fmla="*/ 256001 h 284446"/>
              <a:gd name="connsiteX5" fmla="*/ 738113 w 766558"/>
              <a:gd name="connsiteY5" fmla="*/ 284446 h 284446"/>
              <a:gd name="connsiteX6" fmla="*/ 28445 w 766558"/>
              <a:gd name="connsiteY6" fmla="*/ 284446 h 284446"/>
              <a:gd name="connsiteX7" fmla="*/ 0 w 766558"/>
              <a:gd name="connsiteY7" fmla="*/ 256001 h 284446"/>
              <a:gd name="connsiteX8" fmla="*/ 0 w 766558"/>
              <a:gd name="connsiteY8" fmla="*/ 28445 h 28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6558" h="284446">
                <a:moveTo>
                  <a:pt x="0" y="28445"/>
                </a:moveTo>
                <a:cubicBezTo>
                  <a:pt x="0" y="12735"/>
                  <a:pt x="12735" y="0"/>
                  <a:pt x="28445" y="0"/>
                </a:cubicBezTo>
                <a:lnTo>
                  <a:pt x="738113" y="0"/>
                </a:lnTo>
                <a:cubicBezTo>
                  <a:pt x="753823" y="0"/>
                  <a:pt x="766558" y="12735"/>
                  <a:pt x="766558" y="28445"/>
                </a:cubicBezTo>
                <a:lnTo>
                  <a:pt x="766558" y="256001"/>
                </a:lnTo>
                <a:cubicBezTo>
                  <a:pt x="766558" y="271711"/>
                  <a:pt x="753823" y="284446"/>
                  <a:pt x="738113" y="284446"/>
                </a:cubicBezTo>
                <a:lnTo>
                  <a:pt x="28445" y="284446"/>
                </a:lnTo>
                <a:cubicBezTo>
                  <a:pt x="12735" y="284446"/>
                  <a:pt x="0" y="271711"/>
                  <a:pt x="0" y="256001"/>
                </a:cubicBezTo>
                <a:lnTo>
                  <a:pt x="0" y="2844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671" tIns="61671" rIns="61671" bIns="61671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239,9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олилиния 58"/>
          <p:cNvSpPr/>
          <p:nvPr/>
        </p:nvSpPr>
        <p:spPr>
          <a:xfrm>
            <a:off x="8532504" y="3206874"/>
            <a:ext cx="576000" cy="150118"/>
          </a:xfrm>
          <a:custGeom>
            <a:avLst/>
            <a:gdLst>
              <a:gd name="connsiteX0" fmla="*/ 0 w 766558"/>
              <a:gd name="connsiteY0" fmla="*/ 28445 h 284446"/>
              <a:gd name="connsiteX1" fmla="*/ 28445 w 766558"/>
              <a:gd name="connsiteY1" fmla="*/ 0 h 284446"/>
              <a:gd name="connsiteX2" fmla="*/ 738113 w 766558"/>
              <a:gd name="connsiteY2" fmla="*/ 0 h 284446"/>
              <a:gd name="connsiteX3" fmla="*/ 766558 w 766558"/>
              <a:gd name="connsiteY3" fmla="*/ 28445 h 284446"/>
              <a:gd name="connsiteX4" fmla="*/ 766558 w 766558"/>
              <a:gd name="connsiteY4" fmla="*/ 256001 h 284446"/>
              <a:gd name="connsiteX5" fmla="*/ 738113 w 766558"/>
              <a:gd name="connsiteY5" fmla="*/ 284446 h 284446"/>
              <a:gd name="connsiteX6" fmla="*/ 28445 w 766558"/>
              <a:gd name="connsiteY6" fmla="*/ 284446 h 284446"/>
              <a:gd name="connsiteX7" fmla="*/ 0 w 766558"/>
              <a:gd name="connsiteY7" fmla="*/ 256001 h 284446"/>
              <a:gd name="connsiteX8" fmla="*/ 0 w 766558"/>
              <a:gd name="connsiteY8" fmla="*/ 28445 h 28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6558" h="284446">
                <a:moveTo>
                  <a:pt x="0" y="28445"/>
                </a:moveTo>
                <a:cubicBezTo>
                  <a:pt x="0" y="12735"/>
                  <a:pt x="12735" y="0"/>
                  <a:pt x="28445" y="0"/>
                </a:cubicBezTo>
                <a:lnTo>
                  <a:pt x="738113" y="0"/>
                </a:lnTo>
                <a:cubicBezTo>
                  <a:pt x="753823" y="0"/>
                  <a:pt x="766558" y="12735"/>
                  <a:pt x="766558" y="28445"/>
                </a:cubicBezTo>
                <a:lnTo>
                  <a:pt x="766558" y="256001"/>
                </a:lnTo>
                <a:cubicBezTo>
                  <a:pt x="766558" y="271711"/>
                  <a:pt x="753823" y="284446"/>
                  <a:pt x="738113" y="284446"/>
                </a:cubicBezTo>
                <a:lnTo>
                  <a:pt x="28445" y="284446"/>
                </a:lnTo>
                <a:cubicBezTo>
                  <a:pt x="12735" y="284446"/>
                  <a:pt x="0" y="271711"/>
                  <a:pt x="0" y="256001"/>
                </a:cubicBezTo>
                <a:lnTo>
                  <a:pt x="0" y="2844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671" tIns="61671" rIns="61671" bIns="61671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239,9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Полилиния 59"/>
          <p:cNvSpPr/>
          <p:nvPr/>
        </p:nvSpPr>
        <p:spPr>
          <a:xfrm>
            <a:off x="3429399" y="2996952"/>
            <a:ext cx="3729735" cy="166124"/>
          </a:xfrm>
          <a:custGeom>
            <a:avLst/>
            <a:gdLst>
              <a:gd name="connsiteX0" fmla="*/ 0 w 2766238"/>
              <a:gd name="connsiteY0" fmla="*/ 27367 h 273669"/>
              <a:gd name="connsiteX1" fmla="*/ 27367 w 2766238"/>
              <a:gd name="connsiteY1" fmla="*/ 0 h 273669"/>
              <a:gd name="connsiteX2" fmla="*/ 2738871 w 2766238"/>
              <a:gd name="connsiteY2" fmla="*/ 0 h 273669"/>
              <a:gd name="connsiteX3" fmla="*/ 2766238 w 2766238"/>
              <a:gd name="connsiteY3" fmla="*/ 27367 h 273669"/>
              <a:gd name="connsiteX4" fmla="*/ 2766238 w 2766238"/>
              <a:gd name="connsiteY4" fmla="*/ 246302 h 273669"/>
              <a:gd name="connsiteX5" fmla="*/ 2738871 w 2766238"/>
              <a:gd name="connsiteY5" fmla="*/ 273669 h 273669"/>
              <a:gd name="connsiteX6" fmla="*/ 27367 w 2766238"/>
              <a:gd name="connsiteY6" fmla="*/ 273669 h 273669"/>
              <a:gd name="connsiteX7" fmla="*/ 0 w 2766238"/>
              <a:gd name="connsiteY7" fmla="*/ 246302 h 273669"/>
              <a:gd name="connsiteX8" fmla="*/ 0 w 2766238"/>
              <a:gd name="connsiteY8" fmla="*/ 27367 h 273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66238" h="273669">
                <a:moveTo>
                  <a:pt x="0" y="27367"/>
                </a:moveTo>
                <a:cubicBezTo>
                  <a:pt x="0" y="12253"/>
                  <a:pt x="12253" y="0"/>
                  <a:pt x="27367" y="0"/>
                </a:cubicBezTo>
                <a:lnTo>
                  <a:pt x="2738871" y="0"/>
                </a:lnTo>
                <a:cubicBezTo>
                  <a:pt x="2753985" y="0"/>
                  <a:pt x="2766238" y="12253"/>
                  <a:pt x="2766238" y="27367"/>
                </a:cubicBezTo>
                <a:lnTo>
                  <a:pt x="2766238" y="246302"/>
                </a:lnTo>
                <a:cubicBezTo>
                  <a:pt x="2766238" y="261416"/>
                  <a:pt x="2753985" y="273669"/>
                  <a:pt x="2738871" y="273669"/>
                </a:cubicBezTo>
                <a:lnTo>
                  <a:pt x="27367" y="273669"/>
                </a:lnTo>
                <a:cubicBezTo>
                  <a:pt x="12253" y="273669"/>
                  <a:pt x="0" y="261416"/>
                  <a:pt x="0" y="246302"/>
                </a:cubicBezTo>
                <a:lnTo>
                  <a:pt x="0" y="2736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735" tIns="53735" rIns="53735" bIns="53735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"Безопасность дорожного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движения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</a:p>
        </p:txBody>
      </p:sp>
      <p:sp>
        <p:nvSpPr>
          <p:cNvPr id="61" name="Полилиния 60"/>
          <p:cNvSpPr/>
          <p:nvPr/>
        </p:nvSpPr>
        <p:spPr>
          <a:xfrm>
            <a:off x="7236360" y="2996952"/>
            <a:ext cx="576000" cy="166124"/>
          </a:xfrm>
          <a:custGeom>
            <a:avLst/>
            <a:gdLst>
              <a:gd name="connsiteX0" fmla="*/ 0 w 771061"/>
              <a:gd name="connsiteY0" fmla="*/ 27367 h 273669"/>
              <a:gd name="connsiteX1" fmla="*/ 27367 w 771061"/>
              <a:gd name="connsiteY1" fmla="*/ 0 h 273669"/>
              <a:gd name="connsiteX2" fmla="*/ 743694 w 771061"/>
              <a:gd name="connsiteY2" fmla="*/ 0 h 273669"/>
              <a:gd name="connsiteX3" fmla="*/ 771061 w 771061"/>
              <a:gd name="connsiteY3" fmla="*/ 27367 h 273669"/>
              <a:gd name="connsiteX4" fmla="*/ 771061 w 771061"/>
              <a:gd name="connsiteY4" fmla="*/ 246302 h 273669"/>
              <a:gd name="connsiteX5" fmla="*/ 743694 w 771061"/>
              <a:gd name="connsiteY5" fmla="*/ 273669 h 273669"/>
              <a:gd name="connsiteX6" fmla="*/ 27367 w 771061"/>
              <a:gd name="connsiteY6" fmla="*/ 273669 h 273669"/>
              <a:gd name="connsiteX7" fmla="*/ 0 w 771061"/>
              <a:gd name="connsiteY7" fmla="*/ 246302 h 273669"/>
              <a:gd name="connsiteX8" fmla="*/ 0 w 771061"/>
              <a:gd name="connsiteY8" fmla="*/ 27367 h 273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1061" h="273669">
                <a:moveTo>
                  <a:pt x="0" y="27367"/>
                </a:moveTo>
                <a:cubicBezTo>
                  <a:pt x="0" y="12253"/>
                  <a:pt x="12253" y="0"/>
                  <a:pt x="27367" y="0"/>
                </a:cubicBezTo>
                <a:lnTo>
                  <a:pt x="743694" y="0"/>
                </a:lnTo>
                <a:cubicBezTo>
                  <a:pt x="758808" y="0"/>
                  <a:pt x="771061" y="12253"/>
                  <a:pt x="771061" y="27367"/>
                </a:cubicBezTo>
                <a:lnTo>
                  <a:pt x="771061" y="246302"/>
                </a:lnTo>
                <a:cubicBezTo>
                  <a:pt x="771061" y="261416"/>
                  <a:pt x="758808" y="273669"/>
                  <a:pt x="743694" y="273669"/>
                </a:cubicBezTo>
                <a:lnTo>
                  <a:pt x="27367" y="273669"/>
                </a:lnTo>
                <a:cubicBezTo>
                  <a:pt x="12253" y="273669"/>
                  <a:pt x="0" y="261416"/>
                  <a:pt x="0" y="246302"/>
                </a:cubicBezTo>
                <a:lnTo>
                  <a:pt x="0" y="2736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355" tIns="61355" rIns="61355" bIns="61355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6,6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Полилиния 61"/>
          <p:cNvSpPr/>
          <p:nvPr/>
        </p:nvSpPr>
        <p:spPr>
          <a:xfrm>
            <a:off x="8532504" y="2996952"/>
            <a:ext cx="576000" cy="166122"/>
          </a:xfrm>
          <a:custGeom>
            <a:avLst/>
            <a:gdLst>
              <a:gd name="connsiteX0" fmla="*/ 0 w 688848"/>
              <a:gd name="connsiteY0" fmla="*/ 27367 h 273669"/>
              <a:gd name="connsiteX1" fmla="*/ 27367 w 688848"/>
              <a:gd name="connsiteY1" fmla="*/ 0 h 273669"/>
              <a:gd name="connsiteX2" fmla="*/ 661481 w 688848"/>
              <a:gd name="connsiteY2" fmla="*/ 0 h 273669"/>
              <a:gd name="connsiteX3" fmla="*/ 688848 w 688848"/>
              <a:gd name="connsiteY3" fmla="*/ 27367 h 273669"/>
              <a:gd name="connsiteX4" fmla="*/ 688848 w 688848"/>
              <a:gd name="connsiteY4" fmla="*/ 246302 h 273669"/>
              <a:gd name="connsiteX5" fmla="*/ 661481 w 688848"/>
              <a:gd name="connsiteY5" fmla="*/ 273669 h 273669"/>
              <a:gd name="connsiteX6" fmla="*/ 27367 w 688848"/>
              <a:gd name="connsiteY6" fmla="*/ 273669 h 273669"/>
              <a:gd name="connsiteX7" fmla="*/ 0 w 688848"/>
              <a:gd name="connsiteY7" fmla="*/ 246302 h 273669"/>
              <a:gd name="connsiteX8" fmla="*/ 0 w 688848"/>
              <a:gd name="connsiteY8" fmla="*/ 27367 h 273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848" h="273669">
                <a:moveTo>
                  <a:pt x="0" y="27367"/>
                </a:moveTo>
                <a:cubicBezTo>
                  <a:pt x="0" y="12253"/>
                  <a:pt x="12253" y="0"/>
                  <a:pt x="27367" y="0"/>
                </a:cubicBezTo>
                <a:lnTo>
                  <a:pt x="661481" y="0"/>
                </a:lnTo>
                <a:cubicBezTo>
                  <a:pt x="676595" y="0"/>
                  <a:pt x="688848" y="12253"/>
                  <a:pt x="688848" y="27367"/>
                </a:cubicBezTo>
                <a:lnTo>
                  <a:pt x="688848" y="246302"/>
                </a:lnTo>
                <a:cubicBezTo>
                  <a:pt x="688848" y="261416"/>
                  <a:pt x="676595" y="273669"/>
                  <a:pt x="661481" y="273669"/>
                </a:cubicBezTo>
                <a:lnTo>
                  <a:pt x="27367" y="273669"/>
                </a:lnTo>
                <a:cubicBezTo>
                  <a:pt x="12253" y="273669"/>
                  <a:pt x="0" y="261416"/>
                  <a:pt x="0" y="246302"/>
                </a:cubicBezTo>
                <a:lnTo>
                  <a:pt x="0" y="2736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355" tIns="61355" rIns="61355" bIns="61355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3,9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Полилиния 78"/>
          <p:cNvSpPr/>
          <p:nvPr/>
        </p:nvSpPr>
        <p:spPr>
          <a:xfrm>
            <a:off x="7884432" y="2996952"/>
            <a:ext cx="576000" cy="166122"/>
          </a:xfrm>
          <a:custGeom>
            <a:avLst/>
            <a:gdLst>
              <a:gd name="connsiteX0" fmla="*/ 0 w 771061"/>
              <a:gd name="connsiteY0" fmla="*/ 27367 h 273669"/>
              <a:gd name="connsiteX1" fmla="*/ 27367 w 771061"/>
              <a:gd name="connsiteY1" fmla="*/ 0 h 273669"/>
              <a:gd name="connsiteX2" fmla="*/ 743694 w 771061"/>
              <a:gd name="connsiteY2" fmla="*/ 0 h 273669"/>
              <a:gd name="connsiteX3" fmla="*/ 771061 w 771061"/>
              <a:gd name="connsiteY3" fmla="*/ 27367 h 273669"/>
              <a:gd name="connsiteX4" fmla="*/ 771061 w 771061"/>
              <a:gd name="connsiteY4" fmla="*/ 246302 h 273669"/>
              <a:gd name="connsiteX5" fmla="*/ 743694 w 771061"/>
              <a:gd name="connsiteY5" fmla="*/ 273669 h 273669"/>
              <a:gd name="connsiteX6" fmla="*/ 27367 w 771061"/>
              <a:gd name="connsiteY6" fmla="*/ 273669 h 273669"/>
              <a:gd name="connsiteX7" fmla="*/ 0 w 771061"/>
              <a:gd name="connsiteY7" fmla="*/ 246302 h 273669"/>
              <a:gd name="connsiteX8" fmla="*/ 0 w 771061"/>
              <a:gd name="connsiteY8" fmla="*/ 27367 h 273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1061" h="273669">
                <a:moveTo>
                  <a:pt x="0" y="27367"/>
                </a:moveTo>
                <a:cubicBezTo>
                  <a:pt x="0" y="12253"/>
                  <a:pt x="12253" y="0"/>
                  <a:pt x="27367" y="0"/>
                </a:cubicBezTo>
                <a:lnTo>
                  <a:pt x="743694" y="0"/>
                </a:lnTo>
                <a:cubicBezTo>
                  <a:pt x="758808" y="0"/>
                  <a:pt x="771061" y="12253"/>
                  <a:pt x="771061" y="27367"/>
                </a:cubicBezTo>
                <a:lnTo>
                  <a:pt x="771061" y="246302"/>
                </a:lnTo>
                <a:cubicBezTo>
                  <a:pt x="771061" y="261416"/>
                  <a:pt x="758808" y="273669"/>
                  <a:pt x="743694" y="273669"/>
                </a:cubicBezTo>
                <a:lnTo>
                  <a:pt x="27367" y="273669"/>
                </a:lnTo>
                <a:cubicBezTo>
                  <a:pt x="12253" y="273669"/>
                  <a:pt x="0" y="261416"/>
                  <a:pt x="0" y="246302"/>
                </a:cubicBezTo>
                <a:lnTo>
                  <a:pt x="0" y="2736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355" tIns="61355" rIns="61355" bIns="61355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6,6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85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07504" y="2204864"/>
            <a:ext cx="4968552" cy="54364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 автомобильных дорог общего пользования регионального, межмуниципального и местного значения на территории Чувашской Республики, находящихся в нормативном состоянии, км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07504" y="2837976"/>
            <a:ext cx="4968552" cy="56833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пассажиров, перевезенных автомобильным транспортом общего пользования и городским наземным электрическим транспортом, тыс. человек</a:t>
            </a:r>
          </a:p>
          <a:p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07504" y="3501008"/>
            <a:ext cx="4968552" cy="69581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пассажиров, перевезенных железнодорожным транспортом пригородного сообщения, тыс. человек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07504" y="4293096"/>
            <a:ext cx="4968552" cy="63367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пассажиров, перевезенных внутренним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водным транспортом, тыс. человек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07504" y="5013176"/>
            <a:ext cx="4968552" cy="50405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обслуженных в аэропорту г. Чебоксары пассажиров, тыс. человек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107504" y="5641195"/>
            <a:ext cx="4968552" cy="43204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парка транспортных средств, работающих на компримированном природном газе, ед. 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79512" y="980728"/>
            <a:ext cx="2336446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137511" y="6492875"/>
            <a:ext cx="1006489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78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7" name="Picture 2" descr="T:\Сектор финансирования\glonas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692696"/>
            <a:ext cx="2596089" cy="14102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Скругленный прямоугольник 26"/>
          <p:cNvSpPr/>
          <p:nvPr/>
        </p:nvSpPr>
        <p:spPr>
          <a:xfrm>
            <a:off x="5148064" y="692696"/>
            <a:ext cx="3940523" cy="801809"/>
          </a:xfrm>
          <a:prstGeom prst="roundRect">
            <a:avLst>
              <a:gd name="adj" fmla="val 10000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sp>
      <p:sp>
        <p:nvSpPr>
          <p:cNvPr id="28" name="Скругленный прямоугольник 4"/>
          <p:cNvSpPr/>
          <p:nvPr/>
        </p:nvSpPr>
        <p:spPr>
          <a:xfrm>
            <a:off x="5148064" y="692696"/>
            <a:ext cx="3893555" cy="75484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</a:p>
        </p:txBody>
      </p:sp>
      <p:sp>
        <p:nvSpPr>
          <p:cNvPr id="45" name="Скругленный прямоугольник 6"/>
          <p:cNvSpPr/>
          <p:nvPr/>
        </p:nvSpPr>
        <p:spPr>
          <a:xfrm>
            <a:off x="5906019" y="1680500"/>
            <a:ext cx="720000" cy="33958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400" b="1" dirty="0">
              <a:solidFill>
                <a:prstClr val="black"/>
              </a:solidFill>
            </a:endParaRPr>
          </a:p>
        </p:txBody>
      </p:sp>
      <p:sp>
        <p:nvSpPr>
          <p:cNvPr id="176" name="Скругленный прямоугольник 4"/>
          <p:cNvSpPr/>
          <p:nvPr/>
        </p:nvSpPr>
        <p:spPr>
          <a:xfrm>
            <a:off x="5102577" y="2282205"/>
            <a:ext cx="720000" cy="38895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1910" tIns="41910" rIns="41910" bIns="41910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100" b="1" dirty="0">
              <a:solidFill>
                <a:prstClr val="black"/>
              </a:solidFill>
            </a:endParaRPr>
          </a:p>
        </p:txBody>
      </p:sp>
      <p:sp>
        <p:nvSpPr>
          <p:cNvPr id="298" name="Скругленный прямоугольник 297"/>
          <p:cNvSpPr/>
          <p:nvPr/>
        </p:nvSpPr>
        <p:spPr>
          <a:xfrm>
            <a:off x="5148064" y="2213146"/>
            <a:ext cx="720000" cy="527076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4 464,0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6" name="Скругленный прямоугольник 295"/>
          <p:cNvSpPr/>
          <p:nvPr/>
        </p:nvSpPr>
        <p:spPr>
          <a:xfrm>
            <a:off x="5940152" y="2213146"/>
            <a:ext cx="720000" cy="527076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4 721,3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4" name="Скругленный прямоугольник 293"/>
          <p:cNvSpPr/>
          <p:nvPr/>
        </p:nvSpPr>
        <p:spPr>
          <a:xfrm>
            <a:off x="8316416" y="2213146"/>
            <a:ext cx="720000" cy="527076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5 074,0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2" name="Скругленный прямоугольник 291"/>
          <p:cNvSpPr/>
          <p:nvPr/>
        </p:nvSpPr>
        <p:spPr>
          <a:xfrm>
            <a:off x="6732240" y="2213146"/>
            <a:ext cx="720000" cy="527076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4 757,3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0" name="Скругленный прямоугольник 289"/>
          <p:cNvSpPr/>
          <p:nvPr/>
        </p:nvSpPr>
        <p:spPr>
          <a:xfrm>
            <a:off x="7524328" y="2213146"/>
            <a:ext cx="720000" cy="527076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4 994,5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3" name="Скругленный прямоугольник 312"/>
          <p:cNvSpPr/>
          <p:nvPr/>
        </p:nvSpPr>
        <p:spPr>
          <a:xfrm>
            <a:off x="5148063" y="2838913"/>
            <a:ext cx="720000" cy="527076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95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127 032,6</a:t>
            </a:r>
          </a:p>
        </p:txBody>
      </p:sp>
      <p:sp>
        <p:nvSpPr>
          <p:cNvPr id="311" name="Скругленный прямоугольник 310"/>
          <p:cNvSpPr/>
          <p:nvPr/>
        </p:nvSpPr>
        <p:spPr>
          <a:xfrm>
            <a:off x="5940152" y="2838913"/>
            <a:ext cx="720000" cy="527076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95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130 201,4</a:t>
            </a:r>
            <a:endParaRPr lang="ru-RU" sz="95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9" name="Скругленный прямоугольник 308"/>
          <p:cNvSpPr/>
          <p:nvPr/>
        </p:nvSpPr>
        <p:spPr>
          <a:xfrm>
            <a:off x="8316416" y="2838913"/>
            <a:ext cx="720000" cy="527076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95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132 321,6</a:t>
            </a:r>
            <a:endParaRPr lang="ru-RU" sz="95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" name="Скругленный прямоугольник 306"/>
          <p:cNvSpPr/>
          <p:nvPr/>
        </p:nvSpPr>
        <p:spPr>
          <a:xfrm>
            <a:off x="6732240" y="2838913"/>
            <a:ext cx="720000" cy="527076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95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132 006,2</a:t>
            </a:r>
            <a:endParaRPr lang="ru-RU" sz="95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5" name="Скругленный прямоугольник 304"/>
          <p:cNvSpPr/>
          <p:nvPr/>
        </p:nvSpPr>
        <p:spPr>
          <a:xfrm>
            <a:off x="7524328" y="2838913"/>
            <a:ext cx="720000" cy="527076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95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132 258,5</a:t>
            </a:r>
            <a:endParaRPr lang="ru-RU" sz="95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8" name="Скругленный прямоугольник 327"/>
          <p:cNvSpPr/>
          <p:nvPr/>
        </p:nvSpPr>
        <p:spPr>
          <a:xfrm>
            <a:off x="5148064" y="3510941"/>
            <a:ext cx="720000" cy="695818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831,8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6" name="Скругленный прямоугольник 325"/>
          <p:cNvSpPr/>
          <p:nvPr/>
        </p:nvSpPr>
        <p:spPr>
          <a:xfrm>
            <a:off x="5940152" y="3510941"/>
            <a:ext cx="720000" cy="695818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381,4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4" name="Скругленный прямоугольник 323"/>
          <p:cNvSpPr/>
          <p:nvPr/>
        </p:nvSpPr>
        <p:spPr>
          <a:xfrm>
            <a:off x="8316416" y="3510941"/>
            <a:ext cx="720000" cy="695818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387,5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2" name="Скругленный прямоугольник 321"/>
          <p:cNvSpPr/>
          <p:nvPr/>
        </p:nvSpPr>
        <p:spPr>
          <a:xfrm>
            <a:off x="6732240" y="3510941"/>
            <a:ext cx="720000" cy="695818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385,2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0" name="Скругленный прямоугольник 319"/>
          <p:cNvSpPr/>
          <p:nvPr/>
        </p:nvSpPr>
        <p:spPr>
          <a:xfrm>
            <a:off x="7524328" y="3510941"/>
            <a:ext cx="720000" cy="695818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387,0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3" name="Скругленный прямоугольник 342"/>
          <p:cNvSpPr/>
          <p:nvPr/>
        </p:nvSpPr>
        <p:spPr>
          <a:xfrm>
            <a:off x="5148064" y="4293131"/>
            <a:ext cx="720000" cy="6336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93,3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1" name="Скругленный прямоугольник 340"/>
          <p:cNvSpPr/>
          <p:nvPr/>
        </p:nvSpPr>
        <p:spPr>
          <a:xfrm>
            <a:off x="5940152" y="4293131"/>
            <a:ext cx="720000" cy="6336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9" name="Скругленный прямоугольник 338"/>
          <p:cNvSpPr/>
          <p:nvPr/>
        </p:nvSpPr>
        <p:spPr>
          <a:xfrm>
            <a:off x="8316416" y="4293131"/>
            <a:ext cx="720000" cy="6336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24,0</a:t>
            </a:r>
          </a:p>
        </p:txBody>
      </p:sp>
      <p:sp>
        <p:nvSpPr>
          <p:cNvPr id="337" name="Скругленный прямоугольник 336"/>
          <p:cNvSpPr/>
          <p:nvPr/>
        </p:nvSpPr>
        <p:spPr>
          <a:xfrm>
            <a:off x="6732240" y="4293131"/>
            <a:ext cx="720000" cy="6336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24,0</a:t>
            </a:r>
          </a:p>
        </p:txBody>
      </p:sp>
      <p:sp>
        <p:nvSpPr>
          <p:cNvPr id="335" name="Скругленный прямоугольник 334"/>
          <p:cNvSpPr/>
          <p:nvPr/>
        </p:nvSpPr>
        <p:spPr>
          <a:xfrm>
            <a:off x="7524328" y="4293131"/>
            <a:ext cx="720000" cy="6336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24,0</a:t>
            </a:r>
          </a:p>
        </p:txBody>
      </p:sp>
      <p:sp>
        <p:nvSpPr>
          <p:cNvPr id="358" name="Скругленный прямоугольник 357"/>
          <p:cNvSpPr/>
          <p:nvPr/>
        </p:nvSpPr>
        <p:spPr>
          <a:xfrm>
            <a:off x="5148064" y="5020390"/>
            <a:ext cx="720000" cy="4752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508,4</a:t>
            </a:r>
            <a:endParaRPr lang="ru-RU" sz="1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6" name="Скругленный прямоугольник 355"/>
          <p:cNvSpPr/>
          <p:nvPr/>
        </p:nvSpPr>
        <p:spPr>
          <a:xfrm>
            <a:off x="5940152" y="5020390"/>
            <a:ext cx="720000" cy="4752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480,0</a:t>
            </a:r>
            <a:endParaRPr lang="ru-RU" sz="1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4" name="Скругленный прямоугольник 353"/>
          <p:cNvSpPr/>
          <p:nvPr/>
        </p:nvSpPr>
        <p:spPr>
          <a:xfrm>
            <a:off x="8316416" y="5020390"/>
            <a:ext cx="720000" cy="4752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r>
              <a:rPr lang="ru-RU" sz="1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557,5</a:t>
            </a:r>
            <a:endParaRPr lang="ru-RU" sz="1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2" name="Скругленный прямоугольник 351"/>
          <p:cNvSpPr/>
          <p:nvPr/>
        </p:nvSpPr>
        <p:spPr>
          <a:xfrm>
            <a:off x="6732240" y="5020390"/>
            <a:ext cx="720000" cy="4752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r>
              <a:rPr lang="ru-RU" sz="1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520,0</a:t>
            </a:r>
            <a:endParaRPr lang="ru-RU" sz="1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0" name="Скругленный прямоугольник 349"/>
          <p:cNvSpPr/>
          <p:nvPr/>
        </p:nvSpPr>
        <p:spPr>
          <a:xfrm>
            <a:off x="7524328" y="5020390"/>
            <a:ext cx="720000" cy="4752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550,0</a:t>
            </a:r>
            <a:endParaRPr lang="ru-RU" sz="1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3" name="Скругленный прямоугольник 372"/>
          <p:cNvSpPr/>
          <p:nvPr/>
        </p:nvSpPr>
        <p:spPr>
          <a:xfrm>
            <a:off x="5137673" y="5589240"/>
            <a:ext cx="720000" cy="504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1 210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1" name="Скругленный прямоугольник 370"/>
          <p:cNvSpPr/>
          <p:nvPr/>
        </p:nvSpPr>
        <p:spPr>
          <a:xfrm>
            <a:off x="5929761" y="5589240"/>
            <a:ext cx="720000" cy="504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1 082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9" name="Скругленный прямоугольник 368"/>
          <p:cNvSpPr/>
          <p:nvPr/>
        </p:nvSpPr>
        <p:spPr>
          <a:xfrm>
            <a:off x="8316416" y="5589240"/>
            <a:ext cx="720000" cy="504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1 126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7" name="Скругленный прямоугольник 366"/>
          <p:cNvSpPr/>
          <p:nvPr/>
        </p:nvSpPr>
        <p:spPr>
          <a:xfrm>
            <a:off x="6721849" y="5589240"/>
            <a:ext cx="720000" cy="504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1 101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5" name="Скругленный прямоугольник 364"/>
          <p:cNvSpPr/>
          <p:nvPr/>
        </p:nvSpPr>
        <p:spPr>
          <a:xfrm>
            <a:off x="7513937" y="5589240"/>
            <a:ext cx="720000" cy="504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1 123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8" name="Скругленный прямоугольник 417"/>
          <p:cNvSpPr/>
          <p:nvPr/>
        </p:nvSpPr>
        <p:spPr>
          <a:xfrm>
            <a:off x="5148064" y="1556792"/>
            <a:ext cx="720000" cy="546125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6" name="Скругленный прямоугольник 415"/>
          <p:cNvSpPr/>
          <p:nvPr/>
        </p:nvSpPr>
        <p:spPr>
          <a:xfrm>
            <a:off x="5940152" y="1556792"/>
            <a:ext cx="720000" cy="546125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r>
              <a:rPr lang="en-US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4" name="Скругленный прямоугольник 413"/>
          <p:cNvSpPr/>
          <p:nvPr/>
        </p:nvSpPr>
        <p:spPr>
          <a:xfrm>
            <a:off x="8316416" y="1556792"/>
            <a:ext cx="720000" cy="546125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</a:t>
            </a:r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2" name="Скругленный прямоугольник 411"/>
          <p:cNvSpPr/>
          <p:nvPr/>
        </p:nvSpPr>
        <p:spPr>
          <a:xfrm>
            <a:off x="6732240" y="1556792"/>
            <a:ext cx="720000" cy="546125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" name="Скругленный прямоугольник 409"/>
          <p:cNvSpPr/>
          <p:nvPr/>
        </p:nvSpPr>
        <p:spPr>
          <a:xfrm>
            <a:off x="7524328" y="1556792"/>
            <a:ext cx="720000" cy="546125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6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транспортной системы Чувашской Республики»</a:t>
            </a:r>
          </a:p>
        </p:txBody>
      </p:sp>
      <p:cxnSp>
        <p:nvCxnSpPr>
          <p:cNvPr id="157" name="Прямая соединительная линия 156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4226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174023" y="6473403"/>
            <a:ext cx="1006489" cy="365125"/>
          </a:xfrm>
        </p:spPr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79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21388" y="714496"/>
            <a:ext cx="3442500" cy="108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00" b="1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</a:t>
            </a:r>
            <a:r>
              <a:rPr lang="ru-RU" sz="13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программы: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сбалансированного экономического развития и конкурентоспособности экономики Чувашской Республики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496" y="1844824"/>
            <a:ext cx="403244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3728873" y="1778111"/>
            <a:ext cx="5256584" cy="216000"/>
          </a:xfrm>
          <a:custGeom>
            <a:avLst/>
            <a:gdLst>
              <a:gd name="connsiteX0" fmla="*/ 0 w 4928030"/>
              <a:gd name="connsiteY0" fmla="*/ 40668 h 406676"/>
              <a:gd name="connsiteX1" fmla="*/ 40668 w 4928030"/>
              <a:gd name="connsiteY1" fmla="*/ 0 h 406676"/>
              <a:gd name="connsiteX2" fmla="*/ 4887362 w 4928030"/>
              <a:gd name="connsiteY2" fmla="*/ 0 h 406676"/>
              <a:gd name="connsiteX3" fmla="*/ 4928030 w 4928030"/>
              <a:gd name="connsiteY3" fmla="*/ 40668 h 406676"/>
              <a:gd name="connsiteX4" fmla="*/ 4928030 w 4928030"/>
              <a:gd name="connsiteY4" fmla="*/ 366008 h 406676"/>
              <a:gd name="connsiteX5" fmla="*/ 4887362 w 4928030"/>
              <a:gd name="connsiteY5" fmla="*/ 406676 h 406676"/>
              <a:gd name="connsiteX6" fmla="*/ 40668 w 4928030"/>
              <a:gd name="connsiteY6" fmla="*/ 406676 h 406676"/>
              <a:gd name="connsiteX7" fmla="*/ 0 w 4928030"/>
              <a:gd name="connsiteY7" fmla="*/ 366008 h 406676"/>
              <a:gd name="connsiteX8" fmla="*/ 0 w 4928030"/>
              <a:gd name="connsiteY8" fmla="*/ 40668 h 406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28030" h="406676">
                <a:moveTo>
                  <a:pt x="0" y="40668"/>
                </a:moveTo>
                <a:cubicBezTo>
                  <a:pt x="0" y="18208"/>
                  <a:pt x="18208" y="0"/>
                  <a:pt x="40668" y="0"/>
                </a:cubicBezTo>
                <a:lnTo>
                  <a:pt x="4887362" y="0"/>
                </a:lnTo>
                <a:cubicBezTo>
                  <a:pt x="4909822" y="0"/>
                  <a:pt x="4928030" y="18208"/>
                  <a:pt x="4928030" y="40668"/>
                </a:cubicBezTo>
                <a:lnTo>
                  <a:pt x="4928030" y="366008"/>
                </a:lnTo>
                <a:cubicBezTo>
                  <a:pt x="4928030" y="388468"/>
                  <a:pt x="4909822" y="406676"/>
                  <a:pt x="4887362" y="406676"/>
                </a:cubicBezTo>
                <a:lnTo>
                  <a:pt x="40668" y="406676"/>
                </a:lnTo>
                <a:cubicBezTo>
                  <a:pt x="18208" y="406676"/>
                  <a:pt x="0" y="388468"/>
                  <a:pt x="0" y="366008"/>
                </a:cubicBezTo>
                <a:lnTo>
                  <a:pt x="0" y="4066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871" tIns="72871" rIns="72871" bIns="72871" numCol="1" spcCol="1270" anchor="ctr" anchorCtr="0">
            <a:noAutofit/>
          </a:bodyPr>
          <a:lstStyle/>
          <a:p>
            <a:pPr algn="ctr" defTabSz="7112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</a:t>
            </a:r>
            <a:r>
              <a:rPr lang="ru-RU" sz="105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структурных элементов, </a:t>
            </a:r>
            <a:r>
              <a:rPr lang="ru-RU" sz="105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6" name="Полилиния 5"/>
          <p:cNvSpPr/>
          <p:nvPr/>
        </p:nvSpPr>
        <p:spPr>
          <a:xfrm>
            <a:off x="3707904" y="2146716"/>
            <a:ext cx="3240000" cy="216000"/>
          </a:xfrm>
          <a:custGeom>
            <a:avLst/>
            <a:gdLst>
              <a:gd name="connsiteX0" fmla="*/ 0 w 2842959"/>
              <a:gd name="connsiteY0" fmla="*/ 30897 h 308968"/>
              <a:gd name="connsiteX1" fmla="*/ 30897 w 2842959"/>
              <a:gd name="connsiteY1" fmla="*/ 0 h 308968"/>
              <a:gd name="connsiteX2" fmla="*/ 2812062 w 2842959"/>
              <a:gd name="connsiteY2" fmla="*/ 0 h 308968"/>
              <a:gd name="connsiteX3" fmla="*/ 2842959 w 2842959"/>
              <a:gd name="connsiteY3" fmla="*/ 30897 h 308968"/>
              <a:gd name="connsiteX4" fmla="*/ 2842959 w 2842959"/>
              <a:gd name="connsiteY4" fmla="*/ 278071 h 308968"/>
              <a:gd name="connsiteX5" fmla="*/ 2812062 w 2842959"/>
              <a:gd name="connsiteY5" fmla="*/ 308968 h 308968"/>
              <a:gd name="connsiteX6" fmla="*/ 30897 w 2842959"/>
              <a:gd name="connsiteY6" fmla="*/ 308968 h 308968"/>
              <a:gd name="connsiteX7" fmla="*/ 0 w 2842959"/>
              <a:gd name="connsiteY7" fmla="*/ 278071 h 308968"/>
              <a:gd name="connsiteX8" fmla="*/ 0 w 2842959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2812062" y="0"/>
                </a:lnTo>
                <a:cubicBezTo>
                  <a:pt x="2829126" y="0"/>
                  <a:pt x="2842959" y="13833"/>
                  <a:pt x="2842959" y="30897"/>
                </a:cubicBezTo>
                <a:lnTo>
                  <a:pt x="2842959" y="278071"/>
                </a:lnTo>
                <a:cubicBezTo>
                  <a:pt x="2842959" y="295135"/>
                  <a:pt x="2829126" y="308968"/>
                  <a:pt x="2812062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199" tIns="66199" rIns="66199" bIns="66199" numCol="1" spcCol="1270" anchor="ctr" anchorCtr="0">
            <a:noAutofit/>
          </a:bodyPr>
          <a:lstStyle/>
          <a:p>
            <a:pPr algn="ctr" defTabSz="6667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</a:t>
            </a:r>
            <a:endParaRPr lang="ru-RU" sz="1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3770823" y="5944880"/>
            <a:ext cx="3177081" cy="575406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«Обеспечение деятельности инфраструктуры поддержки малого и среднего бизнеса»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3737617" y="2795383"/>
            <a:ext cx="3197628" cy="324000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«Совершенствование системы государственного стратегического управления»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3739363" y="3233351"/>
            <a:ext cx="3240000" cy="324000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«Формирование благоприятного инвестиционного климата»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7020669" y="2134016"/>
            <a:ext cx="612000" cy="216000"/>
          </a:xfrm>
          <a:custGeom>
            <a:avLst/>
            <a:gdLst>
              <a:gd name="connsiteX0" fmla="*/ 0 w 761117"/>
              <a:gd name="connsiteY0" fmla="*/ 30897 h 308968"/>
              <a:gd name="connsiteX1" fmla="*/ 30897 w 761117"/>
              <a:gd name="connsiteY1" fmla="*/ 0 h 308968"/>
              <a:gd name="connsiteX2" fmla="*/ 730220 w 761117"/>
              <a:gd name="connsiteY2" fmla="*/ 0 h 308968"/>
              <a:gd name="connsiteX3" fmla="*/ 761117 w 761117"/>
              <a:gd name="connsiteY3" fmla="*/ 30897 h 308968"/>
              <a:gd name="connsiteX4" fmla="*/ 761117 w 761117"/>
              <a:gd name="connsiteY4" fmla="*/ 278071 h 308968"/>
              <a:gd name="connsiteX5" fmla="*/ 730220 w 761117"/>
              <a:gd name="connsiteY5" fmla="*/ 308968 h 308968"/>
              <a:gd name="connsiteX6" fmla="*/ 30897 w 761117"/>
              <a:gd name="connsiteY6" fmla="*/ 308968 h 308968"/>
              <a:gd name="connsiteX7" fmla="*/ 0 w 761117"/>
              <a:gd name="connsiteY7" fmla="*/ 278071 h 308968"/>
              <a:gd name="connsiteX8" fmla="*/ 0 w 761117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117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730220" y="0"/>
                </a:lnTo>
                <a:cubicBezTo>
                  <a:pt x="747284" y="0"/>
                  <a:pt x="761117" y="13833"/>
                  <a:pt x="761117" y="30897"/>
                </a:cubicBezTo>
                <a:lnTo>
                  <a:pt x="761117" y="278071"/>
                </a:lnTo>
                <a:cubicBezTo>
                  <a:pt x="761117" y="295135"/>
                  <a:pt x="747284" y="308968"/>
                  <a:pt x="730220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89" tIns="62389" rIns="62389" bIns="6238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7020272" y="5944880"/>
            <a:ext cx="612000" cy="543439"/>
          </a:xfrm>
          <a:custGeom>
            <a:avLst/>
            <a:gdLst>
              <a:gd name="connsiteX0" fmla="*/ 0 w 797091"/>
              <a:gd name="connsiteY0" fmla="*/ 61344 h 613435"/>
              <a:gd name="connsiteX1" fmla="*/ 61344 w 797091"/>
              <a:gd name="connsiteY1" fmla="*/ 0 h 613435"/>
              <a:gd name="connsiteX2" fmla="*/ 735748 w 797091"/>
              <a:gd name="connsiteY2" fmla="*/ 0 h 613435"/>
              <a:gd name="connsiteX3" fmla="*/ 797092 w 797091"/>
              <a:gd name="connsiteY3" fmla="*/ 61344 h 613435"/>
              <a:gd name="connsiteX4" fmla="*/ 797091 w 797091"/>
              <a:gd name="connsiteY4" fmla="*/ 552092 h 613435"/>
              <a:gd name="connsiteX5" fmla="*/ 735747 w 797091"/>
              <a:gd name="connsiteY5" fmla="*/ 613436 h 613435"/>
              <a:gd name="connsiteX6" fmla="*/ 61344 w 797091"/>
              <a:gd name="connsiteY6" fmla="*/ 613435 h 613435"/>
              <a:gd name="connsiteX7" fmla="*/ 0 w 797091"/>
              <a:gd name="connsiteY7" fmla="*/ 552091 h 613435"/>
              <a:gd name="connsiteX8" fmla="*/ 0 w 797091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7091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35748" y="0"/>
                </a:lnTo>
                <a:cubicBezTo>
                  <a:pt x="769627" y="0"/>
                  <a:pt x="797092" y="27465"/>
                  <a:pt x="797092" y="61344"/>
                </a:cubicBezTo>
                <a:cubicBezTo>
                  <a:pt x="797092" y="224927"/>
                  <a:pt x="797091" y="388509"/>
                  <a:pt x="797091" y="552092"/>
                </a:cubicBezTo>
                <a:cubicBezTo>
                  <a:pt x="797091" y="585971"/>
                  <a:pt x="769626" y="613436"/>
                  <a:pt x="735747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19,4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7001345" y="2790458"/>
            <a:ext cx="612000" cy="324000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2,5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7032387" y="4090774"/>
            <a:ext cx="612000" cy="324000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348,7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8337630" y="2134016"/>
            <a:ext cx="612000" cy="216000"/>
          </a:xfrm>
          <a:custGeom>
            <a:avLst/>
            <a:gdLst>
              <a:gd name="connsiteX0" fmla="*/ 0 w 687626"/>
              <a:gd name="connsiteY0" fmla="*/ 30897 h 308968"/>
              <a:gd name="connsiteX1" fmla="*/ 30897 w 687626"/>
              <a:gd name="connsiteY1" fmla="*/ 0 h 308968"/>
              <a:gd name="connsiteX2" fmla="*/ 656729 w 687626"/>
              <a:gd name="connsiteY2" fmla="*/ 0 h 308968"/>
              <a:gd name="connsiteX3" fmla="*/ 687626 w 687626"/>
              <a:gd name="connsiteY3" fmla="*/ 30897 h 308968"/>
              <a:gd name="connsiteX4" fmla="*/ 687626 w 687626"/>
              <a:gd name="connsiteY4" fmla="*/ 278071 h 308968"/>
              <a:gd name="connsiteX5" fmla="*/ 656729 w 687626"/>
              <a:gd name="connsiteY5" fmla="*/ 308968 h 308968"/>
              <a:gd name="connsiteX6" fmla="*/ 30897 w 687626"/>
              <a:gd name="connsiteY6" fmla="*/ 308968 h 308968"/>
              <a:gd name="connsiteX7" fmla="*/ 0 w 687626"/>
              <a:gd name="connsiteY7" fmla="*/ 278071 h 308968"/>
              <a:gd name="connsiteX8" fmla="*/ 0 w 687626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7626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656729" y="0"/>
                </a:lnTo>
                <a:cubicBezTo>
                  <a:pt x="673793" y="0"/>
                  <a:pt x="687626" y="13833"/>
                  <a:pt x="687626" y="30897"/>
                </a:cubicBezTo>
                <a:lnTo>
                  <a:pt x="687626" y="278071"/>
                </a:lnTo>
                <a:cubicBezTo>
                  <a:pt x="687626" y="295135"/>
                  <a:pt x="673793" y="308968"/>
                  <a:pt x="656729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89" tIns="62389" rIns="62389" bIns="6238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</a:t>
            </a:r>
            <a:endParaRPr lang="ru-RU" sz="1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6218760"/>
              </p:ext>
            </p:extLst>
          </p:nvPr>
        </p:nvGraphicFramePr>
        <p:xfrm>
          <a:off x="121388" y="2175001"/>
          <a:ext cx="3422597" cy="2647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2" name="Picture 2" descr="T:\Сектор финансирования\5aa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994" y="647334"/>
            <a:ext cx="2987463" cy="10534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Экономическое развитие Чувашской Республики»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олилиния 31"/>
          <p:cNvSpPr/>
          <p:nvPr/>
        </p:nvSpPr>
        <p:spPr>
          <a:xfrm>
            <a:off x="7655835" y="2134016"/>
            <a:ext cx="612000" cy="216000"/>
          </a:xfrm>
          <a:custGeom>
            <a:avLst/>
            <a:gdLst>
              <a:gd name="connsiteX0" fmla="*/ 0 w 761117"/>
              <a:gd name="connsiteY0" fmla="*/ 30897 h 308968"/>
              <a:gd name="connsiteX1" fmla="*/ 30897 w 761117"/>
              <a:gd name="connsiteY1" fmla="*/ 0 h 308968"/>
              <a:gd name="connsiteX2" fmla="*/ 730220 w 761117"/>
              <a:gd name="connsiteY2" fmla="*/ 0 h 308968"/>
              <a:gd name="connsiteX3" fmla="*/ 761117 w 761117"/>
              <a:gd name="connsiteY3" fmla="*/ 30897 h 308968"/>
              <a:gd name="connsiteX4" fmla="*/ 761117 w 761117"/>
              <a:gd name="connsiteY4" fmla="*/ 278071 h 308968"/>
              <a:gd name="connsiteX5" fmla="*/ 730220 w 761117"/>
              <a:gd name="connsiteY5" fmla="*/ 308968 h 308968"/>
              <a:gd name="connsiteX6" fmla="*/ 30897 w 761117"/>
              <a:gd name="connsiteY6" fmla="*/ 308968 h 308968"/>
              <a:gd name="connsiteX7" fmla="*/ 0 w 761117"/>
              <a:gd name="connsiteY7" fmla="*/ 278071 h 308968"/>
              <a:gd name="connsiteX8" fmla="*/ 0 w 761117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117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730220" y="0"/>
                </a:lnTo>
                <a:cubicBezTo>
                  <a:pt x="747284" y="0"/>
                  <a:pt x="761117" y="13833"/>
                  <a:pt x="761117" y="30897"/>
                </a:cubicBezTo>
                <a:lnTo>
                  <a:pt x="761117" y="278071"/>
                </a:lnTo>
                <a:cubicBezTo>
                  <a:pt x="761117" y="295135"/>
                  <a:pt x="747284" y="308968"/>
                  <a:pt x="730220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89" tIns="62389" rIns="62389" bIns="6238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7028304" y="3222316"/>
            <a:ext cx="577037" cy="324000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82,5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3746249" y="4095632"/>
            <a:ext cx="3201655" cy="324000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«Организация предоставления государственных и муниципальных услуг»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7696722" y="5931540"/>
            <a:ext cx="619694" cy="548601"/>
          </a:xfrm>
          <a:custGeom>
            <a:avLst/>
            <a:gdLst>
              <a:gd name="connsiteX0" fmla="*/ 0 w 797091"/>
              <a:gd name="connsiteY0" fmla="*/ 61344 h 613435"/>
              <a:gd name="connsiteX1" fmla="*/ 61344 w 797091"/>
              <a:gd name="connsiteY1" fmla="*/ 0 h 613435"/>
              <a:gd name="connsiteX2" fmla="*/ 735748 w 797091"/>
              <a:gd name="connsiteY2" fmla="*/ 0 h 613435"/>
              <a:gd name="connsiteX3" fmla="*/ 797092 w 797091"/>
              <a:gd name="connsiteY3" fmla="*/ 61344 h 613435"/>
              <a:gd name="connsiteX4" fmla="*/ 797091 w 797091"/>
              <a:gd name="connsiteY4" fmla="*/ 552092 h 613435"/>
              <a:gd name="connsiteX5" fmla="*/ 735747 w 797091"/>
              <a:gd name="connsiteY5" fmla="*/ 613436 h 613435"/>
              <a:gd name="connsiteX6" fmla="*/ 61344 w 797091"/>
              <a:gd name="connsiteY6" fmla="*/ 613435 h 613435"/>
              <a:gd name="connsiteX7" fmla="*/ 0 w 797091"/>
              <a:gd name="connsiteY7" fmla="*/ 552091 h 613435"/>
              <a:gd name="connsiteX8" fmla="*/ 0 w 797091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7091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35748" y="0"/>
                </a:lnTo>
                <a:cubicBezTo>
                  <a:pt x="769627" y="0"/>
                  <a:pt x="797092" y="27465"/>
                  <a:pt x="797092" y="61344"/>
                </a:cubicBezTo>
                <a:cubicBezTo>
                  <a:pt x="797092" y="224927"/>
                  <a:pt x="797091" y="388509"/>
                  <a:pt x="797091" y="552092"/>
                </a:cubicBezTo>
                <a:cubicBezTo>
                  <a:pt x="797091" y="585971"/>
                  <a:pt x="769626" y="613436"/>
                  <a:pt x="735747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19,1</a:t>
            </a:r>
          </a:p>
        </p:txBody>
      </p:sp>
      <p:sp>
        <p:nvSpPr>
          <p:cNvPr id="45" name="Полилиния 44"/>
          <p:cNvSpPr/>
          <p:nvPr/>
        </p:nvSpPr>
        <p:spPr>
          <a:xfrm>
            <a:off x="8388424" y="5931540"/>
            <a:ext cx="612000" cy="543439"/>
          </a:xfrm>
          <a:custGeom>
            <a:avLst/>
            <a:gdLst>
              <a:gd name="connsiteX0" fmla="*/ 0 w 797091"/>
              <a:gd name="connsiteY0" fmla="*/ 61344 h 613435"/>
              <a:gd name="connsiteX1" fmla="*/ 61344 w 797091"/>
              <a:gd name="connsiteY1" fmla="*/ 0 h 613435"/>
              <a:gd name="connsiteX2" fmla="*/ 735748 w 797091"/>
              <a:gd name="connsiteY2" fmla="*/ 0 h 613435"/>
              <a:gd name="connsiteX3" fmla="*/ 797092 w 797091"/>
              <a:gd name="connsiteY3" fmla="*/ 61344 h 613435"/>
              <a:gd name="connsiteX4" fmla="*/ 797091 w 797091"/>
              <a:gd name="connsiteY4" fmla="*/ 552092 h 613435"/>
              <a:gd name="connsiteX5" fmla="*/ 735747 w 797091"/>
              <a:gd name="connsiteY5" fmla="*/ 613436 h 613435"/>
              <a:gd name="connsiteX6" fmla="*/ 61344 w 797091"/>
              <a:gd name="connsiteY6" fmla="*/ 613435 h 613435"/>
              <a:gd name="connsiteX7" fmla="*/ 0 w 797091"/>
              <a:gd name="connsiteY7" fmla="*/ 552091 h 613435"/>
              <a:gd name="connsiteX8" fmla="*/ 0 w 797091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7091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35748" y="0"/>
                </a:lnTo>
                <a:cubicBezTo>
                  <a:pt x="769627" y="0"/>
                  <a:pt x="797092" y="27465"/>
                  <a:pt x="797092" y="61344"/>
                </a:cubicBezTo>
                <a:cubicBezTo>
                  <a:pt x="797092" y="224927"/>
                  <a:pt x="797091" y="388509"/>
                  <a:pt x="797091" y="552092"/>
                </a:cubicBezTo>
                <a:cubicBezTo>
                  <a:pt x="797091" y="585971"/>
                  <a:pt x="769626" y="613436"/>
                  <a:pt x="735747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19,1</a:t>
            </a:r>
          </a:p>
        </p:txBody>
      </p:sp>
      <p:sp>
        <p:nvSpPr>
          <p:cNvPr id="46" name="Полилиния 45"/>
          <p:cNvSpPr/>
          <p:nvPr/>
        </p:nvSpPr>
        <p:spPr>
          <a:xfrm>
            <a:off x="7682230" y="2788299"/>
            <a:ext cx="646639" cy="324000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2,4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8373457" y="2795383"/>
            <a:ext cx="612000" cy="324000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2,4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7682230" y="3222316"/>
            <a:ext cx="612000" cy="324000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82,5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8373457" y="3233351"/>
            <a:ext cx="612000" cy="324000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82,5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7716869" y="4097006"/>
            <a:ext cx="612000" cy="324000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332,0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8387593" y="4089913"/>
            <a:ext cx="612000" cy="324000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332,0</a:t>
            </a:r>
          </a:p>
        </p:txBody>
      </p:sp>
      <p:sp>
        <p:nvSpPr>
          <p:cNvPr id="54" name="Полилиния 53"/>
          <p:cNvSpPr/>
          <p:nvPr/>
        </p:nvSpPr>
        <p:spPr>
          <a:xfrm>
            <a:off x="3737287" y="4520205"/>
            <a:ext cx="3240000" cy="413406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«Совершенствование потребительского рынка и системы защиты прав потребителей»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7032387" y="4539321"/>
            <a:ext cx="612000" cy="394290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33,1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Полилиния 57"/>
          <p:cNvSpPr/>
          <p:nvPr/>
        </p:nvSpPr>
        <p:spPr>
          <a:xfrm>
            <a:off x="7716869" y="4520205"/>
            <a:ext cx="612000" cy="383338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32,1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олилиния 58"/>
          <p:cNvSpPr/>
          <p:nvPr/>
        </p:nvSpPr>
        <p:spPr>
          <a:xfrm>
            <a:off x="8373457" y="4520205"/>
            <a:ext cx="612000" cy="383338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32,1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65" name="Полилиния 64"/>
          <p:cNvSpPr/>
          <p:nvPr/>
        </p:nvSpPr>
        <p:spPr>
          <a:xfrm>
            <a:off x="3732764" y="3668388"/>
            <a:ext cx="3201759" cy="324000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«Реализация мероприятий в целях развития субъектов МСП»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Полилиния 65"/>
          <p:cNvSpPr/>
          <p:nvPr/>
        </p:nvSpPr>
        <p:spPr>
          <a:xfrm>
            <a:off x="7008119" y="3653776"/>
            <a:ext cx="612000" cy="324000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Полилиния 66"/>
          <p:cNvSpPr/>
          <p:nvPr/>
        </p:nvSpPr>
        <p:spPr>
          <a:xfrm>
            <a:off x="7716869" y="3648545"/>
            <a:ext cx="612000" cy="324000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Полилиния 67"/>
          <p:cNvSpPr/>
          <p:nvPr/>
        </p:nvSpPr>
        <p:spPr>
          <a:xfrm>
            <a:off x="8402572" y="3662243"/>
            <a:ext cx="612000" cy="324000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Полилиния 68"/>
          <p:cNvSpPr/>
          <p:nvPr/>
        </p:nvSpPr>
        <p:spPr>
          <a:xfrm>
            <a:off x="3765830" y="5014908"/>
            <a:ext cx="3182074" cy="288000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«Содействие развитию внешнеэкономической деятельности»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Полилиния 69"/>
          <p:cNvSpPr/>
          <p:nvPr/>
        </p:nvSpPr>
        <p:spPr>
          <a:xfrm>
            <a:off x="3761624" y="5359024"/>
            <a:ext cx="3170903" cy="513744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«Обеспечение реализации государственной программы Чувашской Республики «Экономическое развитие Чувашской Республики»»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Полилиния 70"/>
          <p:cNvSpPr/>
          <p:nvPr/>
        </p:nvSpPr>
        <p:spPr>
          <a:xfrm>
            <a:off x="7023812" y="5014908"/>
            <a:ext cx="612000" cy="288000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29,7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Полилиния 71"/>
          <p:cNvSpPr/>
          <p:nvPr/>
        </p:nvSpPr>
        <p:spPr>
          <a:xfrm>
            <a:off x="7682525" y="5014908"/>
            <a:ext cx="612000" cy="288000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7,9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Полилиния 72"/>
          <p:cNvSpPr/>
          <p:nvPr/>
        </p:nvSpPr>
        <p:spPr>
          <a:xfrm>
            <a:off x="8387593" y="5014908"/>
            <a:ext cx="612000" cy="288000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7,9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Полилиния 73"/>
          <p:cNvSpPr/>
          <p:nvPr/>
        </p:nvSpPr>
        <p:spPr>
          <a:xfrm>
            <a:off x="7001345" y="5364214"/>
            <a:ext cx="612000" cy="452438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134,2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Полилиния 74"/>
          <p:cNvSpPr/>
          <p:nvPr/>
        </p:nvSpPr>
        <p:spPr>
          <a:xfrm>
            <a:off x="7673763" y="5364214"/>
            <a:ext cx="612000" cy="452438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142,1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Полилиния 75"/>
          <p:cNvSpPr/>
          <p:nvPr/>
        </p:nvSpPr>
        <p:spPr>
          <a:xfrm>
            <a:off x="8402572" y="5364213"/>
            <a:ext cx="612000" cy="483091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142,1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Скругленная прямоугольная выноска 54"/>
          <p:cNvSpPr/>
          <p:nvPr/>
        </p:nvSpPr>
        <p:spPr>
          <a:xfrm>
            <a:off x="121388" y="5014908"/>
            <a:ext cx="3370492" cy="1438428"/>
          </a:xfrm>
          <a:prstGeom prst="wedgeRoundRectCallout">
            <a:avLst>
              <a:gd name="adj1" fmla="val 21715"/>
              <a:gd name="adj2" fmla="val -79147"/>
              <a:gd name="adj3" fmla="val 1666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tabLst>
                <a:tab pos="2963863" algn="l"/>
              </a:tabLst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-2027 годах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уменьшаются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связи с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завершением в 2024 году реализации региональных проектов «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Предакселерация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«Акселерация субъектов МСП», а также «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государственной поддержки новым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инвестиционным проектам»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3770823" y="2440033"/>
            <a:ext cx="3197628" cy="324000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«Малое и среднее предпринимательство и поддержка индивидуальной предпринимательской инициативы»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7010822" y="2418283"/>
            <a:ext cx="612000" cy="324000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44,6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Полилиния 59"/>
          <p:cNvSpPr/>
          <p:nvPr/>
        </p:nvSpPr>
        <p:spPr>
          <a:xfrm>
            <a:off x="7664380" y="2417598"/>
            <a:ext cx="612000" cy="324000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44,6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Полилиния 60"/>
          <p:cNvSpPr/>
          <p:nvPr/>
        </p:nvSpPr>
        <p:spPr>
          <a:xfrm>
            <a:off x="8366324" y="2422999"/>
            <a:ext cx="612000" cy="324000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44,6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06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sp>
        <p:nvSpPr>
          <p:cNvPr id="11" name="Номер слайда 2"/>
          <p:cNvSpPr txBox="1">
            <a:spLocks/>
          </p:cNvSpPr>
          <p:nvPr/>
        </p:nvSpPr>
        <p:spPr>
          <a:xfrm>
            <a:off x="8748464" y="6308725"/>
            <a:ext cx="395536" cy="412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400" kern="1200" baseline="0">
                <a:solidFill>
                  <a:srgbClr val="A03202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ru-RU" sz="1600" b="1" dirty="0">
              <a:solidFill>
                <a:prstClr val="black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879602495"/>
              </p:ext>
            </p:extLst>
          </p:nvPr>
        </p:nvGraphicFramePr>
        <p:xfrm>
          <a:off x="509906" y="1772816"/>
          <a:ext cx="8136904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2" name="Скругленный прямоугольник 21"/>
          <p:cNvSpPr/>
          <p:nvPr/>
        </p:nvSpPr>
        <p:spPr>
          <a:xfrm>
            <a:off x="1259632" y="836712"/>
            <a:ext cx="6840760" cy="57886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7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проекта республиканского бюджета Чувашской Республики основывается на:</a:t>
            </a:r>
            <a:endParaRPr lang="ru-RU" sz="17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59730" y="69850"/>
            <a:ext cx="4572000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Font typeface="Georgia" pitchFamily="18" charset="0"/>
              <a:buNone/>
            </a:pPr>
            <a:r>
              <a:rPr lang="ru-RU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термины и понятия</a:t>
            </a:r>
            <a:endParaRPr lang="ru-RU" sz="24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8299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94620" y="4581128"/>
            <a:ext cx="4673523" cy="66562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экспорта субъектов малого и среднего предпринимательства в общем объеме экспорта Чувашской Республики, %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59728" y="2295210"/>
            <a:ext cx="2810210" cy="5040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80</a:t>
            </a:fld>
            <a:endParaRPr lang="ru-RU" dirty="0"/>
          </a:p>
        </p:txBody>
      </p:sp>
      <p:pic>
        <p:nvPicPr>
          <p:cNvPr id="2050" name="Picture 2" descr="T:\Сектор финансирования\198186_origin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938" y="863547"/>
            <a:ext cx="1989958" cy="13864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http://ppt.ru/images/news/12841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6255" y="573664"/>
            <a:ext cx="2726736" cy="1217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Экономическое развитие Чувашской Республики»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" name="Полилиния 3"/>
          <p:cNvSpPr/>
          <p:nvPr/>
        </p:nvSpPr>
        <p:spPr>
          <a:xfrm>
            <a:off x="5076136" y="1556792"/>
            <a:ext cx="3888352" cy="792088"/>
          </a:xfrm>
          <a:custGeom>
            <a:avLst/>
            <a:gdLst>
              <a:gd name="connsiteX0" fmla="*/ 0 w 4317011"/>
              <a:gd name="connsiteY0" fmla="*/ 110465 h 1104651"/>
              <a:gd name="connsiteX1" fmla="*/ 110465 w 4317011"/>
              <a:gd name="connsiteY1" fmla="*/ 0 h 1104651"/>
              <a:gd name="connsiteX2" fmla="*/ 4206546 w 4317011"/>
              <a:gd name="connsiteY2" fmla="*/ 0 h 1104651"/>
              <a:gd name="connsiteX3" fmla="*/ 4317011 w 4317011"/>
              <a:gd name="connsiteY3" fmla="*/ 110465 h 1104651"/>
              <a:gd name="connsiteX4" fmla="*/ 4317011 w 4317011"/>
              <a:gd name="connsiteY4" fmla="*/ 994186 h 1104651"/>
              <a:gd name="connsiteX5" fmla="*/ 4206546 w 4317011"/>
              <a:gd name="connsiteY5" fmla="*/ 1104651 h 1104651"/>
              <a:gd name="connsiteX6" fmla="*/ 110465 w 4317011"/>
              <a:gd name="connsiteY6" fmla="*/ 1104651 h 1104651"/>
              <a:gd name="connsiteX7" fmla="*/ 0 w 4317011"/>
              <a:gd name="connsiteY7" fmla="*/ 994186 h 1104651"/>
              <a:gd name="connsiteX8" fmla="*/ 0 w 4317011"/>
              <a:gd name="connsiteY8" fmla="*/ 110465 h 1104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17011" h="1104651">
                <a:moveTo>
                  <a:pt x="0" y="110465"/>
                </a:moveTo>
                <a:cubicBezTo>
                  <a:pt x="0" y="49457"/>
                  <a:pt x="49457" y="0"/>
                  <a:pt x="110465" y="0"/>
                </a:cubicBezTo>
                <a:lnTo>
                  <a:pt x="4206546" y="0"/>
                </a:lnTo>
                <a:cubicBezTo>
                  <a:pt x="4267554" y="0"/>
                  <a:pt x="4317011" y="49457"/>
                  <a:pt x="4317011" y="110465"/>
                </a:cubicBezTo>
                <a:lnTo>
                  <a:pt x="4317011" y="994186"/>
                </a:lnTo>
                <a:cubicBezTo>
                  <a:pt x="4317011" y="1055194"/>
                  <a:pt x="4267554" y="1104651"/>
                  <a:pt x="4206546" y="1104651"/>
                </a:cubicBezTo>
                <a:lnTo>
                  <a:pt x="110465" y="1104651"/>
                </a:lnTo>
                <a:cubicBezTo>
                  <a:pt x="49457" y="1104651"/>
                  <a:pt x="0" y="1055194"/>
                  <a:pt x="0" y="994186"/>
                </a:cubicBezTo>
                <a:lnTo>
                  <a:pt x="0" y="110465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85694" tIns="85694" rIns="85694" bIns="85694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i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600" b="1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5868224" y="2564904"/>
            <a:ext cx="720000" cy="468000"/>
          </a:xfrm>
          <a:custGeom>
            <a:avLst/>
            <a:gdLst>
              <a:gd name="connsiteX0" fmla="*/ 0 w 807455"/>
              <a:gd name="connsiteY0" fmla="*/ 40416 h 404156"/>
              <a:gd name="connsiteX1" fmla="*/ 40416 w 807455"/>
              <a:gd name="connsiteY1" fmla="*/ 0 h 404156"/>
              <a:gd name="connsiteX2" fmla="*/ 767039 w 807455"/>
              <a:gd name="connsiteY2" fmla="*/ 0 h 404156"/>
              <a:gd name="connsiteX3" fmla="*/ 807455 w 807455"/>
              <a:gd name="connsiteY3" fmla="*/ 40416 h 404156"/>
              <a:gd name="connsiteX4" fmla="*/ 807455 w 807455"/>
              <a:gd name="connsiteY4" fmla="*/ 363740 h 404156"/>
              <a:gd name="connsiteX5" fmla="*/ 767039 w 807455"/>
              <a:gd name="connsiteY5" fmla="*/ 404156 h 404156"/>
              <a:gd name="connsiteX6" fmla="*/ 40416 w 807455"/>
              <a:gd name="connsiteY6" fmla="*/ 404156 h 404156"/>
              <a:gd name="connsiteX7" fmla="*/ 0 w 807455"/>
              <a:gd name="connsiteY7" fmla="*/ 363740 h 404156"/>
              <a:gd name="connsiteX8" fmla="*/ 0 w 807455"/>
              <a:gd name="connsiteY8" fmla="*/ 40416 h 404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7455" h="404156">
                <a:moveTo>
                  <a:pt x="0" y="40416"/>
                </a:moveTo>
                <a:cubicBezTo>
                  <a:pt x="0" y="18095"/>
                  <a:pt x="18095" y="0"/>
                  <a:pt x="40416" y="0"/>
                </a:cubicBezTo>
                <a:lnTo>
                  <a:pt x="767039" y="0"/>
                </a:lnTo>
                <a:cubicBezTo>
                  <a:pt x="789360" y="0"/>
                  <a:pt x="807455" y="18095"/>
                  <a:pt x="807455" y="40416"/>
                </a:cubicBezTo>
                <a:lnTo>
                  <a:pt x="807455" y="363740"/>
                </a:lnTo>
                <a:cubicBezTo>
                  <a:pt x="807455" y="386061"/>
                  <a:pt x="789360" y="404156"/>
                  <a:pt x="767039" y="404156"/>
                </a:cubicBezTo>
                <a:lnTo>
                  <a:pt x="40416" y="404156"/>
                </a:lnTo>
                <a:cubicBezTo>
                  <a:pt x="18095" y="404156"/>
                  <a:pt x="0" y="386061"/>
                  <a:pt x="0" y="363740"/>
                </a:cubicBezTo>
                <a:lnTo>
                  <a:pt x="0" y="40416"/>
                </a:lnTo>
                <a:close/>
              </a:path>
            </a:pathLst>
          </a:custGeom>
          <a:gradFill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557" tIns="57557" rIns="57557" bIns="57557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ru-RU" sz="1200" b="1" i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</a:p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sz="1300" b="1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5868224" y="4581129"/>
            <a:ext cx="720000" cy="665620"/>
          </a:xfrm>
          <a:custGeom>
            <a:avLst/>
            <a:gdLst>
              <a:gd name="connsiteX0" fmla="*/ 0 w 804306"/>
              <a:gd name="connsiteY0" fmla="*/ 56932 h 569323"/>
              <a:gd name="connsiteX1" fmla="*/ 56932 w 804306"/>
              <a:gd name="connsiteY1" fmla="*/ 0 h 569323"/>
              <a:gd name="connsiteX2" fmla="*/ 747374 w 804306"/>
              <a:gd name="connsiteY2" fmla="*/ 0 h 569323"/>
              <a:gd name="connsiteX3" fmla="*/ 804306 w 804306"/>
              <a:gd name="connsiteY3" fmla="*/ 56932 h 569323"/>
              <a:gd name="connsiteX4" fmla="*/ 804306 w 804306"/>
              <a:gd name="connsiteY4" fmla="*/ 512391 h 569323"/>
              <a:gd name="connsiteX5" fmla="*/ 747374 w 804306"/>
              <a:gd name="connsiteY5" fmla="*/ 569323 h 569323"/>
              <a:gd name="connsiteX6" fmla="*/ 56932 w 804306"/>
              <a:gd name="connsiteY6" fmla="*/ 569323 h 569323"/>
              <a:gd name="connsiteX7" fmla="*/ 0 w 804306"/>
              <a:gd name="connsiteY7" fmla="*/ 512391 h 569323"/>
              <a:gd name="connsiteX8" fmla="*/ 0 w 804306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4306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7374" y="0"/>
                </a:lnTo>
                <a:cubicBezTo>
                  <a:pt x="778817" y="0"/>
                  <a:pt x="804306" y="25489"/>
                  <a:pt x="804306" y="56932"/>
                </a:cubicBezTo>
                <a:lnTo>
                  <a:pt x="804306" y="512391"/>
                </a:lnTo>
                <a:cubicBezTo>
                  <a:pt x="804306" y="543834"/>
                  <a:pt x="778817" y="569323"/>
                  <a:pt x="747374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i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38,5</a:t>
            </a:r>
          </a:p>
        </p:txBody>
      </p:sp>
      <p:sp>
        <p:nvSpPr>
          <p:cNvPr id="29" name="Полилиния 28"/>
          <p:cNvSpPr/>
          <p:nvPr/>
        </p:nvSpPr>
        <p:spPr>
          <a:xfrm>
            <a:off x="5868224" y="3890384"/>
            <a:ext cx="720000" cy="540000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16,7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5887178" y="5445224"/>
            <a:ext cx="720000" cy="665721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53 588,2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6660312" y="2564904"/>
            <a:ext cx="720000" cy="468000"/>
          </a:xfrm>
          <a:custGeom>
            <a:avLst/>
            <a:gdLst>
              <a:gd name="connsiteX0" fmla="*/ 0 w 807455"/>
              <a:gd name="connsiteY0" fmla="*/ 40416 h 404156"/>
              <a:gd name="connsiteX1" fmla="*/ 40416 w 807455"/>
              <a:gd name="connsiteY1" fmla="*/ 0 h 404156"/>
              <a:gd name="connsiteX2" fmla="*/ 767039 w 807455"/>
              <a:gd name="connsiteY2" fmla="*/ 0 h 404156"/>
              <a:gd name="connsiteX3" fmla="*/ 807455 w 807455"/>
              <a:gd name="connsiteY3" fmla="*/ 40416 h 404156"/>
              <a:gd name="connsiteX4" fmla="*/ 807455 w 807455"/>
              <a:gd name="connsiteY4" fmla="*/ 363740 h 404156"/>
              <a:gd name="connsiteX5" fmla="*/ 767039 w 807455"/>
              <a:gd name="connsiteY5" fmla="*/ 404156 h 404156"/>
              <a:gd name="connsiteX6" fmla="*/ 40416 w 807455"/>
              <a:gd name="connsiteY6" fmla="*/ 404156 h 404156"/>
              <a:gd name="connsiteX7" fmla="*/ 0 w 807455"/>
              <a:gd name="connsiteY7" fmla="*/ 363740 h 404156"/>
              <a:gd name="connsiteX8" fmla="*/ 0 w 807455"/>
              <a:gd name="connsiteY8" fmla="*/ 40416 h 404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7455" h="404156">
                <a:moveTo>
                  <a:pt x="0" y="40416"/>
                </a:moveTo>
                <a:cubicBezTo>
                  <a:pt x="0" y="18095"/>
                  <a:pt x="18095" y="0"/>
                  <a:pt x="40416" y="0"/>
                </a:cubicBezTo>
                <a:lnTo>
                  <a:pt x="767039" y="0"/>
                </a:lnTo>
                <a:cubicBezTo>
                  <a:pt x="789360" y="0"/>
                  <a:pt x="807455" y="18095"/>
                  <a:pt x="807455" y="40416"/>
                </a:cubicBezTo>
                <a:lnTo>
                  <a:pt x="807455" y="363740"/>
                </a:lnTo>
                <a:cubicBezTo>
                  <a:pt x="807455" y="386061"/>
                  <a:pt x="789360" y="404156"/>
                  <a:pt x="767039" y="404156"/>
                </a:cubicBezTo>
                <a:lnTo>
                  <a:pt x="40416" y="404156"/>
                </a:lnTo>
                <a:cubicBezTo>
                  <a:pt x="18095" y="404156"/>
                  <a:pt x="0" y="386061"/>
                  <a:pt x="0" y="363740"/>
                </a:cubicBezTo>
                <a:lnTo>
                  <a:pt x="0" y="4041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557" tIns="57557" rIns="57557" bIns="57557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i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200" b="1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6665992" y="4581129"/>
            <a:ext cx="720000" cy="665620"/>
          </a:xfrm>
          <a:custGeom>
            <a:avLst/>
            <a:gdLst>
              <a:gd name="connsiteX0" fmla="*/ 0 w 804306"/>
              <a:gd name="connsiteY0" fmla="*/ 56932 h 569323"/>
              <a:gd name="connsiteX1" fmla="*/ 56932 w 804306"/>
              <a:gd name="connsiteY1" fmla="*/ 0 h 569323"/>
              <a:gd name="connsiteX2" fmla="*/ 747374 w 804306"/>
              <a:gd name="connsiteY2" fmla="*/ 0 h 569323"/>
              <a:gd name="connsiteX3" fmla="*/ 804306 w 804306"/>
              <a:gd name="connsiteY3" fmla="*/ 56932 h 569323"/>
              <a:gd name="connsiteX4" fmla="*/ 804306 w 804306"/>
              <a:gd name="connsiteY4" fmla="*/ 512391 h 569323"/>
              <a:gd name="connsiteX5" fmla="*/ 747374 w 804306"/>
              <a:gd name="connsiteY5" fmla="*/ 569323 h 569323"/>
              <a:gd name="connsiteX6" fmla="*/ 56932 w 804306"/>
              <a:gd name="connsiteY6" fmla="*/ 569323 h 569323"/>
              <a:gd name="connsiteX7" fmla="*/ 0 w 804306"/>
              <a:gd name="connsiteY7" fmla="*/ 512391 h 569323"/>
              <a:gd name="connsiteX8" fmla="*/ 0 w 804306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4306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7374" y="0"/>
                </a:lnTo>
                <a:cubicBezTo>
                  <a:pt x="778817" y="0"/>
                  <a:pt x="804306" y="25489"/>
                  <a:pt x="804306" y="56932"/>
                </a:cubicBezTo>
                <a:lnTo>
                  <a:pt x="804306" y="512391"/>
                </a:lnTo>
                <a:cubicBezTo>
                  <a:pt x="804306" y="543834"/>
                  <a:pt x="778817" y="569323"/>
                  <a:pt x="747374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i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39,2</a:t>
            </a:r>
          </a:p>
        </p:txBody>
      </p:sp>
      <p:sp>
        <p:nvSpPr>
          <p:cNvPr id="36" name="Полилиния 35"/>
          <p:cNvSpPr/>
          <p:nvPr/>
        </p:nvSpPr>
        <p:spPr>
          <a:xfrm>
            <a:off x="6650202" y="3211929"/>
            <a:ext cx="720000" cy="540000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473,0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6660312" y="3890384"/>
            <a:ext cx="720000" cy="540000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16,9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6660232" y="5451606"/>
            <a:ext cx="720000" cy="652956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57 768,1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7425311" y="2564904"/>
            <a:ext cx="720000" cy="468000"/>
          </a:xfrm>
          <a:custGeom>
            <a:avLst/>
            <a:gdLst>
              <a:gd name="connsiteX0" fmla="*/ 0 w 807455"/>
              <a:gd name="connsiteY0" fmla="*/ 40416 h 404156"/>
              <a:gd name="connsiteX1" fmla="*/ 40416 w 807455"/>
              <a:gd name="connsiteY1" fmla="*/ 0 h 404156"/>
              <a:gd name="connsiteX2" fmla="*/ 767039 w 807455"/>
              <a:gd name="connsiteY2" fmla="*/ 0 h 404156"/>
              <a:gd name="connsiteX3" fmla="*/ 807455 w 807455"/>
              <a:gd name="connsiteY3" fmla="*/ 40416 h 404156"/>
              <a:gd name="connsiteX4" fmla="*/ 807455 w 807455"/>
              <a:gd name="connsiteY4" fmla="*/ 363740 h 404156"/>
              <a:gd name="connsiteX5" fmla="*/ 767039 w 807455"/>
              <a:gd name="connsiteY5" fmla="*/ 404156 h 404156"/>
              <a:gd name="connsiteX6" fmla="*/ 40416 w 807455"/>
              <a:gd name="connsiteY6" fmla="*/ 404156 h 404156"/>
              <a:gd name="connsiteX7" fmla="*/ 0 w 807455"/>
              <a:gd name="connsiteY7" fmla="*/ 363740 h 404156"/>
              <a:gd name="connsiteX8" fmla="*/ 0 w 807455"/>
              <a:gd name="connsiteY8" fmla="*/ 40416 h 404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7455" h="404156">
                <a:moveTo>
                  <a:pt x="0" y="40416"/>
                </a:moveTo>
                <a:cubicBezTo>
                  <a:pt x="0" y="18095"/>
                  <a:pt x="18095" y="0"/>
                  <a:pt x="40416" y="0"/>
                </a:cubicBezTo>
                <a:lnTo>
                  <a:pt x="767039" y="0"/>
                </a:lnTo>
                <a:cubicBezTo>
                  <a:pt x="789360" y="0"/>
                  <a:pt x="807455" y="18095"/>
                  <a:pt x="807455" y="40416"/>
                </a:cubicBezTo>
                <a:lnTo>
                  <a:pt x="807455" y="363740"/>
                </a:lnTo>
                <a:cubicBezTo>
                  <a:pt x="807455" y="386061"/>
                  <a:pt x="789360" y="404156"/>
                  <a:pt x="767039" y="404156"/>
                </a:cubicBezTo>
                <a:lnTo>
                  <a:pt x="40416" y="404156"/>
                </a:lnTo>
                <a:cubicBezTo>
                  <a:pt x="18095" y="404156"/>
                  <a:pt x="0" y="386061"/>
                  <a:pt x="0" y="363740"/>
                </a:cubicBezTo>
                <a:lnTo>
                  <a:pt x="0" y="4041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557" tIns="57557" rIns="57557" bIns="57557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i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200" b="1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7449269" y="4581130"/>
            <a:ext cx="720000" cy="665619"/>
          </a:xfrm>
          <a:custGeom>
            <a:avLst/>
            <a:gdLst>
              <a:gd name="connsiteX0" fmla="*/ 0 w 804306"/>
              <a:gd name="connsiteY0" fmla="*/ 56932 h 569323"/>
              <a:gd name="connsiteX1" fmla="*/ 56932 w 804306"/>
              <a:gd name="connsiteY1" fmla="*/ 0 h 569323"/>
              <a:gd name="connsiteX2" fmla="*/ 747374 w 804306"/>
              <a:gd name="connsiteY2" fmla="*/ 0 h 569323"/>
              <a:gd name="connsiteX3" fmla="*/ 804306 w 804306"/>
              <a:gd name="connsiteY3" fmla="*/ 56932 h 569323"/>
              <a:gd name="connsiteX4" fmla="*/ 804306 w 804306"/>
              <a:gd name="connsiteY4" fmla="*/ 512391 h 569323"/>
              <a:gd name="connsiteX5" fmla="*/ 747374 w 804306"/>
              <a:gd name="connsiteY5" fmla="*/ 569323 h 569323"/>
              <a:gd name="connsiteX6" fmla="*/ 56932 w 804306"/>
              <a:gd name="connsiteY6" fmla="*/ 569323 h 569323"/>
              <a:gd name="connsiteX7" fmla="*/ 0 w 804306"/>
              <a:gd name="connsiteY7" fmla="*/ 512391 h 569323"/>
              <a:gd name="connsiteX8" fmla="*/ 0 w 804306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4306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7374" y="0"/>
                </a:lnTo>
                <a:cubicBezTo>
                  <a:pt x="778817" y="0"/>
                  <a:pt x="804306" y="25489"/>
                  <a:pt x="804306" y="56932"/>
                </a:cubicBezTo>
                <a:lnTo>
                  <a:pt x="804306" y="512391"/>
                </a:lnTo>
                <a:cubicBezTo>
                  <a:pt x="804306" y="543834"/>
                  <a:pt x="778817" y="569323"/>
                  <a:pt x="747374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39,9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7452400" y="3211929"/>
            <a:ext cx="720000" cy="540000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509,7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7441236" y="3890384"/>
            <a:ext cx="720000" cy="540000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17,1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7452400" y="5457989"/>
            <a:ext cx="720000" cy="640190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61 985,1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8244488" y="2564904"/>
            <a:ext cx="720000" cy="468000"/>
          </a:xfrm>
          <a:custGeom>
            <a:avLst/>
            <a:gdLst>
              <a:gd name="connsiteX0" fmla="*/ 0 w 807455"/>
              <a:gd name="connsiteY0" fmla="*/ 40416 h 404156"/>
              <a:gd name="connsiteX1" fmla="*/ 40416 w 807455"/>
              <a:gd name="connsiteY1" fmla="*/ 0 h 404156"/>
              <a:gd name="connsiteX2" fmla="*/ 767039 w 807455"/>
              <a:gd name="connsiteY2" fmla="*/ 0 h 404156"/>
              <a:gd name="connsiteX3" fmla="*/ 807455 w 807455"/>
              <a:gd name="connsiteY3" fmla="*/ 40416 h 404156"/>
              <a:gd name="connsiteX4" fmla="*/ 807455 w 807455"/>
              <a:gd name="connsiteY4" fmla="*/ 363740 h 404156"/>
              <a:gd name="connsiteX5" fmla="*/ 767039 w 807455"/>
              <a:gd name="connsiteY5" fmla="*/ 404156 h 404156"/>
              <a:gd name="connsiteX6" fmla="*/ 40416 w 807455"/>
              <a:gd name="connsiteY6" fmla="*/ 404156 h 404156"/>
              <a:gd name="connsiteX7" fmla="*/ 0 w 807455"/>
              <a:gd name="connsiteY7" fmla="*/ 363740 h 404156"/>
              <a:gd name="connsiteX8" fmla="*/ 0 w 807455"/>
              <a:gd name="connsiteY8" fmla="*/ 40416 h 404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7455" h="404156">
                <a:moveTo>
                  <a:pt x="0" y="40416"/>
                </a:moveTo>
                <a:cubicBezTo>
                  <a:pt x="0" y="18095"/>
                  <a:pt x="18095" y="0"/>
                  <a:pt x="40416" y="0"/>
                </a:cubicBezTo>
                <a:lnTo>
                  <a:pt x="767039" y="0"/>
                </a:lnTo>
                <a:cubicBezTo>
                  <a:pt x="789360" y="0"/>
                  <a:pt x="807455" y="18095"/>
                  <a:pt x="807455" y="40416"/>
                </a:cubicBezTo>
                <a:lnTo>
                  <a:pt x="807455" y="363740"/>
                </a:lnTo>
                <a:cubicBezTo>
                  <a:pt x="807455" y="386061"/>
                  <a:pt x="789360" y="404156"/>
                  <a:pt x="767039" y="404156"/>
                </a:cubicBezTo>
                <a:lnTo>
                  <a:pt x="40416" y="404156"/>
                </a:lnTo>
                <a:cubicBezTo>
                  <a:pt x="18095" y="404156"/>
                  <a:pt x="0" y="386061"/>
                  <a:pt x="0" y="363740"/>
                </a:cubicBezTo>
                <a:lnTo>
                  <a:pt x="0" y="4041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557" tIns="57557" rIns="57557" bIns="57557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i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</a:t>
            </a:r>
            <a:endParaRPr lang="ru-RU" sz="1200" b="1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8244488" y="4581130"/>
            <a:ext cx="720000" cy="665619"/>
          </a:xfrm>
          <a:custGeom>
            <a:avLst/>
            <a:gdLst>
              <a:gd name="connsiteX0" fmla="*/ 0 w 804306"/>
              <a:gd name="connsiteY0" fmla="*/ 56932 h 569323"/>
              <a:gd name="connsiteX1" fmla="*/ 56932 w 804306"/>
              <a:gd name="connsiteY1" fmla="*/ 0 h 569323"/>
              <a:gd name="connsiteX2" fmla="*/ 747374 w 804306"/>
              <a:gd name="connsiteY2" fmla="*/ 0 h 569323"/>
              <a:gd name="connsiteX3" fmla="*/ 804306 w 804306"/>
              <a:gd name="connsiteY3" fmla="*/ 56932 h 569323"/>
              <a:gd name="connsiteX4" fmla="*/ 804306 w 804306"/>
              <a:gd name="connsiteY4" fmla="*/ 512391 h 569323"/>
              <a:gd name="connsiteX5" fmla="*/ 747374 w 804306"/>
              <a:gd name="connsiteY5" fmla="*/ 569323 h 569323"/>
              <a:gd name="connsiteX6" fmla="*/ 56932 w 804306"/>
              <a:gd name="connsiteY6" fmla="*/ 569323 h 569323"/>
              <a:gd name="connsiteX7" fmla="*/ 0 w 804306"/>
              <a:gd name="connsiteY7" fmla="*/ 512391 h 569323"/>
              <a:gd name="connsiteX8" fmla="*/ 0 w 804306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4306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7374" y="0"/>
                </a:lnTo>
                <a:cubicBezTo>
                  <a:pt x="778817" y="0"/>
                  <a:pt x="804306" y="25489"/>
                  <a:pt x="804306" y="56932"/>
                </a:cubicBezTo>
                <a:lnTo>
                  <a:pt x="804306" y="512391"/>
                </a:lnTo>
                <a:cubicBezTo>
                  <a:pt x="804306" y="543834"/>
                  <a:pt x="778817" y="569323"/>
                  <a:pt x="747374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i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40,7</a:t>
            </a:r>
          </a:p>
        </p:txBody>
      </p:sp>
      <p:sp>
        <p:nvSpPr>
          <p:cNvPr id="50" name="Полилиния 49"/>
          <p:cNvSpPr/>
          <p:nvPr/>
        </p:nvSpPr>
        <p:spPr>
          <a:xfrm>
            <a:off x="8244488" y="3211929"/>
            <a:ext cx="720000" cy="540000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543,6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8244488" y="3890384"/>
            <a:ext cx="720000" cy="540000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18,9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8244488" y="5451606"/>
            <a:ext cx="720000" cy="652956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67 106,7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07982" y="3254244"/>
            <a:ext cx="4660161" cy="46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Валовой региональный продукт на душу населения, тыс. рублей 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77210" y="3865712"/>
            <a:ext cx="4660161" cy="57134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Отношение объема инвестиций в основной капитал к валовому региональному продукту,%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25577" y="5445224"/>
            <a:ext cx="4647100" cy="64019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Среднемесячная заработная плата одного работника, рублей</a:t>
            </a:r>
          </a:p>
        </p:txBody>
      </p:sp>
      <p:sp>
        <p:nvSpPr>
          <p:cNvPr id="54" name="Полилиния 53"/>
          <p:cNvSpPr/>
          <p:nvPr/>
        </p:nvSpPr>
        <p:spPr>
          <a:xfrm>
            <a:off x="5868224" y="3211929"/>
            <a:ext cx="720000" cy="540000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439,6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5076136" y="2564904"/>
            <a:ext cx="720000" cy="468000"/>
          </a:xfrm>
          <a:custGeom>
            <a:avLst/>
            <a:gdLst>
              <a:gd name="connsiteX0" fmla="*/ 0 w 730024"/>
              <a:gd name="connsiteY0" fmla="*/ 73002 h 775751"/>
              <a:gd name="connsiteX1" fmla="*/ 73002 w 730024"/>
              <a:gd name="connsiteY1" fmla="*/ 0 h 775751"/>
              <a:gd name="connsiteX2" fmla="*/ 657022 w 730024"/>
              <a:gd name="connsiteY2" fmla="*/ 0 h 775751"/>
              <a:gd name="connsiteX3" fmla="*/ 730024 w 730024"/>
              <a:gd name="connsiteY3" fmla="*/ 73002 h 775751"/>
              <a:gd name="connsiteX4" fmla="*/ 730024 w 730024"/>
              <a:gd name="connsiteY4" fmla="*/ 702749 h 775751"/>
              <a:gd name="connsiteX5" fmla="*/ 657022 w 730024"/>
              <a:gd name="connsiteY5" fmla="*/ 775751 h 775751"/>
              <a:gd name="connsiteX6" fmla="*/ 73002 w 730024"/>
              <a:gd name="connsiteY6" fmla="*/ 775751 h 775751"/>
              <a:gd name="connsiteX7" fmla="*/ 0 w 730024"/>
              <a:gd name="connsiteY7" fmla="*/ 702749 h 775751"/>
              <a:gd name="connsiteX8" fmla="*/ 0 w 730024"/>
              <a:gd name="connsiteY8" fmla="*/ 73002 h 77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775751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702749"/>
                </a:lnTo>
                <a:cubicBezTo>
                  <a:pt x="730024" y="743067"/>
                  <a:pt x="697340" y="775751"/>
                  <a:pt x="657022" y="775751"/>
                </a:cubicBezTo>
                <a:lnTo>
                  <a:pt x="73002" y="775751"/>
                </a:lnTo>
                <a:cubicBezTo>
                  <a:pt x="32684" y="775751"/>
                  <a:pt x="0" y="743067"/>
                  <a:pt x="0" y="702749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22" tIns="74722" rIns="74722" bIns="74722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ts val="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</a:p>
          <a:p>
            <a:pPr algn="ctr" defTabSz="622300">
              <a:lnSpc>
                <a:spcPct val="90000"/>
              </a:lnSpc>
              <a:spcAft>
                <a:spcPts val="0"/>
              </a:spcAft>
            </a:pPr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5059896" y="4581129"/>
            <a:ext cx="720000" cy="66562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37,8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Полилиния 57"/>
          <p:cNvSpPr/>
          <p:nvPr/>
        </p:nvSpPr>
        <p:spPr>
          <a:xfrm>
            <a:off x="5085832" y="3211929"/>
            <a:ext cx="720000" cy="540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469,0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олилиния 58"/>
          <p:cNvSpPr/>
          <p:nvPr/>
        </p:nvSpPr>
        <p:spPr>
          <a:xfrm>
            <a:off x="5059896" y="3874179"/>
            <a:ext cx="720000" cy="572411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9,3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Полилиния 59"/>
          <p:cNvSpPr/>
          <p:nvPr/>
        </p:nvSpPr>
        <p:spPr>
          <a:xfrm>
            <a:off x="5059896" y="5445224"/>
            <a:ext cx="720000" cy="665721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50 186,6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99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59728" y="692696"/>
            <a:ext cx="2944120" cy="134494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лучшение жилищных условий граждан в Чувашской Республике путем увеличения объемов ввода жилья и стимулирования спроса на жилье</a:t>
            </a: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3199040"/>
              </p:ext>
            </p:extLst>
          </p:nvPr>
        </p:nvGraphicFramePr>
        <p:xfrm>
          <a:off x="147780" y="3356992"/>
          <a:ext cx="45719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5" name="Picture 2" descr="T:\Госдолг\АЛЕНА\картинки\70998725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34" y="2166778"/>
            <a:ext cx="2572361" cy="12395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/>
          <p:cNvSpPr txBox="1"/>
          <p:nvPr/>
        </p:nvSpPr>
        <p:spPr>
          <a:xfrm>
            <a:off x="400634" y="3406295"/>
            <a:ext cx="2800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7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«Обеспечение граждан в Чувашской Республике доступным и комфортным жильем»</a:t>
            </a:r>
            <a:endParaRPr lang="ru-RU" sz="17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0" name="Прямая соединительная линия 5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3359711" y="764704"/>
            <a:ext cx="5622551" cy="344444"/>
          </a:xfrm>
          <a:custGeom>
            <a:avLst/>
            <a:gdLst>
              <a:gd name="connsiteX0" fmla="*/ 0 w 3933156"/>
              <a:gd name="connsiteY0" fmla="*/ 47719 h 477185"/>
              <a:gd name="connsiteX1" fmla="*/ 47719 w 3933156"/>
              <a:gd name="connsiteY1" fmla="*/ 0 h 477185"/>
              <a:gd name="connsiteX2" fmla="*/ 3885438 w 3933156"/>
              <a:gd name="connsiteY2" fmla="*/ 0 h 477185"/>
              <a:gd name="connsiteX3" fmla="*/ 3933157 w 3933156"/>
              <a:gd name="connsiteY3" fmla="*/ 47719 h 477185"/>
              <a:gd name="connsiteX4" fmla="*/ 3933156 w 3933156"/>
              <a:gd name="connsiteY4" fmla="*/ 429467 h 477185"/>
              <a:gd name="connsiteX5" fmla="*/ 3885437 w 3933156"/>
              <a:gd name="connsiteY5" fmla="*/ 477186 h 477185"/>
              <a:gd name="connsiteX6" fmla="*/ 47719 w 3933156"/>
              <a:gd name="connsiteY6" fmla="*/ 477185 h 477185"/>
              <a:gd name="connsiteX7" fmla="*/ 0 w 3933156"/>
              <a:gd name="connsiteY7" fmla="*/ 429466 h 477185"/>
              <a:gd name="connsiteX8" fmla="*/ 0 w 3933156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3156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3885438" y="0"/>
                </a:lnTo>
                <a:cubicBezTo>
                  <a:pt x="3911792" y="0"/>
                  <a:pt x="3933157" y="21365"/>
                  <a:pt x="3933157" y="47719"/>
                </a:cubicBezTo>
                <a:cubicBezTo>
                  <a:pt x="3933157" y="174968"/>
                  <a:pt x="3933156" y="302218"/>
                  <a:pt x="3933156" y="429467"/>
                </a:cubicBezTo>
                <a:cubicBezTo>
                  <a:pt x="3933156" y="455821"/>
                  <a:pt x="3911791" y="477186"/>
                  <a:pt x="3885437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i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структурных элементов, млн. руб.</a:t>
            </a:r>
          </a:p>
        </p:txBody>
      </p:sp>
      <p:sp>
        <p:nvSpPr>
          <p:cNvPr id="26" name="Полилиния 25"/>
          <p:cNvSpPr/>
          <p:nvPr/>
        </p:nvSpPr>
        <p:spPr>
          <a:xfrm>
            <a:off x="3363867" y="1951818"/>
            <a:ext cx="3649257" cy="330532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«Обеспечение жильем 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молодых семей</a:t>
            </a: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9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3360112" y="2860029"/>
            <a:ext cx="3653012" cy="355118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«Улучшение жилищных условий отдельных категорий граждан» </a:t>
            </a:r>
            <a:endParaRPr lang="ru-RU" sz="9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3363867" y="2348880"/>
            <a:ext cx="3649256" cy="455549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«Обеспечение жилыми помещениями детей-сирот и детей, оставшихся без попечения родителей, лиц из числа детей-сирот и детей, оставшихся без попечения родителей» </a:t>
            </a: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3359081" y="1217372"/>
            <a:ext cx="3650876" cy="295591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7091676" y="1217373"/>
            <a:ext cx="607716" cy="295590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3363866" y="3238234"/>
            <a:ext cx="3649257" cy="336121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Ведомственный проект «Реализации проектов жилищного строительства в Чувашской Республике»</a:t>
            </a:r>
            <a:endParaRPr lang="ru-RU" sz="9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3363867" y="3588436"/>
            <a:ext cx="3650876" cy="330126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Ведомственный проект «Реализация инвестиционных проектов с использованием инфраструктурных бюджетных кредитов» </a:t>
            </a:r>
          </a:p>
        </p:txBody>
      </p:sp>
      <p:sp>
        <p:nvSpPr>
          <p:cNvPr id="55" name="Полилиния 54"/>
          <p:cNvSpPr/>
          <p:nvPr/>
        </p:nvSpPr>
        <p:spPr>
          <a:xfrm>
            <a:off x="3355778" y="3941556"/>
            <a:ext cx="3658965" cy="423548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Ведомственный проект «Реализация мероприятий по обеспечению объектами коммунальной, социальной и транспортной инфраструктуры»</a:t>
            </a:r>
          </a:p>
        </p:txBody>
      </p:sp>
      <p:sp>
        <p:nvSpPr>
          <p:cNvPr id="58" name="Полилиния 57"/>
          <p:cNvSpPr/>
          <p:nvPr/>
        </p:nvSpPr>
        <p:spPr>
          <a:xfrm>
            <a:off x="3363867" y="4407891"/>
            <a:ext cx="3650876" cy="288032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Ведомственный проект «Защита прав, законных интересов и имущества участников долевого строительства» </a:t>
            </a:r>
          </a:p>
        </p:txBody>
      </p:sp>
      <p:sp>
        <p:nvSpPr>
          <p:cNvPr id="62" name="Полилиния 61"/>
          <p:cNvSpPr/>
          <p:nvPr/>
        </p:nvSpPr>
        <p:spPr>
          <a:xfrm>
            <a:off x="3359711" y="4725144"/>
            <a:ext cx="3655032" cy="335495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«Совершенствование регулирования градостроительной деятельности»</a:t>
            </a:r>
          </a:p>
        </p:txBody>
      </p:sp>
      <p:sp>
        <p:nvSpPr>
          <p:cNvPr id="63" name="Полилиния 62"/>
          <p:cNvSpPr/>
          <p:nvPr/>
        </p:nvSpPr>
        <p:spPr>
          <a:xfrm>
            <a:off x="3360112" y="5085184"/>
            <a:ext cx="3654631" cy="288032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«Обеспечение жильем отдельных категорий граждан»</a:t>
            </a:r>
          </a:p>
        </p:txBody>
      </p:sp>
      <p:sp>
        <p:nvSpPr>
          <p:cNvPr id="64" name="Полилиния 63"/>
          <p:cNvSpPr/>
          <p:nvPr/>
        </p:nvSpPr>
        <p:spPr>
          <a:xfrm>
            <a:off x="3363866" y="5421105"/>
            <a:ext cx="3650877" cy="288032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«Обеспечение реализации государственных функций в строительной сфере»</a:t>
            </a:r>
          </a:p>
        </p:txBody>
      </p:sp>
      <p:sp>
        <p:nvSpPr>
          <p:cNvPr id="67" name="Полилиния 66"/>
          <p:cNvSpPr/>
          <p:nvPr/>
        </p:nvSpPr>
        <p:spPr>
          <a:xfrm>
            <a:off x="3363866" y="5733256"/>
            <a:ext cx="3650877" cy="36004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«Проведение мероприятий в сфере строительной отрасли и жилищно-коммунального хозяйства Чувашской Республики»</a:t>
            </a:r>
          </a:p>
        </p:txBody>
      </p:sp>
      <p:sp>
        <p:nvSpPr>
          <p:cNvPr id="69" name="Полилиния 68"/>
          <p:cNvSpPr/>
          <p:nvPr/>
        </p:nvSpPr>
        <p:spPr>
          <a:xfrm>
            <a:off x="3360112" y="6165304"/>
            <a:ext cx="3654631" cy="409669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«Обеспечение реализации государственной программы Чувашской Республики «Обеспечение граждан в Чувашской Республике доступным и комфортным жильем»</a:t>
            </a: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7740352" y="1217374"/>
            <a:ext cx="605289" cy="295590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8388423" y="1217374"/>
            <a:ext cx="597995" cy="295589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Полилиния 79"/>
          <p:cNvSpPr/>
          <p:nvPr/>
        </p:nvSpPr>
        <p:spPr>
          <a:xfrm>
            <a:off x="7098208" y="1951818"/>
            <a:ext cx="612000" cy="330532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418,7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Полилиния 80"/>
          <p:cNvSpPr/>
          <p:nvPr/>
        </p:nvSpPr>
        <p:spPr>
          <a:xfrm>
            <a:off x="7740352" y="1951818"/>
            <a:ext cx="612000" cy="330532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422,3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Полилиния 81"/>
          <p:cNvSpPr/>
          <p:nvPr/>
        </p:nvSpPr>
        <p:spPr>
          <a:xfrm>
            <a:off x="8388423" y="1951818"/>
            <a:ext cx="597995" cy="330532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422,8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Полилиния 82"/>
          <p:cNvSpPr/>
          <p:nvPr/>
        </p:nvSpPr>
        <p:spPr>
          <a:xfrm>
            <a:off x="7098208" y="2348880"/>
            <a:ext cx="601184" cy="455548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1 1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,9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Полилиния 83"/>
          <p:cNvSpPr/>
          <p:nvPr/>
        </p:nvSpPr>
        <p:spPr>
          <a:xfrm>
            <a:off x="7740352" y="2348880"/>
            <a:ext cx="605290" cy="455547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1 278,1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Полилиния 84"/>
          <p:cNvSpPr/>
          <p:nvPr/>
        </p:nvSpPr>
        <p:spPr>
          <a:xfrm>
            <a:off x="8388423" y="2348880"/>
            <a:ext cx="597996" cy="455546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1 247,8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Полилиния 85"/>
          <p:cNvSpPr/>
          <p:nvPr/>
        </p:nvSpPr>
        <p:spPr>
          <a:xfrm>
            <a:off x="7098208" y="2860029"/>
            <a:ext cx="601184" cy="355118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500,0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Полилиния 86"/>
          <p:cNvSpPr/>
          <p:nvPr/>
        </p:nvSpPr>
        <p:spPr>
          <a:xfrm>
            <a:off x="7740352" y="2860029"/>
            <a:ext cx="605290" cy="355118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</a:t>
            </a:r>
          </a:p>
        </p:txBody>
      </p:sp>
      <p:sp>
        <p:nvSpPr>
          <p:cNvPr id="88" name="Полилиния 87"/>
          <p:cNvSpPr/>
          <p:nvPr/>
        </p:nvSpPr>
        <p:spPr>
          <a:xfrm>
            <a:off x="8388423" y="2860029"/>
            <a:ext cx="597995" cy="355118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</a:t>
            </a:r>
          </a:p>
        </p:txBody>
      </p:sp>
      <p:sp>
        <p:nvSpPr>
          <p:cNvPr id="89" name="Полилиния 88"/>
          <p:cNvSpPr/>
          <p:nvPr/>
        </p:nvSpPr>
        <p:spPr>
          <a:xfrm>
            <a:off x="7098208" y="3238233"/>
            <a:ext cx="601184" cy="336121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0,7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Полилиния 89"/>
          <p:cNvSpPr/>
          <p:nvPr/>
        </p:nvSpPr>
        <p:spPr>
          <a:xfrm>
            <a:off x="7740352" y="3238234"/>
            <a:ext cx="612000" cy="33612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0,7</a:t>
            </a:r>
          </a:p>
        </p:txBody>
      </p:sp>
      <p:sp>
        <p:nvSpPr>
          <p:cNvPr id="91" name="Полилиния 90"/>
          <p:cNvSpPr/>
          <p:nvPr/>
        </p:nvSpPr>
        <p:spPr>
          <a:xfrm>
            <a:off x="8388423" y="3238234"/>
            <a:ext cx="597995" cy="336119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0,7</a:t>
            </a:r>
          </a:p>
        </p:txBody>
      </p:sp>
      <p:sp>
        <p:nvSpPr>
          <p:cNvPr id="92" name="Полилиния 91"/>
          <p:cNvSpPr/>
          <p:nvPr/>
        </p:nvSpPr>
        <p:spPr>
          <a:xfrm>
            <a:off x="7098208" y="3588436"/>
            <a:ext cx="601184" cy="330126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590,7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Полилиния 92"/>
          <p:cNvSpPr/>
          <p:nvPr/>
        </p:nvSpPr>
        <p:spPr>
          <a:xfrm>
            <a:off x="7740352" y="3588436"/>
            <a:ext cx="605290" cy="330125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Полилиния 93"/>
          <p:cNvSpPr/>
          <p:nvPr/>
        </p:nvSpPr>
        <p:spPr>
          <a:xfrm>
            <a:off x="8388423" y="3596003"/>
            <a:ext cx="597996" cy="322559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Полилиния 94"/>
          <p:cNvSpPr/>
          <p:nvPr/>
        </p:nvSpPr>
        <p:spPr>
          <a:xfrm>
            <a:off x="7098208" y="3941555"/>
            <a:ext cx="605468" cy="423549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190,3</a:t>
            </a:r>
            <a:endParaRPr lang="ru-RU" sz="1000" kern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Полилиния 95"/>
          <p:cNvSpPr/>
          <p:nvPr/>
        </p:nvSpPr>
        <p:spPr>
          <a:xfrm>
            <a:off x="7740352" y="3941556"/>
            <a:ext cx="605290" cy="423548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00,0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Полилиния 96"/>
          <p:cNvSpPr/>
          <p:nvPr/>
        </p:nvSpPr>
        <p:spPr>
          <a:xfrm>
            <a:off x="8388423" y="3941556"/>
            <a:ext cx="597995" cy="423547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Полилиния 97"/>
          <p:cNvSpPr/>
          <p:nvPr/>
        </p:nvSpPr>
        <p:spPr>
          <a:xfrm>
            <a:off x="7098208" y="4407891"/>
            <a:ext cx="605468" cy="288032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15,4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Полилиния 98"/>
          <p:cNvSpPr/>
          <p:nvPr/>
        </p:nvSpPr>
        <p:spPr>
          <a:xfrm>
            <a:off x="7740352" y="4407891"/>
            <a:ext cx="605290" cy="288032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15,5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Полилиния 99"/>
          <p:cNvSpPr/>
          <p:nvPr/>
        </p:nvSpPr>
        <p:spPr>
          <a:xfrm>
            <a:off x="8374419" y="4407891"/>
            <a:ext cx="611999" cy="288032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15,5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Полилиния 100"/>
          <p:cNvSpPr/>
          <p:nvPr/>
        </p:nvSpPr>
        <p:spPr>
          <a:xfrm>
            <a:off x="7098208" y="4725145"/>
            <a:ext cx="605468" cy="335494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11,7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Полилиния 101"/>
          <p:cNvSpPr/>
          <p:nvPr/>
        </p:nvSpPr>
        <p:spPr>
          <a:xfrm>
            <a:off x="7733642" y="4725145"/>
            <a:ext cx="612000" cy="335494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Полилиния 102"/>
          <p:cNvSpPr/>
          <p:nvPr/>
        </p:nvSpPr>
        <p:spPr>
          <a:xfrm>
            <a:off x="8374418" y="4725145"/>
            <a:ext cx="612001" cy="333085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Полилиния 103"/>
          <p:cNvSpPr/>
          <p:nvPr/>
        </p:nvSpPr>
        <p:spPr>
          <a:xfrm>
            <a:off x="7098208" y="5085184"/>
            <a:ext cx="605468" cy="288032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970,5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Полилиния 104"/>
          <p:cNvSpPr/>
          <p:nvPr/>
        </p:nvSpPr>
        <p:spPr>
          <a:xfrm>
            <a:off x="7740352" y="5085184"/>
            <a:ext cx="605290" cy="288032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970,9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Полилиния 105"/>
          <p:cNvSpPr/>
          <p:nvPr/>
        </p:nvSpPr>
        <p:spPr>
          <a:xfrm>
            <a:off x="8374419" y="5085184"/>
            <a:ext cx="612000" cy="288032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514,9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Полилиния 106"/>
          <p:cNvSpPr/>
          <p:nvPr/>
        </p:nvSpPr>
        <p:spPr>
          <a:xfrm>
            <a:off x="7091676" y="5421103"/>
            <a:ext cx="612000" cy="288034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185,5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Полилиния 107"/>
          <p:cNvSpPr/>
          <p:nvPr/>
        </p:nvSpPr>
        <p:spPr>
          <a:xfrm>
            <a:off x="7740352" y="5421105"/>
            <a:ext cx="605290" cy="288032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186,7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Полилиния 108"/>
          <p:cNvSpPr/>
          <p:nvPr/>
        </p:nvSpPr>
        <p:spPr>
          <a:xfrm>
            <a:off x="8374419" y="5421105"/>
            <a:ext cx="611999" cy="288032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186,7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Полилиния 109"/>
          <p:cNvSpPr/>
          <p:nvPr/>
        </p:nvSpPr>
        <p:spPr>
          <a:xfrm>
            <a:off x="7098208" y="5733256"/>
            <a:ext cx="605468" cy="36004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0,6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Полилиния 110"/>
          <p:cNvSpPr/>
          <p:nvPr/>
        </p:nvSpPr>
        <p:spPr>
          <a:xfrm>
            <a:off x="7740352" y="5733256"/>
            <a:ext cx="605290" cy="36004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en-US" sz="1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Полилиния 111"/>
          <p:cNvSpPr/>
          <p:nvPr/>
        </p:nvSpPr>
        <p:spPr>
          <a:xfrm>
            <a:off x="8374419" y="5733256"/>
            <a:ext cx="612000" cy="36004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</a:t>
            </a:r>
          </a:p>
        </p:txBody>
      </p:sp>
      <p:sp>
        <p:nvSpPr>
          <p:cNvPr id="113" name="Полилиния 112"/>
          <p:cNvSpPr/>
          <p:nvPr/>
        </p:nvSpPr>
        <p:spPr>
          <a:xfrm>
            <a:off x="7091676" y="6165304"/>
            <a:ext cx="612000" cy="409669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144,4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Полилиния 113"/>
          <p:cNvSpPr/>
          <p:nvPr/>
        </p:nvSpPr>
        <p:spPr>
          <a:xfrm>
            <a:off x="7733642" y="6165304"/>
            <a:ext cx="612000" cy="409669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152,8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Полилиния 114"/>
          <p:cNvSpPr/>
          <p:nvPr/>
        </p:nvSpPr>
        <p:spPr>
          <a:xfrm>
            <a:off x="8374419" y="6165304"/>
            <a:ext cx="612000" cy="409669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152,8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137511" y="6525344"/>
            <a:ext cx="1006489" cy="365125"/>
          </a:xfrm>
        </p:spPr>
        <p:txBody>
          <a:bodyPr/>
          <a:lstStyle/>
          <a:p>
            <a:pPr algn="ctr">
              <a:defRPr/>
            </a:pPr>
            <a:fld id="{667CCBFA-BFB9-4E9F-B6F6-694D72409F22}" type="slidenum">
              <a:rPr lang="ru-RU" smtClean="0"/>
              <a:pPr algn="ctr">
                <a:defRPr/>
              </a:pPr>
              <a:t>81</a:t>
            </a:fld>
            <a:endParaRPr lang="ru-RU" dirty="0"/>
          </a:p>
        </p:txBody>
      </p:sp>
      <p:graphicFrame>
        <p:nvGraphicFramePr>
          <p:cNvPr id="71" name="Диаграмма 7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8609662"/>
              </p:ext>
            </p:extLst>
          </p:nvPr>
        </p:nvGraphicFramePr>
        <p:xfrm>
          <a:off x="0" y="3843870"/>
          <a:ext cx="3333602" cy="2786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6" name="Полилиния 65"/>
          <p:cNvSpPr/>
          <p:nvPr/>
        </p:nvSpPr>
        <p:spPr>
          <a:xfrm>
            <a:off x="3363867" y="1628800"/>
            <a:ext cx="3649256" cy="258524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«Жилье»</a:t>
            </a:r>
            <a:endParaRPr lang="ru-RU" sz="9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Полилиния 72"/>
          <p:cNvSpPr/>
          <p:nvPr/>
        </p:nvSpPr>
        <p:spPr>
          <a:xfrm>
            <a:off x="7098208" y="1628800"/>
            <a:ext cx="601184" cy="258524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356,5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Полилиния 73"/>
          <p:cNvSpPr/>
          <p:nvPr/>
        </p:nvSpPr>
        <p:spPr>
          <a:xfrm>
            <a:off x="7740353" y="1628800"/>
            <a:ext cx="605290" cy="258524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901,4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Полилиния 74"/>
          <p:cNvSpPr/>
          <p:nvPr/>
        </p:nvSpPr>
        <p:spPr>
          <a:xfrm>
            <a:off x="8388423" y="1628800"/>
            <a:ext cx="597995" cy="258523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878,1</a:t>
            </a:r>
            <a:endParaRPr lang="ru-RU" sz="1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133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/>
          <p:nvPr/>
        </p:nvSpPr>
        <p:spPr>
          <a:xfrm>
            <a:off x="5532816" y="1052736"/>
            <a:ext cx="3373076" cy="836382"/>
          </a:xfrm>
          <a:custGeom>
            <a:avLst/>
            <a:gdLst>
              <a:gd name="connsiteX0" fmla="*/ 0 w 3902419"/>
              <a:gd name="connsiteY0" fmla="*/ 91715 h 917152"/>
              <a:gd name="connsiteX1" fmla="*/ 91715 w 3902419"/>
              <a:gd name="connsiteY1" fmla="*/ 0 h 917152"/>
              <a:gd name="connsiteX2" fmla="*/ 3810704 w 3902419"/>
              <a:gd name="connsiteY2" fmla="*/ 0 h 917152"/>
              <a:gd name="connsiteX3" fmla="*/ 3902419 w 3902419"/>
              <a:gd name="connsiteY3" fmla="*/ 91715 h 917152"/>
              <a:gd name="connsiteX4" fmla="*/ 3902419 w 3902419"/>
              <a:gd name="connsiteY4" fmla="*/ 825437 h 917152"/>
              <a:gd name="connsiteX5" fmla="*/ 3810704 w 3902419"/>
              <a:gd name="connsiteY5" fmla="*/ 917152 h 917152"/>
              <a:gd name="connsiteX6" fmla="*/ 91715 w 3902419"/>
              <a:gd name="connsiteY6" fmla="*/ 917152 h 917152"/>
              <a:gd name="connsiteX7" fmla="*/ 0 w 3902419"/>
              <a:gd name="connsiteY7" fmla="*/ 825437 h 917152"/>
              <a:gd name="connsiteX8" fmla="*/ 0 w 3902419"/>
              <a:gd name="connsiteY8" fmla="*/ 91715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2419" h="917152">
                <a:moveTo>
                  <a:pt x="0" y="91715"/>
                </a:moveTo>
                <a:cubicBezTo>
                  <a:pt x="0" y="41062"/>
                  <a:pt x="41062" y="0"/>
                  <a:pt x="91715" y="0"/>
                </a:cubicBezTo>
                <a:lnTo>
                  <a:pt x="3810704" y="0"/>
                </a:lnTo>
                <a:cubicBezTo>
                  <a:pt x="3861357" y="0"/>
                  <a:pt x="3902419" y="41062"/>
                  <a:pt x="3902419" y="91715"/>
                </a:cubicBezTo>
                <a:lnTo>
                  <a:pt x="3902419" y="825437"/>
                </a:lnTo>
                <a:cubicBezTo>
                  <a:pt x="3902419" y="876090"/>
                  <a:pt x="3861357" y="917152"/>
                  <a:pt x="3810704" y="917152"/>
                </a:cubicBezTo>
                <a:lnTo>
                  <a:pt x="91715" y="917152"/>
                </a:lnTo>
                <a:cubicBezTo>
                  <a:pt x="41062" y="917152"/>
                  <a:pt x="0" y="876090"/>
                  <a:pt x="0" y="825437"/>
                </a:cubicBezTo>
                <a:lnTo>
                  <a:pt x="0" y="91715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80202" tIns="80202" rIns="80202" bIns="80202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58919" y="2636912"/>
            <a:ext cx="4949976" cy="40155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жилищного строительства в год, тыс. кв. м 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49688" y="3901714"/>
            <a:ext cx="4939701" cy="35350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молодых семей, улучшивших жилищные условия, семей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139413" y="4295034"/>
            <a:ext cx="4949976" cy="39770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Общая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площадь жилых помещений, приходящаяся в среднем на одного жителя</a:t>
            </a:r>
            <a:r>
              <a:rPr lang="ru-RU" sz="1200" dirty="0"/>
              <a:t/>
            </a:r>
            <a:br>
              <a:rPr lang="ru-RU" sz="1200" dirty="0"/>
            </a:br>
            <a:endParaRPr lang="ru-RU" sz="1200" b="0" dirty="0">
              <a:effectLst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26080" y="1844824"/>
            <a:ext cx="2261408" cy="562622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0" descr="https://im-tub-ap-ru.yandex.net/pic/6150132de79217342d1ff8cab52cbfd2/www.gksprim.ru/upload/iblock/1a8/859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0050" y="764704"/>
            <a:ext cx="2842030" cy="1853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126080" y="4751337"/>
            <a:ext cx="4949976" cy="43204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квадратных метров, расселенного аварийного жилищного фонда,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признанного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таковым до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января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тыс. кв. м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82</a:t>
            </a:fld>
            <a:endParaRPr lang="ru-RU" dirty="0"/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7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«</a:t>
            </a: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граждан в Чувашской Республике доступным и комфортным </a:t>
            </a:r>
            <a:r>
              <a:rPr lang="ru-RU" sz="17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жильем»</a:t>
            </a:r>
            <a:endParaRPr lang="ru-RU" sz="17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 fontAlgn="auto">
              <a:spcAft>
                <a:spcPts val="0"/>
              </a:spcAft>
              <a:buNone/>
            </a:pPr>
            <a:endParaRPr lang="ru-RU" sz="17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1" name="Прямая соединительная линия 4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126080" y="5285411"/>
            <a:ext cx="4949976" cy="5656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детей-сирот и детей, оставшихся без попечения родителей, лиц из их числа, обеспеченных жилыми помещениями, человек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126080" y="5913844"/>
            <a:ext cx="4949976" cy="6115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ремонта жилых помещений, собственниками которых являются дети-сироты и дети, оставшиеся без попечения родителей, а также лица из их числа (в возрасте от 14 до 23 лет), единиц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149688" y="3102613"/>
            <a:ext cx="4949976" cy="75843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Уменьшение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числа граждан, чьи денежные средства привлечены для строительства многоквартирных домов и (или) иных объектов недвижимости, включенных в единый реестр проблемных объектов, расположенных на территории Чувашской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Республики, %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endParaRPr lang="ru-RU" sz="1200" b="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Полилиния 67"/>
          <p:cNvSpPr/>
          <p:nvPr/>
        </p:nvSpPr>
        <p:spPr>
          <a:xfrm>
            <a:off x="5292081" y="2060848"/>
            <a:ext cx="715987" cy="503161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5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</a:p>
          <a:p>
            <a:pPr algn="ctr"/>
            <a:r>
              <a:rPr lang="ru-RU" sz="135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  <a:endParaRPr lang="ru-RU" sz="135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Полилиния 69"/>
          <p:cNvSpPr/>
          <p:nvPr/>
        </p:nvSpPr>
        <p:spPr>
          <a:xfrm>
            <a:off x="5292081" y="5288770"/>
            <a:ext cx="715987" cy="566561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314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Полилиния 71"/>
          <p:cNvSpPr/>
          <p:nvPr/>
        </p:nvSpPr>
        <p:spPr>
          <a:xfrm>
            <a:off x="5292081" y="2649832"/>
            <a:ext cx="715987" cy="384347"/>
          </a:xfrm>
          <a:custGeom>
            <a:avLst/>
            <a:gdLst>
              <a:gd name="connsiteX0" fmla="*/ 0 w 481076"/>
              <a:gd name="connsiteY0" fmla="*/ 46765 h 467646"/>
              <a:gd name="connsiteX1" fmla="*/ 46765 w 481076"/>
              <a:gd name="connsiteY1" fmla="*/ 0 h 467646"/>
              <a:gd name="connsiteX2" fmla="*/ 434311 w 481076"/>
              <a:gd name="connsiteY2" fmla="*/ 0 h 467646"/>
              <a:gd name="connsiteX3" fmla="*/ 481076 w 481076"/>
              <a:gd name="connsiteY3" fmla="*/ 46765 h 467646"/>
              <a:gd name="connsiteX4" fmla="*/ 481076 w 481076"/>
              <a:gd name="connsiteY4" fmla="*/ 420881 h 467646"/>
              <a:gd name="connsiteX5" fmla="*/ 434311 w 481076"/>
              <a:gd name="connsiteY5" fmla="*/ 467646 h 467646"/>
              <a:gd name="connsiteX6" fmla="*/ 46765 w 481076"/>
              <a:gd name="connsiteY6" fmla="*/ 467646 h 467646"/>
              <a:gd name="connsiteX7" fmla="*/ 0 w 481076"/>
              <a:gd name="connsiteY7" fmla="*/ 420881 h 467646"/>
              <a:gd name="connsiteX8" fmla="*/ 0 w 481076"/>
              <a:gd name="connsiteY8" fmla="*/ 46765 h 467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1076" h="467646">
                <a:moveTo>
                  <a:pt x="0" y="46765"/>
                </a:moveTo>
                <a:cubicBezTo>
                  <a:pt x="0" y="20937"/>
                  <a:pt x="20937" y="0"/>
                  <a:pt x="46765" y="0"/>
                </a:cubicBezTo>
                <a:lnTo>
                  <a:pt x="434311" y="0"/>
                </a:lnTo>
                <a:cubicBezTo>
                  <a:pt x="460139" y="0"/>
                  <a:pt x="481076" y="20937"/>
                  <a:pt x="481076" y="46765"/>
                </a:cubicBezTo>
                <a:lnTo>
                  <a:pt x="481076" y="420881"/>
                </a:lnTo>
                <a:cubicBezTo>
                  <a:pt x="481076" y="446709"/>
                  <a:pt x="460139" y="467646"/>
                  <a:pt x="434311" y="467646"/>
                </a:cubicBezTo>
                <a:lnTo>
                  <a:pt x="46765" y="467646"/>
                </a:lnTo>
                <a:cubicBezTo>
                  <a:pt x="20937" y="467646"/>
                  <a:pt x="0" y="446709"/>
                  <a:pt x="0" y="420881"/>
                </a:cubicBezTo>
                <a:lnTo>
                  <a:pt x="0" y="46765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780,7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Полилиния 72"/>
          <p:cNvSpPr/>
          <p:nvPr/>
        </p:nvSpPr>
        <p:spPr>
          <a:xfrm>
            <a:off x="5292081" y="3871387"/>
            <a:ext cx="715987" cy="360000"/>
          </a:xfrm>
          <a:custGeom>
            <a:avLst/>
            <a:gdLst>
              <a:gd name="connsiteX0" fmla="*/ 0 w 473035"/>
              <a:gd name="connsiteY0" fmla="*/ 47304 h 479881"/>
              <a:gd name="connsiteX1" fmla="*/ 47304 w 473035"/>
              <a:gd name="connsiteY1" fmla="*/ 0 h 479881"/>
              <a:gd name="connsiteX2" fmla="*/ 425732 w 473035"/>
              <a:gd name="connsiteY2" fmla="*/ 0 h 479881"/>
              <a:gd name="connsiteX3" fmla="*/ 473036 w 473035"/>
              <a:gd name="connsiteY3" fmla="*/ 47304 h 479881"/>
              <a:gd name="connsiteX4" fmla="*/ 473035 w 473035"/>
              <a:gd name="connsiteY4" fmla="*/ 432578 h 479881"/>
              <a:gd name="connsiteX5" fmla="*/ 425731 w 473035"/>
              <a:gd name="connsiteY5" fmla="*/ 479882 h 479881"/>
              <a:gd name="connsiteX6" fmla="*/ 47304 w 473035"/>
              <a:gd name="connsiteY6" fmla="*/ 479881 h 479881"/>
              <a:gd name="connsiteX7" fmla="*/ 0 w 473035"/>
              <a:gd name="connsiteY7" fmla="*/ 432577 h 479881"/>
              <a:gd name="connsiteX8" fmla="*/ 0 w 473035"/>
              <a:gd name="connsiteY8" fmla="*/ 47304 h 479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3035" h="479881">
                <a:moveTo>
                  <a:pt x="0" y="47304"/>
                </a:moveTo>
                <a:cubicBezTo>
                  <a:pt x="0" y="21179"/>
                  <a:pt x="21179" y="0"/>
                  <a:pt x="47304" y="0"/>
                </a:cubicBezTo>
                <a:lnTo>
                  <a:pt x="425732" y="0"/>
                </a:lnTo>
                <a:cubicBezTo>
                  <a:pt x="451857" y="0"/>
                  <a:pt x="473036" y="21179"/>
                  <a:pt x="473036" y="47304"/>
                </a:cubicBezTo>
                <a:cubicBezTo>
                  <a:pt x="473036" y="175729"/>
                  <a:pt x="473035" y="304153"/>
                  <a:pt x="473035" y="432578"/>
                </a:cubicBezTo>
                <a:cubicBezTo>
                  <a:pt x="473035" y="458703"/>
                  <a:pt x="451856" y="479882"/>
                  <a:pt x="425731" y="479882"/>
                </a:cubicBezTo>
                <a:lnTo>
                  <a:pt x="47304" y="479881"/>
                </a:lnTo>
                <a:cubicBezTo>
                  <a:pt x="21179" y="479881"/>
                  <a:pt x="0" y="458702"/>
                  <a:pt x="0" y="432577"/>
                </a:cubicBezTo>
                <a:lnTo>
                  <a:pt x="0" y="47304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340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Полилиния 73"/>
          <p:cNvSpPr/>
          <p:nvPr/>
        </p:nvSpPr>
        <p:spPr>
          <a:xfrm>
            <a:off x="5292081" y="4293096"/>
            <a:ext cx="715987" cy="397711"/>
          </a:xfrm>
          <a:custGeom>
            <a:avLst/>
            <a:gdLst>
              <a:gd name="connsiteX0" fmla="*/ 0 w 444361"/>
              <a:gd name="connsiteY0" fmla="*/ 44398 h 443984"/>
              <a:gd name="connsiteX1" fmla="*/ 44398 w 444361"/>
              <a:gd name="connsiteY1" fmla="*/ 0 h 443984"/>
              <a:gd name="connsiteX2" fmla="*/ 399963 w 444361"/>
              <a:gd name="connsiteY2" fmla="*/ 0 h 443984"/>
              <a:gd name="connsiteX3" fmla="*/ 444361 w 444361"/>
              <a:gd name="connsiteY3" fmla="*/ 44398 h 443984"/>
              <a:gd name="connsiteX4" fmla="*/ 444361 w 444361"/>
              <a:gd name="connsiteY4" fmla="*/ 399586 h 443984"/>
              <a:gd name="connsiteX5" fmla="*/ 399963 w 444361"/>
              <a:gd name="connsiteY5" fmla="*/ 443984 h 443984"/>
              <a:gd name="connsiteX6" fmla="*/ 44398 w 444361"/>
              <a:gd name="connsiteY6" fmla="*/ 443984 h 443984"/>
              <a:gd name="connsiteX7" fmla="*/ 0 w 444361"/>
              <a:gd name="connsiteY7" fmla="*/ 399586 h 443984"/>
              <a:gd name="connsiteX8" fmla="*/ 0 w 444361"/>
              <a:gd name="connsiteY8" fmla="*/ 44398 h 443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443984">
                <a:moveTo>
                  <a:pt x="0" y="44398"/>
                </a:moveTo>
                <a:cubicBezTo>
                  <a:pt x="0" y="19878"/>
                  <a:pt x="19878" y="0"/>
                  <a:pt x="44398" y="0"/>
                </a:cubicBezTo>
                <a:lnTo>
                  <a:pt x="399963" y="0"/>
                </a:lnTo>
                <a:cubicBezTo>
                  <a:pt x="424483" y="0"/>
                  <a:pt x="444361" y="19878"/>
                  <a:pt x="444361" y="44398"/>
                </a:cubicBezTo>
                <a:lnTo>
                  <a:pt x="444361" y="399586"/>
                </a:lnTo>
                <a:cubicBezTo>
                  <a:pt x="444361" y="424106"/>
                  <a:pt x="424483" y="443984"/>
                  <a:pt x="399963" y="443984"/>
                </a:cubicBezTo>
                <a:lnTo>
                  <a:pt x="44398" y="443984"/>
                </a:lnTo>
                <a:cubicBezTo>
                  <a:pt x="19878" y="443984"/>
                  <a:pt x="0" y="424106"/>
                  <a:pt x="0" y="399586"/>
                </a:cubicBezTo>
                <a:lnTo>
                  <a:pt x="0" y="44398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31,7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Полилиния 74"/>
          <p:cNvSpPr/>
          <p:nvPr/>
        </p:nvSpPr>
        <p:spPr>
          <a:xfrm>
            <a:off x="5292081" y="4817073"/>
            <a:ext cx="733624" cy="387193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Полилиния 75"/>
          <p:cNvSpPr/>
          <p:nvPr/>
        </p:nvSpPr>
        <p:spPr>
          <a:xfrm>
            <a:off x="5292081" y="5919671"/>
            <a:ext cx="715987" cy="61150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Полилиния 76"/>
          <p:cNvSpPr/>
          <p:nvPr/>
        </p:nvSpPr>
        <p:spPr>
          <a:xfrm>
            <a:off x="5292081" y="3183999"/>
            <a:ext cx="715987" cy="603912"/>
          </a:xfrm>
          <a:custGeom>
            <a:avLst/>
            <a:gdLst>
              <a:gd name="connsiteX0" fmla="*/ 0 w 481076"/>
              <a:gd name="connsiteY0" fmla="*/ 46765 h 467646"/>
              <a:gd name="connsiteX1" fmla="*/ 46765 w 481076"/>
              <a:gd name="connsiteY1" fmla="*/ 0 h 467646"/>
              <a:gd name="connsiteX2" fmla="*/ 434311 w 481076"/>
              <a:gd name="connsiteY2" fmla="*/ 0 h 467646"/>
              <a:gd name="connsiteX3" fmla="*/ 481076 w 481076"/>
              <a:gd name="connsiteY3" fmla="*/ 46765 h 467646"/>
              <a:gd name="connsiteX4" fmla="*/ 481076 w 481076"/>
              <a:gd name="connsiteY4" fmla="*/ 420881 h 467646"/>
              <a:gd name="connsiteX5" fmla="*/ 434311 w 481076"/>
              <a:gd name="connsiteY5" fmla="*/ 467646 h 467646"/>
              <a:gd name="connsiteX6" fmla="*/ 46765 w 481076"/>
              <a:gd name="connsiteY6" fmla="*/ 467646 h 467646"/>
              <a:gd name="connsiteX7" fmla="*/ 0 w 481076"/>
              <a:gd name="connsiteY7" fmla="*/ 420881 h 467646"/>
              <a:gd name="connsiteX8" fmla="*/ 0 w 481076"/>
              <a:gd name="connsiteY8" fmla="*/ 46765 h 467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1076" h="467646">
                <a:moveTo>
                  <a:pt x="0" y="46765"/>
                </a:moveTo>
                <a:cubicBezTo>
                  <a:pt x="0" y="20937"/>
                  <a:pt x="20937" y="0"/>
                  <a:pt x="46765" y="0"/>
                </a:cubicBezTo>
                <a:lnTo>
                  <a:pt x="434311" y="0"/>
                </a:lnTo>
                <a:cubicBezTo>
                  <a:pt x="460139" y="0"/>
                  <a:pt x="481076" y="20937"/>
                  <a:pt x="481076" y="46765"/>
                </a:cubicBezTo>
                <a:lnTo>
                  <a:pt x="481076" y="420881"/>
                </a:lnTo>
                <a:cubicBezTo>
                  <a:pt x="481076" y="446709"/>
                  <a:pt x="460139" y="467646"/>
                  <a:pt x="434311" y="467646"/>
                </a:cubicBezTo>
                <a:lnTo>
                  <a:pt x="46765" y="467646"/>
                </a:lnTo>
                <a:cubicBezTo>
                  <a:pt x="20937" y="467646"/>
                  <a:pt x="0" y="446709"/>
                  <a:pt x="0" y="420881"/>
                </a:cubicBezTo>
                <a:lnTo>
                  <a:pt x="0" y="46765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Полилиния 78"/>
          <p:cNvSpPr/>
          <p:nvPr/>
        </p:nvSpPr>
        <p:spPr>
          <a:xfrm>
            <a:off x="6084434" y="5919671"/>
            <a:ext cx="647806" cy="61150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Полилиния 80"/>
          <p:cNvSpPr/>
          <p:nvPr/>
        </p:nvSpPr>
        <p:spPr>
          <a:xfrm>
            <a:off x="6084434" y="2060848"/>
            <a:ext cx="647806" cy="509882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031" tIns="68031" rIns="68031" bIns="6803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план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Полилиния 81"/>
          <p:cNvSpPr/>
          <p:nvPr/>
        </p:nvSpPr>
        <p:spPr>
          <a:xfrm>
            <a:off x="6084435" y="2649832"/>
            <a:ext cx="647806" cy="384347"/>
          </a:xfrm>
          <a:custGeom>
            <a:avLst/>
            <a:gdLst>
              <a:gd name="connsiteX0" fmla="*/ 0 w 499638"/>
              <a:gd name="connsiteY0" fmla="*/ 42908 h 429080"/>
              <a:gd name="connsiteX1" fmla="*/ 42908 w 499638"/>
              <a:gd name="connsiteY1" fmla="*/ 0 h 429080"/>
              <a:gd name="connsiteX2" fmla="*/ 456730 w 499638"/>
              <a:gd name="connsiteY2" fmla="*/ 0 h 429080"/>
              <a:gd name="connsiteX3" fmla="*/ 499638 w 499638"/>
              <a:gd name="connsiteY3" fmla="*/ 42908 h 429080"/>
              <a:gd name="connsiteX4" fmla="*/ 499638 w 499638"/>
              <a:gd name="connsiteY4" fmla="*/ 386172 h 429080"/>
              <a:gd name="connsiteX5" fmla="*/ 456730 w 499638"/>
              <a:gd name="connsiteY5" fmla="*/ 429080 h 429080"/>
              <a:gd name="connsiteX6" fmla="*/ 42908 w 499638"/>
              <a:gd name="connsiteY6" fmla="*/ 429080 h 429080"/>
              <a:gd name="connsiteX7" fmla="*/ 0 w 499638"/>
              <a:gd name="connsiteY7" fmla="*/ 386172 h 429080"/>
              <a:gd name="connsiteX8" fmla="*/ 0 w 499638"/>
              <a:gd name="connsiteY8" fmla="*/ 42908 h 429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638" h="429080">
                <a:moveTo>
                  <a:pt x="0" y="42908"/>
                </a:moveTo>
                <a:cubicBezTo>
                  <a:pt x="0" y="19211"/>
                  <a:pt x="19211" y="0"/>
                  <a:pt x="42908" y="0"/>
                </a:cubicBezTo>
                <a:lnTo>
                  <a:pt x="456730" y="0"/>
                </a:lnTo>
                <a:cubicBezTo>
                  <a:pt x="480427" y="0"/>
                  <a:pt x="499638" y="19211"/>
                  <a:pt x="499638" y="42908"/>
                </a:cubicBezTo>
                <a:lnTo>
                  <a:pt x="499638" y="386172"/>
                </a:lnTo>
                <a:cubicBezTo>
                  <a:pt x="499638" y="409869"/>
                  <a:pt x="480427" y="429080"/>
                  <a:pt x="456730" y="429080"/>
                </a:cubicBezTo>
                <a:lnTo>
                  <a:pt x="42908" y="429080"/>
                </a:lnTo>
                <a:cubicBezTo>
                  <a:pt x="19211" y="429080"/>
                  <a:pt x="0" y="409869"/>
                  <a:pt x="0" y="386172"/>
                </a:cubicBezTo>
                <a:lnTo>
                  <a:pt x="0" y="42908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77" tIns="54477" rIns="54477" bIns="5447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783</a:t>
            </a:r>
            <a:endParaRPr lang="ru-RU" sz="13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Полилиния 82"/>
          <p:cNvSpPr/>
          <p:nvPr/>
        </p:nvSpPr>
        <p:spPr>
          <a:xfrm>
            <a:off x="6084435" y="3871387"/>
            <a:ext cx="647806" cy="360000"/>
          </a:xfrm>
          <a:custGeom>
            <a:avLst/>
            <a:gdLst>
              <a:gd name="connsiteX0" fmla="*/ 0 w 473035"/>
              <a:gd name="connsiteY0" fmla="*/ 47304 h 500150"/>
              <a:gd name="connsiteX1" fmla="*/ 47304 w 473035"/>
              <a:gd name="connsiteY1" fmla="*/ 0 h 500150"/>
              <a:gd name="connsiteX2" fmla="*/ 425732 w 473035"/>
              <a:gd name="connsiteY2" fmla="*/ 0 h 500150"/>
              <a:gd name="connsiteX3" fmla="*/ 473036 w 473035"/>
              <a:gd name="connsiteY3" fmla="*/ 47304 h 500150"/>
              <a:gd name="connsiteX4" fmla="*/ 473035 w 473035"/>
              <a:gd name="connsiteY4" fmla="*/ 452847 h 500150"/>
              <a:gd name="connsiteX5" fmla="*/ 425731 w 473035"/>
              <a:gd name="connsiteY5" fmla="*/ 500151 h 500150"/>
              <a:gd name="connsiteX6" fmla="*/ 47304 w 473035"/>
              <a:gd name="connsiteY6" fmla="*/ 500150 h 500150"/>
              <a:gd name="connsiteX7" fmla="*/ 0 w 473035"/>
              <a:gd name="connsiteY7" fmla="*/ 452846 h 500150"/>
              <a:gd name="connsiteX8" fmla="*/ 0 w 473035"/>
              <a:gd name="connsiteY8" fmla="*/ 47304 h 5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3035" h="500150">
                <a:moveTo>
                  <a:pt x="0" y="47304"/>
                </a:moveTo>
                <a:cubicBezTo>
                  <a:pt x="0" y="21179"/>
                  <a:pt x="21179" y="0"/>
                  <a:pt x="47304" y="0"/>
                </a:cubicBezTo>
                <a:lnTo>
                  <a:pt x="425732" y="0"/>
                </a:lnTo>
                <a:cubicBezTo>
                  <a:pt x="451857" y="0"/>
                  <a:pt x="473036" y="21179"/>
                  <a:pt x="473036" y="47304"/>
                </a:cubicBezTo>
                <a:cubicBezTo>
                  <a:pt x="473036" y="182485"/>
                  <a:pt x="473035" y="317666"/>
                  <a:pt x="473035" y="452847"/>
                </a:cubicBezTo>
                <a:cubicBezTo>
                  <a:pt x="473035" y="478972"/>
                  <a:pt x="451856" y="500151"/>
                  <a:pt x="425731" y="500151"/>
                </a:cubicBezTo>
                <a:lnTo>
                  <a:pt x="47304" y="500150"/>
                </a:lnTo>
                <a:cubicBezTo>
                  <a:pt x="21179" y="500150"/>
                  <a:pt x="0" y="478971"/>
                  <a:pt x="0" y="452846"/>
                </a:cubicBezTo>
                <a:lnTo>
                  <a:pt x="0" y="47304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5765" tIns="55765" rIns="55765" bIns="5576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457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Полилиния 83"/>
          <p:cNvSpPr/>
          <p:nvPr/>
        </p:nvSpPr>
        <p:spPr>
          <a:xfrm>
            <a:off x="6084436" y="4293096"/>
            <a:ext cx="647804" cy="397711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32,0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Полилиния 84"/>
          <p:cNvSpPr/>
          <p:nvPr/>
        </p:nvSpPr>
        <p:spPr>
          <a:xfrm>
            <a:off x="6084434" y="4817072"/>
            <a:ext cx="647806" cy="387194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9,13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Полилиния 85"/>
          <p:cNvSpPr/>
          <p:nvPr/>
        </p:nvSpPr>
        <p:spPr>
          <a:xfrm>
            <a:off x="6084434" y="5289250"/>
            <a:ext cx="647807" cy="565601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Полилиния 86"/>
          <p:cNvSpPr/>
          <p:nvPr/>
        </p:nvSpPr>
        <p:spPr>
          <a:xfrm>
            <a:off x="6084168" y="3175844"/>
            <a:ext cx="648073" cy="620223"/>
          </a:xfrm>
          <a:custGeom>
            <a:avLst/>
            <a:gdLst>
              <a:gd name="connsiteX0" fmla="*/ 0 w 499638"/>
              <a:gd name="connsiteY0" fmla="*/ 42908 h 429080"/>
              <a:gd name="connsiteX1" fmla="*/ 42908 w 499638"/>
              <a:gd name="connsiteY1" fmla="*/ 0 h 429080"/>
              <a:gd name="connsiteX2" fmla="*/ 456730 w 499638"/>
              <a:gd name="connsiteY2" fmla="*/ 0 h 429080"/>
              <a:gd name="connsiteX3" fmla="*/ 499638 w 499638"/>
              <a:gd name="connsiteY3" fmla="*/ 42908 h 429080"/>
              <a:gd name="connsiteX4" fmla="*/ 499638 w 499638"/>
              <a:gd name="connsiteY4" fmla="*/ 386172 h 429080"/>
              <a:gd name="connsiteX5" fmla="*/ 456730 w 499638"/>
              <a:gd name="connsiteY5" fmla="*/ 429080 h 429080"/>
              <a:gd name="connsiteX6" fmla="*/ 42908 w 499638"/>
              <a:gd name="connsiteY6" fmla="*/ 429080 h 429080"/>
              <a:gd name="connsiteX7" fmla="*/ 0 w 499638"/>
              <a:gd name="connsiteY7" fmla="*/ 386172 h 429080"/>
              <a:gd name="connsiteX8" fmla="*/ 0 w 499638"/>
              <a:gd name="connsiteY8" fmla="*/ 42908 h 429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638" h="429080">
                <a:moveTo>
                  <a:pt x="0" y="42908"/>
                </a:moveTo>
                <a:cubicBezTo>
                  <a:pt x="0" y="19211"/>
                  <a:pt x="19211" y="0"/>
                  <a:pt x="42908" y="0"/>
                </a:cubicBezTo>
                <a:lnTo>
                  <a:pt x="456730" y="0"/>
                </a:lnTo>
                <a:cubicBezTo>
                  <a:pt x="480427" y="0"/>
                  <a:pt x="499638" y="19211"/>
                  <a:pt x="499638" y="42908"/>
                </a:cubicBezTo>
                <a:lnTo>
                  <a:pt x="499638" y="386172"/>
                </a:lnTo>
                <a:cubicBezTo>
                  <a:pt x="499638" y="409869"/>
                  <a:pt x="480427" y="429080"/>
                  <a:pt x="456730" y="429080"/>
                </a:cubicBezTo>
                <a:lnTo>
                  <a:pt x="42908" y="429080"/>
                </a:lnTo>
                <a:cubicBezTo>
                  <a:pt x="19211" y="429080"/>
                  <a:pt x="0" y="409869"/>
                  <a:pt x="0" y="386172"/>
                </a:cubicBezTo>
                <a:lnTo>
                  <a:pt x="0" y="42908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77" tIns="54477" rIns="54477" bIns="5447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</a:t>
            </a:r>
            <a:endParaRPr lang="ru-RU" sz="13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Полилиния 88"/>
          <p:cNvSpPr/>
          <p:nvPr/>
        </p:nvSpPr>
        <p:spPr>
          <a:xfrm>
            <a:off x="7592606" y="2060848"/>
            <a:ext cx="648071" cy="516659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031" tIns="68031" rIns="68031" bIns="6803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Полилиния 89"/>
          <p:cNvSpPr/>
          <p:nvPr/>
        </p:nvSpPr>
        <p:spPr>
          <a:xfrm>
            <a:off x="7592606" y="2650167"/>
            <a:ext cx="648072" cy="383676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855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Полилиния 93"/>
          <p:cNvSpPr/>
          <p:nvPr/>
        </p:nvSpPr>
        <p:spPr>
          <a:xfrm>
            <a:off x="7597184" y="3871387"/>
            <a:ext cx="643493" cy="36000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373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Полилиния 94"/>
          <p:cNvSpPr/>
          <p:nvPr/>
        </p:nvSpPr>
        <p:spPr>
          <a:xfrm>
            <a:off x="7592606" y="4816269"/>
            <a:ext cx="648071" cy="38880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Полилиния 95"/>
          <p:cNvSpPr/>
          <p:nvPr/>
        </p:nvSpPr>
        <p:spPr>
          <a:xfrm>
            <a:off x="7597184" y="4309498"/>
            <a:ext cx="643494" cy="364907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33,5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Полилиния 96"/>
          <p:cNvSpPr/>
          <p:nvPr/>
        </p:nvSpPr>
        <p:spPr>
          <a:xfrm>
            <a:off x="7592606" y="5288664"/>
            <a:ext cx="648071" cy="566773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433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Полилиния 91"/>
          <p:cNvSpPr/>
          <p:nvPr/>
        </p:nvSpPr>
        <p:spPr>
          <a:xfrm>
            <a:off x="7597183" y="5920740"/>
            <a:ext cx="643495" cy="610431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Полилиния 92"/>
          <p:cNvSpPr/>
          <p:nvPr/>
        </p:nvSpPr>
        <p:spPr>
          <a:xfrm>
            <a:off x="7592605" y="3178768"/>
            <a:ext cx="648073" cy="614375"/>
          </a:xfrm>
          <a:custGeom>
            <a:avLst/>
            <a:gdLst>
              <a:gd name="connsiteX0" fmla="*/ 0 w 499638"/>
              <a:gd name="connsiteY0" fmla="*/ 42908 h 429080"/>
              <a:gd name="connsiteX1" fmla="*/ 42908 w 499638"/>
              <a:gd name="connsiteY1" fmla="*/ 0 h 429080"/>
              <a:gd name="connsiteX2" fmla="*/ 456730 w 499638"/>
              <a:gd name="connsiteY2" fmla="*/ 0 h 429080"/>
              <a:gd name="connsiteX3" fmla="*/ 499638 w 499638"/>
              <a:gd name="connsiteY3" fmla="*/ 42908 h 429080"/>
              <a:gd name="connsiteX4" fmla="*/ 499638 w 499638"/>
              <a:gd name="connsiteY4" fmla="*/ 386172 h 429080"/>
              <a:gd name="connsiteX5" fmla="*/ 456730 w 499638"/>
              <a:gd name="connsiteY5" fmla="*/ 429080 h 429080"/>
              <a:gd name="connsiteX6" fmla="*/ 42908 w 499638"/>
              <a:gd name="connsiteY6" fmla="*/ 429080 h 429080"/>
              <a:gd name="connsiteX7" fmla="*/ 0 w 499638"/>
              <a:gd name="connsiteY7" fmla="*/ 386172 h 429080"/>
              <a:gd name="connsiteX8" fmla="*/ 0 w 499638"/>
              <a:gd name="connsiteY8" fmla="*/ 42908 h 429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638" h="429080">
                <a:moveTo>
                  <a:pt x="0" y="42908"/>
                </a:moveTo>
                <a:cubicBezTo>
                  <a:pt x="0" y="19211"/>
                  <a:pt x="19211" y="0"/>
                  <a:pt x="42908" y="0"/>
                </a:cubicBezTo>
                <a:lnTo>
                  <a:pt x="456730" y="0"/>
                </a:lnTo>
                <a:cubicBezTo>
                  <a:pt x="480427" y="0"/>
                  <a:pt x="499638" y="19211"/>
                  <a:pt x="499638" y="42908"/>
                </a:cubicBezTo>
                <a:lnTo>
                  <a:pt x="499638" y="386172"/>
                </a:lnTo>
                <a:cubicBezTo>
                  <a:pt x="499638" y="409869"/>
                  <a:pt x="480427" y="429080"/>
                  <a:pt x="456730" y="429080"/>
                </a:cubicBezTo>
                <a:lnTo>
                  <a:pt x="42908" y="429080"/>
                </a:lnTo>
                <a:cubicBezTo>
                  <a:pt x="19211" y="429080"/>
                  <a:pt x="0" y="409869"/>
                  <a:pt x="0" y="386172"/>
                </a:cubicBezTo>
                <a:lnTo>
                  <a:pt x="0" y="42908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77" tIns="54477" rIns="54477" bIns="5447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3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Полилиния 98"/>
          <p:cNvSpPr/>
          <p:nvPr/>
        </p:nvSpPr>
        <p:spPr>
          <a:xfrm>
            <a:off x="6850294" y="5285410"/>
            <a:ext cx="674036" cy="573281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372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Полилиния 130"/>
          <p:cNvSpPr/>
          <p:nvPr/>
        </p:nvSpPr>
        <p:spPr>
          <a:xfrm>
            <a:off x="6853643" y="2060848"/>
            <a:ext cx="670685" cy="509881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031" tIns="68031" rIns="68031" bIns="6803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2" name="Полилиния 131"/>
          <p:cNvSpPr/>
          <p:nvPr/>
        </p:nvSpPr>
        <p:spPr>
          <a:xfrm>
            <a:off x="6850294" y="2649832"/>
            <a:ext cx="674034" cy="384347"/>
          </a:xfrm>
          <a:custGeom>
            <a:avLst/>
            <a:gdLst>
              <a:gd name="connsiteX0" fmla="*/ 0 w 499638"/>
              <a:gd name="connsiteY0" fmla="*/ 42909 h 429089"/>
              <a:gd name="connsiteX1" fmla="*/ 42909 w 499638"/>
              <a:gd name="connsiteY1" fmla="*/ 0 h 429089"/>
              <a:gd name="connsiteX2" fmla="*/ 456729 w 499638"/>
              <a:gd name="connsiteY2" fmla="*/ 0 h 429089"/>
              <a:gd name="connsiteX3" fmla="*/ 499638 w 499638"/>
              <a:gd name="connsiteY3" fmla="*/ 42909 h 429089"/>
              <a:gd name="connsiteX4" fmla="*/ 499638 w 499638"/>
              <a:gd name="connsiteY4" fmla="*/ 386180 h 429089"/>
              <a:gd name="connsiteX5" fmla="*/ 456729 w 499638"/>
              <a:gd name="connsiteY5" fmla="*/ 429089 h 429089"/>
              <a:gd name="connsiteX6" fmla="*/ 42909 w 499638"/>
              <a:gd name="connsiteY6" fmla="*/ 429089 h 429089"/>
              <a:gd name="connsiteX7" fmla="*/ 0 w 499638"/>
              <a:gd name="connsiteY7" fmla="*/ 386180 h 429089"/>
              <a:gd name="connsiteX8" fmla="*/ 0 w 499638"/>
              <a:gd name="connsiteY8" fmla="*/ 42909 h 429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638" h="429089">
                <a:moveTo>
                  <a:pt x="0" y="42909"/>
                </a:moveTo>
                <a:cubicBezTo>
                  <a:pt x="0" y="19211"/>
                  <a:pt x="19211" y="0"/>
                  <a:pt x="42909" y="0"/>
                </a:cubicBezTo>
                <a:lnTo>
                  <a:pt x="456729" y="0"/>
                </a:lnTo>
                <a:cubicBezTo>
                  <a:pt x="480427" y="0"/>
                  <a:pt x="499638" y="19211"/>
                  <a:pt x="499638" y="42909"/>
                </a:cubicBezTo>
                <a:lnTo>
                  <a:pt x="499638" y="386180"/>
                </a:lnTo>
                <a:cubicBezTo>
                  <a:pt x="499638" y="409878"/>
                  <a:pt x="480427" y="429089"/>
                  <a:pt x="456729" y="429089"/>
                </a:cubicBezTo>
                <a:lnTo>
                  <a:pt x="42909" y="429089"/>
                </a:lnTo>
                <a:cubicBezTo>
                  <a:pt x="19211" y="429089"/>
                  <a:pt x="0" y="409878"/>
                  <a:pt x="0" y="386180"/>
                </a:cubicBezTo>
                <a:lnTo>
                  <a:pt x="0" y="42909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78" tIns="54478" rIns="54478" bIns="54478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818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" name="Полилиния 142"/>
          <p:cNvSpPr/>
          <p:nvPr/>
        </p:nvSpPr>
        <p:spPr>
          <a:xfrm>
            <a:off x="6853643" y="3871387"/>
            <a:ext cx="670685" cy="360000"/>
          </a:xfrm>
          <a:custGeom>
            <a:avLst/>
            <a:gdLst>
              <a:gd name="connsiteX0" fmla="*/ 0 w 488058"/>
              <a:gd name="connsiteY0" fmla="*/ 48806 h 547530"/>
              <a:gd name="connsiteX1" fmla="*/ 48806 w 488058"/>
              <a:gd name="connsiteY1" fmla="*/ 0 h 547530"/>
              <a:gd name="connsiteX2" fmla="*/ 439252 w 488058"/>
              <a:gd name="connsiteY2" fmla="*/ 0 h 547530"/>
              <a:gd name="connsiteX3" fmla="*/ 488058 w 488058"/>
              <a:gd name="connsiteY3" fmla="*/ 48806 h 547530"/>
              <a:gd name="connsiteX4" fmla="*/ 488058 w 488058"/>
              <a:gd name="connsiteY4" fmla="*/ 498724 h 547530"/>
              <a:gd name="connsiteX5" fmla="*/ 439252 w 488058"/>
              <a:gd name="connsiteY5" fmla="*/ 547530 h 547530"/>
              <a:gd name="connsiteX6" fmla="*/ 48806 w 488058"/>
              <a:gd name="connsiteY6" fmla="*/ 547530 h 547530"/>
              <a:gd name="connsiteX7" fmla="*/ 0 w 488058"/>
              <a:gd name="connsiteY7" fmla="*/ 498724 h 547530"/>
              <a:gd name="connsiteX8" fmla="*/ 0 w 488058"/>
              <a:gd name="connsiteY8" fmla="*/ 48806 h 547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8058" h="547530">
                <a:moveTo>
                  <a:pt x="0" y="48806"/>
                </a:moveTo>
                <a:cubicBezTo>
                  <a:pt x="0" y="21851"/>
                  <a:pt x="21851" y="0"/>
                  <a:pt x="48806" y="0"/>
                </a:cubicBezTo>
                <a:lnTo>
                  <a:pt x="439252" y="0"/>
                </a:lnTo>
                <a:cubicBezTo>
                  <a:pt x="466207" y="0"/>
                  <a:pt x="488058" y="21851"/>
                  <a:pt x="488058" y="48806"/>
                </a:cubicBezTo>
                <a:lnTo>
                  <a:pt x="488058" y="498724"/>
                </a:lnTo>
                <a:cubicBezTo>
                  <a:pt x="488058" y="525679"/>
                  <a:pt x="466207" y="547530"/>
                  <a:pt x="439252" y="547530"/>
                </a:cubicBezTo>
                <a:lnTo>
                  <a:pt x="48806" y="547530"/>
                </a:lnTo>
                <a:cubicBezTo>
                  <a:pt x="21851" y="547530"/>
                  <a:pt x="0" y="525679"/>
                  <a:pt x="0" y="498724"/>
                </a:cubicBezTo>
                <a:lnTo>
                  <a:pt x="0" y="48806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205" tIns="56205" rIns="56205" bIns="5620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371</a:t>
            </a:r>
          </a:p>
        </p:txBody>
      </p:sp>
      <p:sp>
        <p:nvSpPr>
          <p:cNvPr id="144" name="Полилиния 143"/>
          <p:cNvSpPr/>
          <p:nvPr/>
        </p:nvSpPr>
        <p:spPr>
          <a:xfrm>
            <a:off x="6850294" y="4296890"/>
            <a:ext cx="674035" cy="390123"/>
          </a:xfrm>
          <a:custGeom>
            <a:avLst/>
            <a:gdLst>
              <a:gd name="connsiteX0" fmla="*/ 0 w 473035"/>
              <a:gd name="connsiteY0" fmla="*/ 37807 h 378068"/>
              <a:gd name="connsiteX1" fmla="*/ 37807 w 473035"/>
              <a:gd name="connsiteY1" fmla="*/ 0 h 378068"/>
              <a:gd name="connsiteX2" fmla="*/ 435228 w 473035"/>
              <a:gd name="connsiteY2" fmla="*/ 0 h 378068"/>
              <a:gd name="connsiteX3" fmla="*/ 473035 w 473035"/>
              <a:gd name="connsiteY3" fmla="*/ 37807 h 378068"/>
              <a:gd name="connsiteX4" fmla="*/ 473035 w 473035"/>
              <a:gd name="connsiteY4" fmla="*/ 340261 h 378068"/>
              <a:gd name="connsiteX5" fmla="*/ 435228 w 473035"/>
              <a:gd name="connsiteY5" fmla="*/ 378068 h 378068"/>
              <a:gd name="connsiteX6" fmla="*/ 37807 w 473035"/>
              <a:gd name="connsiteY6" fmla="*/ 378068 h 378068"/>
              <a:gd name="connsiteX7" fmla="*/ 0 w 473035"/>
              <a:gd name="connsiteY7" fmla="*/ 340261 h 378068"/>
              <a:gd name="connsiteX8" fmla="*/ 0 w 473035"/>
              <a:gd name="connsiteY8" fmla="*/ 37807 h 378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3035" h="378068">
                <a:moveTo>
                  <a:pt x="0" y="37807"/>
                </a:moveTo>
                <a:cubicBezTo>
                  <a:pt x="0" y="16927"/>
                  <a:pt x="16927" y="0"/>
                  <a:pt x="37807" y="0"/>
                </a:cubicBezTo>
                <a:lnTo>
                  <a:pt x="435228" y="0"/>
                </a:lnTo>
                <a:cubicBezTo>
                  <a:pt x="456108" y="0"/>
                  <a:pt x="473035" y="16927"/>
                  <a:pt x="473035" y="37807"/>
                </a:cubicBezTo>
                <a:lnTo>
                  <a:pt x="473035" y="340261"/>
                </a:lnTo>
                <a:cubicBezTo>
                  <a:pt x="473035" y="361141"/>
                  <a:pt x="456108" y="378068"/>
                  <a:pt x="435228" y="378068"/>
                </a:cubicBezTo>
                <a:lnTo>
                  <a:pt x="37807" y="378068"/>
                </a:lnTo>
                <a:cubicBezTo>
                  <a:pt x="16927" y="378068"/>
                  <a:pt x="0" y="361141"/>
                  <a:pt x="0" y="340261"/>
                </a:cubicBezTo>
                <a:lnTo>
                  <a:pt x="0" y="37807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2983" tIns="52983" rIns="52983" bIns="5298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32,9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5" name="Полилиния 144"/>
          <p:cNvSpPr/>
          <p:nvPr/>
        </p:nvSpPr>
        <p:spPr>
          <a:xfrm>
            <a:off x="6850294" y="4817072"/>
            <a:ext cx="670685" cy="387194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6" name="Полилиния 145"/>
          <p:cNvSpPr/>
          <p:nvPr/>
        </p:nvSpPr>
        <p:spPr>
          <a:xfrm>
            <a:off x="6850295" y="5919671"/>
            <a:ext cx="674036" cy="61150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7" name="Полилиния 146"/>
          <p:cNvSpPr/>
          <p:nvPr/>
        </p:nvSpPr>
        <p:spPr>
          <a:xfrm>
            <a:off x="6853643" y="3187236"/>
            <a:ext cx="670686" cy="597439"/>
          </a:xfrm>
          <a:custGeom>
            <a:avLst/>
            <a:gdLst>
              <a:gd name="connsiteX0" fmla="*/ 0 w 499638"/>
              <a:gd name="connsiteY0" fmla="*/ 42908 h 429080"/>
              <a:gd name="connsiteX1" fmla="*/ 42908 w 499638"/>
              <a:gd name="connsiteY1" fmla="*/ 0 h 429080"/>
              <a:gd name="connsiteX2" fmla="*/ 456730 w 499638"/>
              <a:gd name="connsiteY2" fmla="*/ 0 h 429080"/>
              <a:gd name="connsiteX3" fmla="*/ 499638 w 499638"/>
              <a:gd name="connsiteY3" fmla="*/ 42908 h 429080"/>
              <a:gd name="connsiteX4" fmla="*/ 499638 w 499638"/>
              <a:gd name="connsiteY4" fmla="*/ 386172 h 429080"/>
              <a:gd name="connsiteX5" fmla="*/ 456730 w 499638"/>
              <a:gd name="connsiteY5" fmla="*/ 429080 h 429080"/>
              <a:gd name="connsiteX6" fmla="*/ 42908 w 499638"/>
              <a:gd name="connsiteY6" fmla="*/ 429080 h 429080"/>
              <a:gd name="connsiteX7" fmla="*/ 0 w 499638"/>
              <a:gd name="connsiteY7" fmla="*/ 386172 h 429080"/>
              <a:gd name="connsiteX8" fmla="*/ 0 w 499638"/>
              <a:gd name="connsiteY8" fmla="*/ 42908 h 429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638" h="429080">
                <a:moveTo>
                  <a:pt x="0" y="42908"/>
                </a:moveTo>
                <a:cubicBezTo>
                  <a:pt x="0" y="19211"/>
                  <a:pt x="19211" y="0"/>
                  <a:pt x="42908" y="0"/>
                </a:cubicBezTo>
                <a:lnTo>
                  <a:pt x="456730" y="0"/>
                </a:lnTo>
                <a:cubicBezTo>
                  <a:pt x="480427" y="0"/>
                  <a:pt x="499638" y="19211"/>
                  <a:pt x="499638" y="42908"/>
                </a:cubicBezTo>
                <a:lnTo>
                  <a:pt x="499638" y="386172"/>
                </a:lnTo>
                <a:cubicBezTo>
                  <a:pt x="499638" y="409869"/>
                  <a:pt x="480427" y="429080"/>
                  <a:pt x="456730" y="429080"/>
                </a:cubicBezTo>
                <a:lnTo>
                  <a:pt x="42908" y="429080"/>
                </a:lnTo>
                <a:cubicBezTo>
                  <a:pt x="19211" y="429080"/>
                  <a:pt x="0" y="409869"/>
                  <a:pt x="0" y="386172"/>
                </a:cubicBezTo>
                <a:lnTo>
                  <a:pt x="0" y="42908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77" tIns="54477" rIns="54477" bIns="5447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3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9" name="Полилиния 148"/>
          <p:cNvSpPr/>
          <p:nvPr/>
        </p:nvSpPr>
        <p:spPr>
          <a:xfrm>
            <a:off x="8349658" y="2060848"/>
            <a:ext cx="691417" cy="509882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031" tIns="68031" rIns="68031" bIns="6803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0" name="Полилиния 149"/>
          <p:cNvSpPr/>
          <p:nvPr/>
        </p:nvSpPr>
        <p:spPr>
          <a:xfrm>
            <a:off x="8349657" y="2649832"/>
            <a:ext cx="691418" cy="384347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893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4" name="Полилиния 153"/>
          <p:cNvSpPr/>
          <p:nvPr/>
        </p:nvSpPr>
        <p:spPr>
          <a:xfrm>
            <a:off x="8354235" y="3871387"/>
            <a:ext cx="686840" cy="36000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373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5" name="Полилиния 154"/>
          <p:cNvSpPr/>
          <p:nvPr/>
        </p:nvSpPr>
        <p:spPr>
          <a:xfrm>
            <a:off x="8349658" y="4816269"/>
            <a:ext cx="691417" cy="38880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6" name="Полилиния 155"/>
          <p:cNvSpPr/>
          <p:nvPr/>
        </p:nvSpPr>
        <p:spPr>
          <a:xfrm>
            <a:off x="8354234" y="4305704"/>
            <a:ext cx="686841" cy="372495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34,2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7" name="Полилиния 156"/>
          <p:cNvSpPr/>
          <p:nvPr/>
        </p:nvSpPr>
        <p:spPr>
          <a:xfrm>
            <a:off x="8349658" y="5285409"/>
            <a:ext cx="691417" cy="573283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405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2" name="Полилиния 151"/>
          <p:cNvSpPr/>
          <p:nvPr/>
        </p:nvSpPr>
        <p:spPr>
          <a:xfrm>
            <a:off x="8354233" y="5919672"/>
            <a:ext cx="686842" cy="611499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" name="Полилиния 152"/>
          <p:cNvSpPr/>
          <p:nvPr/>
        </p:nvSpPr>
        <p:spPr>
          <a:xfrm>
            <a:off x="8349657" y="3179686"/>
            <a:ext cx="691418" cy="612539"/>
          </a:xfrm>
          <a:custGeom>
            <a:avLst/>
            <a:gdLst>
              <a:gd name="connsiteX0" fmla="*/ 0 w 499638"/>
              <a:gd name="connsiteY0" fmla="*/ 42908 h 429080"/>
              <a:gd name="connsiteX1" fmla="*/ 42908 w 499638"/>
              <a:gd name="connsiteY1" fmla="*/ 0 h 429080"/>
              <a:gd name="connsiteX2" fmla="*/ 456730 w 499638"/>
              <a:gd name="connsiteY2" fmla="*/ 0 h 429080"/>
              <a:gd name="connsiteX3" fmla="*/ 499638 w 499638"/>
              <a:gd name="connsiteY3" fmla="*/ 42908 h 429080"/>
              <a:gd name="connsiteX4" fmla="*/ 499638 w 499638"/>
              <a:gd name="connsiteY4" fmla="*/ 386172 h 429080"/>
              <a:gd name="connsiteX5" fmla="*/ 456730 w 499638"/>
              <a:gd name="connsiteY5" fmla="*/ 429080 h 429080"/>
              <a:gd name="connsiteX6" fmla="*/ 42908 w 499638"/>
              <a:gd name="connsiteY6" fmla="*/ 429080 h 429080"/>
              <a:gd name="connsiteX7" fmla="*/ 0 w 499638"/>
              <a:gd name="connsiteY7" fmla="*/ 386172 h 429080"/>
              <a:gd name="connsiteX8" fmla="*/ 0 w 499638"/>
              <a:gd name="connsiteY8" fmla="*/ 42908 h 429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638" h="429080">
                <a:moveTo>
                  <a:pt x="0" y="42908"/>
                </a:moveTo>
                <a:cubicBezTo>
                  <a:pt x="0" y="19211"/>
                  <a:pt x="19211" y="0"/>
                  <a:pt x="42908" y="0"/>
                </a:cubicBezTo>
                <a:lnTo>
                  <a:pt x="456730" y="0"/>
                </a:lnTo>
                <a:cubicBezTo>
                  <a:pt x="480427" y="0"/>
                  <a:pt x="499638" y="19211"/>
                  <a:pt x="499638" y="42908"/>
                </a:cubicBezTo>
                <a:lnTo>
                  <a:pt x="499638" y="386172"/>
                </a:lnTo>
                <a:cubicBezTo>
                  <a:pt x="499638" y="409869"/>
                  <a:pt x="480427" y="429080"/>
                  <a:pt x="456730" y="429080"/>
                </a:cubicBezTo>
                <a:lnTo>
                  <a:pt x="42908" y="429080"/>
                </a:lnTo>
                <a:cubicBezTo>
                  <a:pt x="19211" y="429080"/>
                  <a:pt x="0" y="409869"/>
                  <a:pt x="0" y="386172"/>
                </a:cubicBezTo>
                <a:lnTo>
                  <a:pt x="0" y="42908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77" tIns="54477" rIns="54477" bIns="5447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3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61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Прямоугольник 39"/>
          <p:cNvSpPr/>
          <p:nvPr/>
        </p:nvSpPr>
        <p:spPr>
          <a:xfrm>
            <a:off x="338621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5496" y="692696"/>
            <a:ext cx="6152412" cy="144015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 Чувашской Республики питьевой водой, соответствующей требованиям безопасности и безвредности, установленным санитарно-эпидемиологическими правилами, в объеме, достаточном для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жизнедеятельности;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приведение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коммунальной инфраструктуры в соответствие со стандартами качества, обеспечивающими комфортные и безопасные условия проживания населения;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надежности функционирования газотранспортной системы населенных пунктов Чувашской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07747" y="2734717"/>
            <a:ext cx="3312125" cy="2693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1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7" name="Диаграмма 5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177113"/>
              </p:ext>
            </p:extLst>
          </p:nvPr>
        </p:nvGraphicFramePr>
        <p:xfrm>
          <a:off x="162189" y="3165493"/>
          <a:ext cx="3163795" cy="28124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090151" y="6376243"/>
            <a:ext cx="1006489" cy="365125"/>
          </a:xfrm>
        </p:spPr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83</a:t>
            </a:fld>
            <a:endParaRPr lang="ru-RU" dirty="0"/>
          </a:p>
        </p:txBody>
      </p:sp>
      <p:sp>
        <p:nvSpPr>
          <p:cNvPr id="59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</a:t>
            </a:r>
            <a:endParaRPr lang="ru-RU" sz="17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7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Модернизация и развитие сферы жилищно-коммунального </a:t>
            </a:r>
            <a:r>
              <a:rPr lang="ru-RU" sz="17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хозяйства»</a:t>
            </a:r>
            <a:endParaRPr lang="ru-RU" sz="17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0" name="Прямая соединительная линия 5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3521165" y="2780928"/>
            <a:ext cx="5434713" cy="219393"/>
          </a:xfrm>
          <a:custGeom>
            <a:avLst/>
            <a:gdLst>
              <a:gd name="connsiteX0" fmla="*/ 0 w 3933156"/>
              <a:gd name="connsiteY0" fmla="*/ 47719 h 477185"/>
              <a:gd name="connsiteX1" fmla="*/ 47719 w 3933156"/>
              <a:gd name="connsiteY1" fmla="*/ 0 h 477185"/>
              <a:gd name="connsiteX2" fmla="*/ 3885438 w 3933156"/>
              <a:gd name="connsiteY2" fmla="*/ 0 h 477185"/>
              <a:gd name="connsiteX3" fmla="*/ 3933157 w 3933156"/>
              <a:gd name="connsiteY3" fmla="*/ 47719 h 477185"/>
              <a:gd name="connsiteX4" fmla="*/ 3933156 w 3933156"/>
              <a:gd name="connsiteY4" fmla="*/ 429467 h 477185"/>
              <a:gd name="connsiteX5" fmla="*/ 3885437 w 3933156"/>
              <a:gd name="connsiteY5" fmla="*/ 477186 h 477185"/>
              <a:gd name="connsiteX6" fmla="*/ 47719 w 3933156"/>
              <a:gd name="connsiteY6" fmla="*/ 477185 h 477185"/>
              <a:gd name="connsiteX7" fmla="*/ 0 w 3933156"/>
              <a:gd name="connsiteY7" fmla="*/ 429466 h 477185"/>
              <a:gd name="connsiteX8" fmla="*/ 0 w 3933156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3156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3885438" y="0"/>
                </a:lnTo>
                <a:cubicBezTo>
                  <a:pt x="3911792" y="0"/>
                  <a:pt x="3933157" y="21365"/>
                  <a:pt x="3933157" y="47719"/>
                </a:cubicBezTo>
                <a:cubicBezTo>
                  <a:pt x="3933157" y="174968"/>
                  <a:pt x="3933156" y="302218"/>
                  <a:pt x="3933156" y="429467"/>
                </a:cubicBezTo>
                <a:cubicBezTo>
                  <a:pt x="3933156" y="455821"/>
                  <a:pt x="3911791" y="477186"/>
                  <a:pt x="3885437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i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структурных элементов, млн. руб.</a:t>
            </a:r>
          </a:p>
        </p:txBody>
      </p:sp>
      <p:pic>
        <p:nvPicPr>
          <p:cNvPr id="4" name="Picture 2" descr="T:\Госдолг\Катя\05.12.14_batarei_-_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692697"/>
            <a:ext cx="2265233" cy="15087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олилиния 25"/>
          <p:cNvSpPr/>
          <p:nvPr/>
        </p:nvSpPr>
        <p:spPr>
          <a:xfrm>
            <a:off x="3529801" y="3607250"/>
            <a:ext cx="3393688" cy="613838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«Модернизация коммунальной инфраструктуры»</a:t>
            </a:r>
          </a:p>
        </p:txBody>
      </p:sp>
      <p:sp>
        <p:nvSpPr>
          <p:cNvPr id="36" name="Полилиния 35"/>
          <p:cNvSpPr/>
          <p:nvPr/>
        </p:nvSpPr>
        <p:spPr>
          <a:xfrm>
            <a:off x="7057323" y="3607251"/>
            <a:ext cx="591509" cy="613838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1 208,7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3521165" y="4870382"/>
            <a:ext cx="3402324" cy="432048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Ведомственный проект «Водоснабжение, водоотведение и очистка сточных вод»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7042920" y="5424417"/>
            <a:ext cx="608325" cy="806221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179,0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3521166" y="4312057"/>
            <a:ext cx="3419595" cy="435904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Ведомственный проект «Обеспечение качества жилищно-коммунальных услуг»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3538438" y="3070729"/>
            <a:ext cx="3418444" cy="430279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7050179" y="3061529"/>
            <a:ext cx="612000" cy="458012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7727547" y="3061528"/>
            <a:ext cx="601446" cy="458012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8363041" y="3061528"/>
            <a:ext cx="601446" cy="480613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7042919" y="4853753"/>
            <a:ext cx="605913" cy="448677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2 590,6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7710699" y="4870382"/>
            <a:ext cx="618293" cy="435381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1 152,8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8393419" y="4870382"/>
            <a:ext cx="595588" cy="435381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1 093,8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3538437" y="5424417"/>
            <a:ext cx="3402324" cy="806221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процессных мероприятий «Улучшение условий проживания граждан в многоквартирных домах»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Полилиния 63"/>
          <p:cNvSpPr/>
          <p:nvPr/>
        </p:nvSpPr>
        <p:spPr>
          <a:xfrm>
            <a:off x="7057323" y="4312057"/>
            <a:ext cx="591509" cy="435904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540,9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7729469" y="5424416"/>
            <a:ext cx="608325" cy="806221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8396272" y="5444717"/>
            <a:ext cx="608325" cy="806221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7710700" y="4312057"/>
            <a:ext cx="627094" cy="435904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14,4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8396271" y="4312057"/>
            <a:ext cx="592735" cy="456655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14,4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7724090" y="3607250"/>
            <a:ext cx="591509" cy="613838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1 248,1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8393419" y="3607251"/>
            <a:ext cx="595587" cy="613837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1 374,1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99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/>
          <p:nvPr/>
        </p:nvSpPr>
        <p:spPr>
          <a:xfrm>
            <a:off x="5544775" y="1246395"/>
            <a:ext cx="3516505" cy="836382"/>
          </a:xfrm>
          <a:custGeom>
            <a:avLst/>
            <a:gdLst>
              <a:gd name="connsiteX0" fmla="*/ 0 w 3902419"/>
              <a:gd name="connsiteY0" fmla="*/ 91715 h 917152"/>
              <a:gd name="connsiteX1" fmla="*/ 91715 w 3902419"/>
              <a:gd name="connsiteY1" fmla="*/ 0 h 917152"/>
              <a:gd name="connsiteX2" fmla="*/ 3810704 w 3902419"/>
              <a:gd name="connsiteY2" fmla="*/ 0 h 917152"/>
              <a:gd name="connsiteX3" fmla="*/ 3902419 w 3902419"/>
              <a:gd name="connsiteY3" fmla="*/ 91715 h 917152"/>
              <a:gd name="connsiteX4" fmla="*/ 3902419 w 3902419"/>
              <a:gd name="connsiteY4" fmla="*/ 825437 h 917152"/>
              <a:gd name="connsiteX5" fmla="*/ 3810704 w 3902419"/>
              <a:gd name="connsiteY5" fmla="*/ 917152 h 917152"/>
              <a:gd name="connsiteX6" fmla="*/ 91715 w 3902419"/>
              <a:gd name="connsiteY6" fmla="*/ 917152 h 917152"/>
              <a:gd name="connsiteX7" fmla="*/ 0 w 3902419"/>
              <a:gd name="connsiteY7" fmla="*/ 825437 h 917152"/>
              <a:gd name="connsiteX8" fmla="*/ 0 w 3902419"/>
              <a:gd name="connsiteY8" fmla="*/ 91715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2419" h="917152">
                <a:moveTo>
                  <a:pt x="0" y="91715"/>
                </a:moveTo>
                <a:cubicBezTo>
                  <a:pt x="0" y="41062"/>
                  <a:pt x="41062" y="0"/>
                  <a:pt x="91715" y="0"/>
                </a:cubicBezTo>
                <a:lnTo>
                  <a:pt x="3810704" y="0"/>
                </a:lnTo>
                <a:cubicBezTo>
                  <a:pt x="3861357" y="0"/>
                  <a:pt x="3902419" y="41062"/>
                  <a:pt x="3902419" y="91715"/>
                </a:cubicBezTo>
                <a:lnTo>
                  <a:pt x="3902419" y="825437"/>
                </a:lnTo>
                <a:cubicBezTo>
                  <a:pt x="3902419" y="876090"/>
                  <a:pt x="3861357" y="917152"/>
                  <a:pt x="3810704" y="917152"/>
                </a:cubicBezTo>
                <a:lnTo>
                  <a:pt x="91715" y="917152"/>
                </a:lnTo>
                <a:cubicBezTo>
                  <a:pt x="41062" y="917152"/>
                  <a:pt x="0" y="876090"/>
                  <a:pt x="0" y="825437"/>
                </a:cubicBezTo>
                <a:lnTo>
                  <a:pt x="0" y="91715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80202" tIns="80202" rIns="80202" bIns="80202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31890" y="2850496"/>
            <a:ext cx="5204405" cy="40113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населения, обеспеченного качественной питьевой водой из систем централизованного водоснабжения, процентов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31890" y="3328499"/>
            <a:ext cx="5204405" cy="45846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уличной водопроводной сети, нуждающейся в замене, в общем протяжении водопроводной сети, процентов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131888" y="4437112"/>
            <a:ext cx="5204407" cy="56436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Модернизация лифтов и лифтового оборудования, единиц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28529" y="1914366"/>
            <a:ext cx="2211223" cy="650538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84</a:t>
            </a:fld>
            <a:endParaRPr lang="ru-RU" dirty="0"/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</a:t>
            </a:r>
            <a:endParaRPr lang="ru-RU" sz="17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7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Модернизация и развитие сферы жилищно-коммунального </a:t>
            </a:r>
            <a:r>
              <a:rPr lang="ru-RU" sz="17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хозяйства»</a:t>
            </a:r>
          </a:p>
          <a:p>
            <a:pPr marL="0" indent="0" algn="l" fontAlgn="auto">
              <a:spcAft>
                <a:spcPts val="0"/>
              </a:spcAft>
              <a:buNone/>
            </a:pPr>
            <a:endParaRPr lang="ru-RU" sz="17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1" name="Прямая соединительная линия 4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131890" y="5627453"/>
            <a:ext cx="5204405" cy="82255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Регистрация в установленном порядке органами местного самоуправления и газораспределительной организацией права собственности на недвижимые объекты газораспределения, являющиеся бесхозяйными, единиц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Скругленный прямоугольник 89"/>
          <p:cNvSpPr/>
          <p:nvPr/>
        </p:nvSpPr>
        <p:spPr>
          <a:xfrm>
            <a:off x="137506" y="5094664"/>
            <a:ext cx="5204405" cy="43023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оличество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многоквартирных домов, в которых проведен капитальный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ремонт, единиц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26274" y="3933056"/>
            <a:ext cx="5210021" cy="38803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заемных средств в общем объеме капитальных вложений в системы теплоснабжения, процентов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6961573" y="2212323"/>
            <a:ext cx="648000" cy="468000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031" tIns="68031" rIns="68031" bIns="6803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6960414" y="3328500"/>
            <a:ext cx="648000" cy="458462"/>
          </a:xfrm>
          <a:custGeom>
            <a:avLst/>
            <a:gdLst>
              <a:gd name="connsiteX0" fmla="*/ 0 w 488058"/>
              <a:gd name="connsiteY0" fmla="*/ 48806 h 547530"/>
              <a:gd name="connsiteX1" fmla="*/ 48806 w 488058"/>
              <a:gd name="connsiteY1" fmla="*/ 0 h 547530"/>
              <a:gd name="connsiteX2" fmla="*/ 439252 w 488058"/>
              <a:gd name="connsiteY2" fmla="*/ 0 h 547530"/>
              <a:gd name="connsiteX3" fmla="*/ 488058 w 488058"/>
              <a:gd name="connsiteY3" fmla="*/ 48806 h 547530"/>
              <a:gd name="connsiteX4" fmla="*/ 488058 w 488058"/>
              <a:gd name="connsiteY4" fmla="*/ 498724 h 547530"/>
              <a:gd name="connsiteX5" fmla="*/ 439252 w 488058"/>
              <a:gd name="connsiteY5" fmla="*/ 547530 h 547530"/>
              <a:gd name="connsiteX6" fmla="*/ 48806 w 488058"/>
              <a:gd name="connsiteY6" fmla="*/ 547530 h 547530"/>
              <a:gd name="connsiteX7" fmla="*/ 0 w 488058"/>
              <a:gd name="connsiteY7" fmla="*/ 498724 h 547530"/>
              <a:gd name="connsiteX8" fmla="*/ 0 w 488058"/>
              <a:gd name="connsiteY8" fmla="*/ 48806 h 547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8058" h="547530">
                <a:moveTo>
                  <a:pt x="0" y="48806"/>
                </a:moveTo>
                <a:cubicBezTo>
                  <a:pt x="0" y="21851"/>
                  <a:pt x="21851" y="0"/>
                  <a:pt x="48806" y="0"/>
                </a:cubicBezTo>
                <a:lnTo>
                  <a:pt x="439252" y="0"/>
                </a:lnTo>
                <a:cubicBezTo>
                  <a:pt x="466207" y="0"/>
                  <a:pt x="488058" y="21851"/>
                  <a:pt x="488058" y="48806"/>
                </a:cubicBezTo>
                <a:lnTo>
                  <a:pt x="488058" y="498724"/>
                </a:lnTo>
                <a:cubicBezTo>
                  <a:pt x="488058" y="525679"/>
                  <a:pt x="466207" y="547530"/>
                  <a:pt x="439252" y="547530"/>
                </a:cubicBezTo>
                <a:lnTo>
                  <a:pt x="48806" y="547530"/>
                </a:lnTo>
                <a:cubicBezTo>
                  <a:pt x="21851" y="547530"/>
                  <a:pt x="0" y="525679"/>
                  <a:pt x="0" y="498724"/>
                </a:cubicBezTo>
                <a:lnTo>
                  <a:pt x="0" y="48806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205" tIns="56205" rIns="56205" bIns="5620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30,1</a:t>
            </a:r>
          </a:p>
        </p:txBody>
      </p:sp>
      <p:sp>
        <p:nvSpPr>
          <p:cNvPr id="50" name="Полилиния 49"/>
          <p:cNvSpPr/>
          <p:nvPr/>
        </p:nvSpPr>
        <p:spPr>
          <a:xfrm>
            <a:off x="6965840" y="4437110"/>
            <a:ext cx="648000" cy="564369"/>
          </a:xfrm>
          <a:custGeom>
            <a:avLst/>
            <a:gdLst>
              <a:gd name="connsiteX0" fmla="*/ 0 w 473035"/>
              <a:gd name="connsiteY0" fmla="*/ 37807 h 378068"/>
              <a:gd name="connsiteX1" fmla="*/ 37807 w 473035"/>
              <a:gd name="connsiteY1" fmla="*/ 0 h 378068"/>
              <a:gd name="connsiteX2" fmla="*/ 435228 w 473035"/>
              <a:gd name="connsiteY2" fmla="*/ 0 h 378068"/>
              <a:gd name="connsiteX3" fmla="*/ 473035 w 473035"/>
              <a:gd name="connsiteY3" fmla="*/ 37807 h 378068"/>
              <a:gd name="connsiteX4" fmla="*/ 473035 w 473035"/>
              <a:gd name="connsiteY4" fmla="*/ 340261 h 378068"/>
              <a:gd name="connsiteX5" fmla="*/ 435228 w 473035"/>
              <a:gd name="connsiteY5" fmla="*/ 378068 h 378068"/>
              <a:gd name="connsiteX6" fmla="*/ 37807 w 473035"/>
              <a:gd name="connsiteY6" fmla="*/ 378068 h 378068"/>
              <a:gd name="connsiteX7" fmla="*/ 0 w 473035"/>
              <a:gd name="connsiteY7" fmla="*/ 340261 h 378068"/>
              <a:gd name="connsiteX8" fmla="*/ 0 w 473035"/>
              <a:gd name="connsiteY8" fmla="*/ 37807 h 378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3035" h="378068">
                <a:moveTo>
                  <a:pt x="0" y="37807"/>
                </a:moveTo>
                <a:cubicBezTo>
                  <a:pt x="0" y="16927"/>
                  <a:pt x="16927" y="0"/>
                  <a:pt x="37807" y="0"/>
                </a:cubicBezTo>
                <a:lnTo>
                  <a:pt x="435228" y="0"/>
                </a:lnTo>
                <a:cubicBezTo>
                  <a:pt x="456108" y="0"/>
                  <a:pt x="473035" y="16927"/>
                  <a:pt x="473035" y="37807"/>
                </a:cubicBezTo>
                <a:lnTo>
                  <a:pt x="473035" y="340261"/>
                </a:lnTo>
                <a:cubicBezTo>
                  <a:pt x="473035" y="361141"/>
                  <a:pt x="456108" y="378068"/>
                  <a:pt x="435228" y="378068"/>
                </a:cubicBezTo>
                <a:lnTo>
                  <a:pt x="37807" y="378068"/>
                </a:lnTo>
                <a:cubicBezTo>
                  <a:pt x="16927" y="378068"/>
                  <a:pt x="0" y="361141"/>
                  <a:pt x="0" y="340261"/>
                </a:cubicBezTo>
                <a:lnTo>
                  <a:pt x="0" y="37807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2983" tIns="52983" rIns="52983" bIns="5298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Полилиния 63"/>
          <p:cNvSpPr/>
          <p:nvPr/>
        </p:nvSpPr>
        <p:spPr>
          <a:xfrm>
            <a:off x="6957786" y="5661248"/>
            <a:ext cx="648000" cy="754967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Полилиния 92"/>
          <p:cNvSpPr/>
          <p:nvPr/>
        </p:nvSpPr>
        <p:spPr>
          <a:xfrm>
            <a:off x="6961573" y="5087141"/>
            <a:ext cx="648000" cy="433647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6957786" y="3933056"/>
            <a:ext cx="648000" cy="384988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Полилиния 66"/>
          <p:cNvSpPr/>
          <p:nvPr/>
        </p:nvSpPr>
        <p:spPr>
          <a:xfrm>
            <a:off x="7683395" y="5661248"/>
            <a:ext cx="648000" cy="754967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7676190" y="2212323"/>
            <a:ext cx="648000" cy="468000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031" tIns="68031" rIns="68031" bIns="6803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7683395" y="3328500"/>
            <a:ext cx="648000" cy="458462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30,1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7683397" y="2825272"/>
            <a:ext cx="648000" cy="414252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7683397" y="4437110"/>
            <a:ext cx="648000" cy="564368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Полилиния 93"/>
          <p:cNvSpPr/>
          <p:nvPr/>
        </p:nvSpPr>
        <p:spPr>
          <a:xfrm>
            <a:off x="7677863" y="5081971"/>
            <a:ext cx="648000" cy="43023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7683397" y="3936256"/>
            <a:ext cx="648000" cy="384989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T:\Госдолг\Катя\artkl_14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48"/>
          <a:stretch/>
        </p:blipFill>
        <p:spPr bwMode="auto">
          <a:xfrm>
            <a:off x="2371580" y="692696"/>
            <a:ext cx="3076401" cy="21333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Полилиния 70"/>
          <p:cNvSpPr/>
          <p:nvPr/>
        </p:nvSpPr>
        <p:spPr>
          <a:xfrm>
            <a:off x="8403475" y="5661248"/>
            <a:ext cx="612000" cy="754967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Полилиния 72"/>
          <p:cNvSpPr/>
          <p:nvPr/>
        </p:nvSpPr>
        <p:spPr>
          <a:xfrm>
            <a:off x="8403475" y="2212323"/>
            <a:ext cx="612000" cy="468000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031" tIns="68031" rIns="68031" bIns="6803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Полилиния 73"/>
          <p:cNvSpPr/>
          <p:nvPr/>
        </p:nvSpPr>
        <p:spPr>
          <a:xfrm>
            <a:off x="8403475" y="3328500"/>
            <a:ext cx="612000" cy="458462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30,1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Полилиния 74"/>
          <p:cNvSpPr/>
          <p:nvPr/>
        </p:nvSpPr>
        <p:spPr>
          <a:xfrm>
            <a:off x="8403477" y="2825272"/>
            <a:ext cx="612000" cy="414252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Полилиния 76"/>
          <p:cNvSpPr/>
          <p:nvPr/>
        </p:nvSpPr>
        <p:spPr>
          <a:xfrm>
            <a:off x="8403475" y="4437110"/>
            <a:ext cx="612000" cy="564368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Полилиния 77"/>
          <p:cNvSpPr/>
          <p:nvPr/>
        </p:nvSpPr>
        <p:spPr>
          <a:xfrm>
            <a:off x="8405050" y="5076801"/>
            <a:ext cx="612000" cy="43023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Полилиния 78"/>
          <p:cNvSpPr/>
          <p:nvPr/>
        </p:nvSpPr>
        <p:spPr>
          <a:xfrm>
            <a:off x="8403475" y="3934579"/>
            <a:ext cx="612000" cy="384989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Полилиния 83"/>
          <p:cNvSpPr/>
          <p:nvPr/>
        </p:nvSpPr>
        <p:spPr>
          <a:xfrm>
            <a:off x="6961573" y="2825272"/>
            <a:ext cx="648000" cy="427177"/>
          </a:xfrm>
          <a:custGeom>
            <a:avLst/>
            <a:gdLst>
              <a:gd name="connsiteX0" fmla="*/ 0 w 499638"/>
              <a:gd name="connsiteY0" fmla="*/ 42909 h 429089"/>
              <a:gd name="connsiteX1" fmla="*/ 42909 w 499638"/>
              <a:gd name="connsiteY1" fmla="*/ 0 h 429089"/>
              <a:gd name="connsiteX2" fmla="*/ 456729 w 499638"/>
              <a:gd name="connsiteY2" fmla="*/ 0 h 429089"/>
              <a:gd name="connsiteX3" fmla="*/ 499638 w 499638"/>
              <a:gd name="connsiteY3" fmla="*/ 42909 h 429089"/>
              <a:gd name="connsiteX4" fmla="*/ 499638 w 499638"/>
              <a:gd name="connsiteY4" fmla="*/ 386180 h 429089"/>
              <a:gd name="connsiteX5" fmla="*/ 456729 w 499638"/>
              <a:gd name="connsiteY5" fmla="*/ 429089 h 429089"/>
              <a:gd name="connsiteX6" fmla="*/ 42909 w 499638"/>
              <a:gd name="connsiteY6" fmla="*/ 429089 h 429089"/>
              <a:gd name="connsiteX7" fmla="*/ 0 w 499638"/>
              <a:gd name="connsiteY7" fmla="*/ 386180 h 429089"/>
              <a:gd name="connsiteX8" fmla="*/ 0 w 499638"/>
              <a:gd name="connsiteY8" fmla="*/ 42909 h 429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638" h="429089">
                <a:moveTo>
                  <a:pt x="0" y="42909"/>
                </a:moveTo>
                <a:cubicBezTo>
                  <a:pt x="0" y="19211"/>
                  <a:pt x="19211" y="0"/>
                  <a:pt x="42909" y="0"/>
                </a:cubicBezTo>
                <a:lnTo>
                  <a:pt x="456729" y="0"/>
                </a:lnTo>
                <a:cubicBezTo>
                  <a:pt x="480427" y="0"/>
                  <a:pt x="499638" y="19211"/>
                  <a:pt x="499638" y="42909"/>
                </a:cubicBezTo>
                <a:lnTo>
                  <a:pt x="499638" y="386180"/>
                </a:lnTo>
                <a:cubicBezTo>
                  <a:pt x="499638" y="409878"/>
                  <a:pt x="480427" y="429089"/>
                  <a:pt x="456729" y="429089"/>
                </a:cubicBezTo>
                <a:lnTo>
                  <a:pt x="42909" y="429089"/>
                </a:lnTo>
                <a:cubicBezTo>
                  <a:pt x="19211" y="429089"/>
                  <a:pt x="0" y="409878"/>
                  <a:pt x="0" y="386180"/>
                </a:cubicBezTo>
                <a:lnTo>
                  <a:pt x="0" y="42909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78" tIns="54478" rIns="54478" bIns="54478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89,2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6250891" y="2212323"/>
            <a:ext cx="648000" cy="468000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031" tIns="68031" rIns="68031" bIns="6803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план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олилиния 58"/>
          <p:cNvSpPr/>
          <p:nvPr/>
        </p:nvSpPr>
        <p:spPr>
          <a:xfrm>
            <a:off x="6250891" y="3328500"/>
            <a:ext cx="648000" cy="458462"/>
          </a:xfrm>
          <a:custGeom>
            <a:avLst/>
            <a:gdLst>
              <a:gd name="connsiteX0" fmla="*/ 0 w 473035"/>
              <a:gd name="connsiteY0" fmla="*/ 47304 h 500150"/>
              <a:gd name="connsiteX1" fmla="*/ 47304 w 473035"/>
              <a:gd name="connsiteY1" fmla="*/ 0 h 500150"/>
              <a:gd name="connsiteX2" fmla="*/ 425732 w 473035"/>
              <a:gd name="connsiteY2" fmla="*/ 0 h 500150"/>
              <a:gd name="connsiteX3" fmla="*/ 473036 w 473035"/>
              <a:gd name="connsiteY3" fmla="*/ 47304 h 500150"/>
              <a:gd name="connsiteX4" fmla="*/ 473035 w 473035"/>
              <a:gd name="connsiteY4" fmla="*/ 452847 h 500150"/>
              <a:gd name="connsiteX5" fmla="*/ 425731 w 473035"/>
              <a:gd name="connsiteY5" fmla="*/ 500151 h 500150"/>
              <a:gd name="connsiteX6" fmla="*/ 47304 w 473035"/>
              <a:gd name="connsiteY6" fmla="*/ 500150 h 500150"/>
              <a:gd name="connsiteX7" fmla="*/ 0 w 473035"/>
              <a:gd name="connsiteY7" fmla="*/ 452846 h 500150"/>
              <a:gd name="connsiteX8" fmla="*/ 0 w 473035"/>
              <a:gd name="connsiteY8" fmla="*/ 47304 h 5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3035" h="500150">
                <a:moveTo>
                  <a:pt x="0" y="47304"/>
                </a:moveTo>
                <a:cubicBezTo>
                  <a:pt x="0" y="21179"/>
                  <a:pt x="21179" y="0"/>
                  <a:pt x="47304" y="0"/>
                </a:cubicBezTo>
                <a:lnTo>
                  <a:pt x="425732" y="0"/>
                </a:lnTo>
                <a:cubicBezTo>
                  <a:pt x="451857" y="0"/>
                  <a:pt x="473036" y="21179"/>
                  <a:pt x="473036" y="47304"/>
                </a:cubicBezTo>
                <a:cubicBezTo>
                  <a:pt x="473036" y="182485"/>
                  <a:pt x="473035" y="317666"/>
                  <a:pt x="473035" y="452847"/>
                </a:cubicBezTo>
                <a:cubicBezTo>
                  <a:pt x="473035" y="478972"/>
                  <a:pt x="451856" y="500151"/>
                  <a:pt x="425731" y="500151"/>
                </a:cubicBezTo>
                <a:lnTo>
                  <a:pt x="47304" y="500150"/>
                </a:lnTo>
                <a:cubicBezTo>
                  <a:pt x="21179" y="500150"/>
                  <a:pt x="0" y="478971"/>
                  <a:pt x="0" y="452846"/>
                </a:cubicBezTo>
                <a:lnTo>
                  <a:pt x="0" y="47304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5765" tIns="55765" rIns="55765" bIns="5576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31,5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Полилиния 59"/>
          <p:cNvSpPr/>
          <p:nvPr/>
        </p:nvSpPr>
        <p:spPr>
          <a:xfrm>
            <a:off x="6250891" y="4448806"/>
            <a:ext cx="648000" cy="552672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Полилиния 71"/>
          <p:cNvSpPr/>
          <p:nvPr/>
        </p:nvSpPr>
        <p:spPr>
          <a:xfrm>
            <a:off x="6250892" y="5661248"/>
            <a:ext cx="648000" cy="754967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Полилиния 75"/>
          <p:cNvSpPr/>
          <p:nvPr/>
        </p:nvSpPr>
        <p:spPr>
          <a:xfrm>
            <a:off x="6250891" y="5083584"/>
            <a:ext cx="648000" cy="433648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Полилиния 79"/>
          <p:cNvSpPr/>
          <p:nvPr/>
        </p:nvSpPr>
        <p:spPr>
          <a:xfrm>
            <a:off x="6250891" y="3933056"/>
            <a:ext cx="648000" cy="384988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Полилиния 80"/>
          <p:cNvSpPr/>
          <p:nvPr/>
        </p:nvSpPr>
        <p:spPr>
          <a:xfrm>
            <a:off x="6252050" y="2825272"/>
            <a:ext cx="648000" cy="425550"/>
          </a:xfrm>
          <a:custGeom>
            <a:avLst/>
            <a:gdLst>
              <a:gd name="connsiteX0" fmla="*/ 0 w 499638"/>
              <a:gd name="connsiteY0" fmla="*/ 42908 h 429080"/>
              <a:gd name="connsiteX1" fmla="*/ 42908 w 499638"/>
              <a:gd name="connsiteY1" fmla="*/ 0 h 429080"/>
              <a:gd name="connsiteX2" fmla="*/ 456730 w 499638"/>
              <a:gd name="connsiteY2" fmla="*/ 0 h 429080"/>
              <a:gd name="connsiteX3" fmla="*/ 499638 w 499638"/>
              <a:gd name="connsiteY3" fmla="*/ 42908 h 429080"/>
              <a:gd name="connsiteX4" fmla="*/ 499638 w 499638"/>
              <a:gd name="connsiteY4" fmla="*/ 386172 h 429080"/>
              <a:gd name="connsiteX5" fmla="*/ 456730 w 499638"/>
              <a:gd name="connsiteY5" fmla="*/ 429080 h 429080"/>
              <a:gd name="connsiteX6" fmla="*/ 42908 w 499638"/>
              <a:gd name="connsiteY6" fmla="*/ 429080 h 429080"/>
              <a:gd name="connsiteX7" fmla="*/ 0 w 499638"/>
              <a:gd name="connsiteY7" fmla="*/ 386172 h 429080"/>
              <a:gd name="connsiteX8" fmla="*/ 0 w 499638"/>
              <a:gd name="connsiteY8" fmla="*/ 42908 h 429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638" h="429080">
                <a:moveTo>
                  <a:pt x="0" y="42908"/>
                </a:moveTo>
                <a:cubicBezTo>
                  <a:pt x="0" y="19211"/>
                  <a:pt x="19211" y="0"/>
                  <a:pt x="42908" y="0"/>
                </a:cubicBezTo>
                <a:lnTo>
                  <a:pt x="456730" y="0"/>
                </a:lnTo>
                <a:cubicBezTo>
                  <a:pt x="480427" y="0"/>
                  <a:pt x="499638" y="19211"/>
                  <a:pt x="499638" y="42908"/>
                </a:cubicBezTo>
                <a:lnTo>
                  <a:pt x="499638" y="386172"/>
                </a:lnTo>
                <a:cubicBezTo>
                  <a:pt x="499638" y="409869"/>
                  <a:pt x="480427" y="429080"/>
                  <a:pt x="456730" y="429080"/>
                </a:cubicBezTo>
                <a:lnTo>
                  <a:pt x="42908" y="429080"/>
                </a:lnTo>
                <a:cubicBezTo>
                  <a:pt x="19211" y="429080"/>
                  <a:pt x="0" y="409869"/>
                  <a:pt x="0" y="386172"/>
                </a:cubicBezTo>
                <a:lnTo>
                  <a:pt x="0" y="42908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77" tIns="54477" rIns="54477" bIns="5447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89,2</a:t>
            </a:r>
            <a:endParaRPr lang="ru-RU" sz="13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Полилиния 81"/>
          <p:cNvSpPr/>
          <p:nvPr/>
        </p:nvSpPr>
        <p:spPr>
          <a:xfrm>
            <a:off x="5508104" y="2212323"/>
            <a:ext cx="648000" cy="468000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Полилиния 84"/>
          <p:cNvSpPr/>
          <p:nvPr/>
        </p:nvSpPr>
        <p:spPr>
          <a:xfrm>
            <a:off x="5508104" y="3328500"/>
            <a:ext cx="648000" cy="458462"/>
          </a:xfrm>
          <a:custGeom>
            <a:avLst/>
            <a:gdLst>
              <a:gd name="connsiteX0" fmla="*/ 0 w 473035"/>
              <a:gd name="connsiteY0" fmla="*/ 47304 h 500150"/>
              <a:gd name="connsiteX1" fmla="*/ 47304 w 473035"/>
              <a:gd name="connsiteY1" fmla="*/ 0 h 500150"/>
              <a:gd name="connsiteX2" fmla="*/ 425732 w 473035"/>
              <a:gd name="connsiteY2" fmla="*/ 0 h 500150"/>
              <a:gd name="connsiteX3" fmla="*/ 473036 w 473035"/>
              <a:gd name="connsiteY3" fmla="*/ 47304 h 500150"/>
              <a:gd name="connsiteX4" fmla="*/ 473035 w 473035"/>
              <a:gd name="connsiteY4" fmla="*/ 452847 h 500150"/>
              <a:gd name="connsiteX5" fmla="*/ 425731 w 473035"/>
              <a:gd name="connsiteY5" fmla="*/ 500151 h 500150"/>
              <a:gd name="connsiteX6" fmla="*/ 47304 w 473035"/>
              <a:gd name="connsiteY6" fmla="*/ 500150 h 500150"/>
              <a:gd name="connsiteX7" fmla="*/ 0 w 473035"/>
              <a:gd name="connsiteY7" fmla="*/ 452846 h 500150"/>
              <a:gd name="connsiteX8" fmla="*/ 0 w 473035"/>
              <a:gd name="connsiteY8" fmla="*/ 47304 h 5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3035" h="500150">
                <a:moveTo>
                  <a:pt x="0" y="47304"/>
                </a:moveTo>
                <a:cubicBezTo>
                  <a:pt x="0" y="21179"/>
                  <a:pt x="21179" y="0"/>
                  <a:pt x="47304" y="0"/>
                </a:cubicBezTo>
                <a:lnTo>
                  <a:pt x="425732" y="0"/>
                </a:lnTo>
                <a:cubicBezTo>
                  <a:pt x="451857" y="0"/>
                  <a:pt x="473036" y="21179"/>
                  <a:pt x="473036" y="47304"/>
                </a:cubicBezTo>
                <a:cubicBezTo>
                  <a:pt x="473036" y="182485"/>
                  <a:pt x="473035" y="317666"/>
                  <a:pt x="473035" y="452847"/>
                </a:cubicBezTo>
                <a:cubicBezTo>
                  <a:pt x="473035" y="478972"/>
                  <a:pt x="451856" y="500151"/>
                  <a:pt x="425731" y="500151"/>
                </a:cubicBezTo>
                <a:lnTo>
                  <a:pt x="47304" y="500150"/>
                </a:lnTo>
                <a:cubicBezTo>
                  <a:pt x="21179" y="500150"/>
                  <a:pt x="0" y="478971"/>
                  <a:pt x="0" y="452846"/>
                </a:cubicBezTo>
                <a:lnTo>
                  <a:pt x="0" y="47304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32,9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Полилиния 85"/>
          <p:cNvSpPr/>
          <p:nvPr/>
        </p:nvSpPr>
        <p:spPr>
          <a:xfrm>
            <a:off x="5508105" y="4448806"/>
            <a:ext cx="648000" cy="552672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Полилиния 87"/>
          <p:cNvSpPr/>
          <p:nvPr/>
        </p:nvSpPr>
        <p:spPr>
          <a:xfrm>
            <a:off x="5508105" y="5661246"/>
            <a:ext cx="648000" cy="754969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Полилиния 88"/>
          <p:cNvSpPr/>
          <p:nvPr/>
        </p:nvSpPr>
        <p:spPr>
          <a:xfrm>
            <a:off x="5508105" y="5085292"/>
            <a:ext cx="648000" cy="430232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Полилиния 91"/>
          <p:cNvSpPr/>
          <p:nvPr/>
        </p:nvSpPr>
        <p:spPr>
          <a:xfrm>
            <a:off x="5508105" y="3933056"/>
            <a:ext cx="648000" cy="384988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Полилиния 94"/>
          <p:cNvSpPr/>
          <p:nvPr/>
        </p:nvSpPr>
        <p:spPr>
          <a:xfrm>
            <a:off x="5509264" y="2825272"/>
            <a:ext cx="648000" cy="425551"/>
          </a:xfrm>
          <a:custGeom>
            <a:avLst/>
            <a:gdLst>
              <a:gd name="connsiteX0" fmla="*/ 0 w 499638"/>
              <a:gd name="connsiteY0" fmla="*/ 42908 h 429080"/>
              <a:gd name="connsiteX1" fmla="*/ 42908 w 499638"/>
              <a:gd name="connsiteY1" fmla="*/ 0 h 429080"/>
              <a:gd name="connsiteX2" fmla="*/ 456730 w 499638"/>
              <a:gd name="connsiteY2" fmla="*/ 0 h 429080"/>
              <a:gd name="connsiteX3" fmla="*/ 499638 w 499638"/>
              <a:gd name="connsiteY3" fmla="*/ 42908 h 429080"/>
              <a:gd name="connsiteX4" fmla="*/ 499638 w 499638"/>
              <a:gd name="connsiteY4" fmla="*/ 386172 h 429080"/>
              <a:gd name="connsiteX5" fmla="*/ 456730 w 499638"/>
              <a:gd name="connsiteY5" fmla="*/ 429080 h 429080"/>
              <a:gd name="connsiteX6" fmla="*/ 42908 w 499638"/>
              <a:gd name="connsiteY6" fmla="*/ 429080 h 429080"/>
              <a:gd name="connsiteX7" fmla="*/ 0 w 499638"/>
              <a:gd name="connsiteY7" fmla="*/ 386172 h 429080"/>
              <a:gd name="connsiteX8" fmla="*/ 0 w 499638"/>
              <a:gd name="connsiteY8" fmla="*/ 42908 h 429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638" h="429080">
                <a:moveTo>
                  <a:pt x="0" y="42908"/>
                </a:moveTo>
                <a:cubicBezTo>
                  <a:pt x="0" y="19211"/>
                  <a:pt x="19211" y="0"/>
                  <a:pt x="42908" y="0"/>
                </a:cubicBezTo>
                <a:lnTo>
                  <a:pt x="456730" y="0"/>
                </a:lnTo>
                <a:cubicBezTo>
                  <a:pt x="480427" y="0"/>
                  <a:pt x="499638" y="19211"/>
                  <a:pt x="499638" y="42908"/>
                </a:cubicBezTo>
                <a:lnTo>
                  <a:pt x="499638" y="386172"/>
                </a:lnTo>
                <a:cubicBezTo>
                  <a:pt x="499638" y="409869"/>
                  <a:pt x="480427" y="429080"/>
                  <a:pt x="456730" y="429080"/>
                </a:cubicBezTo>
                <a:lnTo>
                  <a:pt x="42908" y="429080"/>
                </a:lnTo>
                <a:cubicBezTo>
                  <a:pt x="19211" y="429080"/>
                  <a:pt x="0" y="409869"/>
                  <a:pt x="0" y="386172"/>
                </a:cubicBezTo>
                <a:lnTo>
                  <a:pt x="0" y="42908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80,4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3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85</a:t>
            </a:fld>
            <a:endParaRPr lang="ru-RU" dirty="0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91845" y="692696"/>
            <a:ext cx="5904656" cy="588824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t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Рейтинг субъектов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 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</a:p>
          <a:p>
            <a:pPr algn="ctr" fontAlgn="t"/>
            <a:r>
              <a:rPr lang="ru-RU" sz="1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уровню </a:t>
            </a:r>
            <a:r>
              <a:rPr lang="ru-RU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открытости бюджетных </a:t>
            </a:r>
            <a:r>
              <a:rPr lang="ru-RU" sz="1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данных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42940" y="5257616"/>
            <a:ext cx="2693556" cy="1123712"/>
          </a:xfrm>
          <a:prstGeom prst="wedgeRoundRectCallout">
            <a:avLst>
              <a:gd name="adj1" fmla="val -71900"/>
              <a:gd name="adj2" fmla="val -8331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оценке Минфина России качество управления региональными финансами в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Республике находится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надлежащем уровне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08239" y="3710049"/>
            <a:ext cx="4739825" cy="511039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t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Рейтинг субъектов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 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</a:p>
          <a:p>
            <a:pPr algn="ctr" fontAlgn="t"/>
            <a:r>
              <a:rPr lang="ru-RU" sz="1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качеству управления региональными финансами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6402295"/>
              </p:ext>
            </p:extLst>
          </p:nvPr>
        </p:nvGraphicFramePr>
        <p:xfrm>
          <a:off x="107505" y="4324086"/>
          <a:ext cx="5616623" cy="23332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8217"/>
                <a:gridCol w="928401"/>
                <a:gridCol w="928401"/>
                <a:gridCol w="915802"/>
                <a:gridCol w="915802"/>
              </a:tblGrid>
              <a:tr h="329998">
                <a:tc>
                  <a:txBody>
                    <a:bodyPr/>
                    <a:lstStyle/>
                    <a:p>
                      <a:endParaRPr lang="ru-RU" sz="16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2020г.</a:t>
                      </a:r>
                      <a:endParaRPr lang="ru-RU" sz="1300" b="1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2021г.</a:t>
                      </a:r>
                      <a:endParaRPr lang="ru-RU" sz="1300" b="1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2022г.</a:t>
                      </a:r>
                      <a:endParaRPr lang="ru-RU" sz="1300" b="1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2023г.</a:t>
                      </a:r>
                      <a:endParaRPr lang="ru-RU" sz="1300" b="1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36003">
                <a:tc>
                  <a:txBody>
                    <a:bodyPr/>
                    <a:lstStyle/>
                    <a:p>
                      <a:r>
                        <a:rPr lang="ru-RU" sz="1100" b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Регионы с </a:t>
                      </a:r>
                      <a:r>
                        <a:rPr lang="ru-RU" sz="1100" b="1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высоким </a:t>
                      </a:r>
                      <a:r>
                        <a:rPr lang="ru-RU" sz="1100" b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качеством управления региональными финансами</a:t>
                      </a:r>
                      <a:endParaRPr lang="ru-RU" sz="1100" b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1DD526">
                            <a:tint val="66000"/>
                            <a:satMod val="160000"/>
                          </a:srgbClr>
                        </a:gs>
                        <a:gs pos="50000">
                          <a:srgbClr val="1DD526">
                            <a:tint val="44500"/>
                            <a:satMod val="160000"/>
                          </a:srgbClr>
                        </a:gs>
                        <a:gs pos="100000">
                          <a:srgbClr val="1DD52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300" b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1DD526">
                            <a:tint val="66000"/>
                            <a:satMod val="160000"/>
                          </a:srgbClr>
                        </a:gs>
                        <a:gs pos="50000">
                          <a:srgbClr val="1DD526">
                            <a:tint val="44500"/>
                            <a:satMod val="160000"/>
                          </a:srgbClr>
                        </a:gs>
                        <a:gs pos="100000">
                          <a:srgbClr val="1DD52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1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Чувашская</a:t>
                      </a:r>
                      <a:r>
                        <a:rPr lang="ru-RU" sz="1100" b="0" i="1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Республика</a:t>
                      </a:r>
                      <a:endParaRPr lang="ru-RU" sz="1100" b="0" i="1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1DD526">
                            <a:tint val="66000"/>
                            <a:satMod val="160000"/>
                          </a:srgbClr>
                        </a:gs>
                        <a:gs pos="50000">
                          <a:srgbClr val="1DD526">
                            <a:tint val="44500"/>
                            <a:satMod val="160000"/>
                          </a:srgbClr>
                        </a:gs>
                        <a:gs pos="100000">
                          <a:srgbClr val="1DD52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1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Чувашская</a:t>
                      </a:r>
                      <a:r>
                        <a:rPr lang="ru-RU" sz="1100" b="0" i="1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Республика</a:t>
                      </a:r>
                      <a:endParaRPr lang="ru-RU" sz="1100" b="0" i="1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1DD526">
                            <a:tint val="66000"/>
                            <a:satMod val="160000"/>
                          </a:srgbClr>
                        </a:gs>
                        <a:gs pos="50000">
                          <a:srgbClr val="1DD526">
                            <a:tint val="44500"/>
                            <a:satMod val="160000"/>
                          </a:srgbClr>
                        </a:gs>
                        <a:gs pos="100000">
                          <a:srgbClr val="1DD52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1DD526">
                            <a:tint val="66000"/>
                            <a:satMod val="160000"/>
                          </a:srgbClr>
                        </a:gs>
                        <a:gs pos="50000">
                          <a:srgbClr val="1DD526">
                            <a:tint val="44500"/>
                            <a:satMod val="160000"/>
                          </a:srgbClr>
                        </a:gs>
                        <a:gs pos="100000">
                          <a:srgbClr val="1DD52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725919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Регионы с </a:t>
                      </a:r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надлежащим</a:t>
                      </a: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качеством управления региональными финансами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</a:p>
                    <a:p>
                      <a:pPr algn="ctr"/>
                      <a:r>
                        <a:rPr lang="ru-RU" sz="11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Чувашская Республика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Чувашская Республика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36003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Регионы с </a:t>
                      </a:r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низким</a:t>
                      </a: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качеством управления региональными финансами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0066">
                            <a:tint val="66000"/>
                            <a:satMod val="160000"/>
                          </a:srgbClr>
                        </a:gs>
                        <a:gs pos="50000">
                          <a:srgbClr val="FF0066">
                            <a:tint val="44500"/>
                            <a:satMod val="160000"/>
                          </a:srgbClr>
                        </a:gs>
                        <a:gs pos="100000">
                          <a:srgbClr val="FF006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F0066">
                            <a:tint val="66000"/>
                            <a:satMod val="160000"/>
                          </a:srgbClr>
                        </a:gs>
                        <a:gs pos="50000">
                          <a:srgbClr val="FF0066">
                            <a:tint val="44500"/>
                            <a:satMod val="160000"/>
                          </a:srgbClr>
                        </a:gs>
                        <a:gs pos="100000">
                          <a:srgbClr val="FF006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F0066">
                            <a:tint val="66000"/>
                            <a:satMod val="160000"/>
                          </a:srgbClr>
                        </a:gs>
                        <a:gs pos="50000">
                          <a:srgbClr val="FF0066">
                            <a:tint val="44500"/>
                            <a:satMod val="160000"/>
                          </a:srgbClr>
                        </a:gs>
                        <a:gs pos="100000">
                          <a:srgbClr val="FF006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F0066">
                            <a:tint val="66000"/>
                            <a:satMod val="160000"/>
                          </a:srgbClr>
                        </a:gs>
                        <a:gs pos="50000">
                          <a:srgbClr val="FF0066">
                            <a:tint val="44500"/>
                            <a:satMod val="160000"/>
                          </a:srgbClr>
                        </a:gs>
                        <a:gs pos="100000">
                          <a:srgbClr val="FF006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F0066">
                            <a:tint val="66000"/>
                            <a:satMod val="160000"/>
                          </a:srgbClr>
                        </a:gs>
                        <a:gs pos="50000">
                          <a:srgbClr val="FF0066">
                            <a:tint val="44500"/>
                            <a:satMod val="160000"/>
                          </a:srgbClr>
                        </a:gs>
                        <a:gs pos="100000">
                          <a:srgbClr val="FF006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234646" y="3284984"/>
            <a:ext cx="2693556" cy="1123712"/>
          </a:xfrm>
          <a:prstGeom prst="wedgeRoundRectCallout">
            <a:avLst>
              <a:gd name="adj1" fmla="val -61915"/>
              <a:gd name="adj2" fmla="val -162495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2023 года Чувашская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вновь находится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лидирующей группе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регионов с очень высоким уровнем открытости бюджетных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данных 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259729" y="82913"/>
            <a:ext cx="6904559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уровня открытости бюджетных данных и качества управления региональными финансами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6437758"/>
              </p:ext>
            </p:extLst>
          </p:nvPr>
        </p:nvGraphicFramePr>
        <p:xfrm>
          <a:off x="107504" y="1412776"/>
          <a:ext cx="5688632" cy="22084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00200"/>
                <a:gridCol w="936104"/>
                <a:gridCol w="936104"/>
                <a:gridCol w="1008112"/>
                <a:gridCol w="1008112"/>
              </a:tblGrid>
              <a:tr h="20256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7030A0">
                            <a:tint val="66000"/>
                            <a:satMod val="160000"/>
                          </a:srgbClr>
                        </a:gs>
                        <a:gs pos="50000">
                          <a:srgbClr val="7030A0">
                            <a:tint val="44500"/>
                            <a:satMod val="160000"/>
                          </a:srgbClr>
                        </a:gs>
                        <a:gs pos="100000">
                          <a:srgbClr val="7030A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2020г.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7030A0">
                            <a:tint val="66000"/>
                            <a:satMod val="160000"/>
                          </a:srgbClr>
                        </a:gs>
                        <a:gs pos="50000">
                          <a:srgbClr val="7030A0">
                            <a:tint val="44500"/>
                            <a:satMod val="160000"/>
                          </a:srgbClr>
                        </a:gs>
                        <a:gs pos="100000">
                          <a:srgbClr val="7030A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2021г.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7030A0">
                            <a:tint val="66000"/>
                            <a:satMod val="160000"/>
                          </a:srgbClr>
                        </a:gs>
                        <a:gs pos="50000">
                          <a:srgbClr val="7030A0">
                            <a:tint val="44500"/>
                            <a:satMod val="160000"/>
                          </a:srgbClr>
                        </a:gs>
                        <a:gs pos="100000">
                          <a:srgbClr val="7030A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2022г.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7030A0">
                            <a:tint val="66000"/>
                            <a:satMod val="160000"/>
                          </a:srgbClr>
                        </a:gs>
                        <a:gs pos="50000">
                          <a:srgbClr val="7030A0">
                            <a:tint val="44500"/>
                            <a:satMod val="160000"/>
                          </a:srgbClr>
                        </a:gs>
                        <a:gs pos="100000">
                          <a:srgbClr val="7030A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2023г.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7030A0">
                            <a:tint val="66000"/>
                            <a:satMod val="160000"/>
                          </a:srgbClr>
                        </a:gs>
                        <a:gs pos="50000">
                          <a:srgbClr val="7030A0">
                            <a:tint val="44500"/>
                            <a:satMod val="160000"/>
                          </a:srgbClr>
                        </a:gs>
                        <a:gs pos="100000">
                          <a:srgbClr val="7030A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0256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Регионы</a:t>
                      </a:r>
                      <a:r>
                        <a:rPr lang="ru-RU" sz="11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с </a:t>
                      </a:r>
                      <a:r>
                        <a:rPr lang="ru-RU" sz="1100" b="1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очень высоким </a:t>
                      </a:r>
                      <a:r>
                        <a:rPr lang="ru-RU" sz="11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уровнем открытости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00BD4F">
                            <a:tint val="66000"/>
                            <a:satMod val="160000"/>
                          </a:srgbClr>
                        </a:gs>
                        <a:gs pos="50000">
                          <a:srgbClr val="00BD4F">
                            <a:tint val="44500"/>
                            <a:satMod val="160000"/>
                          </a:srgbClr>
                        </a:gs>
                        <a:gs pos="100000">
                          <a:srgbClr val="00BD4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Чувашская Республика</a:t>
                      </a:r>
                      <a:endParaRPr lang="ru-RU" sz="11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00BD4F">
                            <a:tint val="66000"/>
                            <a:satMod val="160000"/>
                          </a:srgbClr>
                        </a:gs>
                        <a:gs pos="50000">
                          <a:srgbClr val="00BD4F">
                            <a:tint val="44500"/>
                            <a:satMod val="160000"/>
                          </a:srgbClr>
                        </a:gs>
                        <a:gs pos="100000">
                          <a:srgbClr val="00BD4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15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Чувашская Республика</a:t>
                      </a:r>
                      <a:endParaRPr lang="ru-RU" sz="11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00BD4F">
                            <a:tint val="66000"/>
                            <a:satMod val="160000"/>
                          </a:srgbClr>
                        </a:gs>
                        <a:gs pos="50000">
                          <a:srgbClr val="00BD4F">
                            <a:tint val="44500"/>
                            <a:satMod val="160000"/>
                          </a:srgbClr>
                        </a:gs>
                        <a:gs pos="100000">
                          <a:srgbClr val="00BD4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34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Чувашская Республика</a:t>
                      </a:r>
                      <a:endParaRPr lang="ru-RU" sz="11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00BD4F">
                            <a:tint val="66000"/>
                            <a:satMod val="160000"/>
                          </a:srgbClr>
                        </a:gs>
                        <a:gs pos="50000">
                          <a:srgbClr val="00BD4F">
                            <a:tint val="44500"/>
                            <a:satMod val="160000"/>
                          </a:srgbClr>
                        </a:gs>
                        <a:gs pos="100000">
                          <a:srgbClr val="00BD4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Чувашская Республика</a:t>
                      </a:r>
                      <a:endParaRPr lang="ru-RU" sz="11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00BD4F">
                            <a:tint val="66000"/>
                            <a:satMod val="160000"/>
                          </a:srgbClr>
                        </a:gs>
                        <a:gs pos="50000">
                          <a:srgbClr val="00BD4F">
                            <a:tint val="44500"/>
                            <a:satMod val="160000"/>
                          </a:srgbClr>
                        </a:gs>
                        <a:gs pos="100000">
                          <a:srgbClr val="00BD4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Регионы с 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высоким</a:t>
                      </a: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уровнем открытости</a:t>
                      </a: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00BD4F">
                            <a:tint val="66000"/>
                            <a:satMod val="160000"/>
                          </a:srgbClr>
                        </a:gs>
                        <a:gs pos="50000">
                          <a:srgbClr val="00BD4F">
                            <a:tint val="44500"/>
                            <a:satMod val="160000"/>
                          </a:srgbClr>
                        </a:gs>
                        <a:gs pos="100000">
                          <a:srgbClr val="00BD4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32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00BD4F">
                            <a:tint val="66000"/>
                            <a:satMod val="160000"/>
                          </a:srgbClr>
                        </a:gs>
                        <a:gs pos="50000">
                          <a:srgbClr val="00BD4F">
                            <a:tint val="44500"/>
                            <a:satMod val="160000"/>
                          </a:srgbClr>
                        </a:gs>
                        <a:gs pos="100000">
                          <a:srgbClr val="00BD4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35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00BD4F">
                            <a:tint val="66000"/>
                            <a:satMod val="160000"/>
                          </a:srgbClr>
                        </a:gs>
                        <a:gs pos="50000">
                          <a:srgbClr val="00BD4F">
                            <a:tint val="44500"/>
                            <a:satMod val="160000"/>
                          </a:srgbClr>
                        </a:gs>
                        <a:gs pos="100000">
                          <a:srgbClr val="00BD4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30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00BD4F">
                            <a:tint val="66000"/>
                            <a:satMod val="160000"/>
                          </a:srgbClr>
                        </a:gs>
                        <a:gs pos="50000">
                          <a:srgbClr val="00BD4F">
                            <a:tint val="44500"/>
                            <a:satMod val="160000"/>
                          </a:srgbClr>
                        </a:gs>
                        <a:gs pos="100000">
                          <a:srgbClr val="00BD4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23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00BD4F">
                            <a:tint val="66000"/>
                            <a:satMod val="160000"/>
                          </a:srgbClr>
                        </a:gs>
                        <a:gs pos="50000">
                          <a:srgbClr val="00BD4F">
                            <a:tint val="44500"/>
                            <a:satMod val="160000"/>
                          </a:srgbClr>
                        </a:gs>
                        <a:gs pos="100000">
                          <a:srgbClr val="00BD4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0256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Регионы со 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средним</a:t>
                      </a: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уровнем открытости</a:t>
                      </a: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17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11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0256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Регионы с 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низким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уровнем открытости</a:t>
                      </a: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13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0256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Регионы с 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очень низким </a:t>
                      </a: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уровнем открытости</a:t>
                      </a: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1026" name="Picture 2" descr="C:\Users\i.smirnov\Documents\Бюджет для граждан\Фото\rat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900" y="764704"/>
            <a:ext cx="2759102" cy="16561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268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4716016" y="2422571"/>
            <a:ext cx="4320480" cy="10064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Ведется целенаправленная работа по повышению финансовой грамотности молодежи, в том числе в рамках образовательных </a:t>
            </a:r>
          </a:p>
          <a:p>
            <a:pPr algn="ctr">
              <a:lnSpc>
                <a:spcPct val="90000"/>
              </a:lnSpc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программ, факультативов, различных просветительских мероприятий (семинаров, лекций, мастер-классов, деловых игр, круглых столов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приглашением экспертов из кредитных и прочих организаций.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4572000" y="5199549"/>
            <a:ext cx="4464496" cy="116013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Значительное внимание уделяется размещению информации по финансовой грамотности в СМИ. В печатных, радио-, теле- и интернет изданиях на постоянной основе публикуются материалы, направленные на  углубление знаний населения в области финансов, формирование ответственного подхода к принятию финансовых решений, а также закрепление навыков противостояния мошенническим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действиям. 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572000" y="1041418"/>
            <a:ext cx="4464496" cy="10194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Осуществляется обучение педагогов, методистов,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тьюторов,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волонтеров, сотрудников центров социального обслуживания населения, центров занятости  и других организаций в области финансовой грамотности.  </a:t>
            </a:r>
          </a:p>
          <a:p>
            <a:pPr algn="ctr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 пул амбассадоров финансовой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грамотности.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4716016" y="3834198"/>
            <a:ext cx="4320480" cy="103496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Реализуются мероприятия по финансовому просвещению взрослого населения, в том числе «на рабочих местах» в организациях. </a:t>
            </a:r>
          </a:p>
          <a:p>
            <a:pPr algn="ctr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Отдельное внимание уделяется работе с людьми пенсионного возраста и социально незащищенными гражданами на базе библиотек,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центров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занятости и социальной защиты.</a:t>
            </a: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259729" y="82913"/>
            <a:ext cx="6904559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22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финансовой грамотности населения</a:t>
            </a:r>
            <a:endParaRPr lang="ru-RU" sz="22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147248" y="6453336"/>
            <a:ext cx="1006489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86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43808" y="762960"/>
            <a:ext cx="45719" cy="60504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Дуга 11"/>
          <p:cNvSpPr/>
          <p:nvPr/>
        </p:nvSpPr>
        <p:spPr>
          <a:xfrm>
            <a:off x="2123728" y="1176039"/>
            <a:ext cx="1944216" cy="5315027"/>
          </a:xfrm>
          <a:prstGeom prst="arc">
            <a:avLst>
              <a:gd name="adj1" fmla="val 16199999"/>
              <a:gd name="adj2" fmla="val 539126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30"/>
          <a:stretch/>
        </p:blipFill>
        <p:spPr>
          <a:xfrm>
            <a:off x="3039617" y="2217596"/>
            <a:ext cx="1676399" cy="13554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Рисунок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426" y="3767619"/>
            <a:ext cx="1649598" cy="12455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http://chrio.cap.ru/Content2020/photo/202003/05/Albom372168/dsc0886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1" t="2117" b="1"/>
          <a:stretch/>
        </p:blipFill>
        <p:spPr bwMode="auto">
          <a:xfrm>
            <a:off x="2987824" y="928164"/>
            <a:ext cx="1584176" cy="12046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ÐÐÐ Ð¤ÐÐÐÐÐ¡ÐÐÐÐ ÐÐ ÐÐÐÐ¢ÐÐÐ¡Ð¢Ð - 19 Ð¤ÐµÐ²ÑÐ°Ð»Ñ 2019 - ÑÐºÐ¾Ð»ÑÐ½ÑÐ¹ ÑÐ°Ð¹Ñ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" r="6399"/>
          <a:stretch/>
        </p:blipFill>
        <p:spPr bwMode="auto">
          <a:xfrm>
            <a:off x="3019806" y="5199549"/>
            <a:ext cx="1480186" cy="1083979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8" t="54383" r="66257" b="34850"/>
          <a:stretch/>
        </p:blipFill>
        <p:spPr bwMode="auto">
          <a:xfrm>
            <a:off x="539552" y="3933056"/>
            <a:ext cx="1872208" cy="13501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Скругленный прямоугольник 27"/>
          <p:cNvSpPr/>
          <p:nvPr/>
        </p:nvSpPr>
        <p:spPr>
          <a:xfrm>
            <a:off x="179512" y="2660115"/>
            <a:ext cx="2520281" cy="117408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</a:t>
            </a:r>
            <a:b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республиканских проекта </a:t>
            </a:r>
          </a:p>
          <a:p>
            <a:pPr algn="ctr">
              <a:lnSpc>
                <a:spcPct val="90000"/>
              </a:lnSpc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финансовой грамотности признаны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лучшими и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включены </a:t>
            </a:r>
          </a:p>
          <a:p>
            <a:pPr algn="ctr">
              <a:lnSpc>
                <a:spcPct val="90000"/>
              </a:lnSpc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федеральный Каталог лучших региональных практик –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79513" y="5074344"/>
            <a:ext cx="2520280" cy="152300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Цикл передач «Финтеллект», </a:t>
            </a:r>
          </a:p>
          <a:p>
            <a:pPr algn="ctr">
              <a:lnSpc>
                <a:spcPct val="90000"/>
              </a:lnSpc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вышедший в эфир Национального телевидения Чувашии, - победитель Всероссийской премии «ФинЗОЖ эксперт» в номинации «Лучший медиапроект (цикл материалов, постоянная рубрика/спецпроект) в СМИ».</a:t>
            </a: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43" y="649319"/>
            <a:ext cx="1822809" cy="19583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55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i.smirnov\Documents\Бюджет для граждан\Фото\Слушания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01" y="1113410"/>
            <a:ext cx="2988567" cy="22414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i.smirnov\Pictures\МФ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43330"/>
            <a:ext cx="8867775" cy="23717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87</a:t>
            </a:fld>
            <a:endParaRPr lang="ru-RU" dirty="0"/>
          </a:p>
        </p:txBody>
      </p:sp>
      <p:sp>
        <p:nvSpPr>
          <p:cNvPr id="71" name="Прямоугольник 70"/>
          <p:cNvSpPr/>
          <p:nvPr/>
        </p:nvSpPr>
        <p:spPr>
          <a:xfrm>
            <a:off x="251520" y="4023799"/>
            <a:ext cx="5577116" cy="3463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5730" tIns="62865" rIns="125730" bIns="62865" numCol="1" spcCol="1270" anchor="ctr" anchorCtr="0">
            <a:noAutofit/>
          </a:bodyPr>
          <a:lstStyle/>
          <a:p>
            <a:pPr marL="285750" lvl="1" indent="-285750" defTabSz="1466850">
              <a:lnSpc>
                <a:spcPct val="90000"/>
              </a:lnSpc>
              <a:spcAft>
                <a:spcPct val="15000"/>
              </a:spcAft>
              <a:buFontTx/>
              <a:buChar char="••"/>
            </a:pPr>
            <a:endParaRPr lang="ru-RU" sz="33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3608" y="800290"/>
            <a:ext cx="5760640" cy="1815882"/>
          </a:xfrm>
          <a:prstGeom prst="round1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публичных слушаний по проектам законов о республиканском бюджете и годовом отчете об исполнении республиканского бюджета Чувашской Республики, в которых может принять участие любой гражданин.</a:t>
            </a:r>
          </a:p>
          <a:p>
            <a:pPr algn="just"/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проведении публичных слушаний размещается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сайте Министерства финансов Чувашской Республики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minfin.cap.ru.</a:t>
            </a:r>
          </a:p>
          <a:p>
            <a:pPr algn="just"/>
            <a:r>
              <a:rPr lang="ru-RU" sz="1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(Закон Чувашской Республики № 81 от 16.11.2021 «О регулировании бюджетных правоотношений в Чувашской Республике»)</a:t>
            </a:r>
            <a:endParaRPr lang="ru-RU" sz="14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23726" y="2831615"/>
            <a:ext cx="5780522" cy="738664"/>
          </a:xfrm>
          <a:prstGeom prst="round1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endParaRPr lang="en-US" sz="1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Телеграм - канал Минфина Чувашии </a:t>
            </a:r>
            <a:r>
              <a:rPr lang="en-US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t.me/</a:t>
            </a:r>
            <a:r>
              <a:rPr lang="en-US" sz="1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minfin_chuvashii</a:t>
            </a:r>
            <a:endParaRPr lang="en-U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43608" y="3842464"/>
            <a:ext cx="5760640" cy="738664"/>
          </a:xfrm>
          <a:prstGeom prst="round1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Свои замечания и предложения можно направлять на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электронную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почту Министерства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 Чувашской Республики </a:t>
            </a:r>
            <a:r>
              <a:rPr lang="en-US" sz="1400" u="sng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finmail@cap.ru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или обращаться по телефону 56-52-00</a:t>
            </a:r>
            <a:endParaRPr lang="en-US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трелка вправо с вырезом 3"/>
          <p:cNvSpPr/>
          <p:nvPr/>
        </p:nvSpPr>
        <p:spPr>
          <a:xfrm>
            <a:off x="251520" y="854303"/>
            <a:ext cx="648072" cy="484632"/>
          </a:xfrm>
          <a:prstGeom prst="notchedRightArrow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Стрелка вправо с вырезом 10"/>
          <p:cNvSpPr/>
          <p:nvPr/>
        </p:nvSpPr>
        <p:spPr>
          <a:xfrm>
            <a:off x="251520" y="3867205"/>
            <a:ext cx="648072" cy="484632"/>
          </a:xfrm>
          <a:prstGeom prst="notchedRightArrow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Стрелка вправо с вырезом 11"/>
          <p:cNvSpPr/>
          <p:nvPr/>
        </p:nvSpPr>
        <p:spPr>
          <a:xfrm>
            <a:off x="251520" y="2852936"/>
            <a:ext cx="648072" cy="484632"/>
          </a:xfrm>
          <a:prstGeom prst="notchedRightArrow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259729" y="82913"/>
            <a:ext cx="6904559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2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граждан в обсуждении бюджетных вопросов</a:t>
            </a: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43608" y="4725144"/>
            <a:ext cx="5760640" cy="1785104"/>
          </a:xfrm>
          <a:prstGeom prst="round1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принципов инициативного </a:t>
            </a: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бюджетирования с целью вовлечения  населения муниципальных образований в бюджетный </a:t>
            </a:r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</a:t>
            </a:r>
          </a:p>
          <a:p>
            <a:pPr algn="just"/>
            <a:r>
              <a:rPr lang="ru-RU" sz="13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 предусматривается </a:t>
            </a:r>
            <a:r>
              <a:rPr lang="ru-RU" sz="13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на конкурсной основе субсидий из республиканского бюджета Чувашской Республики </a:t>
            </a:r>
            <a:r>
              <a:rPr lang="ru-RU" sz="13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бюджетам </a:t>
            </a:r>
            <a:r>
              <a:rPr lang="ru-RU" sz="13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районов и бюджетам городских округов на реализацию проектов развития общественной инфраструктуры, основанных на местных инициативах</a:t>
            </a:r>
            <a:endParaRPr lang="en-US" sz="13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трелка вправо с вырезом 15"/>
          <p:cNvSpPr/>
          <p:nvPr/>
        </p:nvSpPr>
        <p:spPr>
          <a:xfrm>
            <a:off x="251520" y="4749885"/>
            <a:ext cx="648072" cy="484632"/>
          </a:xfrm>
          <a:prstGeom prst="notchedRightArrow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9" t="35632" r="14511" b="24349"/>
          <a:stretch/>
        </p:blipFill>
        <p:spPr bwMode="auto">
          <a:xfrm>
            <a:off x="6012160" y="2858725"/>
            <a:ext cx="632454" cy="695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3970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i.smirnov\Pictures\untitled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9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88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971600" y="5304690"/>
            <a:ext cx="561662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solidFill>
                  <a:prstClr val="black"/>
                </a:solidFill>
                <a:cs typeface="+mn-cs"/>
              </a:rPr>
              <a:t>Министерство финансов Чувашской Республики</a:t>
            </a:r>
          </a:p>
          <a:p>
            <a:pPr algn="just"/>
            <a:r>
              <a:rPr lang="ru-RU" sz="1300" dirty="0" smtClean="0">
                <a:solidFill>
                  <a:prstClr val="black"/>
                </a:solidFill>
                <a:cs typeface="+mn-cs"/>
              </a:rPr>
              <a:t>Адрес: 428000, г. Чебоксары, пл. Республики, д.2</a:t>
            </a:r>
          </a:p>
          <a:p>
            <a:pPr algn="just"/>
            <a:r>
              <a:rPr lang="ru-RU" sz="1300" dirty="0">
                <a:solidFill>
                  <a:prstClr val="black"/>
                </a:solidFill>
                <a:cs typeface="+mn-cs"/>
              </a:rPr>
              <a:t>Телефон: (8352) </a:t>
            </a:r>
            <a:r>
              <a:rPr lang="ru-RU" sz="1300" dirty="0" smtClean="0">
                <a:solidFill>
                  <a:prstClr val="black"/>
                </a:solidFill>
                <a:cs typeface="+mn-cs"/>
              </a:rPr>
              <a:t>56-52-00</a:t>
            </a:r>
            <a:r>
              <a:rPr lang="ru-RU" sz="1300" dirty="0">
                <a:solidFill>
                  <a:prstClr val="black"/>
                </a:solidFill>
                <a:cs typeface="+mn-cs"/>
              </a:rPr>
              <a:t>, </a:t>
            </a:r>
            <a:r>
              <a:rPr lang="ru-RU" sz="1300" dirty="0" smtClean="0">
                <a:solidFill>
                  <a:prstClr val="black"/>
                </a:solidFill>
                <a:cs typeface="+mn-cs"/>
              </a:rPr>
              <a:t>56-52-12</a:t>
            </a:r>
            <a:endParaRPr lang="ru-RU" sz="1300" dirty="0">
              <a:solidFill>
                <a:prstClr val="black"/>
              </a:solidFill>
              <a:cs typeface="+mn-cs"/>
            </a:endParaRPr>
          </a:p>
          <a:p>
            <a:pPr algn="just"/>
            <a:r>
              <a:rPr lang="en-US" sz="1300" dirty="0" smtClean="0">
                <a:solidFill>
                  <a:srgbClr val="3333FF"/>
                </a:solidFill>
                <a:cs typeface="+mn-cs"/>
              </a:rPr>
              <a:t>https://</a:t>
            </a:r>
            <a:r>
              <a:rPr lang="en-US" sz="1300" dirty="0">
                <a:solidFill>
                  <a:srgbClr val="3333FF"/>
                </a:solidFill>
                <a:cs typeface="+mn-cs"/>
              </a:rPr>
              <a:t>minfin.cap.ru</a:t>
            </a:r>
            <a:r>
              <a:rPr lang="en-US" sz="1300" dirty="0" smtClean="0">
                <a:solidFill>
                  <a:srgbClr val="3333FF"/>
                </a:solidFill>
                <a:cs typeface="+mn-cs"/>
              </a:rPr>
              <a:t>/</a:t>
            </a:r>
            <a:endParaRPr lang="ru-RU" sz="1300" dirty="0" smtClean="0">
              <a:solidFill>
                <a:srgbClr val="3333FF"/>
              </a:solidFill>
              <a:cs typeface="+mn-cs"/>
            </a:endParaRPr>
          </a:p>
          <a:p>
            <a:pPr algn="just"/>
            <a:endParaRPr lang="ru-RU" sz="1300" dirty="0" smtClean="0">
              <a:solidFill>
                <a:prstClr val="black"/>
              </a:solidFill>
              <a:cs typeface="+mn-cs"/>
            </a:endParaRPr>
          </a:p>
          <a:p>
            <a:pPr algn="just"/>
            <a:r>
              <a:rPr lang="en-US" sz="1300" dirty="0" smtClean="0">
                <a:solidFill>
                  <a:prstClr val="black"/>
                </a:solidFill>
                <a:cs typeface="+mn-cs"/>
              </a:rPr>
              <a:t>E-Mail</a:t>
            </a:r>
            <a:r>
              <a:rPr lang="en-US" sz="1300" dirty="0">
                <a:solidFill>
                  <a:prstClr val="black"/>
                </a:solidFill>
                <a:cs typeface="+mn-cs"/>
              </a:rPr>
              <a:t>: </a:t>
            </a:r>
            <a:r>
              <a:rPr lang="en-US" sz="1300" u="sng" dirty="0" smtClean="0">
                <a:solidFill>
                  <a:prstClr val="black"/>
                </a:solidFill>
              </a:rPr>
              <a:t>finmail@cap.ru</a:t>
            </a:r>
            <a:endParaRPr lang="ru-RU" sz="1300" u="sng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19756" y="980728"/>
            <a:ext cx="77048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prstClr val="black"/>
                </a:solidFill>
                <a:cs typeface="+mn-cs"/>
              </a:rPr>
              <a:t>Режим работы:</a:t>
            </a:r>
          </a:p>
          <a:p>
            <a:pPr algn="just"/>
            <a:r>
              <a:rPr lang="ru-RU" sz="1400" dirty="0" smtClean="0">
                <a:solidFill>
                  <a:prstClr val="black"/>
                </a:solidFill>
                <a:cs typeface="+mn-cs"/>
              </a:rPr>
              <a:t>Понедельник – пятница с 08.00 до 17.00, обеденный перерыв с 12.30 до 13.30</a:t>
            </a:r>
          </a:p>
          <a:p>
            <a:pPr algn="just"/>
            <a:r>
              <a:rPr lang="ru-RU" sz="1400" dirty="0" smtClean="0">
                <a:solidFill>
                  <a:prstClr val="black"/>
                </a:solidFill>
                <a:cs typeface="+mn-cs"/>
              </a:rPr>
              <a:t>Выходные дни – суббота, воскресенье</a:t>
            </a:r>
            <a:endParaRPr lang="ru-RU" sz="14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4" name="Нашивка 3"/>
          <p:cNvSpPr/>
          <p:nvPr/>
        </p:nvSpPr>
        <p:spPr>
          <a:xfrm>
            <a:off x="417171" y="1122123"/>
            <a:ext cx="464380" cy="391725"/>
          </a:xfrm>
          <a:prstGeom prst="chevron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5" name="Нашивка 14"/>
          <p:cNvSpPr/>
          <p:nvPr/>
        </p:nvSpPr>
        <p:spPr>
          <a:xfrm>
            <a:off x="417171" y="5341531"/>
            <a:ext cx="464380" cy="391725"/>
          </a:xfrm>
          <a:prstGeom prst="chevron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6" name="Нашивка 15"/>
          <p:cNvSpPr/>
          <p:nvPr/>
        </p:nvSpPr>
        <p:spPr>
          <a:xfrm>
            <a:off x="417171" y="2060848"/>
            <a:ext cx="464380" cy="391725"/>
          </a:xfrm>
          <a:prstGeom prst="chevron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10856" y="1737200"/>
            <a:ext cx="7792084" cy="349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3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График </a:t>
            </a:r>
            <a:r>
              <a:rPr lang="ru-RU" sz="13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приема граждан:</a:t>
            </a:r>
            <a:endParaRPr lang="ru-RU" sz="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ru-RU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ru-RU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М.Г. Ноздряков – </a:t>
            </a:r>
            <a:r>
              <a:rPr lang="ru-RU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первый заместитель </a:t>
            </a:r>
            <a:r>
              <a:rPr lang="ru-RU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Председателя Кабинета Министров Чувашской Республики </a:t>
            </a:r>
            <a:r>
              <a:rPr lang="ru-RU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министр финансов Чувашской Республики</a:t>
            </a:r>
            <a:endParaRPr lang="ru-RU" sz="13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3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первая пятница </a:t>
            </a:r>
            <a:r>
              <a:rPr lang="ru-RU" sz="13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месяца с 15.00 до 17.00 часов</a:t>
            </a:r>
          </a:p>
          <a:p>
            <a:pPr algn="just"/>
            <a:endParaRPr lang="ru-RU" sz="4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ru-RU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О.В. Метелева – первый заместитель </a:t>
            </a:r>
            <a:r>
              <a:rPr lang="ru-RU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министра финансов Чувашской Республики</a:t>
            </a:r>
          </a:p>
          <a:p>
            <a:pPr algn="just"/>
            <a:r>
              <a:rPr lang="ru-RU" sz="13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первый </a:t>
            </a:r>
            <a:r>
              <a:rPr lang="ru-RU" sz="13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вторник месяца с 15.00 до 17.00 </a:t>
            </a:r>
            <a:r>
              <a:rPr lang="ru-RU" sz="13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часов</a:t>
            </a:r>
          </a:p>
          <a:p>
            <a:pPr algn="just"/>
            <a:endParaRPr lang="ru-RU" sz="4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ru-RU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ru-RU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М.А. Загребаева  </a:t>
            </a:r>
            <a:r>
              <a:rPr lang="ru-RU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заместитель министра финансов Чувашской Республики</a:t>
            </a:r>
          </a:p>
          <a:p>
            <a:pPr lvl="0" algn="just"/>
            <a:r>
              <a:rPr lang="ru-RU" sz="13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второй </a:t>
            </a:r>
            <a:r>
              <a:rPr lang="ru-RU" sz="13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вторник месяца с 15.00 до 17.00 часов</a:t>
            </a:r>
            <a:endParaRPr lang="ru-RU" sz="4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4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.В</a:t>
            </a:r>
            <a:r>
              <a:rPr lang="ru-RU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Павлова  </a:t>
            </a:r>
            <a:r>
              <a:rPr lang="ru-RU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заместитель министра финансов Чувашской Республики</a:t>
            </a:r>
          </a:p>
          <a:p>
            <a:pPr algn="just"/>
            <a:r>
              <a:rPr lang="ru-RU" sz="13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третий вторник месяца с 15.00 до 17.00 </a:t>
            </a:r>
            <a:r>
              <a:rPr lang="ru-RU" sz="13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часов</a:t>
            </a:r>
            <a:endParaRPr lang="ru-RU" sz="4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pPr algn="just"/>
            <a:r>
              <a:rPr lang="en-US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И.Н. Смирнов - </a:t>
            </a:r>
            <a:r>
              <a:rPr lang="ru-RU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заместитель министра финансов Чувашской Республики</a:t>
            </a:r>
          </a:p>
          <a:p>
            <a:pPr algn="just"/>
            <a:r>
              <a:rPr lang="ru-RU" sz="13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четвертый </a:t>
            </a:r>
            <a:r>
              <a:rPr lang="ru-RU" sz="13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вторник месяца с 15.00 до 17.00 </a:t>
            </a:r>
            <a:r>
              <a:rPr lang="ru-RU" sz="13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часов</a:t>
            </a:r>
          </a:p>
          <a:p>
            <a:pPr algn="just"/>
            <a:endParaRPr lang="ru-RU" sz="400" i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ru-RU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6. Т.К. Щербаткина </a:t>
            </a:r>
            <a:r>
              <a:rPr lang="ru-RU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заместитель министра финансов Чувашской Республики</a:t>
            </a:r>
          </a:p>
          <a:p>
            <a:pPr lvl="0" algn="just"/>
            <a:r>
              <a:rPr lang="ru-RU" sz="13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последняя пятница </a:t>
            </a:r>
            <a:r>
              <a:rPr lang="ru-RU" sz="13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месяца с 15.00 до 17.00 </a:t>
            </a:r>
            <a:r>
              <a:rPr lang="ru-RU" sz="13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часов</a:t>
            </a:r>
            <a:endParaRPr lang="ru-RU" sz="13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837127" y="5656790"/>
            <a:ext cx="222849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dirty="0">
                <a:solidFill>
                  <a:srgbClr val="3333FF"/>
                </a:solidFill>
              </a:rPr>
              <a:t>https://vk.com/id516657844</a:t>
            </a:r>
            <a:endParaRPr lang="ru-RU" sz="1300" dirty="0">
              <a:solidFill>
                <a:srgbClr val="3333FF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4" t="24884" r="25426" b="21090"/>
          <a:stretch/>
        </p:blipFill>
        <p:spPr bwMode="auto">
          <a:xfrm>
            <a:off x="5292080" y="5589240"/>
            <a:ext cx="383515" cy="42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T:\Сектор финансирования\Льготы\2\color-odnoklassniki-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176" y="6100685"/>
            <a:ext cx="683322" cy="51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837127" y="6182794"/>
            <a:ext cx="2868542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dirty="0">
                <a:solidFill>
                  <a:srgbClr val="3333FF"/>
                </a:solidFill>
              </a:rPr>
              <a:t>https://ok.ru/group/60503534076116</a:t>
            </a:r>
            <a:endParaRPr lang="ru-RU" sz="13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5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kredi_politi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08" y="3177344"/>
            <a:ext cx="2593130" cy="1944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9512" y="908720"/>
            <a:ext cx="6192688" cy="172819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just"/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Замедление темпов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социально-экономического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приводит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сокращению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темпов поступлений собственных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доходов в консолидированный бюджет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повышению прогнозируемого уровня инфляции, ухудшению условий для заимствований, увеличению государственного и муниципального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долга.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Снижение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доходной базы консолидированного бюджета р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еспублики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влечет риски невыполнения плановых расходных обязательств.  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987824" y="2925317"/>
            <a:ext cx="5985048" cy="244827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результате возникновения выпадающих доходов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связи с замедлением темпов экономического развития и сохранения при этом обязанности по выполнению социальных расходов в необходимом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объеме, возникает риск увеличения долговой нагрузки на бюджет.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случае наступления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такого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риска потребуется привлечение рыночных заимствований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Для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обеспечения сбалансированности и устойчивости консолидированного бюджета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необходимо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эффективное управление государственным долгом Чувашской Республики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9512" y="5661248"/>
            <a:ext cx="5904656" cy="93610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just"/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предсказуемой и ответственной бюджетной политики является важнейшей предпосылкой для обеспечения макроэкономической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стабильности.</a:t>
            </a:r>
          </a:p>
        </p:txBody>
      </p:sp>
      <p:pic>
        <p:nvPicPr>
          <p:cNvPr id="1027" name="Picture 3" descr="E:\11e809349eb14856577a0116ad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916" y="843136"/>
            <a:ext cx="2332230" cy="18657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59729" y="-13063"/>
            <a:ext cx="6976567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Риски и проблемы в сфере бюджетной политики Чувашской Республики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4961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Воздушный поток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Воздушный поток">
    <a:fillStyleLst>
      <a:solidFill>
        <a:schemeClr val="phClr"/>
      </a:solidFill>
      <a:gradFill rotWithShape="1">
        <a:gsLst>
          <a:gs pos="28000">
            <a:schemeClr val="phClr">
              <a:tint val="18000"/>
              <a:satMod val="120000"/>
              <a:lumMod val="88000"/>
            </a:schemeClr>
          </a:gs>
          <a:gs pos="100000">
            <a:schemeClr val="phClr">
              <a:tint val="40000"/>
              <a:satMod val="100000"/>
              <a:lumMod val="78000"/>
            </a:schemeClr>
          </a:gs>
        </a:gsLst>
        <a:lin ang="5400000" scaled="0"/>
      </a:gradFill>
      <a:gradFill rotWithShape="1">
        <a:gsLst>
          <a:gs pos="0">
            <a:schemeClr val="phClr">
              <a:lumMod val="95000"/>
            </a:schemeClr>
          </a:gs>
          <a:gs pos="100000">
            <a:schemeClr val="phClr">
              <a:shade val="82000"/>
              <a:satMod val="125000"/>
              <a:lumMod val="74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satMod val="125000"/>
            <a:lumMod val="7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a:effectStyle>
      <a:effectStyle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a:effectStyle>
      <a:effectStyle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phClr">
              <a:shade val="30000"/>
              <a:satMod val="12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Воздушный поток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Воздушный поток">
    <a:fillStyleLst>
      <a:solidFill>
        <a:schemeClr val="phClr"/>
      </a:solidFill>
      <a:gradFill rotWithShape="1">
        <a:gsLst>
          <a:gs pos="28000">
            <a:schemeClr val="phClr">
              <a:tint val="18000"/>
              <a:satMod val="120000"/>
              <a:lumMod val="88000"/>
            </a:schemeClr>
          </a:gs>
          <a:gs pos="100000">
            <a:schemeClr val="phClr">
              <a:tint val="40000"/>
              <a:satMod val="100000"/>
              <a:lumMod val="78000"/>
            </a:schemeClr>
          </a:gs>
        </a:gsLst>
        <a:lin ang="5400000" scaled="0"/>
      </a:gradFill>
      <a:gradFill rotWithShape="1">
        <a:gsLst>
          <a:gs pos="0">
            <a:schemeClr val="phClr">
              <a:lumMod val="95000"/>
            </a:schemeClr>
          </a:gs>
          <a:gs pos="100000">
            <a:schemeClr val="phClr">
              <a:shade val="82000"/>
              <a:satMod val="125000"/>
              <a:lumMod val="74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satMod val="125000"/>
            <a:lumMod val="7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a:effectStyle>
      <a:effectStyle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a:effectStyle>
      <a:effectStyle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phClr">
              <a:shade val="30000"/>
              <a:satMod val="12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18113</TotalTime>
  <Words>15202</Words>
  <Application>Microsoft Office PowerPoint</Application>
  <PresentationFormat>Экран (4:3)</PresentationFormat>
  <Paragraphs>3889</Paragraphs>
  <Slides>88</Slides>
  <Notes>69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88</vt:i4>
      </vt:variant>
    </vt:vector>
  </HeadingPairs>
  <TitlesOfParts>
    <vt:vector size="89" baseType="lpstr">
      <vt:lpstr>Воздушный поток</vt:lpstr>
      <vt:lpstr>Бюджет для граждан</vt:lpstr>
      <vt:lpstr>Чувашская Республика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</dc:title>
  <dc:creator>ОМ</dc:creator>
  <cp:lastModifiedBy>Смирнов Игорь Николаевич</cp:lastModifiedBy>
  <cp:revision>4079</cp:revision>
  <cp:lastPrinted>2024-11-19T13:33:45Z</cp:lastPrinted>
  <dcterms:created xsi:type="dcterms:W3CDTF">2011-09-23T06:24:52Z</dcterms:created>
  <dcterms:modified xsi:type="dcterms:W3CDTF">2025-01-31T12:30:57Z</dcterms:modified>
</cp:coreProperties>
</file>