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17.xml" ContentType="application/vnd.openxmlformats-officedocument.drawingml.chartshapes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20.xml" ContentType="application/vnd.openxmlformats-officedocument.drawingml.chartshapes+xml"/>
  <Override PartName="/ppt/slides/slide77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ppt/charts/chart32.xml" ContentType="application/vnd.openxmlformats-officedocument.drawingml.chart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rawings/drawing14.xml" ContentType="application/vnd.openxmlformats-officedocument.drawingml.chartshapes+xml"/>
  <Override PartName="/ppt/notesSlides/notesSlide31.xml" ContentType="application/vnd.openxmlformats-officedocument.presentationml.notesSlide+xml"/>
  <Default Extension="gif" ContentType="image/gif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rawings/drawing21.xml" ContentType="application/vnd.openxmlformats-officedocument.drawingml.chartshape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Override PartName="/ppt/drawings/drawing19.xml" ContentType="application/vnd.openxmlformats-officedocument.drawingml.chartshape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charts/chart33.xml" ContentType="application/vnd.openxmlformats-officedocument.drawingml.char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drawings/drawing15.xml" ContentType="application/vnd.openxmlformats-officedocument.drawingml.chartshapes+xml"/>
  <Override PartName="/ppt/charts/chart22.xml" ContentType="application/vnd.openxmlformats-officedocument.drawingml.chart+xml"/>
  <Override PartName="/ppt/notesSlides/notesSlide32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rawings/drawing9.xml" ContentType="application/vnd.openxmlformats-officedocument.drawingml.chartshapes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rawings/drawing11.xml" ContentType="application/vnd.openxmlformats-officedocument.drawingml.chartshape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drawings/drawing16.xml" ContentType="application/vnd.openxmlformats-officedocument.drawingml.chartshapes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notesSlides/notesSlide33.xml" ContentType="application/vnd.openxmlformats-officedocument.presentationml.notesSlide+xml"/>
  <Override PartName="/ppt/charts/chart41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rawings/drawing12.xml" ContentType="application/vnd.openxmlformats-officedocument.drawingml.chartshape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rawings/drawing13.xml" ContentType="application/vnd.openxmlformats-officedocument.drawingml.chartshapes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rawings/drawing18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0"/>
  </p:notesMasterIdLst>
  <p:handoutMasterIdLst>
    <p:handoutMasterId r:id="rId81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6" r:id="rId11"/>
    <p:sldId id="397" r:id="rId12"/>
    <p:sldId id="487" r:id="rId13"/>
    <p:sldId id="502" r:id="rId14"/>
    <p:sldId id="398" r:id="rId15"/>
    <p:sldId id="503" r:id="rId16"/>
    <p:sldId id="496" r:id="rId17"/>
    <p:sldId id="497" r:id="rId18"/>
    <p:sldId id="411" r:id="rId19"/>
    <p:sldId id="455" r:id="rId20"/>
    <p:sldId id="490" r:id="rId21"/>
    <p:sldId id="412" r:id="rId22"/>
    <p:sldId id="447" r:id="rId23"/>
    <p:sldId id="488" r:id="rId24"/>
    <p:sldId id="413" r:id="rId25"/>
    <p:sldId id="494" r:id="rId26"/>
    <p:sldId id="495" r:id="rId27"/>
    <p:sldId id="432" r:id="rId28"/>
    <p:sldId id="489" r:id="rId29"/>
    <p:sldId id="485" r:id="rId30"/>
    <p:sldId id="499" r:id="rId31"/>
    <p:sldId id="452" r:id="rId32"/>
    <p:sldId id="422" r:id="rId33"/>
    <p:sldId id="431" r:id="rId34"/>
    <p:sldId id="498" r:id="rId35"/>
    <p:sldId id="448" r:id="rId36"/>
    <p:sldId id="429" r:id="rId37"/>
    <p:sldId id="403" r:id="rId38"/>
    <p:sldId id="404" r:id="rId39"/>
    <p:sldId id="457" r:id="rId40"/>
    <p:sldId id="458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93" r:id="rId49"/>
    <p:sldId id="468" r:id="rId50"/>
    <p:sldId id="492" r:id="rId51"/>
    <p:sldId id="491" r:id="rId52"/>
    <p:sldId id="427" r:id="rId53"/>
    <p:sldId id="428" r:id="rId54"/>
    <p:sldId id="469" r:id="rId55"/>
    <p:sldId id="470" r:id="rId56"/>
    <p:sldId id="471" r:id="rId57"/>
    <p:sldId id="472" r:id="rId58"/>
    <p:sldId id="482" r:id="rId59"/>
    <p:sldId id="474" r:id="rId60"/>
    <p:sldId id="483" r:id="rId61"/>
    <p:sldId id="476" r:id="rId62"/>
    <p:sldId id="430" r:id="rId63"/>
    <p:sldId id="484" r:id="rId64"/>
    <p:sldId id="481" r:id="rId65"/>
    <p:sldId id="416" r:id="rId66"/>
    <p:sldId id="453" r:id="rId67"/>
    <p:sldId id="500" r:id="rId68"/>
    <p:sldId id="501" r:id="rId69"/>
    <p:sldId id="417" r:id="rId70"/>
    <p:sldId id="418" r:id="rId71"/>
    <p:sldId id="421" r:id="rId72"/>
    <p:sldId id="419" r:id="rId73"/>
    <p:sldId id="420" r:id="rId74"/>
    <p:sldId id="449" r:id="rId75"/>
    <p:sldId id="451" r:id="rId76"/>
    <p:sldId id="446" r:id="rId77"/>
    <p:sldId id="444" r:id="rId78"/>
    <p:sldId id="445" r:id="rId79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70262E-9062-49A0-ABFF-45BF8EA6919B}">
          <p14:sldIdLst>
            <p14:sldId id="443"/>
            <p14:sldId id="436"/>
            <p14:sldId id="437"/>
            <p14:sldId id="438"/>
            <p14:sldId id="439"/>
            <p14:sldId id="486"/>
            <p14:sldId id="441"/>
            <p14:sldId id="442"/>
            <p14:sldId id="396"/>
            <p14:sldId id="397"/>
            <p14:sldId id="487"/>
            <p14:sldId id="398"/>
            <p14:sldId id="496"/>
            <p14:sldId id="497"/>
            <p14:sldId id="411"/>
            <p14:sldId id="455"/>
            <p14:sldId id="490"/>
            <p14:sldId id="412"/>
            <p14:sldId id="447"/>
            <p14:sldId id="488"/>
            <p14:sldId id="413"/>
            <p14:sldId id="494"/>
            <p14:sldId id="495"/>
            <p14:sldId id="432"/>
            <p14:sldId id="489"/>
            <p14:sldId id="485"/>
            <p14:sldId id="499"/>
            <p14:sldId id="452"/>
            <p14:sldId id="422"/>
            <p14:sldId id="431"/>
            <p14:sldId id="498"/>
            <p14:sldId id="448"/>
            <p14:sldId id="429"/>
            <p14:sldId id="403"/>
            <p14:sldId id="404"/>
            <p14:sldId id="457"/>
            <p14:sldId id="458"/>
            <p14:sldId id="460"/>
            <p14:sldId id="461"/>
            <p14:sldId id="462"/>
            <p14:sldId id="463"/>
            <p14:sldId id="464"/>
            <p14:sldId id="465"/>
            <p14:sldId id="466"/>
            <p14:sldId id="493"/>
            <p14:sldId id="468"/>
            <p14:sldId id="492"/>
            <p14:sldId id="491"/>
            <p14:sldId id="427"/>
            <p14:sldId id="428"/>
            <p14:sldId id="469"/>
            <p14:sldId id="470"/>
            <p14:sldId id="471"/>
            <p14:sldId id="472"/>
            <p14:sldId id="482"/>
            <p14:sldId id="474"/>
            <p14:sldId id="483"/>
            <p14:sldId id="476"/>
            <p14:sldId id="430"/>
            <p14:sldId id="484"/>
            <p14:sldId id="481"/>
            <p14:sldId id="416"/>
            <p14:sldId id="453"/>
            <p14:sldId id="500"/>
            <p14:sldId id="501"/>
            <p14:sldId id="417"/>
            <p14:sldId id="418"/>
            <p14:sldId id="421"/>
            <p14:sldId id="419"/>
            <p14:sldId id="420"/>
            <p14:sldId id="449"/>
            <p14:sldId id="451"/>
            <p14:sldId id="446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BFBC1"/>
    <a:srgbClr val="EFED9B"/>
    <a:srgbClr val="000099"/>
    <a:srgbClr val="FDFD55"/>
    <a:srgbClr val="ECFA62"/>
    <a:srgbClr val="E0DC3E"/>
    <a:srgbClr val="F2F7AB"/>
    <a:srgbClr val="532DF7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44" autoAdjust="0"/>
    <p:restoredTop sz="96390" autoAdjust="0"/>
  </p:normalViewPr>
  <p:slideViewPr>
    <p:cSldViewPr>
      <p:cViewPr varScale="1">
        <p:scale>
          <a:sx n="75" d="100"/>
          <a:sy n="75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6" Type="http://schemas.openxmlformats.org/officeDocument/2006/relationships/chartUserShapes" Target="../drawings/drawing9.xml"/><Relationship Id="rId5" Type="http://schemas.openxmlformats.org/officeDocument/2006/relationships/package" Target="../embeddings/_____Microsoft_Office_Excel11.xlsx"/><Relationship Id="rId4" Type="http://schemas.openxmlformats.org/officeDocument/2006/relationships/image" Target="../media/image57.pn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_____Microsoft_Office_Excel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65"/>
                  <c:y val="2.989536621823618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-2223.2999999999993</c:v>
                </c:pt>
                <c:pt idx="1">
                  <c:v>34327.1</c:v>
                </c:pt>
                <c:pt idx="2">
                  <c:v>22292.7</c:v>
                </c:pt>
                <c:pt idx="3">
                  <c:v>32103.8</c:v>
                </c:pt>
              </c:numCache>
            </c:numRef>
          </c:val>
        </c:ser>
        <c:dLbls/>
        <c:gapWidth val="225"/>
        <c:overlap val="100"/>
        <c:axId val="126663296"/>
        <c:axId val="126798464"/>
      </c:barChart>
      <c:catAx>
        <c:axId val="126663296"/>
        <c:scaling>
          <c:orientation val="minMax"/>
        </c:scaling>
        <c:axPos val="l"/>
        <c:numFmt formatCode="General" sourceLinked="1"/>
        <c:majorTickMark val="in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26798464"/>
        <c:crosses val="autoZero"/>
        <c:auto val="1"/>
        <c:lblAlgn val="ctr"/>
        <c:lblOffset val="2"/>
      </c:catAx>
      <c:valAx>
        <c:axId val="126798464"/>
        <c:scaling>
          <c:orientation val="minMax"/>
        </c:scaling>
        <c:delete val="1"/>
        <c:axPos val="b"/>
        <c:numFmt formatCode="#,##0.0" sourceLinked="1"/>
        <c:tickLblPos val="nextTo"/>
        <c:crossAx val="12666329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"/>
      <c:perspective val="30"/>
    </c:view3D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explosion val="9"/>
            <c:spPr>
              <a:solidFill>
                <a:srgbClr val="1DD526"/>
              </a:solidFill>
            </c:spPr>
          </c:dPt>
          <c:dPt>
            <c:idx val="1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5858790920078328"/>
          <c:y val="0.13253962143886605"/>
          <c:w val="0.69633816389547631"/>
          <c:h val="0.703620153741806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7636929230085546"/>
                  <c:y val="-8.4657260304410675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Жилищно</a:t>
                    </a:r>
                    <a:r>
                      <a:rPr lang="ru-RU" dirty="0"/>
                      <a:t> - коммунальное хозяйство
1 </a:t>
                    </a:r>
                    <a:r>
                      <a:rPr lang="ru-RU" dirty="0" smtClean="0"/>
                      <a:t>219,6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035367717763161"/>
                  <c:y val="-1.231952668608960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Образование
10 </a:t>
                    </a:r>
                    <a:r>
                      <a:rPr lang="ru-RU" dirty="0" smtClean="0"/>
                      <a:t>471,9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0422172121360715"/>
                  <c:y val="2.49549386718225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Культура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498,2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220688761274283"/>
                  <c:y val="0.2254366015716330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Здравоохранение
6 </a:t>
                    </a:r>
                    <a:r>
                      <a:rPr lang="ru-RU" dirty="0" smtClean="0"/>
                      <a:t>299,0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05268124742209E-2"/>
                  <c:y val="0.1675245039108422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Физическая </a:t>
                    </a:r>
                    <a:r>
                      <a:rPr lang="ru-RU" dirty="0"/>
                      <a:t>культура и спорт
</a:t>
                    </a:r>
                    <a:r>
                      <a:rPr lang="ru-RU" dirty="0" smtClean="0"/>
                      <a:t>467,2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809996207317963"/>
                  <c:y val="-1.14245183371001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
7 </a:t>
                    </a:r>
                    <a:r>
                      <a:rPr lang="ru-RU" dirty="0" smtClean="0"/>
                      <a:t>383,0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21653931810897131"/>
                  <c:y val="6.91788806218877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 </a:t>
                    </a:r>
                    <a:r>
                      <a:rPr lang="ru-RU" dirty="0"/>
                      <a:t>
7 </a:t>
                    </a:r>
                    <a:r>
                      <a:rPr lang="ru-RU" dirty="0" smtClean="0"/>
                      <a:t>988,2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Percent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Жилищно - коммунальное хозяйство</c:v>
                </c:pt>
                <c:pt idx="1">
                  <c:v>Образование</c:v>
                </c:pt>
                <c:pt idx="2">
                  <c:v>Культура</c:v>
                </c:pt>
                <c:pt idx="3">
                  <c:v>Здравоохранение</c:v>
                </c:pt>
                <c:pt idx="4">
                  <c:v>Физическая культура и спорт</c:v>
                </c:pt>
                <c:pt idx="5">
                  <c:v>Социальная политика</c:v>
                </c:pt>
                <c:pt idx="6">
                  <c:v>Прочие  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1219.6309999999999</c:v>
                </c:pt>
                <c:pt idx="1">
                  <c:v>10471.8722</c:v>
                </c:pt>
                <c:pt idx="2">
                  <c:v>498.23769999999996</c:v>
                </c:pt>
                <c:pt idx="3">
                  <c:v>6299.0455300000003</c:v>
                </c:pt>
                <c:pt idx="4">
                  <c:v>467.1823</c:v>
                </c:pt>
                <c:pt idx="5">
                  <c:v>7383.032900000002</c:v>
                </c:pt>
                <c:pt idx="6">
                  <c:v>7988.1189000000004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5"/>
  <c:userShapes r:id="rId6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/>
    <c:plotArea>
      <c:layout>
        <c:manualLayout>
          <c:layoutTarget val="inner"/>
          <c:xMode val="edge"/>
          <c:yMode val="edge"/>
          <c:x val="5.0006249305632716E-2"/>
          <c:y val="5.5249188446337E-2"/>
          <c:w val="0.55618260491786142"/>
          <c:h val="0.86236947907326522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1"/>
              <c:layout>
                <c:manualLayout>
                  <c:x val="4.1948695515313106E-2"/>
                  <c:y val="1.1093516245531322E-2"/>
                </c:manualLayout>
              </c:layout>
              <c:showVal val="1"/>
            </c:dLbl>
            <c:dLbl>
              <c:idx val="2"/>
              <c:layout>
                <c:manualLayout>
                  <c:x val="-1.964746972558605E-2"/>
                  <c:y val="-2.7187428185300573E-2"/>
                </c:manualLayout>
              </c:layout>
              <c:showVal val="1"/>
            </c:dLbl>
            <c:dLbl>
              <c:idx val="3"/>
              <c:layout>
                <c:manualLayout>
                  <c:x val="3.8117292523053548E-3"/>
                  <c:y val="4.9506675818364182E-2"/>
                </c:manualLayout>
              </c:layout>
              <c:showVal val="1"/>
            </c:dLbl>
            <c:numFmt formatCode="#,##0.0" sourceLinked="0"/>
            <c:spPr>
              <a:gradFill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</c:spPr>
            <c:txPr>
              <a:bodyPr/>
              <a:lstStyle/>
              <a:p>
                <a:pPr>
                  <a:defRPr b="1">
                    <a:latin typeface="TimesET" pitchFamily="2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Российской Федерации,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Российской Федерации по предметам ведения субъекта Российской Федерации</c:v>
                </c:pt>
                <c:pt idx="2">
                  <c:v>Расходные обязательства, возникшие в результате принятия нормативных правовых актов субъекта Российской Федерации, предусматривающих предоставление из бюджета субъекта Российской Федерации межбюджетных трансфертов </c:v>
                </c:pt>
                <c:pt idx="3">
                  <c:v>Расходные обязательства, возникшие в результате принятия нормативных правовых актов субъекта Российской Федерации, предусматривающих реализацию субъектом Российской Федерации делегированных полномочий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28731.839800000002</c:v>
                </c:pt>
                <c:pt idx="1">
                  <c:v>1751.05</c:v>
                </c:pt>
                <c:pt idx="2">
                  <c:v>2686.6178</c:v>
                </c:pt>
                <c:pt idx="3">
                  <c:v>1157.6155000000001</c:v>
                </c:pt>
              </c:numCache>
            </c:numRef>
          </c:val>
        </c:ser>
        <c:dLbls/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62489156297448456"/>
          <c:y val="1.4307770978262685E-2"/>
          <c:w val="0.37510832129763372"/>
          <c:h val="0.97125433551523199"/>
        </c:manualLayout>
      </c:layout>
      <c:txPr>
        <a:bodyPr/>
        <a:lstStyle/>
        <a:p>
          <a:pPr>
            <a:defRPr sz="9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200">
                <a:latin typeface="TimesET" pitchFamily="2" charset="0"/>
              </a:defRPr>
            </a:pPr>
            <a:r>
              <a:rPr lang="ru-RU" sz="1200" dirty="0"/>
              <a:t>Темп роста </a:t>
            </a:r>
            <a:r>
              <a:rPr lang="ru-RU" sz="1200" dirty="0" smtClean="0"/>
              <a:t>расходов на реальный сектор экономики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2015 году к </a:t>
            </a:r>
            <a:r>
              <a:rPr lang="ru-RU" sz="1200" dirty="0"/>
              <a:t>уровню </a:t>
            </a:r>
            <a:r>
              <a:rPr lang="ru-RU" sz="1200" dirty="0" smtClean="0"/>
              <a:t>2013 </a:t>
            </a:r>
            <a:r>
              <a:rPr lang="ru-RU" sz="1200" dirty="0"/>
              <a:t>года</a:t>
            </a:r>
          </a:p>
        </c:rich>
      </c:tx>
    </c:title>
    <c:plotArea>
      <c:layout>
        <c:manualLayout>
          <c:layoutTarget val="inner"/>
          <c:xMode val="edge"/>
          <c:yMode val="edge"/>
          <c:x val="0.43433023706321955"/>
          <c:y val="0.12917830889372761"/>
          <c:w val="0.49647785681260054"/>
          <c:h val="0.788812112746128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</c:dPt>
          <c:dPt>
            <c:idx val="5"/>
          </c:dPt>
          <c:dPt>
            <c:idx val="6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2"/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dLbls/>
        <c:axId val="123712256"/>
        <c:axId val="123714560"/>
      </c:barChart>
      <c:catAx>
        <c:axId val="1237122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23714560"/>
        <c:crosses val="autoZero"/>
        <c:auto val="1"/>
        <c:lblAlgn val="ctr"/>
        <c:lblOffset val="100"/>
      </c:catAx>
      <c:valAx>
        <c:axId val="123714560"/>
        <c:scaling>
          <c:orientation val="minMax"/>
          <c:max val="150"/>
          <c:min val="70"/>
        </c:scaling>
        <c:delete val="1"/>
        <c:axPos val="b"/>
        <c:majorGridlines/>
        <c:numFmt formatCode="0.0" sourceLinked="1"/>
        <c:tickLblPos val="nextTo"/>
        <c:crossAx val="123712256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"/>
      <c:rotY val="5"/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glow rad="101600">
                        <a:schemeClr val="tx1">
                          <a:lumMod val="75000"/>
                          <a:lumOff val="2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dLbls/>
        <c:shape val="cylinder"/>
        <c:axId val="132077824"/>
        <c:axId val="132091904"/>
        <c:axId val="0"/>
      </c:bar3DChart>
      <c:catAx>
        <c:axId val="132077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2091904"/>
        <c:crosses val="autoZero"/>
        <c:auto val="1"/>
        <c:lblAlgn val="ctr"/>
        <c:lblOffset val="100"/>
      </c:catAx>
      <c:valAx>
        <c:axId val="132091904"/>
        <c:scaling>
          <c:orientation val="minMax"/>
        </c:scaling>
        <c:delete val="1"/>
        <c:axPos val="l"/>
        <c:majorGridlines/>
        <c:numFmt formatCode="0.0" sourceLinked="1"/>
        <c:tickLblPos val="nextTo"/>
        <c:crossAx val="132077824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depthPercent val="100"/>
      <c:rAngAx val="1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зарплата</c:v>
                </c:pt>
              </c:strCache>
            </c:strRef>
          </c:tx>
          <c:spPr>
            <a:solidFill>
              <a:srgbClr val="CCFF66"/>
            </a:solidFill>
          </c:spPr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2621.7000000000003</c:v>
                </c:pt>
                <c:pt idx="1">
                  <c:v>4606.1000000000004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Pt>
            <c:idx val="0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2.763634487111874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50646803937549E-2"/>
                  <c:y val="3.5560777559055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/>
        <c:shape val="cylinder"/>
        <c:axId val="132465024"/>
        <c:axId val="132466560"/>
        <c:axId val="0"/>
      </c:bar3DChart>
      <c:catAx>
        <c:axId val="132465024"/>
        <c:scaling>
          <c:orientation val="minMax"/>
        </c:scaling>
        <c:axPos val="b"/>
        <c:numFmt formatCode="General" sourceLinked="0"/>
        <c:tickLblPos val="nextTo"/>
        <c:crossAx val="132466560"/>
        <c:crosses val="autoZero"/>
        <c:auto val="1"/>
        <c:lblAlgn val="ctr"/>
        <c:lblOffset val="100"/>
      </c:catAx>
      <c:valAx>
        <c:axId val="132466560"/>
        <c:scaling>
          <c:orientation val="minMax"/>
        </c:scaling>
        <c:delete val="1"/>
        <c:axPos val="l"/>
        <c:numFmt formatCode="General" sourceLinked="1"/>
        <c:tickLblPos val="nextTo"/>
        <c:crossAx val="1324650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75"/>
      <c:rotY val="160"/>
      <c:rAngAx val="1"/>
    </c:view3D>
    <c:plotArea>
      <c:layout>
        <c:manualLayout>
          <c:layoutTarget val="inner"/>
          <c:xMode val="edge"/>
          <c:yMode val="edge"/>
          <c:x val="4.8380974899510966E-2"/>
          <c:y val="0"/>
          <c:w val="0.93186343442388375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706708811926788"/>
                  <c:y val="0.16369735449735459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 10 791,5 млн. рублей -                   </a:t>
                    </a:r>
                    <a:r>
                      <a:rPr lang="en-US" sz="1200" i="1" dirty="0" smtClean="0"/>
                      <a:t> </a:t>
                    </a:r>
                    <a:r>
                      <a:rPr lang="ru-RU" sz="1200" i="1" dirty="0" smtClean="0"/>
                      <a:t>63</a:t>
                    </a:r>
                    <a:r>
                      <a:rPr lang="en-US" sz="1200" i="1" dirty="0" smtClean="0"/>
                      <a:t>%</a:t>
                    </a:r>
                    <a:endParaRPr lang="en-US" sz="1200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0.17497831107255304"/>
                  <c:y val="9.150555555555559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6 299 </a:t>
                    </a:r>
                    <a:r>
                      <a:rPr lang="ru-RU" sz="1200" i="1" dirty="0" smtClean="0"/>
                      <a:t>млн. рублей</a:t>
                    </a:r>
                    <a:r>
                      <a:rPr lang="en-US" sz="1200" i="1" dirty="0" smtClean="0"/>
                      <a:t> </a:t>
                    </a:r>
                    <a:r>
                      <a:rPr lang="ru-RU" sz="1200" i="1" dirty="0" smtClean="0"/>
                      <a:t>-                    37</a:t>
                    </a:r>
                    <a:r>
                      <a:rPr lang="en-US" sz="1200" i="1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separator>
</c:separator>
            </c:dLbl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10791.5</c:v>
                </c:pt>
                <c:pt idx="1">
                  <c:v>6299</c:v>
                </c:pt>
              </c:numCache>
            </c:numRef>
          </c:val>
        </c:ser>
        <c:dLbls>
          <c:showCatName val="1"/>
        </c:dLbls>
      </c:pie3DChart>
    </c:plotArea>
    <c:plotVisOnly val="1"/>
    <c:dispBlanksAs val="zero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8.9048871708815435E-3"/>
          <c:y val="8.9194324612017747E-2"/>
          <c:w val="0.5867806478113593"/>
          <c:h val="0.550611140512870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97F88"/>
              </a:solidFill>
            </c:spPr>
          </c:dPt>
          <c:dPt>
            <c:idx val="1"/>
            <c:spPr>
              <a:solidFill>
                <a:srgbClr val="9DFFE5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rgbClr val="99FF66"/>
              </a:solidFill>
            </c:spPr>
          </c:dPt>
          <c:dPt>
            <c:idx val="5"/>
            <c:spPr>
              <a:solidFill>
                <a:srgbClr val="0000FF"/>
              </a:solidFill>
            </c:spPr>
          </c:dPt>
          <c:dPt>
            <c:idx val="6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-0.14445152196445493"/>
                  <c:y val="0.1178900350103549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965,8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15,3</a:t>
                    </a:r>
                    <a:r>
                      <a:rPr lang="en-US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200" b="0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9.8976802270627232E-2"/>
                  <c:y val="-0.1587009192624225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296,5 млн. рублей- 4,7</a:t>
                    </a:r>
                    <a:r>
                      <a:rPr lang="en-US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  <c:separator>
</c:separator>
            </c:dLbl>
            <c:dLbl>
              <c:idx val="2"/>
              <c:layout>
                <c:manualLayout>
                  <c:x val="0.1152961082238799"/>
                  <c:y val="-0.10731379177031597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28,4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рублей-0,5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0.14449650059629773"/>
                  <c:y val="-2.1222865846127578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45,6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рублей-0,7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0.12420716893246525"/>
                  <c:y val="6.9118645878791171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84,8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 рублей-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,4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0.10230632344442836"/>
                  <c:y val="0.16040877468888937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43,9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 рублей-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0,7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0.19134615533017738"/>
                  <c:y val="-0.16891990351449815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4834,1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 рублей –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7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6,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7</a:t>
                    </a:r>
                    <a:r>
                      <a:rPr lang="en-US" sz="1100" b="0" dirty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</c:v>
                </c:pt>
                <c:pt idx="3">
                  <c:v>Скорая медицинская помощь</c:v>
                </c:pt>
                <c:pt idx="4">
                  <c:v>Санаторно-оздоровительная помощь</c:v>
                </c:pt>
                <c:pt idx="5">
                  <c:v>Заготовка, переработка, хранение и обеспечение безопасности донорской крови и ее компонентов</c:v>
                </c:pt>
                <c:pt idx="6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965.75219999999979</c:v>
                </c:pt>
                <c:pt idx="1">
                  <c:v>296.50049999999999</c:v>
                </c:pt>
                <c:pt idx="2">
                  <c:v>28.40529999999999</c:v>
                </c:pt>
                <c:pt idx="3">
                  <c:v>45.553000000000004</c:v>
                </c:pt>
                <c:pt idx="4">
                  <c:v>84.793499999999995</c:v>
                </c:pt>
                <c:pt idx="5">
                  <c:v>43.941899999999997</c:v>
                </c:pt>
                <c:pt idx="6">
                  <c:v>4834.0991000000004</c:v>
                </c:pt>
              </c:numCache>
            </c:numRef>
          </c:val>
        </c:ser>
        <c:dLbls>
          <c:showCatName val="1"/>
        </c:dLbls>
        <c:firstSliceAng val="0"/>
      </c:pieChart>
    </c:plotArea>
    <c:legend>
      <c:legendPos val="b"/>
      <c:layout>
        <c:manualLayout>
          <c:xMode val="edge"/>
          <c:yMode val="edge"/>
          <c:x val="0.21867199707550702"/>
          <c:y val="0.64280143437643589"/>
          <c:w val="0.77826681015732169"/>
          <c:h val="0.35719856562356456"/>
        </c:manualLayout>
      </c:layout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2.7232502187226608E-2"/>
          <c:y val="0.10222475280524389"/>
          <c:w val="0.61445636482939636"/>
          <c:h val="0.7071230833704836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республиканские средства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5316.2</c:v>
                </c:pt>
                <c:pt idx="1">
                  <c:v>5622.8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2963.2</c:v>
                </c:pt>
                <c:pt idx="1">
                  <c:v>1760.2</c:v>
                </c:pt>
              </c:numCache>
            </c:numRef>
          </c:val>
        </c:ser>
        <c:dLbls>
          <c:showVal val="1"/>
        </c:dLbls>
        <c:gapWidth val="120"/>
        <c:overlap val="100"/>
        <c:axId val="132758912"/>
        <c:axId val="132551808"/>
      </c:barChart>
      <c:catAx>
        <c:axId val="132758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ET" pitchFamily="2" charset="0"/>
              </a:defRPr>
            </a:pPr>
            <a:endParaRPr lang="ru-RU"/>
          </a:p>
        </c:txPr>
        <c:crossAx val="132551808"/>
        <c:crosses val="autoZero"/>
        <c:auto val="1"/>
        <c:lblAlgn val="ctr"/>
        <c:lblOffset val="100"/>
      </c:catAx>
      <c:valAx>
        <c:axId val="132551808"/>
        <c:scaling>
          <c:orientation val="minMax"/>
          <c:max val="9500"/>
          <c:min val="0"/>
        </c:scaling>
        <c:delete val="1"/>
        <c:axPos val="l"/>
        <c:majorGridlines/>
        <c:numFmt formatCode="#,##0.0" sourceLinked="1"/>
        <c:tickLblPos val="nextTo"/>
        <c:crossAx val="1327589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9289807524059526E-2"/>
          <c:y val="0.9091103098249278"/>
          <c:w val="0.59564665354330715"/>
          <c:h val="4.9498543762366773E-2"/>
        </c:manualLayout>
      </c:layout>
      <c:txPr>
        <a:bodyPr/>
        <a:lstStyle/>
        <a:p>
          <a:pPr>
            <a:defRPr sz="1400">
              <a:latin typeface="TimesET" pitchFamily="2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66CCFF"/>
            </a:solidFill>
          </c:spPr>
          <c:dPt>
            <c:idx val="12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Val val="1"/>
            </c:dLbl>
            <c:dLbl>
              <c:idx val="1"/>
              <c:layout>
                <c:manualLayout>
                  <c:x val="2.7777772494622763E-3"/>
                  <c:y val="1.4732575468728614E-2"/>
                </c:manualLayout>
              </c:layout>
              <c:showVal val="1"/>
            </c:dLbl>
            <c:dLbl>
              <c:idx val="2"/>
              <c:layout>
                <c:manualLayout>
                  <c:x val="8.333333333333335E-3"/>
                  <c:y val="4.3290043290043299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2.1645021645021648E-2"/>
                </c:manualLayout>
              </c:layout>
              <c:showVal val="1"/>
            </c:dLbl>
            <c:dLbl>
              <c:idx val="4"/>
              <c:layout>
                <c:manualLayout>
                  <c:x val="5.0925337632080008E-17"/>
                  <c:y val="1.7316017316017319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Val val="1"/>
            </c:dLbl>
            <c:dLbl>
              <c:idx val="12"/>
              <c:layout>
                <c:manualLayout>
                  <c:x val="2.7777777777777796E-3"/>
                  <c:y val="1.2987012987012988E-2"/>
                </c:manualLayout>
              </c:layout>
              <c:showVal val="1"/>
            </c:dLbl>
            <c:dLbl>
              <c:idx val="13"/>
              <c:layout>
                <c:manualLayout>
                  <c:x val="1.6666666666666569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55.101000000000006</c:v>
                </c:pt>
                <c:pt idx="1">
                  <c:v>54.340999999999994</c:v>
                </c:pt>
                <c:pt idx="2">
                  <c:v>49.672000000000004</c:v>
                </c:pt>
                <c:pt idx="3">
                  <c:v>41.774000000000001</c:v>
                </c:pt>
                <c:pt idx="4">
                  <c:v>39.310999999999993</c:v>
                </c:pt>
                <c:pt idx="5">
                  <c:v>38.552</c:v>
                </c:pt>
                <c:pt idx="6">
                  <c:v>35.943000000000005</c:v>
                </c:pt>
                <c:pt idx="7">
                  <c:v>35.772000000000006</c:v>
                </c:pt>
                <c:pt idx="8">
                  <c:v>35.732000000000006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/>
        <c:shape val="cylinder"/>
        <c:axId val="133306624"/>
        <c:axId val="133316608"/>
        <c:axId val="0"/>
      </c:bar3DChart>
      <c:catAx>
        <c:axId val="133306624"/>
        <c:scaling>
          <c:orientation val="minMax"/>
        </c:scaling>
        <c:axPos val="b"/>
        <c:tickLblPos val="nextTo"/>
        <c:crossAx val="133316608"/>
        <c:crosses val="autoZero"/>
        <c:auto val="1"/>
        <c:lblAlgn val="ctr"/>
        <c:lblOffset val="100"/>
      </c:catAx>
      <c:valAx>
        <c:axId val="133316608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tickLblPos val="nextTo"/>
        <c:crossAx val="133306624"/>
        <c:crosses val="autoZero"/>
        <c:crossBetween val="between"/>
        <c:majorUnit val="15"/>
        <c:minorUnit val="2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65"/>
                  <c:y val="2.989536621823618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-2680.4000000000015</c:v>
                </c:pt>
                <c:pt idx="1">
                  <c:v>41669.9</c:v>
                </c:pt>
                <c:pt idx="2">
                  <c:v>29079.599999999995</c:v>
                </c:pt>
                <c:pt idx="3">
                  <c:v>38989.5</c:v>
                </c:pt>
              </c:numCache>
            </c:numRef>
          </c:val>
        </c:ser>
        <c:dLbls/>
        <c:gapWidth val="225"/>
        <c:overlap val="100"/>
        <c:axId val="130358656"/>
        <c:axId val="130368640"/>
      </c:barChart>
      <c:catAx>
        <c:axId val="130358656"/>
        <c:scaling>
          <c:orientation val="minMax"/>
        </c:scaling>
        <c:axPos val="l"/>
        <c:numFmt formatCode="General" sourceLinked="1"/>
        <c:majorTickMark val="in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30368640"/>
        <c:crosses val="autoZero"/>
        <c:auto val="1"/>
        <c:lblAlgn val="ctr"/>
        <c:lblOffset val="2"/>
      </c:catAx>
      <c:valAx>
        <c:axId val="130368640"/>
        <c:scaling>
          <c:orientation val="minMax"/>
        </c:scaling>
        <c:delete val="1"/>
        <c:axPos val="b"/>
        <c:numFmt formatCode="#,##0.0" sourceLinked="1"/>
        <c:tickLblPos val="nextTo"/>
        <c:crossAx val="13035865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66CCFF"/>
            </a:solidFill>
          </c:spPr>
          <c:dPt>
            <c:idx val="12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57E-17"/>
                  <c:y val="1.851851851851854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9.2592592592592865E-3"/>
                </c:manualLayout>
              </c:layout>
              <c:showVal val="1"/>
            </c:dLbl>
            <c:dLbl>
              <c:idx val="2"/>
              <c:layout>
                <c:manualLayout>
                  <c:x val="7.2072072072072073E-3"/>
                  <c:y val="1.8518518518518521E-2"/>
                </c:manualLayout>
              </c:layout>
              <c:showVal val="1"/>
            </c:dLbl>
            <c:dLbl>
              <c:idx val="4"/>
              <c:layout>
                <c:manualLayout>
                  <c:x val="2.4024024024024027E-3"/>
                  <c:y val="1.8518518518518521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1.3888888888888892E-2"/>
                </c:manualLayout>
              </c:layout>
              <c:showVal val="1"/>
            </c:dLbl>
            <c:dLbl>
              <c:idx val="6"/>
              <c:layout>
                <c:manualLayout>
                  <c:x val="2.4024024024024027E-3"/>
                  <c:y val="1.8518518518518521E-2"/>
                </c:manualLayout>
              </c:layout>
              <c:showVal val="1"/>
            </c:dLbl>
            <c:dLbl>
              <c:idx val="7"/>
              <c:layout>
                <c:manualLayout>
                  <c:x val="9.6096096096096126E-3"/>
                  <c:y val="1.3888888888888892E-2"/>
                </c:manualLayout>
              </c:layout>
              <c:showVal val="1"/>
            </c:dLbl>
            <c:dLbl>
              <c:idx val="8"/>
              <c:layout>
                <c:manualLayout>
                  <c:x val="4.8048048048048055E-3"/>
                  <c:y val="1.3888888888888892E-2"/>
                </c:manualLayout>
              </c:layout>
              <c:showVal val="1"/>
            </c:dLbl>
            <c:dLbl>
              <c:idx val="9"/>
              <c:layout>
                <c:manualLayout>
                  <c:x val="1.2012012012012014E-2"/>
                  <c:y val="9.2592592592592622E-3"/>
                </c:manualLayout>
              </c:layout>
              <c:showVal val="1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Val val="1"/>
            </c:dLbl>
            <c:dLbl>
              <c:idx val="11"/>
              <c:layout>
                <c:manualLayout>
                  <c:x val="9.6096096096097011E-3"/>
                  <c:y val="4.6296296296296302E-3"/>
                </c:manualLayout>
              </c:layout>
              <c:showVal val="1"/>
            </c:dLbl>
            <c:dLbl>
              <c:idx val="12"/>
              <c:layout>
                <c:manualLayout>
                  <c:x val="7.2072072072072073E-3"/>
                  <c:y val="4.6296296296296302E-3"/>
                </c:manualLayout>
              </c:layout>
              <c:showVal val="1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54.870999999999995</c:v>
                </c:pt>
                <c:pt idx="1">
                  <c:v>52.914999999999999</c:v>
                </c:pt>
                <c:pt idx="2">
                  <c:v>50.785000000000004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41.410999999999994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35.891000000000005</c:v>
                </c:pt>
                <c:pt idx="10">
                  <c:v>35.449000000000005</c:v>
                </c:pt>
                <c:pt idx="11">
                  <c:v>35.193000000000012</c:v>
                </c:pt>
                <c:pt idx="12">
                  <c:v>34.035000000000004</c:v>
                </c:pt>
                <c:pt idx="13">
                  <c:v>33.681000000000004</c:v>
                </c:pt>
              </c:numCache>
            </c:numRef>
          </c:val>
        </c:ser>
        <c:dLbls/>
        <c:shape val="cylinder"/>
        <c:axId val="133382528"/>
        <c:axId val="133384064"/>
        <c:axId val="0"/>
      </c:bar3DChart>
      <c:catAx>
        <c:axId val="133382528"/>
        <c:scaling>
          <c:orientation val="minMax"/>
        </c:scaling>
        <c:axPos val="b"/>
        <c:tickLblPos val="nextTo"/>
        <c:crossAx val="133384064"/>
        <c:crosses val="autoZero"/>
        <c:auto val="1"/>
        <c:lblAlgn val="ctr"/>
        <c:lblOffset val="100"/>
      </c:catAx>
      <c:valAx>
        <c:axId val="133384064"/>
        <c:scaling>
          <c:orientation val="minMax"/>
        </c:scaling>
        <c:axPos val="l"/>
        <c:majorGridlines/>
        <c:numFmt formatCode="0.0" sourceLinked="1"/>
        <c:tickLblPos val="nextTo"/>
        <c:crossAx val="133382528"/>
        <c:crosses val="autoZero"/>
        <c:crossBetween val="between"/>
        <c:majorUnit val="15"/>
        <c:minorUnit val="2"/>
      </c:valAx>
    </c:plotArea>
    <c:plotVisOnly val="1"/>
    <c:dispBlanksAs val="gap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9005397667414467E-2"/>
          <c:y val="3.3471211637724686E-2"/>
          <c:w val="0.49526940530931463"/>
          <c:h val="0.811904326086755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3.5135300231417144E-2"/>
                  <c:y val="-3.2573568387394634E-2"/>
                </c:manualLayout>
              </c:layout>
              <c:showLegendKey val="1"/>
              <c:showVal val="1"/>
            </c:dLbl>
            <c:dLbl>
              <c:idx val="1"/>
              <c:layout>
                <c:manualLayout>
                  <c:x val="1.1243296074053534E-2"/>
                  <c:y val="-4.6078359697471977E-3"/>
                </c:manualLayout>
              </c:layout>
              <c:showLegendKey val="1"/>
              <c:showVal val="1"/>
            </c:dLbl>
            <c:dLbl>
              <c:idx val="3"/>
              <c:layout>
                <c:manualLayout>
                  <c:x val="1.6864944111080225E-2"/>
                  <c:y val="3.5288032419677422E-2"/>
                </c:manualLayout>
              </c:layout>
              <c:showLegendKey val="1"/>
              <c:showVal val="1"/>
            </c:dLbl>
            <c:dLbl>
              <c:idx val="4"/>
              <c:layout>
                <c:manualLayout>
                  <c:x val="-4.216236027770057E-3"/>
                  <c:y val="-5.428928064565771E-2"/>
                </c:manualLayout>
              </c:layout>
              <c:showLegendKey val="1"/>
              <c:showVal val="1"/>
            </c:dLbl>
            <c:dLbl>
              <c:idx val="5"/>
              <c:layout>
                <c:manualLayout>
                  <c:x val="9.8378840647968015E-3"/>
                  <c:y val="0.13843766564642729"/>
                </c:manualLayout>
              </c:layout>
              <c:showLegendKey val="1"/>
              <c:showVal val="1"/>
            </c:dLbl>
            <c:dLbl>
              <c:idx val="7"/>
              <c:layout>
                <c:manualLayout>
                  <c:x val="9.8378840647968015E-3"/>
                  <c:y val="3.5288032419677519E-2"/>
                </c:manualLayout>
              </c:layout>
              <c:showLegendKey val="1"/>
              <c:showVal val="1"/>
            </c:dLbl>
            <c:dLbl>
              <c:idx val="9"/>
              <c:layout>
                <c:manualLayout>
                  <c:x val="-4.216236027770057E-3"/>
                  <c:y val="-1.480387463023443E-2"/>
                </c:manualLayout>
              </c:layout>
              <c:showLegendKey val="1"/>
              <c:showVal val="1"/>
            </c:dLbl>
            <c:dLbl>
              <c:idx val="10"/>
              <c:layout>
                <c:manualLayout>
                  <c:x val="-1.2648708083310171E-2"/>
                  <c:y val="-4.213232905288717E-2"/>
                </c:manualLayout>
              </c:layout>
              <c:showLegendKey val="1"/>
              <c:showVal val="1"/>
            </c:dLbl>
            <c:dLbl>
              <c:idx val="11"/>
              <c:layout>
                <c:manualLayout>
                  <c:x val="1.6864944111080225E-2"/>
                  <c:y val="4.3431424516526158E-2"/>
                </c:manualLayout>
              </c:layout>
              <c:showLegendKey val="1"/>
              <c:showVal val="1"/>
            </c:dLbl>
            <c:dLbl>
              <c:idx val="12"/>
              <c:layout>
                <c:manualLayout>
                  <c:x val="-2.1081180138850283E-2"/>
                  <c:y val="-3.2573568387394634E-2"/>
                </c:manualLayout>
              </c:layout>
              <c:showLegendKey val="1"/>
              <c:showVal val="1"/>
            </c:dLbl>
            <c:dLbl>
              <c:idx val="13"/>
              <c:layout>
                <c:manualLayout>
                  <c:x val="1.5459532101823539E-2"/>
                  <c:y val="4.3431424516526186E-2"/>
                </c:manualLayout>
              </c:layout>
              <c:showLegendKey val="1"/>
              <c:showVal val="1"/>
            </c:dLbl>
            <c:dLbl>
              <c:idx val="14"/>
              <c:layout>
                <c:manualLayout>
                  <c:x val="7.0270600462834275E-3"/>
                  <c:y val="-7.6004992903920807E-2"/>
                </c:manualLayout>
              </c:layout>
              <c:showLegendKey val="1"/>
              <c:showVal val="1"/>
            </c:dLbl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LeaderLines val="1"/>
          </c:dLbls>
          <c:cat>
            <c:strRef>
              <c:f>Лист1!$A$2:$A$16</c:f>
              <c:strCache>
                <c:ptCount val="15"/>
                <c:pt idx="0">
                  <c:v>"Развитие жилищного строительства и сферы жилищно-коммунального хозяйства" на 2012-2020 годы</c:v>
                </c:pt>
                <c:pt idx="1">
                  <c:v>"Развитие здравоохранения" на 2013-2020 годы</c:v>
                </c:pt>
                <c:pt idx="2">
                  <c:v>"Социальная поддержка граждан" на 2012-2020 годы</c:v>
                </c:pt>
                <c:pt idx="3">
                  <c:v>"Развитие культуры и туризма" на 2014-2020 годы</c:v>
                </c:pt>
                <c:pt idx="4">
                  <c:v>"Развитие физической культуры и спорта" на 2014-2020 годы</c:v>
                </c:pt>
                <c:pt idx="5">
                  <c:v>"Содействие занятости населения" на 2012-2020 годы</c:v>
                </c:pt>
                <c:pt idx="6">
                  <c:v>"Развитие образования" на 2012-2020 годы</c:v>
                </c:pt>
                <c:pt idx="7">
                  <c:v>"Повышение безопасности жизнедеятельности населения и территорий Чувашской Республики" на 2012-2020 годы</c:v>
                </c:pt>
                <c:pt idx="8">
                  <c:v>"Развитие сельского хозяйства и регулирование рынка сельскохозяйственной продукции, сырья и продовольствия Чувашской Республики" на 2013-2020 годы</c:v>
                </c:pt>
                <c:pt idx="9">
                  <c:v>"Экономическое развитие и инновационная экономика на 2012-2020 годы"</c:v>
                </c:pt>
                <c:pt idx="10">
                  <c:v>"Развитие транспортной системы Чувашской Республики"</c:v>
                </c:pt>
                <c:pt idx="11">
                  <c:v>"Развитие потенциала природно-сырьевых ресурсов и повышение экологической безопасности" на 2014-2020 годы</c:v>
                </c:pt>
                <c:pt idx="12">
                  <c:v>"Управление общественными финансами и государственным долгом Чувашской Республики" на 2012-2020 годы</c:v>
                </c:pt>
                <c:pt idx="13">
                  <c:v>"Развитие потенциала государственного управления" на 2012-2020 годы</c:v>
                </c:pt>
                <c:pt idx="14">
                  <c:v>"Информационное общество Чувашии" на 2014-2020 годы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0.05</c:v>
                </c:pt>
                <c:pt idx="1">
                  <c:v>0.19</c:v>
                </c:pt>
                <c:pt idx="2">
                  <c:v>0.18000000000000002</c:v>
                </c:pt>
                <c:pt idx="3">
                  <c:v>2.0000000000000004E-2</c:v>
                </c:pt>
                <c:pt idx="4">
                  <c:v>2.0000000000000004E-2</c:v>
                </c:pt>
                <c:pt idx="5">
                  <c:v>1.0000000000000002E-2</c:v>
                </c:pt>
                <c:pt idx="6">
                  <c:v>0.29500000000000004</c:v>
                </c:pt>
                <c:pt idx="7">
                  <c:v>5.000000000000001E-3</c:v>
                </c:pt>
                <c:pt idx="8">
                  <c:v>0.05</c:v>
                </c:pt>
                <c:pt idx="9">
                  <c:v>5.000000000000001E-3</c:v>
                </c:pt>
                <c:pt idx="10">
                  <c:v>8.0000000000000016E-2</c:v>
                </c:pt>
                <c:pt idx="11">
                  <c:v>1.0000000000000002E-2</c:v>
                </c:pt>
                <c:pt idx="12">
                  <c:v>6.0000000000000005E-2</c:v>
                </c:pt>
                <c:pt idx="13">
                  <c:v>2.0000000000000004E-2</c:v>
                </c:pt>
                <c:pt idx="14">
                  <c:v>5.000000000000001E-3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347736556293481"/>
          <c:y val="1.6538780500316333E-2"/>
          <c:w val="0.44576625718641383"/>
          <c:h val="0.97828343279243557"/>
        </c:manualLayout>
      </c:layout>
      <c:txPr>
        <a:bodyPr/>
        <a:lstStyle/>
        <a:p>
          <a:pPr>
            <a:defRPr sz="7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"/>
      <c:rotY val="5"/>
      <c:depthPercent val="100"/>
      <c:rAngAx val="1"/>
    </c:view3D>
    <c:plotArea>
      <c:layout>
        <c:manualLayout>
          <c:layoutTarget val="inner"/>
          <c:xMode val="edge"/>
          <c:yMode val="edge"/>
          <c:x val="0.14402051205780003"/>
          <c:y val="2.3106996402745883E-2"/>
          <c:w val="0.82468816188882244"/>
          <c:h val="0.7346316885298610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1"/>
              <c:layout>
                <c:manualLayout>
                  <c:x val="1.1378664019410031E-2"/>
                  <c:y val="1.722552415778037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1681.6</c:v>
                </c:pt>
                <c:pt idx="1">
                  <c:v>1918.7</c:v>
                </c:pt>
              </c:numCache>
            </c:numRef>
          </c:val>
        </c:ser>
        <c:dLbls/>
        <c:shape val="cylinder"/>
        <c:axId val="133246336"/>
        <c:axId val="133392640"/>
        <c:axId val="0"/>
      </c:bar3DChart>
      <c:catAx>
        <c:axId val="133246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392640"/>
        <c:crosses val="autoZero"/>
        <c:auto val="1"/>
        <c:lblAlgn val="ctr"/>
        <c:lblOffset val="100"/>
      </c:catAx>
      <c:valAx>
        <c:axId val="133392640"/>
        <c:scaling>
          <c:orientation val="minMax"/>
          <c:max val="2500"/>
          <c:min val="0"/>
        </c:scaling>
        <c:delete val="1"/>
        <c:axPos val="l"/>
        <c:majorGridlines/>
        <c:numFmt formatCode="0.0" sourceLinked="1"/>
        <c:tickLblPos val="nextTo"/>
        <c:crossAx val="133246336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"/>
      <c:rotY val="5"/>
      <c:depthPercent val="100"/>
      <c:rAngAx val="1"/>
    </c:view3D>
    <c:plotArea>
      <c:layout>
        <c:manualLayout>
          <c:layoutTarget val="inner"/>
          <c:xMode val="edge"/>
          <c:yMode val="edge"/>
          <c:x val="0.14402051205780003"/>
          <c:y val="0.18498183847121327"/>
          <c:w val="0.82468816188882244"/>
          <c:h val="0.572756846461393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1"/>
              <c:layout>
                <c:manualLayout>
                  <c:x val="1.1378664019410031E-2"/>
                  <c:y val="1.722552415778037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637.1</c:v>
                </c:pt>
                <c:pt idx="1">
                  <c:v>542.5</c:v>
                </c:pt>
              </c:numCache>
            </c:numRef>
          </c:val>
        </c:ser>
        <c:dLbls/>
        <c:shape val="cylinder"/>
        <c:axId val="133847680"/>
        <c:axId val="133742976"/>
        <c:axId val="0"/>
      </c:bar3DChart>
      <c:catAx>
        <c:axId val="133847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742976"/>
        <c:crosses val="autoZero"/>
        <c:auto val="1"/>
        <c:lblAlgn val="ctr"/>
        <c:lblOffset val="100"/>
      </c:catAx>
      <c:valAx>
        <c:axId val="133742976"/>
        <c:scaling>
          <c:orientation val="minMax"/>
          <c:max val="400"/>
          <c:min val="0"/>
        </c:scaling>
        <c:delete val="1"/>
        <c:axPos val="l"/>
        <c:majorGridlines/>
        <c:numFmt formatCode="0.0" sourceLinked="1"/>
        <c:tickLblPos val="nextTo"/>
        <c:crossAx val="133847680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42E-3"/>
                  <c:y val="0.2531250000000001"/>
                </c:manualLayout>
              </c:layout>
              <c:showVal val="1"/>
            </c:dLbl>
            <c:dLbl>
              <c:idx val="1"/>
              <c:layout>
                <c:manualLayout>
                  <c:x val="2.0833333333333342E-3"/>
                  <c:y val="9.687500000000004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7298</c:v>
                </c:pt>
                <c:pt idx="1">
                  <c:v>7507.8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dPt>
            <c:idx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8.3333333333333731E-3"/>
                  <c:y val="0.12812499999999996"/>
                </c:manualLayout>
              </c:layout>
              <c:showVal val="1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7289.1</c:v>
                </c:pt>
                <c:pt idx="1">
                  <c:v>0</c:v>
                </c:pt>
              </c:numCache>
            </c:numRef>
          </c:val>
        </c:ser>
        <c:dLbls/>
        <c:axId val="133929984"/>
        <c:axId val="134075136"/>
      </c:barChart>
      <c:catAx>
        <c:axId val="133929984"/>
        <c:scaling>
          <c:orientation val="minMax"/>
        </c:scaling>
        <c:axPos val="b"/>
        <c:numFmt formatCode="General" sourceLinked="1"/>
        <c:tickLblPos val="nextTo"/>
        <c:crossAx val="134075136"/>
        <c:crosses val="autoZero"/>
        <c:auto val="1"/>
        <c:lblAlgn val="ctr"/>
        <c:lblOffset val="100"/>
      </c:catAx>
      <c:valAx>
        <c:axId val="134075136"/>
        <c:scaling>
          <c:orientation val="minMax"/>
        </c:scaling>
        <c:axPos val="l"/>
        <c:majorGridlines/>
        <c:numFmt formatCode="0.0" sourceLinked="1"/>
        <c:tickLblPos val="nextTo"/>
        <c:crossAx val="133929984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Ресурсное обеспечение государственной программы</a:t>
            </a:r>
          </a:p>
        </c:rich>
      </c:tx>
    </c:title>
    <c:plotArea>
      <c:layout>
        <c:manualLayout>
          <c:layoutTarget val="inner"/>
          <c:xMode val="edge"/>
          <c:yMode val="edge"/>
          <c:x val="0.13400223034700848"/>
          <c:y val="9.3466738246428011E-2"/>
          <c:w val="0.84232751310095888"/>
          <c:h val="0.6835113922981671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6657.4</c:v>
                </c:pt>
                <c:pt idx="1">
                  <c:v>7586.9</c:v>
                </c:pt>
                <c:pt idx="2">
                  <c:v>10485.700000000003</c:v>
                </c:pt>
                <c:pt idx="3">
                  <c:v>10260</c:v>
                </c:pt>
                <c:pt idx="4">
                  <c:v>10501.8</c:v>
                </c:pt>
                <c:pt idx="5">
                  <c:v>12596.1</c:v>
                </c:pt>
                <c:pt idx="6">
                  <c:v>10052.299999999997</c:v>
                </c:pt>
                <c:pt idx="7">
                  <c:v>9929.1</c:v>
                </c:pt>
                <c:pt idx="8">
                  <c:v>10063.6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3"/>
              <c:layout>
                <c:manualLayout>
                  <c:x val="-5.5046496626004728E-2"/>
                  <c:y val="-6.047125449276461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1037</c:v>
                </c:pt>
                <c:pt idx="1">
                  <c:v>1345.1</c:v>
                </c:pt>
                <c:pt idx="2">
                  <c:v>798.8</c:v>
                </c:pt>
                <c:pt idx="3">
                  <c:v>427.6</c:v>
                </c:pt>
                <c:pt idx="4">
                  <c:v>15.9</c:v>
                </c:pt>
                <c:pt idx="5">
                  <c:v>20.7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3.9266325591316355E-2"/>
                  <c:y val="2.4343007228924077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786439614441985E-2"/>
                  <c:y val="1.613517544940582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7676525131786179E-2"/>
                  <c:y val="2.707895115543005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46496626004728E-2"/>
                  <c:y val="3.528678293494819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7676525131786179E-2"/>
                  <c:y val="2.707895115543005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293658214334899E-2"/>
                  <c:y val="-4.1319862435877659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5.5046496626004679E-2"/>
                  <c:y val="-5.7735310566258524E-2"/>
                </c:manualLayout>
              </c:layout>
              <c:dLblPos val="r"/>
              <c:showVal val="1"/>
            </c:dLbl>
            <c:dLbl>
              <c:idx val="8"/>
              <c:layout>
                <c:manualLayout>
                  <c:x val="-2.4624729101886678E-2"/>
                  <c:y val="-6.8679086272282849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trendline>
            <c:trendlineType val="linear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438.8</c:v>
                </c:pt>
                <c:pt idx="1">
                  <c:v>198.4</c:v>
                </c:pt>
                <c:pt idx="2">
                  <c:v>166.5</c:v>
                </c:pt>
                <c:pt idx="3">
                  <c:v>344.8</c:v>
                </c:pt>
                <c:pt idx="4">
                  <c:v>166</c:v>
                </c:pt>
                <c:pt idx="5">
                  <c:v>387.2</c:v>
                </c:pt>
                <c:pt idx="6">
                  <c:v>414.2</c:v>
                </c:pt>
                <c:pt idx="7">
                  <c:v>270.39999999999992</c:v>
                </c:pt>
                <c:pt idx="8">
                  <c:v>236.9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8"/>
              <c:layout>
                <c:manualLayout>
                  <c:x val="-2.4624729101886678E-2"/>
                  <c:y val="-8.2358805904813287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CC99FF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260.2</c:v>
                </c:pt>
                <c:pt idx="1">
                  <c:v>266</c:v>
                </c:pt>
                <c:pt idx="2">
                  <c:v>156.1</c:v>
                </c:pt>
                <c:pt idx="3">
                  <c:v>150.69999999999999</c:v>
                </c:pt>
                <c:pt idx="4">
                  <c:v>1171.8</c:v>
                </c:pt>
                <c:pt idx="5">
                  <c:v>1564.1</c:v>
                </c:pt>
                <c:pt idx="6">
                  <c:v>1665.9</c:v>
                </c:pt>
                <c:pt idx="7">
                  <c:v>1215.5999999999999</c:v>
                </c:pt>
                <c:pt idx="8">
                  <c:v>945.3</c:v>
                </c:pt>
              </c:numCache>
            </c:numRef>
          </c:val>
        </c:ser>
        <c:dLbls/>
        <c:marker val="1"/>
        <c:axId val="134196608"/>
        <c:axId val="134222976"/>
      </c:lineChart>
      <c:catAx>
        <c:axId val="1341966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34222976"/>
        <c:crosses val="autoZero"/>
        <c:auto val="1"/>
        <c:lblAlgn val="ctr"/>
        <c:lblOffset val="100"/>
      </c:catAx>
      <c:valAx>
        <c:axId val="134222976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4196608"/>
        <c:crosses val="autoZero"/>
        <c:crossBetween val="between"/>
        <c:majorUnit val="2000"/>
        <c:minorUnit val="400"/>
      </c:valAx>
    </c:plotArea>
    <c:legend>
      <c:legendPos val="b"/>
      <c:legendEntry>
        <c:idx val="4"/>
        <c:delete val="1"/>
      </c:legendEntry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198.6</c:v>
                </c:pt>
                <c:pt idx="1">
                  <c:v>239.9</c:v>
                </c:pt>
                <c:pt idx="2">
                  <c:v>216.2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222.6</c:v>
                </c:pt>
                <c:pt idx="1">
                  <c:v>212.7</c:v>
                </c:pt>
                <c:pt idx="2">
                  <c:v>204.7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17.600000000000001</c:v>
                </c:pt>
                <c:pt idx="1">
                  <c:v>17.5</c:v>
                </c:pt>
                <c:pt idx="2">
                  <c:v>19.600000000000001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5.8</c:v>
                </c:pt>
                <c:pt idx="1">
                  <c:v>6.1</c:v>
                </c:pt>
                <c:pt idx="2">
                  <c:v>8.4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Территориальный государственный внебюджетный фонд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471.9</c:v>
                </c:pt>
                <c:pt idx="1">
                  <c:v>510</c:v>
                </c:pt>
                <c:pt idx="2">
                  <c:v>500.5</c:v>
                </c:pt>
              </c:numCache>
            </c:numRef>
          </c:val>
        </c:ser>
        <c:dLbls/>
        <c:overlap val="100"/>
        <c:axId val="145256448"/>
        <c:axId val="145257984"/>
      </c:barChart>
      <c:catAx>
        <c:axId val="1452564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257984"/>
        <c:crosses val="autoZero"/>
        <c:auto val="1"/>
        <c:lblAlgn val="ctr"/>
        <c:lblOffset val="100"/>
      </c:catAx>
      <c:valAx>
        <c:axId val="1452579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2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715888049476023E-2"/>
          <c:y val="0.75210904928692135"/>
          <c:w val="0.81673540902862651"/>
          <c:h val="0.233967059215642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29839344904664"/>
          <c:y val="8.302098946147457E-2"/>
          <c:w val="0.50877433017061102"/>
          <c:h val="0.7986162740208145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0"/>
              <c:layout>
                <c:manualLayout>
                  <c:x val="6.3474356360030551E-3"/>
                  <c:y val="5.9327233839693641E-3"/>
                </c:manualLayout>
              </c:layout>
              <c:showVal val="1"/>
            </c:dLbl>
            <c:dLbl>
              <c:idx val="1"/>
              <c:layout>
                <c:manualLayout>
                  <c:x val="1.1108012363005345E-2"/>
                  <c:y val="2.9663616919846808E-3"/>
                </c:manualLayout>
              </c:layout>
              <c:showVal val="1"/>
            </c:dLbl>
            <c:dLbl>
              <c:idx val="2"/>
              <c:layout>
                <c:manualLayout>
                  <c:x val="1.4281730181006929E-2"/>
                  <c:y val="8.8990850759540462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1998</c:v>
                </c:pt>
                <c:pt idx="1">
                  <c:v>1936.7</c:v>
                </c:pt>
                <c:pt idx="2">
                  <c:v>1743.6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dLbl>
              <c:idx val="0"/>
              <c:layout>
                <c:manualLayout>
                  <c:x val="6.3474356360030551E-3"/>
                  <c:y val="2.9663616919847354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1108012363005345E-2"/>
                  <c:y val="2.9663616919846808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4281730181006929E-2"/>
                  <c:y val="5.43826694531477E-17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4541.2</c:v>
                </c:pt>
                <c:pt idx="1">
                  <c:v>4626.5</c:v>
                </c:pt>
                <c:pt idx="2">
                  <c:v>4891.4000000000005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Местные бюджеты</c:v>
                </c:pt>
              </c:strCache>
            </c:strRef>
          </c:tx>
          <c:dLbls>
            <c:dLbl>
              <c:idx val="0"/>
              <c:layout>
                <c:manualLayout>
                  <c:x val="9.5211534540045814E-3"/>
                  <c:y val="8.8990850759540462E-3"/>
                </c:manualLayout>
              </c:layout>
              <c:showVal val="1"/>
            </c:dLbl>
            <c:dLbl>
              <c:idx val="1"/>
              <c:layout>
                <c:manualLayout>
                  <c:x val="1.2694871272006114E-2"/>
                  <c:y val="8.8990850759540462E-3"/>
                </c:manualLayout>
              </c:layout>
              <c:showVal val="1"/>
            </c:dLbl>
            <c:dLbl>
              <c:idx val="2"/>
              <c:layout>
                <c:manualLayout>
                  <c:x val="9.5211534540046421E-3"/>
                  <c:y val="1.4831808459923403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289.10000000000002</c:v>
                </c:pt>
                <c:pt idx="1">
                  <c:v>268.89999999999992</c:v>
                </c:pt>
                <c:pt idx="2">
                  <c:v>273.2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0"/>
              <c:layout>
                <c:manualLayout>
                  <c:x val="1.9042306908009163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22160247260106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389742544012227E-2"/>
                  <c:y val="-8.8990850759540462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214</c:v>
                </c:pt>
                <c:pt idx="1">
                  <c:v>216</c:v>
                </c:pt>
                <c:pt idx="2">
                  <c:v>209.9</c:v>
                </c:pt>
              </c:numCache>
            </c:numRef>
          </c:val>
        </c:ser>
        <c:dLbls/>
        <c:shape val="cylinder"/>
        <c:axId val="145966592"/>
        <c:axId val="145968128"/>
        <c:axId val="0"/>
      </c:bar3DChart>
      <c:catAx>
        <c:axId val="145966592"/>
        <c:scaling>
          <c:orientation val="minMax"/>
        </c:scaling>
        <c:axPos val="b"/>
        <c:numFmt formatCode="General" sourceLinked="1"/>
        <c:tickLblPos val="nextTo"/>
        <c:crossAx val="145968128"/>
        <c:crosses val="autoZero"/>
        <c:auto val="1"/>
        <c:lblAlgn val="ctr"/>
        <c:lblOffset val="100"/>
      </c:catAx>
      <c:valAx>
        <c:axId val="145968128"/>
        <c:scaling>
          <c:orientation val="minMax"/>
        </c:scaling>
        <c:axPos val="l"/>
        <c:majorGridlines/>
        <c:minorGridlines/>
        <c:numFmt formatCode="#,##0.0" sourceLinked="1"/>
        <c:tickLblPos val="nextTo"/>
        <c:crossAx val="145966592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2014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</a:t>
            </a:r>
            <a:r>
              <a:rPr lang="ru-RU" sz="1100" baseline="0" dirty="0" smtClean="0"/>
              <a:t> </a:t>
            </a:r>
            <a:r>
              <a:rPr lang="ru-RU" sz="1100" baseline="0" dirty="0" err="1" smtClean="0"/>
              <a:t>Чувашстата</a:t>
            </a:r>
            <a:r>
              <a:rPr lang="ru-RU" sz="1100" baseline="0" dirty="0" smtClean="0"/>
              <a:t>)</a:t>
            </a:r>
            <a:endParaRPr lang="ru-RU" sz="1100" dirty="0"/>
          </a:p>
        </c:rich>
      </c:tx>
      <c:layout>
        <c:manualLayout>
          <c:xMode val="edge"/>
          <c:yMode val="edge"/>
          <c:x val="0.33661004386704496"/>
          <c:y val="3.3704182547514276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3.0021587468572024E-2"/>
                  <c:y val="2.547938891928557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83.9</c:v>
                </c:pt>
              </c:numCache>
            </c:numRef>
          </c:val>
        </c:ser>
        <c:dLbls/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>
        <c:manualLayout>
          <c:layoutTarget val="inner"/>
          <c:xMode val="edge"/>
          <c:yMode val="edge"/>
          <c:x val="0.27861236179867482"/>
          <c:y val="0.28806327893926487"/>
          <c:w val="0.42679419485222875"/>
          <c:h val="0.6000622775446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Pt>
            <c:idx val="1"/>
            <c:explosion val="12"/>
          </c:dPt>
          <c:dLbls>
            <c:dLbl>
              <c:idx val="0"/>
              <c:layout>
                <c:manualLayout>
                  <c:x val="3.7982556369026872E-2"/>
                  <c:y val="5.63218121350095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dLbls/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13304351159730299"/>
                  <c:y val="-8.769355194879448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-404.60000000000218</c:v>
                </c:pt>
                <c:pt idx="1">
                  <c:v>18982.7</c:v>
                </c:pt>
                <c:pt idx="2">
                  <c:v>6786.9</c:v>
                </c:pt>
                <c:pt idx="3">
                  <c:v>18578.099999999995</c:v>
                </c:pt>
              </c:numCache>
            </c:numRef>
          </c:val>
        </c:ser>
        <c:dLbls/>
        <c:gapWidth val="225"/>
        <c:overlap val="100"/>
        <c:axId val="130370176"/>
        <c:axId val="130790528"/>
      </c:barChart>
      <c:catAx>
        <c:axId val="130370176"/>
        <c:scaling>
          <c:orientation val="minMax"/>
        </c:scaling>
        <c:axPos val="l"/>
        <c:numFmt formatCode="General" sourceLinked="1"/>
        <c:majorTickMark val="in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30790528"/>
        <c:crosses val="autoZero"/>
        <c:auto val="1"/>
        <c:lblAlgn val="ctr"/>
        <c:lblOffset val="2"/>
      </c:catAx>
      <c:valAx>
        <c:axId val="130790528"/>
        <c:scaling>
          <c:orientation val="minMax"/>
          <c:max val="22000"/>
        </c:scaling>
        <c:delete val="1"/>
        <c:axPos val="b"/>
        <c:numFmt formatCode="#,##0.0" sourceLinked="1"/>
        <c:tickLblPos val="nextTo"/>
        <c:crossAx val="13037017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2013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 </a:t>
            </a:r>
            <a:r>
              <a:rPr lang="ru-RU" sz="1100" dirty="0" err="1" smtClean="0"/>
              <a:t>Чувашстата</a:t>
            </a:r>
            <a:r>
              <a:rPr lang="ru-RU" sz="1100" dirty="0" smtClean="0"/>
              <a:t>)</a:t>
            </a:r>
            <a:endParaRPr lang="ru-RU" sz="1100" dirty="0"/>
          </a:p>
        </c:rich>
      </c:tx>
    </c:title>
    <c:plotArea>
      <c:layout>
        <c:manualLayout>
          <c:layoutTarget val="inner"/>
          <c:xMode val="edge"/>
          <c:yMode val="edge"/>
          <c:x val="0.27411995359103225"/>
          <c:y val="0.3194678808428878"/>
          <c:w val="0.42778799860068412"/>
          <c:h val="0.601459541490423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3"/>
          <c:dPt>
            <c:idx val="0"/>
            <c:explosion val="6"/>
          </c:dPt>
          <c:dPt>
            <c:idx val="1"/>
          </c:dPt>
          <c:dLbls>
            <c:dLbl>
              <c:idx val="0"/>
              <c:layout>
                <c:manualLayout>
                  <c:x val="0.10063324709251847"/>
                  <c:y val="8.1344734959950843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dLbls/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8155285019445912E-2"/>
          <c:y val="3.6153561281062757E-2"/>
          <c:w val="0.73927149228416356"/>
          <c:h val="0.5674773510014037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2015 г.</c:v>
                </c:pt>
              </c:strCache>
            </c:strRef>
          </c:tx>
          <c:dLbls>
            <c:dLbl>
              <c:idx val="0"/>
              <c:layout>
                <c:manualLayout>
                  <c:x val="-1.7074865570034518E-2"/>
                  <c:y val="1.9925156350681932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3.6553343341219199E-3"/>
                  <c:y val="-9.6126448091738807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5.7645852437460754E-3"/>
                  <c:y val="-1.039628096760702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426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39.895500000000006</c:v>
                </c:pt>
                <c:pt idx="1">
                  <c:v>97.56689999999999</c:v>
                </c:pt>
                <c:pt idx="2">
                  <c:v>2.7473000000000005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 г.</c:v>
                </c:pt>
              </c:strCache>
            </c:strRef>
          </c:tx>
          <c:dLbls>
            <c:dLbl>
              <c:idx val="0"/>
              <c:layout>
                <c:manualLayout>
                  <c:x val="-1.8505519588732572E-3"/>
                  <c:y val="1.483388352825004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5.6739482375520707E-3"/>
                  <c:y val="-8.934236254953697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3.2067144054700996E-3"/>
                  <c:y val="-8.1171566160618946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6.4134288109401992E-3"/>
                  <c:y val="-2.588014911923367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38.884190000000004</c:v>
                </c:pt>
                <c:pt idx="1">
                  <c:v>97.566600000000022</c:v>
                </c:pt>
                <c:pt idx="2">
                  <c:v>2.7473000000000005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2016 г.</c:v>
                </c:pt>
              </c:strCache>
            </c:strRef>
          </c:tx>
          <c:dLbls>
            <c:dLbl>
              <c:idx val="0"/>
              <c:layout>
                <c:manualLayout>
                  <c:x val="3.0331751743448792E-3"/>
                  <c:y val="-2.1117323207824269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29.740499999999997</c:v>
                </c:pt>
                <c:pt idx="1">
                  <c:v>71.608899999999977</c:v>
                </c:pt>
                <c:pt idx="2">
                  <c:v>0</c:v>
                </c:pt>
              </c:numCache>
            </c:numRef>
          </c:val>
        </c:ser>
        <c:dLbls/>
        <c:axId val="147433728"/>
        <c:axId val="147439616"/>
      </c:barChart>
      <c:catAx>
        <c:axId val="14743372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44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7439616"/>
        <c:crosses val="autoZero"/>
        <c:auto val="1"/>
        <c:lblAlgn val="ctr"/>
        <c:lblOffset val="100"/>
      </c:catAx>
      <c:valAx>
        <c:axId val="147439616"/>
        <c:scaling>
          <c:orientation val="minMax"/>
        </c:scaling>
        <c:delete val="1"/>
        <c:axPos val="l"/>
        <c:numFmt formatCode="0.0" sourceLinked="1"/>
        <c:tickLblPos val="nextTo"/>
        <c:crossAx val="147433728"/>
        <c:crosses val="autoZero"/>
        <c:crossBetween val="between"/>
      </c:valAx>
      <c:spPr>
        <a:noFill/>
        <a:ln w="53021">
          <a:noFill/>
        </a:ln>
      </c:spPr>
    </c:plotArea>
    <c:legend>
      <c:legendPos val="r"/>
      <c:layout>
        <c:manualLayout>
          <c:xMode val="edge"/>
          <c:yMode val="edge"/>
          <c:x val="0.8485576923076924"/>
          <c:y val="0.27853881278538811"/>
          <c:w val="0.13221153846153846"/>
          <c:h val="0.40182648401826487"/>
        </c:manualLayout>
      </c:layout>
      <c:txPr>
        <a:bodyPr/>
        <a:lstStyle/>
        <a:p>
          <a:pPr>
            <a:defRPr sz="1252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2568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410.4</c:v>
                </c:pt>
                <c:pt idx="1">
                  <c:v>445.2</c:v>
                </c:pt>
                <c:pt idx="2">
                  <c:v>245.6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832</c:v>
                </c:pt>
                <c:pt idx="1">
                  <c:v>744.9</c:v>
                </c:pt>
                <c:pt idx="2">
                  <c:v>799.4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240.7</c:v>
                </c:pt>
                <c:pt idx="1">
                  <c:v>321.89999999999992</c:v>
                </c:pt>
                <c:pt idx="2">
                  <c:v>1043.8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7.6</c:v>
                </c:pt>
                <c:pt idx="1">
                  <c:v>8.8000000000000007</c:v>
                </c:pt>
                <c:pt idx="2">
                  <c:v>9.3000000000000007</c:v>
                </c:pt>
              </c:numCache>
            </c:numRef>
          </c:val>
        </c:ser>
        <c:dLbls/>
        <c:overlap val="100"/>
        <c:axId val="148007552"/>
        <c:axId val="148021632"/>
      </c:barChart>
      <c:catAx>
        <c:axId val="1480075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21632"/>
        <c:crosses val="autoZero"/>
        <c:auto val="1"/>
        <c:lblAlgn val="ctr"/>
        <c:lblOffset val="100"/>
      </c:catAx>
      <c:valAx>
        <c:axId val="148021632"/>
        <c:scaling>
          <c:orientation val="minMax"/>
          <c:max val="2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07552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430.9</c:v>
                </c:pt>
                <c:pt idx="1">
                  <c:v>375.3</c:v>
                </c:pt>
                <c:pt idx="2">
                  <c:v>228.9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635.6</c:v>
                </c:pt>
                <c:pt idx="1">
                  <c:v>876.8</c:v>
                </c:pt>
                <c:pt idx="2">
                  <c:v>725.4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127.1</c:v>
                </c:pt>
                <c:pt idx="1">
                  <c:v>165.5</c:v>
                </c:pt>
                <c:pt idx="2">
                  <c:v>156.9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</c:numCache>
            </c:numRef>
          </c:val>
        </c:ser>
        <c:dLbls/>
        <c:overlap val="100"/>
        <c:axId val="149066112"/>
        <c:axId val="149067648"/>
      </c:barChart>
      <c:catAx>
        <c:axId val="1490661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067648"/>
        <c:crosses val="autoZero"/>
        <c:auto val="1"/>
        <c:lblAlgn val="ctr"/>
        <c:lblOffset val="100"/>
      </c:catAx>
      <c:valAx>
        <c:axId val="149067648"/>
        <c:scaling>
          <c:orientation val="minMax"/>
          <c:max val="2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066112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7.3758355553086699E-2"/>
          <c:y val="0.93226516250500313"/>
          <c:w val="0.85983189367848045"/>
          <c:h val="5.237774890878010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Госпрограммы за счет республиканского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c:rich>
      </c:tx>
      <c:layout>
        <c:manualLayout>
          <c:xMode val="edge"/>
          <c:yMode val="edge"/>
          <c:x val="6.6350845276450757E-2"/>
          <c:y val="1.169961328497747E-3"/>
        </c:manualLayout>
      </c:layout>
    </c:title>
    <c:plotArea>
      <c:layout>
        <c:manualLayout>
          <c:layoutTarget val="inner"/>
          <c:xMode val="edge"/>
          <c:yMode val="edge"/>
          <c:x val="7.4967943376661864E-2"/>
          <c:y val="0.14929467502088808"/>
          <c:w val="0.84020831489533188"/>
          <c:h val="0.517617139762248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292.89999999999992</c:v>
                </c:pt>
                <c:pt idx="1">
                  <c:v>10724.3</c:v>
                </c:pt>
                <c:pt idx="2" formatCode="0.0">
                  <c:v>939</c:v>
                </c:pt>
                <c:pt idx="3">
                  <c:v>28260.7</c:v>
                </c:pt>
                <c:pt idx="4">
                  <c:v>20919.5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9690.7999999999975</c:v>
                </c:pt>
                <c:pt idx="2" formatCode="0.0">
                  <c:v>7018</c:v>
                </c:pt>
                <c:pt idx="3">
                  <c:v>26265.1</c:v>
                </c:pt>
                <c:pt idx="4">
                  <c:v>21377.7</c:v>
                </c:pt>
              </c:numCache>
            </c:numRef>
          </c:val>
        </c:ser>
        <c:dLbls/>
        <c:gapWidth val="100"/>
        <c:axId val="149866368"/>
        <c:axId val="149867904"/>
      </c:barChart>
      <c:catAx>
        <c:axId val="149866368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867904"/>
        <c:crosses val="autoZero"/>
        <c:auto val="1"/>
        <c:lblAlgn val="ctr"/>
        <c:lblOffset val="100"/>
      </c:catAx>
      <c:valAx>
        <c:axId val="149867904"/>
        <c:scaling>
          <c:orientation val="minMax"/>
          <c:max val="30000"/>
          <c:min val="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866368"/>
        <c:crosses val="autoZero"/>
        <c:crossBetween val="between"/>
        <c:majorUnit val="5000"/>
        <c:minorUnit val="5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341471004163372"/>
          <c:y val="0.80196505943784024"/>
          <c:w val="0.12869885926045882"/>
          <c:h val="8.4468045217198098E-2"/>
        </c:manualLayout>
      </c:layout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отрасли «Транспорт» в 2016 году, тыс. рублей</a:t>
            </a:r>
          </a:p>
        </c:rich>
      </c:tx>
      <c:layout>
        <c:manualLayout>
          <c:xMode val="edge"/>
          <c:yMode val="edge"/>
          <c:x val="0.12367086527422878"/>
          <c:y val="1.169961328497747E-3"/>
        </c:manualLayout>
      </c:layout>
    </c:title>
    <c:plotArea>
      <c:layout>
        <c:manualLayout>
          <c:layoutTarget val="inner"/>
          <c:xMode val="edge"/>
          <c:yMode val="edge"/>
          <c:x val="9.1135128504240298E-2"/>
          <c:y val="0.13687634402874566"/>
          <c:w val="0.7673936692219383"/>
          <c:h val="0.5484213702282698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Лист1!$A$2:$A$6</c:f>
              <c:strCache>
                <c:ptCount val="5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3">
                  <c:v>Отдельные мероприятия по осуществлению аэропортовой деятельности</c:v>
                </c:pt>
                <c:pt idx="4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86464.5</c:v>
                </c:pt>
                <c:pt idx="1">
                  <c:v>76611.7</c:v>
                </c:pt>
                <c:pt idx="2">
                  <c:v>71999.600000000006</c:v>
                </c:pt>
                <c:pt idx="3">
                  <c:v>49955.4</c:v>
                </c:pt>
                <c:pt idx="4">
                  <c:v>6795.1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Лист1!$A$2:$A$6</c:f>
              <c:strCache>
                <c:ptCount val="5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3">
                  <c:v>Отдельные мероприятия по осуществлению аэропортовой деятельности</c:v>
                </c:pt>
                <c:pt idx="4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22865.7</c:v>
                </c:pt>
                <c:pt idx="1">
                  <c:v>79968.399999999994</c:v>
                </c:pt>
                <c:pt idx="2">
                  <c:v>67912.7</c:v>
                </c:pt>
                <c:pt idx="3">
                  <c:v>32192</c:v>
                </c:pt>
                <c:pt idx="4">
                  <c:v>8483.7000000000007</c:v>
                </c:pt>
              </c:numCache>
            </c:numRef>
          </c:val>
        </c:ser>
        <c:dLbls/>
        <c:gapWidth val="100"/>
        <c:axId val="151052288"/>
        <c:axId val="151053824"/>
      </c:barChart>
      <c:catAx>
        <c:axId val="151052288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053824"/>
        <c:crosses val="autoZero"/>
        <c:auto val="1"/>
        <c:lblAlgn val="ctr"/>
        <c:lblOffset val="100"/>
      </c:catAx>
      <c:valAx>
        <c:axId val="151053824"/>
        <c:scaling>
          <c:orientation val="minMax"/>
          <c:max val="90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052288"/>
        <c:crosses val="autoZero"/>
        <c:crossBetween val="between"/>
        <c:majorUnit val="10000"/>
        <c:minorUnit val="2000"/>
      </c:valAx>
    </c:plotArea>
    <c:legend>
      <c:legendPos val="r"/>
      <c:layout>
        <c:manualLayout>
          <c:xMode val="edge"/>
          <c:yMode val="edge"/>
          <c:x val="0.85593788190201081"/>
          <c:y val="0.30184945203957558"/>
          <c:w val="0.14112262989297486"/>
          <c:h val="0.14914248492937623"/>
        </c:manualLayout>
      </c:layout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7232502187226608E-2"/>
          <c:y val="6.6504018049657054E-2"/>
          <c:w val="0.79501192038495172"/>
          <c:h val="0.7690435845456894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3CA2BE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Первоначальный план на 2015 год</c:v>
                </c:pt>
                <c:pt idx="1">
                  <c:v>План на  2015 год  с учетом 3 уточнения</c:v>
                </c:pt>
                <c:pt idx="2">
                  <c:v>План на 2016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872</c:v>
                </c:pt>
                <c:pt idx="1">
                  <c:v>996.4</c:v>
                </c:pt>
                <c:pt idx="2">
                  <c:v>893.1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numFmt formatCode="#,##0.0" sourceLinked="0"/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Первоначальный план на 2015 год</c:v>
                </c:pt>
                <c:pt idx="1">
                  <c:v>План на  2015 год  с учетом 3 уточнения</c:v>
                </c:pt>
                <c:pt idx="2">
                  <c:v>План на 2016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175.5</c:v>
                </c:pt>
                <c:pt idx="1">
                  <c:v>2005.7</c:v>
                </c:pt>
                <c:pt idx="2">
                  <c:v>330.7</c:v>
                </c:pt>
              </c:numCache>
            </c:numRef>
          </c:val>
        </c:ser>
        <c:dLbls>
          <c:showVal val="1"/>
        </c:dLbls>
        <c:gapWidth val="132"/>
        <c:overlap val="100"/>
        <c:axId val="151807872"/>
        <c:axId val="151809408"/>
      </c:barChart>
      <c:catAx>
        <c:axId val="151807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TimesET" pitchFamily="2" charset="0"/>
              </a:defRPr>
            </a:pPr>
            <a:endParaRPr lang="ru-RU"/>
          </a:p>
        </c:txPr>
        <c:crossAx val="151809408"/>
        <c:crosses val="autoZero"/>
        <c:auto val="1"/>
        <c:lblAlgn val="ctr"/>
        <c:lblOffset val="100"/>
      </c:catAx>
      <c:valAx>
        <c:axId val="151809408"/>
        <c:scaling>
          <c:orientation val="minMax"/>
          <c:max val="3000"/>
          <c:min val="0"/>
        </c:scaling>
        <c:delete val="1"/>
        <c:axPos val="l"/>
        <c:majorGridlines/>
        <c:numFmt formatCode="0.0" sourceLinked="1"/>
        <c:tickLblPos val="nextTo"/>
        <c:crossAx val="15180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01738845144357"/>
          <c:y val="0.26374660566941732"/>
          <c:w val="0.16164927821522312"/>
          <c:h val="0.52930251648308946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.27682721633080265"/>
          <c:y val="0.18946228196867046"/>
          <c:w val="0.38821828936569863"/>
          <c:h val="0.6017383485168316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(план)</c:v>
                </c:pt>
              </c:strCache>
            </c:strRef>
          </c:tx>
          <c:dLbls>
            <c:dLbl>
              <c:idx val="0"/>
              <c:layout>
                <c:manualLayout>
                  <c:x val="1.0858672513089944E-2"/>
                  <c:y val="-0.1267069283968448"/>
                </c:manualLayout>
              </c:layout>
              <c:tx>
                <c:rich>
                  <a:bodyPr/>
                  <a:lstStyle/>
                  <a:p>
                    <a:r>
                      <a:rPr lang="ru-RU" b="0" dirty="0" smtClean="0"/>
                      <a:t>Образование 146,3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1"/>
              <c:layout>
                <c:manualLayout>
                  <c:x val="0.13796439732502869"/>
                  <c:y val="0.1151417203644040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10,5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2"/>
              <c:layout>
                <c:manualLayout>
                  <c:x val="3.5338031437367211E-2"/>
                  <c:y val="0.16422984251749856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Жилищное </a:t>
                    </a:r>
                    <a:r>
                      <a:rPr lang="ru-RU" sz="1600" dirty="0" smtClean="0"/>
                      <a:t>строительство </a:t>
                    </a:r>
                    <a:r>
                      <a:rPr lang="ru-RU" sz="1600" b="1" dirty="0" smtClean="0"/>
                      <a:t>280,5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3"/>
              <c:layout>
                <c:manualLayout>
                  <c:x val="8.8390716443692806E-3"/>
                  <c:y val="0.1120241848127985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Здравоохранение </a:t>
                    </a:r>
                    <a:r>
                      <a:rPr lang="ru-RU" b="1" dirty="0" smtClean="0"/>
                      <a:t>118,7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4"/>
              <c:layout>
                <c:manualLayout>
                  <c:x val="-1.1072918421250678E-2"/>
                  <c:y val="4.4431347905788357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/>
                      <a:t>Физическая культура и спорт </a:t>
                    </a:r>
                    <a:r>
                      <a:rPr lang="ru-RU" b="1" dirty="0" smtClean="0"/>
                      <a:t>326,3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5"/>
              <c:layout>
                <c:manualLayout>
                  <c:x val="-1.8526727317036501E-2"/>
                  <c:y val="0.1054988681813131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Дорожное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b="1" dirty="0" smtClean="0"/>
                      <a:t>630,0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6"/>
              <c:layout>
                <c:manualLayout>
                  <c:x val="-0.11572739677670228"/>
                  <c:y val="0.145292016164870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Коммунальное </a:t>
                    </a:r>
                    <a:r>
                      <a:rPr lang="ru-RU" dirty="0"/>
                      <a:t>хозяйство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147,3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7"/>
              <c:layout>
                <c:manualLayout>
                  <c:x val="-6.2759827761073139E-2"/>
                  <c:y val="-4.110446061548715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расходы </a:t>
                    </a:r>
                    <a:r>
                      <a:rPr lang="ru-RU" b="1" dirty="0" smtClean="0"/>
                      <a:t>10,0</a:t>
                    </a:r>
                    <a:endParaRPr lang="ru-RU" b="1" dirty="0"/>
                  </a:p>
                </c:rich>
              </c:tx>
              <c:showCatName val="1"/>
              <c:separator> </c:separator>
            </c:dLbl>
            <c:dLbl>
              <c:idx val="8"/>
              <c:layout>
                <c:manualLayout>
                  <c:x val="1.7536252243770947E-2"/>
                  <c:y val="-4.989256032507835E-3"/>
                </c:manualLayout>
              </c:layout>
              <c:showCatName val="1"/>
              <c:separator> </c:separator>
            </c:dLbl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eparator> </c:separator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Жилищное строительство</c:v>
                </c:pt>
                <c:pt idx="3">
                  <c:v>Здравоохранение и социальная политика</c:v>
                </c:pt>
                <c:pt idx="4">
                  <c:v>Физическая культура и спорт</c:v>
                </c:pt>
                <c:pt idx="5">
                  <c:v>Дорожное хозяйство</c:v>
                </c:pt>
                <c:pt idx="6">
                  <c:v>Комунальное хозяйство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146.30000000000001</c:v>
                </c:pt>
                <c:pt idx="1">
                  <c:v>10.5</c:v>
                </c:pt>
                <c:pt idx="2">
                  <c:v>280.5</c:v>
                </c:pt>
                <c:pt idx="3">
                  <c:v>118.7</c:v>
                </c:pt>
                <c:pt idx="4">
                  <c:v>326.3</c:v>
                </c:pt>
                <c:pt idx="5">
                  <c:v>630</c:v>
                </c:pt>
                <c:pt idx="6">
                  <c:v>147.30000000000001</c:v>
                </c:pt>
                <c:pt idx="7">
                  <c:v>10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000">
                <a:latin typeface="Times" panose="02020603050405020304" pitchFamily="18" charset="0"/>
              </a:defRPr>
            </a:pPr>
            <a:r>
              <a:rPr lang="ru-RU" dirty="0" smtClean="0"/>
              <a:t>Расходы за</a:t>
            </a:r>
            <a:r>
              <a:rPr lang="ru-RU" baseline="0" dirty="0" smtClean="0"/>
              <a:t> счет собственных средств дорожного фонда</a:t>
            </a:r>
            <a:endParaRPr lang="ru-RU" dirty="0"/>
          </a:p>
        </c:rich>
      </c:tx>
    </c:title>
    <c:view3D>
      <c:rotX val="5"/>
      <c:rotY val="10"/>
      <c:depthPercent val="100"/>
      <c:rAngAx val="1"/>
    </c:view3D>
    <c:plotArea>
      <c:layout>
        <c:manualLayout>
          <c:layoutTarget val="inner"/>
          <c:xMode val="edge"/>
          <c:yMode val="edge"/>
          <c:x val="1.1982795562397862E-3"/>
          <c:y val="8.6381949135274014E-2"/>
          <c:w val="0.99880172044376025"/>
          <c:h val="0.7276939356064317"/>
        </c:manualLayout>
      </c:layout>
      <c:bar3DChart>
        <c:barDir val="col"/>
        <c:grouping val="stacked"/>
        <c:ser>
          <c:idx val="1"/>
          <c:order val="0"/>
          <c:tx>
            <c:strRef>
              <c:f>Лист1!$A$2</c:f>
              <c:strCache>
                <c:ptCount val="1"/>
                <c:pt idx="0">
                  <c:v>Собственные доходы дорожного фонда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455393845128326E-2"/>
                  <c:y val="-0.2791037923890809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_-* #,##0.0\ _₽_-;\-* #,##0.0\ _₽_-;_-* "-"??\ _₽_-;_-@_-</c:formatCode>
                <c:ptCount val="2"/>
                <c:pt idx="0">
                  <c:v>2017.9</c:v>
                </c:pt>
                <c:pt idx="1">
                  <c:v>2698.1</c:v>
                </c:pt>
              </c:numCache>
            </c:numRef>
          </c:val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Остатки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 formatCode="_-* #,##0.0\ _₽_-;\-* #,##0.0\ _₽_-;_-* &quot;-&quot;??\ _₽_-;_-@_-">
                  <c:v>59.9</c:v>
                </c:pt>
              </c:numCache>
            </c:numRef>
          </c:val>
        </c:ser>
        <c:dLbls/>
        <c:gapWidth val="87"/>
        <c:gapDepth val="250"/>
        <c:shape val="cylinder"/>
        <c:axId val="151817600"/>
        <c:axId val="27595904"/>
        <c:axId val="0"/>
      </c:bar3DChart>
      <c:catAx>
        <c:axId val="151817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27595904"/>
        <c:crosses val="autoZero"/>
        <c:auto val="1"/>
        <c:lblAlgn val="ctr"/>
        <c:lblOffset val="100"/>
      </c:catAx>
      <c:valAx>
        <c:axId val="27595904"/>
        <c:scaling>
          <c:orientation val="minMax"/>
          <c:max val="4000"/>
          <c:min val="0"/>
        </c:scaling>
        <c:delete val="1"/>
        <c:axPos val="l"/>
        <c:numFmt formatCode="_-* #,##0.0\ _₽_-;\-* #,##0.0\ _₽_-;_-* &quot;-&quot;??\ _₽_-;_-@_-" sourceLinked="1"/>
        <c:tickLblPos val="nextTo"/>
        <c:crossAx val="151817600"/>
        <c:crosses val="autoZero"/>
        <c:crossBetween val="between"/>
      </c:valAx>
      <c:spPr>
        <a:noFill/>
        <a:ln w="25409">
          <a:noFill/>
        </a:ln>
      </c:spPr>
    </c:plotArea>
    <c:legend>
      <c:legendPos val="b"/>
      <c:txPr>
        <a:bodyPr/>
        <a:lstStyle/>
        <a:p>
          <a:pPr>
            <a:defRPr sz="1200">
              <a:latin typeface="TimesET" pitchFamily="2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4799784673048028"/>
          <c:y val="0.17642318119922426"/>
          <c:w val="0.6106210745392544"/>
          <c:h val="0.678695621121462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360119802286282"/>
                  <c:y val="-8.3145920294570491E-2"/>
                </c:manualLayout>
              </c:layout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0082826486413253E-2"/>
                  <c:y val="-0.10839807481708383"/>
                </c:manualLayout>
              </c:layout>
              <c:showLegendKey val="1"/>
              <c:showVal val="1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Percent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Развитие сельских территорий</c:v>
                </c:pt>
                <c:pt idx="1">
                  <c:v>Строительство дорог в городских округах</c:v>
                </c:pt>
                <c:pt idx="2">
                  <c:v>Капитальный ремонт дворовых территорий</c:v>
                </c:pt>
                <c:pt idx="3">
                  <c:v>Строительство, капитальный ремонт республиканских дорог</c:v>
                </c:pt>
                <c:pt idx="4">
                  <c:v>Обеспечение безопасности дорожного движения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569</c:v>
                </c:pt>
                <c:pt idx="1">
                  <c:v>330</c:v>
                </c:pt>
                <c:pt idx="2">
                  <c:v>80</c:v>
                </c:pt>
                <c:pt idx="3">
                  <c:v>1633.2</c:v>
                </c:pt>
                <c:pt idx="4">
                  <c:v>85.9</c:v>
                </c:pt>
              </c:numCache>
            </c:numRef>
          </c:val>
        </c:ser>
        <c:dLbls/>
        <c:firstSliceAng val="13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20910870516185476"/>
          <c:y val="2.5527057419989056E-2"/>
          <c:w val="0.7136204068241474"/>
          <c:h val="0.84279527281690603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851</c:v>
                </c:pt>
                <c:pt idx="1">
                  <c:v>107</c:v>
                </c:pt>
                <c:pt idx="2">
                  <c:v>653.29999999999995</c:v>
                </c:pt>
                <c:pt idx="3">
                  <c:v>1595.6</c:v>
                </c:pt>
                <c:pt idx="4">
                  <c:v>2634.2</c:v>
                </c:pt>
                <c:pt idx="5">
                  <c:v>3697.9</c:v>
                </c:pt>
                <c:pt idx="6">
                  <c:v>4855.2</c:v>
                </c:pt>
                <c:pt idx="7">
                  <c:v>7898.5</c:v>
                </c:pt>
                <c:pt idx="8">
                  <c:v>21441.7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за 2015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1020.5</c:v>
                </c:pt>
                <c:pt idx="1">
                  <c:v>140</c:v>
                </c:pt>
                <c:pt idx="2">
                  <c:v>628.4</c:v>
                </c:pt>
                <c:pt idx="3">
                  <c:v>1565</c:v>
                </c:pt>
                <c:pt idx="4">
                  <c:v>2549.1999999999998</c:v>
                </c:pt>
                <c:pt idx="5">
                  <c:v>3219.5</c:v>
                </c:pt>
                <c:pt idx="6">
                  <c:v>5429.8</c:v>
                </c:pt>
                <c:pt idx="7">
                  <c:v>7402</c:v>
                </c:pt>
                <c:pt idx="8">
                  <c:v>20933.900000000001</c:v>
                </c:pt>
              </c:numCache>
            </c:numRef>
          </c:val>
        </c:ser>
        <c:dLbls/>
        <c:gapWidth val="75"/>
        <c:overlap val="-25"/>
        <c:axId val="117417088"/>
        <c:axId val="119792768"/>
      </c:barChart>
      <c:catAx>
        <c:axId val="117417088"/>
        <c:scaling>
          <c:orientation val="minMax"/>
        </c:scaling>
        <c:axPos val="l"/>
        <c:numFmt formatCode="General" sourceLinked="1"/>
        <c:majorTickMark val="none"/>
        <c:tickLblPos val="low"/>
        <c:txPr>
          <a:bodyPr/>
          <a:lstStyle/>
          <a:p>
            <a:pPr>
              <a:defRPr sz="1050" b="1"/>
            </a:pPr>
            <a:endParaRPr lang="ru-RU"/>
          </a:p>
        </c:txPr>
        <c:crossAx val="119792768"/>
        <c:crosses val="autoZero"/>
        <c:auto val="1"/>
        <c:lblAlgn val="ctr"/>
        <c:lblOffset val="100"/>
      </c:catAx>
      <c:valAx>
        <c:axId val="119792768"/>
        <c:scaling>
          <c:orientation val="minMax"/>
          <c:max val="35000"/>
        </c:scaling>
        <c:axPos val="b"/>
        <c:numFmt formatCode="#,##0.0" sourceLinked="1"/>
        <c:tickLblPos val="nextTo"/>
        <c:crossAx val="117417088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10583333333333333"/>
          <c:y val="0.93553564067924022"/>
          <c:w val="0.78333333333333333"/>
          <c:h val="4.467805519053876E-2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241.6</c:v>
                </c:pt>
                <c:pt idx="1">
                  <c:v>153.80000000000001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465.1</c:v>
                </c:pt>
                <c:pt idx="1">
                  <c:v>412.1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 на выравнивание бюджетной обеспеченности поселений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419.1</c:v>
                </c:pt>
                <c:pt idx="1">
                  <c:v>403.4</c:v>
                </c:pt>
              </c:numCache>
            </c:numRef>
          </c:val>
        </c:ser>
        <c:dLbls/>
        <c:shape val="box"/>
        <c:axId val="29127424"/>
        <c:axId val="29128960"/>
        <c:axId val="0"/>
      </c:bar3DChart>
      <c:catAx>
        <c:axId val="29127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9128960"/>
        <c:crosses val="autoZero"/>
        <c:auto val="1"/>
        <c:lblAlgn val="ctr"/>
        <c:lblOffset val="100"/>
      </c:catAx>
      <c:valAx>
        <c:axId val="29128960"/>
        <c:scaling>
          <c:orientation val="minMax"/>
          <c:max val="1"/>
          <c:min val="0"/>
        </c:scaling>
        <c:delete val="1"/>
        <c:axPos val="l"/>
        <c:majorGridlines/>
        <c:numFmt formatCode="#,##0" sourceLinked="0"/>
        <c:tickLblPos val="nextTo"/>
        <c:crossAx val="29127424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5.7117843387771726E-2"/>
          <c:y val="0.83246170107018025"/>
          <c:w val="0.88560090545494952"/>
          <c:h val="0.16655878962932191"/>
        </c:manualLayout>
      </c:layout>
      <c:spPr>
        <a:effectLst>
          <a:glow>
            <a:schemeClr val="accent1">
              <a:alpha val="40000"/>
            </a:schemeClr>
          </a:glow>
        </a:effectLst>
      </c:spPr>
      <c:txPr>
        <a:bodyPr/>
        <a:lstStyle/>
        <a:p>
          <a:pPr>
            <a:defRPr sz="10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4145248239422148"/>
          <c:y val="8.8139863509246019E-2"/>
          <c:w val="0.41595710468554131"/>
          <c:h val="0.492552265989983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dPt>
            <c:idx val="1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825</c:v>
                </c:pt>
                <c:pt idx="1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кредиты, привлеченные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0">
                  <c:v>7484.8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0">
                  <c:v>267.5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Кредиты, привлеченные в кредитных организациях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dPt>
            <c:idx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0">
                  <c:v>8315.5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Кредиты, привлеченные в международных финансовых организациях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dPt>
            <c:idx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 formatCode="#,##0.00">
                  <c:v>375</c:v>
                </c:pt>
              </c:numCache>
            </c:numRef>
          </c:val>
        </c:ser>
        <c:dLbls>
          <c:showVal val="1"/>
        </c:dLbls>
        <c:gapWidth val="0"/>
        <c:overlap val="100"/>
        <c:axId val="152581248"/>
        <c:axId val="152582784"/>
      </c:barChart>
      <c:catAx>
        <c:axId val="152581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152582784"/>
        <c:crosses val="autoZero"/>
        <c:auto val="1"/>
        <c:lblAlgn val="ctr"/>
        <c:lblOffset val="100"/>
      </c:catAx>
      <c:valAx>
        <c:axId val="152582784"/>
        <c:scaling>
          <c:orientation val="minMax"/>
          <c:max val="19000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0094203437206405"/>
              <c:y val="8.6339819017284686E-2"/>
            </c:manualLayout>
          </c:layout>
        </c:title>
        <c:numFmt formatCode="#,##0.00" sourceLinked="1"/>
        <c:maj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52581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4883125390689535E-2"/>
          <c:y val="0.70778111486828754"/>
          <c:w val="0.61213275187251281"/>
          <c:h val="0.23714563527940991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6"/>
            <c:spPr>
              <a:solidFill>
                <a:schemeClr val="accent1"/>
              </a:solidFill>
            </c:spPr>
          </c:dPt>
          <c:dPt>
            <c:idx val="11"/>
            <c:spPr>
              <a:solidFill>
                <a:schemeClr val="accent2"/>
              </a:solidFill>
            </c:spPr>
          </c:dPt>
          <c:dPt>
            <c:idx val="12"/>
            <c:spPr>
              <a:solidFill>
                <a:schemeClr val="accent1"/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Россия</c:v>
                </c:pt>
                <c:pt idx="1">
                  <c:v>ПФО</c:v>
                </c:pt>
                <c:pt idx="2">
                  <c:v>Республика Татарстан</c:v>
                </c:pt>
                <c:pt idx="3">
                  <c:v>Ульяновская область</c:v>
                </c:pt>
                <c:pt idx="4">
                  <c:v>Республика Марий Эл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Пермский край</c:v>
                </c:pt>
                <c:pt idx="8">
                  <c:v>Удмуртская Республика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Оренбургская область</c:v>
                </c:pt>
                <c:pt idx="13">
                  <c:v>Пензенская область</c:v>
                </c:pt>
                <c:pt idx="14">
                  <c:v>Самарская область</c:v>
                </c:pt>
                <c:pt idx="15">
                  <c:v>Республика Мордовия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106.24207990681373</c:v>
                </c:pt>
                <c:pt idx="1">
                  <c:v>104.6353004338396</c:v>
                </c:pt>
                <c:pt idx="2">
                  <c:v>111.63707525048282</c:v>
                </c:pt>
                <c:pt idx="3">
                  <c:v>110.53694453387253</c:v>
                </c:pt>
                <c:pt idx="4">
                  <c:v>108.22955129213452</c:v>
                </c:pt>
                <c:pt idx="5">
                  <c:v>108.16225362164049</c:v>
                </c:pt>
                <c:pt idx="6">
                  <c:v>106.1380903699864</c:v>
                </c:pt>
                <c:pt idx="7">
                  <c:v>105.28780625792564</c:v>
                </c:pt>
                <c:pt idx="8">
                  <c:v>104.71102571557925</c:v>
                </c:pt>
                <c:pt idx="9">
                  <c:v>104.26228781788537</c:v>
                </c:pt>
                <c:pt idx="10">
                  <c:v>103.04409419102127</c:v>
                </c:pt>
                <c:pt idx="11">
                  <c:v>101.74921611945385</c:v>
                </c:pt>
                <c:pt idx="12">
                  <c:v>101.22148093789859</c:v>
                </c:pt>
                <c:pt idx="13">
                  <c:v>99.747307270508628</c:v>
                </c:pt>
                <c:pt idx="14">
                  <c:v>97.01337363460965</c:v>
                </c:pt>
                <c:pt idx="15">
                  <c:v>88.336552466380653</c:v>
                </c:pt>
              </c:numCache>
            </c:numRef>
          </c:val>
        </c:ser>
        <c:dLbls/>
        <c:axId val="119847552"/>
        <c:axId val="119996800"/>
      </c:barChart>
      <c:catAx>
        <c:axId val="119847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19996800"/>
        <c:crosses val="autoZero"/>
        <c:auto val="1"/>
        <c:lblAlgn val="ctr"/>
        <c:lblOffset val="100"/>
      </c:catAx>
      <c:valAx>
        <c:axId val="119996800"/>
        <c:scaling>
          <c:orientation val="minMax"/>
          <c:max val="2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984755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4877628456108004E-2"/>
          <c:y val="0.11977668478602781"/>
          <c:w val="0.86740056898377582"/>
          <c:h val="0.58394716517441847"/>
        </c:manualLayout>
      </c:layout>
      <c:bar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27921.871210049994</c:v>
                </c:pt>
                <c:pt idx="1">
                  <c:v>28704.640216599993</c:v>
                </c:pt>
                <c:pt idx="2">
                  <c:v>29206.746410300002</c:v>
                </c:pt>
              </c:numCache>
            </c:numRef>
          </c:val>
        </c:ser>
        <c:dLbls/>
        <c:axId val="120282496"/>
        <c:axId val="120288384"/>
      </c:barChart>
      <c:lineChart>
        <c:grouping val="standard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100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22.486682615182193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</c:ser>
        <c:dLbls/>
        <c:marker val="1"/>
        <c:axId val="120291712"/>
        <c:axId val="120289920"/>
      </c:lineChart>
      <c:catAx>
        <c:axId val="120282496"/>
        <c:scaling>
          <c:orientation val="minMax"/>
        </c:scaling>
        <c:axPos val="b"/>
        <c:numFmt formatCode="dd/mm/yyyy" sourceLinked="0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20288384"/>
        <c:crosses val="autoZero"/>
        <c:auto val="1"/>
        <c:lblAlgn val="ctr"/>
        <c:lblOffset val="100"/>
        <c:noMultiLvlLbl val="1"/>
      </c:catAx>
      <c:valAx>
        <c:axId val="120288384"/>
        <c:scaling>
          <c:orientation val="minMax"/>
          <c:min val="0"/>
        </c:scaling>
        <c:axPos val="l"/>
        <c:majorGridlines/>
        <c:numFmt formatCode="0.0" sourceLinked="1"/>
        <c:maj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20282496"/>
        <c:crosses val="autoZero"/>
        <c:crossBetween val="between"/>
      </c:valAx>
      <c:valAx>
        <c:axId val="120289920"/>
        <c:scaling>
          <c:orientation val="minMax"/>
          <c:max val="25"/>
        </c:scaling>
        <c:axPos val="r"/>
        <c:numFmt formatCode="0.00" sourceLinked="1"/>
        <c:majorTickMark val="none"/>
        <c:tickLblPos val="none"/>
        <c:spPr>
          <a:noFill/>
          <a:ln>
            <a:noFill/>
          </a:ln>
        </c:spPr>
        <c:crossAx val="120291712"/>
        <c:crosses val="max"/>
        <c:crossBetween val="between"/>
      </c:valAx>
      <c:catAx>
        <c:axId val="120291712"/>
        <c:scaling>
          <c:orientation val="minMax"/>
        </c:scaling>
        <c:delete val="1"/>
        <c:axPos val="b"/>
        <c:numFmt formatCode="General" sourceLinked="1"/>
        <c:tickLblPos val="nextTo"/>
        <c:crossAx val="120289920"/>
        <c:crosses val="autoZero"/>
        <c:auto val="1"/>
        <c:lblAlgn val="ctr"/>
        <c:lblOffset val="10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3BCB27"/>
            </a:solidFill>
          </c:spPr>
          <c:dLbls>
            <c:dLbl>
              <c:idx val="4"/>
              <c:spPr/>
              <c:txPr>
                <a:bodyPr/>
                <a:lstStyle/>
                <a:p>
                  <a:pPr>
                    <a:defRPr sz="1200" b="1">
                      <a:latin typeface="TimesET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200" b="0">
                    <a:latin typeface="TimesET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Лист1!$A$8:$A$21</c:f>
              <c:strCache>
                <c:ptCount val="14"/>
                <c:pt idx="0">
                  <c:v>Республика Мордовия</c:v>
                </c:pt>
                <c:pt idx="1">
                  <c:v>Самарская область</c:v>
                </c:pt>
                <c:pt idx="2">
                  <c:v>Пензенская область</c:v>
                </c:pt>
                <c:pt idx="3">
                  <c:v>Оренбургская область</c:v>
                </c:pt>
                <c:pt idx="4">
                  <c:v>Чувашская Республика</c:v>
                </c:pt>
                <c:pt idx="5">
                  <c:v>Саратовская область</c:v>
                </c:pt>
                <c:pt idx="6">
                  <c:v>Нижегородская область</c:v>
                </c:pt>
                <c:pt idx="7">
                  <c:v>Удмуртская Республика</c:v>
                </c:pt>
                <c:pt idx="8">
                  <c:v>Пермский край</c:v>
                </c:pt>
                <c:pt idx="9">
                  <c:v>Кировская область</c:v>
                </c:pt>
                <c:pt idx="10">
                  <c:v>Республика Башкортостан</c:v>
                </c:pt>
                <c:pt idx="11">
                  <c:v>Республика Марий Эл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Лист1!$C$8:$C$21</c:f>
              <c:numCache>
                <c:formatCode>0.0</c:formatCode>
                <c:ptCount val="14"/>
                <c:pt idx="0">
                  <c:v>88.336552466380653</c:v>
                </c:pt>
                <c:pt idx="1">
                  <c:v>97.01337363460965</c:v>
                </c:pt>
                <c:pt idx="2">
                  <c:v>99.747307270508628</c:v>
                </c:pt>
                <c:pt idx="3">
                  <c:v>101.2214809378986</c:v>
                </c:pt>
                <c:pt idx="4">
                  <c:v>101.74921611945385</c:v>
                </c:pt>
                <c:pt idx="5">
                  <c:v>103.04409419102127</c:v>
                </c:pt>
                <c:pt idx="6">
                  <c:v>104.26228781788539</c:v>
                </c:pt>
                <c:pt idx="7">
                  <c:v>104.71102571557924</c:v>
                </c:pt>
                <c:pt idx="8">
                  <c:v>105.28780625792564</c:v>
                </c:pt>
                <c:pt idx="9">
                  <c:v>106.13809036998641</c:v>
                </c:pt>
                <c:pt idx="10">
                  <c:v>108.16225362164047</c:v>
                </c:pt>
                <c:pt idx="11">
                  <c:v>108.22955129213453</c:v>
                </c:pt>
                <c:pt idx="12">
                  <c:v>110.53694453387253</c:v>
                </c:pt>
                <c:pt idx="13">
                  <c:v>111.63707525048284</c:v>
                </c:pt>
              </c:numCache>
            </c:numRef>
          </c:val>
        </c:ser>
        <c:dLbls/>
        <c:axId val="120383360"/>
        <c:axId val="120384896"/>
      </c:barChart>
      <c:catAx>
        <c:axId val="1203833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20384896"/>
        <c:crosses val="autoZero"/>
        <c:auto val="1"/>
        <c:lblAlgn val="ctr"/>
        <c:lblOffset val="100"/>
      </c:catAx>
      <c:valAx>
        <c:axId val="120384896"/>
        <c:scaling>
          <c:orientation val="minMax"/>
        </c:scaling>
        <c:axPos val="b"/>
        <c:numFmt formatCode="0" sourceLinked="0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0383360"/>
        <c:crosses val="autoZero"/>
        <c:crossBetween val="between"/>
      </c:valAx>
      <c:spPr>
        <a:solidFill>
          <a:srgbClr val="FFFFCC"/>
        </a:solidFill>
        <a:ln w="25396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5"/>
      <c:rotY val="10"/>
      <c:depthPercent val="100"/>
      <c:rAngAx val="1"/>
    </c:view3D>
    <c:plotArea>
      <c:layout>
        <c:manualLayout>
          <c:layoutTarget val="inner"/>
          <c:xMode val="edge"/>
          <c:yMode val="edge"/>
          <c:x val="1.1982795562397838E-3"/>
          <c:y val="9.4985381028124233E-2"/>
          <c:w val="0.99880172044376025"/>
          <c:h val="0.72769393560643181"/>
        </c:manualLayout>
      </c:layout>
      <c:bar3DChart>
        <c:barDir val="col"/>
        <c:grouping val="stacked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1.0798119936787073E-2"/>
                  <c:y val="-0.32413815882319374"/>
                </c:manualLayout>
              </c:layout>
              <c:showVal val="1"/>
            </c:dLbl>
            <c:dLbl>
              <c:idx val="1"/>
              <c:layout>
                <c:manualLayout>
                  <c:x val="2.8794986498098838E-2"/>
                  <c:y val="-0.2730837714728394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15167.7</c:v>
                </c:pt>
                <c:pt idx="1">
                  <c:v>9811.1</c:v>
                </c:pt>
              </c:numCache>
            </c:numRef>
          </c:val>
        </c:ser>
        <c:dLbls/>
        <c:gapWidth val="217"/>
        <c:gapDepth val="260"/>
        <c:shape val="cylinder"/>
        <c:axId val="120192000"/>
        <c:axId val="120296576"/>
        <c:axId val="0"/>
      </c:bar3DChart>
      <c:catAx>
        <c:axId val="1201920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20296576"/>
        <c:crosses val="autoZero"/>
        <c:auto val="1"/>
        <c:lblAlgn val="ctr"/>
        <c:lblOffset val="100"/>
      </c:catAx>
      <c:valAx>
        <c:axId val="120296576"/>
        <c:scaling>
          <c:orientation val="minMax"/>
          <c:min val="0"/>
        </c:scaling>
        <c:delete val="1"/>
        <c:axPos val="l"/>
        <c:majorGridlines/>
        <c:numFmt formatCode="0.0" sourceLinked="1"/>
        <c:majorTickMark val="none"/>
        <c:tickLblPos val="nextTo"/>
        <c:crossAx val="120192000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perspective val="0"/>
    </c:view3D>
    <c:plotArea>
      <c:layout>
        <c:manualLayout>
          <c:layoutTarget val="inner"/>
          <c:xMode val="edge"/>
          <c:yMode val="edge"/>
          <c:x val="2.5376414815697978E-2"/>
          <c:y val="2.4515550903700764E-2"/>
          <c:w val="0.94794582444769038"/>
          <c:h val="0.837970705957596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9.5788814792936315E-4"/>
                  <c:y val="-2.7286757927797822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761645725000753E-2"/>
                  <c:y val="-5.311346787293907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74664252991498E-2"/>
                  <c:y val="-5.03912263716729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03043826129498E-2"/>
                  <c:y val="-1.511736791150189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7350.4</c:v>
                </c:pt>
                <c:pt idx="1">
                  <c:v>3978.9</c:v>
                </c:pt>
                <c:pt idx="2">
                  <c:v>2363.5</c:v>
                </c:pt>
                <c:pt idx="3">
                  <c:v>982.4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dLbls>
            <c:dLbl>
              <c:idx val="0"/>
              <c:layout>
                <c:manualLayout>
                  <c:x val="3.379892071612639E-2"/>
                  <c:y val="-5.4498449121268835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67714969339452E-2"/>
                  <c:y val="-1.538980653801229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473928371102492E-2"/>
                  <c:y val="-1.06230689082594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77708079121131E-2"/>
                  <c:y val="-2.519561318583649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6697.6</c:v>
                </c:pt>
                <c:pt idx="1">
                  <c:v>364.5</c:v>
                </c:pt>
                <c:pt idx="2">
                  <c:v>1890.4</c:v>
                </c:pt>
                <c:pt idx="3">
                  <c:v>259.89999999999986</c:v>
                </c:pt>
              </c:numCache>
            </c:numRef>
          </c:val>
        </c:ser>
        <c:dLbls/>
        <c:gapWidth val="164"/>
        <c:gapDepth val="112"/>
        <c:shape val="cylinder"/>
        <c:axId val="120249344"/>
        <c:axId val="120999936"/>
        <c:axId val="130545856"/>
      </c:bar3DChart>
      <c:catAx>
        <c:axId val="1202493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20999936"/>
        <c:crosses val="autoZero"/>
        <c:auto val="1"/>
        <c:lblAlgn val="ctr"/>
        <c:lblOffset val="100"/>
      </c:catAx>
      <c:valAx>
        <c:axId val="120999936"/>
        <c:scaling>
          <c:orientation val="minMax"/>
          <c:max val="4500"/>
          <c:min val="0"/>
        </c:scaling>
        <c:delete val="1"/>
        <c:axPos val="l"/>
        <c:majorGridlines/>
        <c:numFmt formatCode="0.0" sourceLinked="1"/>
        <c:tickLblPos val="nextTo"/>
        <c:crossAx val="120249344"/>
        <c:crosses val="autoZero"/>
        <c:crossBetween val="between"/>
      </c:valAx>
      <c:serAx>
        <c:axId val="130545856"/>
        <c:scaling>
          <c:orientation val="minMax"/>
        </c:scaling>
        <c:delete val="1"/>
        <c:axPos val="b"/>
        <c:tickLblPos val="nextTo"/>
        <c:crossAx val="120999936"/>
        <c:crosses val="autoZero"/>
      </c:serAx>
    </c:plotArea>
    <c:legend>
      <c:legendPos val="b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TimesET" pitchFamily="2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50BCB9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54330" custScaleY="8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48453" custScaleY="7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52634" custScaleY="8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11 738,3</a:t>
          </a:r>
          <a:endParaRPr lang="ru-RU" sz="24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C2AC0-9D53-455C-973C-E5BA4AA147A1}" type="asst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565,9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2 228,2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8 897,2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47,0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887A3CFC-A806-4CA9-9D04-21DBC3DB109A}" type="presOf" srcId="{1F3EA490-3742-4028-A884-6671669F867C}" destId="{286DA920-3384-411E-9588-08C31E41D5DE}" srcOrd="0" destOrd="0" presId="urn:microsoft.com/office/officeart/2008/layout/NameandTitleOrganizationalChart"/>
    <dgm:cxn modelId="{DA875799-AB7B-4F30-B734-9B8736CF908D}" type="presOf" srcId="{61B041B3-51AD-4936-9CEC-7086A192C955}" destId="{B3A8A0D1-FE91-4243-9E68-7C74B03FED31}" srcOrd="0" destOrd="0" presId="urn:microsoft.com/office/officeart/2008/layout/NameandTitleOrganizationalChart"/>
    <dgm:cxn modelId="{93C76D84-0F1F-462F-B941-9537A2A01502}" type="presOf" srcId="{A660C82A-34A7-45B3-BD3A-924DB2EFF73F}" destId="{78B55342-5D9F-4A3C-B197-CE555014975C}" srcOrd="0" destOrd="0" presId="urn:microsoft.com/office/officeart/2008/layout/NameandTitleOrganizationalChart"/>
    <dgm:cxn modelId="{E737C7EA-2406-4255-9A53-E6A91D28F730}" type="presOf" srcId="{CDAB13F5-2431-477F-BC24-D44B7FB0ED71}" destId="{297ED79B-5656-4D10-8185-E0C96B06D2EB}" srcOrd="0" destOrd="0" presId="urn:microsoft.com/office/officeart/2008/layout/NameandTitleOrganizationalChart"/>
    <dgm:cxn modelId="{BC4CCA87-D350-46B9-8EF8-EC99EA9701B5}" type="presOf" srcId="{778A1A1D-7686-40A8-AEA5-465425B2465B}" destId="{FC5770AA-36AE-4DA1-BB90-030F82EAEEDE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829AD0CB-7CD0-4C6E-A470-7C21EB7644C8}" type="presOf" srcId="{62B21BE9-E891-4B41-B887-C212209AE959}" destId="{1958EDBF-665B-44C3-947D-2ADBF737FD10}" srcOrd="0" destOrd="0" presId="urn:microsoft.com/office/officeart/2008/layout/NameandTitleOrganizationalChart"/>
    <dgm:cxn modelId="{2E480FE3-B172-4D88-97B3-864B9267B110}" type="presOf" srcId="{AB6B2A83-1479-4562-94C5-B0EBCCD0667F}" destId="{A3403C46-B1DF-4036-BB32-475CF32970CA}" srcOrd="0" destOrd="0" presId="urn:microsoft.com/office/officeart/2008/layout/NameandTitleOrganizationalChart"/>
    <dgm:cxn modelId="{11D01994-94A0-48DA-BF36-18C3EA8EAE85}" type="presOf" srcId="{65AC2AC0-9D53-455C-973C-E5BA4AA147A1}" destId="{2A62C565-5414-41F6-A02B-97B6C4EE56B5}" srcOrd="1" destOrd="0" presId="urn:microsoft.com/office/officeart/2008/layout/NameandTitleOrganizationalChart"/>
    <dgm:cxn modelId="{1FED8142-AA43-41FE-BF92-7331D2576A28}" type="presOf" srcId="{62B21BE9-E891-4B41-B887-C212209AE959}" destId="{9DB8215B-BDB2-46FC-AFDE-07E333374EDB}" srcOrd="1" destOrd="0" presId="urn:microsoft.com/office/officeart/2008/layout/NameandTitleOrganizationalChart"/>
    <dgm:cxn modelId="{6D6244C6-90A0-4237-BCDD-B09899DB54CC}" type="presOf" srcId="{61B041B3-51AD-4936-9CEC-7086A192C955}" destId="{D98A5A39-097C-4A55-8247-A48F2AF7A992}" srcOrd="1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AB097C3B-74A7-4C31-8189-022B67BC9B9B}" type="presOf" srcId="{CDAB13F5-2431-477F-BC24-D44B7FB0ED71}" destId="{01667500-3470-4D51-8035-312B4D7DF3B0}" srcOrd="1" destOrd="0" presId="urn:microsoft.com/office/officeart/2008/layout/NameandTitleOrganizationalChart"/>
    <dgm:cxn modelId="{3711C1A6-778D-4BFD-A6D0-4C2644F27C6E}" type="presOf" srcId="{C62D812B-729A-4FBA-9DA2-4B4A53D70EC4}" destId="{1846596E-B9D2-49F2-9283-C691DAF49E53}" srcOrd="0" destOrd="0" presId="urn:microsoft.com/office/officeart/2008/layout/NameandTitleOrganizationalChart"/>
    <dgm:cxn modelId="{49951700-8BD9-4978-8FE3-1B43DA2D7370}" type="presOf" srcId="{AD4097B4-2F15-4863-8B9C-CE30133DA3F6}" destId="{C4FCFBB8-C085-425D-9A95-8592BFCDABBD}" srcOrd="0" destOrd="0" presId="urn:microsoft.com/office/officeart/2008/layout/NameandTitleOrganizationalChart"/>
    <dgm:cxn modelId="{E1053278-D2A4-4090-8491-C7CC7F37F802}" type="presOf" srcId="{7135888E-996E-40B5-8482-15EEA8BCE45D}" destId="{A86D6E3E-350C-4655-BC02-AE9BAAAD2967}" srcOrd="0" destOrd="0" presId="urn:microsoft.com/office/officeart/2008/layout/NameandTitleOrganizationalChart"/>
    <dgm:cxn modelId="{93F45790-AC12-49FF-B797-365FDDEC994C}" type="presOf" srcId="{A7F0F924-E7DB-4CE2-B8C1-5EADD6A8D925}" destId="{88B6640C-E439-44F8-B91B-4C739541EF0F}" srcOrd="0" destOrd="0" presId="urn:microsoft.com/office/officeart/2008/layout/NameandTitleOrganizationalChart"/>
    <dgm:cxn modelId="{003CC64A-EBE0-491C-B1D9-88FAB1E40087}" type="presOf" srcId="{7700F386-0D78-4915-8E5B-3BE6B6EDBA0F}" destId="{DE4FFDCD-BF60-4A4E-9FB5-E741ACCB8E87}" srcOrd="0" destOrd="0" presId="urn:microsoft.com/office/officeart/2008/layout/NameandTitleOrganizationalChart"/>
    <dgm:cxn modelId="{77105A59-D9A9-4AB8-AFE8-0AC6A4120630}" type="presOf" srcId="{22AAC5E4-C96E-4931-8950-D9F4AEAC2295}" destId="{D25F435F-1293-4366-9D23-C58FEF5F6D70}" srcOrd="1" destOrd="0" presId="urn:microsoft.com/office/officeart/2008/layout/NameandTitleOrganizationalChart"/>
    <dgm:cxn modelId="{A3826881-C80B-4E0F-AA3F-488F242305E2}" type="presOf" srcId="{65AC2AC0-9D53-455C-973C-E5BA4AA147A1}" destId="{30C2D308-23E6-492C-98AD-1F22A34561ED}" srcOrd="0" destOrd="0" presId="urn:microsoft.com/office/officeart/2008/layout/NameandTitleOrganizationalChart"/>
    <dgm:cxn modelId="{F8E746BB-C46D-4FD9-863C-91F7C186D9F1}" type="presOf" srcId="{774C847F-4608-47AD-9ACB-28375CFFC8B5}" destId="{D32CCB2C-C197-4BFD-9333-81804163D71A}" srcOrd="0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1E470FFE-CAB1-4454-A6EF-3121263DD3D6}" type="presOf" srcId="{22AAC5E4-C96E-4931-8950-D9F4AEAC2295}" destId="{39DABE2A-A2D2-4EFE-B9A0-A1F3977683EF}" srcOrd="0" destOrd="0" presId="urn:microsoft.com/office/officeart/2008/layout/NameandTitleOrganizationalChart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F10C26CE-740E-4E65-B5E9-854D6DD3F004}" type="presParOf" srcId="{A3403C46-B1DF-4036-BB32-475CF32970CA}" destId="{30C67C43-2767-4163-AF24-570AAAC80B73}" srcOrd="0" destOrd="0" presId="urn:microsoft.com/office/officeart/2008/layout/NameandTitleOrganizationalChart"/>
    <dgm:cxn modelId="{C561EDE0-67C5-47E3-8112-114152F1713D}" type="presParOf" srcId="{30C67C43-2767-4163-AF24-570AAAC80B73}" destId="{8ECFA85E-2304-4175-8D5B-C8EE57BF35F7}" srcOrd="0" destOrd="0" presId="urn:microsoft.com/office/officeart/2008/layout/NameandTitleOrganizationalChart"/>
    <dgm:cxn modelId="{6C7E923E-2E41-49EB-A423-3AE592DDB831}" type="presParOf" srcId="{8ECFA85E-2304-4175-8D5B-C8EE57BF35F7}" destId="{39DABE2A-A2D2-4EFE-B9A0-A1F3977683EF}" srcOrd="0" destOrd="0" presId="urn:microsoft.com/office/officeart/2008/layout/NameandTitleOrganizationalChart"/>
    <dgm:cxn modelId="{2CF952AB-7214-4FBB-BAE9-A494572B765A}" type="presParOf" srcId="{8ECFA85E-2304-4175-8D5B-C8EE57BF35F7}" destId="{C4FCFBB8-C085-425D-9A95-8592BFCDABBD}" srcOrd="1" destOrd="0" presId="urn:microsoft.com/office/officeart/2008/layout/NameandTitleOrganizationalChart"/>
    <dgm:cxn modelId="{2F12EC38-3B86-4F70-A460-55155A27D30E}" type="presParOf" srcId="{8ECFA85E-2304-4175-8D5B-C8EE57BF35F7}" destId="{D25F435F-1293-4366-9D23-C58FEF5F6D70}" srcOrd="2" destOrd="0" presId="urn:microsoft.com/office/officeart/2008/layout/NameandTitleOrganizationalChart"/>
    <dgm:cxn modelId="{B6BD22FD-1F27-415C-ADD0-9CBEB6194734}" type="presParOf" srcId="{30C67C43-2767-4163-AF24-570AAAC80B73}" destId="{0A8B8DC3-E339-4E8D-81CF-9DD2AF886746}" srcOrd="1" destOrd="0" presId="urn:microsoft.com/office/officeart/2008/layout/NameandTitleOrganizationalChart"/>
    <dgm:cxn modelId="{3AE5E9CC-C722-4B84-BDDC-6B94F22C6286}" type="presParOf" srcId="{0A8B8DC3-E339-4E8D-81CF-9DD2AF886746}" destId="{FC5770AA-36AE-4DA1-BB90-030F82EAEEDE}" srcOrd="0" destOrd="0" presId="urn:microsoft.com/office/officeart/2008/layout/NameandTitleOrganizationalChart"/>
    <dgm:cxn modelId="{40F05856-504E-415D-8CC6-236AC05C4AF4}" type="presParOf" srcId="{0A8B8DC3-E339-4E8D-81CF-9DD2AF886746}" destId="{A78C6948-BA01-4597-8F11-F085AF5D5FAE}" srcOrd="1" destOrd="0" presId="urn:microsoft.com/office/officeart/2008/layout/NameandTitleOrganizationalChart"/>
    <dgm:cxn modelId="{25EC7048-5273-40EA-9D20-48F09C6A0E61}" type="presParOf" srcId="{A78C6948-BA01-4597-8F11-F085AF5D5FAE}" destId="{8A4E6CDA-4139-4671-8E49-E0E00C99C369}" srcOrd="0" destOrd="0" presId="urn:microsoft.com/office/officeart/2008/layout/NameandTitleOrganizationalChart"/>
    <dgm:cxn modelId="{BD713B99-E950-4AE4-8C67-59EC91A2D4ED}" type="presParOf" srcId="{8A4E6CDA-4139-4671-8E49-E0E00C99C369}" destId="{1958EDBF-665B-44C3-947D-2ADBF737FD10}" srcOrd="0" destOrd="0" presId="urn:microsoft.com/office/officeart/2008/layout/NameandTitleOrganizationalChart"/>
    <dgm:cxn modelId="{CA015C76-7436-477C-B9DE-8695B07D1A1B}" type="presParOf" srcId="{8A4E6CDA-4139-4671-8E49-E0E00C99C369}" destId="{78B55342-5D9F-4A3C-B197-CE555014975C}" srcOrd="1" destOrd="0" presId="urn:microsoft.com/office/officeart/2008/layout/NameandTitleOrganizationalChart"/>
    <dgm:cxn modelId="{38C570A5-3AB1-4865-AE24-2D15C41BAC93}" type="presParOf" srcId="{8A4E6CDA-4139-4671-8E49-E0E00C99C369}" destId="{9DB8215B-BDB2-46FC-AFDE-07E333374EDB}" srcOrd="2" destOrd="0" presId="urn:microsoft.com/office/officeart/2008/layout/NameandTitleOrganizationalChart"/>
    <dgm:cxn modelId="{59F5BAA3-AEC3-44BE-973A-5EE8CF32A49D}" type="presParOf" srcId="{A78C6948-BA01-4597-8F11-F085AF5D5FAE}" destId="{457689FE-63BE-4B69-8936-67694009C6B8}" srcOrd="1" destOrd="0" presId="urn:microsoft.com/office/officeart/2008/layout/NameandTitleOrganizationalChart"/>
    <dgm:cxn modelId="{A8D7CD74-92B7-400B-84A7-4D5E0EBBB3DF}" type="presParOf" srcId="{A78C6948-BA01-4597-8F11-F085AF5D5FAE}" destId="{228954EB-7E6D-4BC0-B820-446701A95A08}" srcOrd="2" destOrd="0" presId="urn:microsoft.com/office/officeart/2008/layout/NameandTitleOrganizationalChart"/>
    <dgm:cxn modelId="{6E743105-78AB-429C-A328-9964D33C42EC}" type="presParOf" srcId="{0A8B8DC3-E339-4E8D-81CF-9DD2AF886746}" destId="{A86D6E3E-350C-4655-BC02-AE9BAAAD2967}" srcOrd="2" destOrd="0" presId="urn:microsoft.com/office/officeart/2008/layout/NameandTitleOrganizationalChart"/>
    <dgm:cxn modelId="{D1C87256-FD2B-4A8D-A244-01F7B4EA1ED6}" type="presParOf" srcId="{0A8B8DC3-E339-4E8D-81CF-9DD2AF886746}" destId="{63AE5291-30A7-4CB8-B0BE-6B9B7C1DBDC8}" srcOrd="3" destOrd="0" presId="urn:microsoft.com/office/officeart/2008/layout/NameandTitleOrganizationalChart"/>
    <dgm:cxn modelId="{675DEB95-08F6-4207-A5FD-123E46A380CB}" type="presParOf" srcId="{63AE5291-30A7-4CB8-B0BE-6B9B7C1DBDC8}" destId="{AA684DDD-FA84-4C3D-A628-7370C572528C}" srcOrd="0" destOrd="0" presId="urn:microsoft.com/office/officeart/2008/layout/NameandTitleOrganizationalChart"/>
    <dgm:cxn modelId="{0B96C0D6-1924-4FD7-995C-62319B74820F}" type="presParOf" srcId="{AA684DDD-FA84-4C3D-A628-7370C572528C}" destId="{297ED79B-5656-4D10-8185-E0C96B06D2EB}" srcOrd="0" destOrd="0" presId="urn:microsoft.com/office/officeart/2008/layout/NameandTitleOrganizationalChart"/>
    <dgm:cxn modelId="{BC5670C0-CD91-4F25-A13C-C9302CBDEDB6}" type="presParOf" srcId="{AA684DDD-FA84-4C3D-A628-7370C572528C}" destId="{88B6640C-E439-44F8-B91B-4C739541EF0F}" srcOrd="1" destOrd="0" presId="urn:microsoft.com/office/officeart/2008/layout/NameandTitleOrganizationalChart"/>
    <dgm:cxn modelId="{E6115C45-B9F2-491E-9012-CD586E8A858D}" type="presParOf" srcId="{AA684DDD-FA84-4C3D-A628-7370C572528C}" destId="{01667500-3470-4D51-8035-312B4D7DF3B0}" srcOrd="2" destOrd="0" presId="urn:microsoft.com/office/officeart/2008/layout/NameandTitleOrganizationalChart"/>
    <dgm:cxn modelId="{EDA30DE3-246A-4589-B0ED-580EF95A674F}" type="presParOf" srcId="{63AE5291-30A7-4CB8-B0BE-6B9B7C1DBDC8}" destId="{23B0C43E-738E-4277-A940-66DA75BF8811}" srcOrd="1" destOrd="0" presId="urn:microsoft.com/office/officeart/2008/layout/NameandTitleOrganizationalChart"/>
    <dgm:cxn modelId="{A2B74358-6401-4719-8839-3D17E693C0F7}" type="presParOf" srcId="{63AE5291-30A7-4CB8-B0BE-6B9B7C1DBDC8}" destId="{E35C96B3-BFCA-4870-A26A-87671BCB92DA}" srcOrd="2" destOrd="0" presId="urn:microsoft.com/office/officeart/2008/layout/NameandTitleOrganizationalChart"/>
    <dgm:cxn modelId="{F2FD61D2-AC77-407E-A7A0-13370DE7B868}" type="presParOf" srcId="{0A8B8DC3-E339-4E8D-81CF-9DD2AF886746}" destId="{D32CCB2C-C197-4BFD-9333-81804163D71A}" srcOrd="4" destOrd="0" presId="urn:microsoft.com/office/officeart/2008/layout/NameandTitleOrganizationalChart"/>
    <dgm:cxn modelId="{9780F388-BC19-4DB6-BD5D-854A3D5C50A3}" type="presParOf" srcId="{0A8B8DC3-E339-4E8D-81CF-9DD2AF886746}" destId="{CA182589-2E42-44D0-94A7-15E6A0ECD078}" srcOrd="5" destOrd="0" presId="urn:microsoft.com/office/officeart/2008/layout/NameandTitleOrganizationalChart"/>
    <dgm:cxn modelId="{537B838E-AE6F-40EF-8BD8-3D25EA7F40B2}" type="presParOf" srcId="{CA182589-2E42-44D0-94A7-15E6A0ECD078}" destId="{EABF5D89-FB64-4608-9491-67EC153171E2}" srcOrd="0" destOrd="0" presId="urn:microsoft.com/office/officeart/2008/layout/NameandTitleOrganizationalChart"/>
    <dgm:cxn modelId="{4BC1ED69-EB9B-49A3-B47C-A8BF296724D8}" type="presParOf" srcId="{EABF5D89-FB64-4608-9491-67EC153171E2}" destId="{B3A8A0D1-FE91-4243-9E68-7C74B03FED31}" srcOrd="0" destOrd="0" presId="urn:microsoft.com/office/officeart/2008/layout/NameandTitleOrganizationalChart"/>
    <dgm:cxn modelId="{2F6FDF4B-2B89-48D1-8F10-DE7801AA9762}" type="presParOf" srcId="{EABF5D89-FB64-4608-9491-67EC153171E2}" destId="{286DA920-3384-411E-9588-08C31E41D5DE}" srcOrd="1" destOrd="0" presId="urn:microsoft.com/office/officeart/2008/layout/NameandTitleOrganizationalChart"/>
    <dgm:cxn modelId="{97E8C77B-E654-4667-8E25-03606968DE1E}" type="presParOf" srcId="{EABF5D89-FB64-4608-9491-67EC153171E2}" destId="{D98A5A39-097C-4A55-8247-A48F2AF7A992}" srcOrd="2" destOrd="0" presId="urn:microsoft.com/office/officeart/2008/layout/NameandTitleOrganizationalChart"/>
    <dgm:cxn modelId="{1248939C-058A-4F95-8F18-44ECAB10CF2D}" type="presParOf" srcId="{CA182589-2E42-44D0-94A7-15E6A0ECD078}" destId="{D9E15586-8374-4D24-A75F-E9758B9B3B53}" srcOrd="1" destOrd="0" presId="urn:microsoft.com/office/officeart/2008/layout/NameandTitleOrganizationalChart"/>
    <dgm:cxn modelId="{00EEFE58-EC84-49FB-AEEA-50CB6454F99F}" type="presParOf" srcId="{CA182589-2E42-44D0-94A7-15E6A0ECD078}" destId="{F40AF4DB-93FF-4CB9-88A6-4A9B9634E499}" srcOrd="2" destOrd="0" presId="urn:microsoft.com/office/officeart/2008/layout/NameandTitleOrganizationalChart"/>
    <dgm:cxn modelId="{1CFDCB55-DD7A-4B3E-9E9B-9341E3942203}" type="presParOf" srcId="{30C67C43-2767-4163-AF24-570AAAC80B73}" destId="{03D6E329-5FA2-4575-80F9-63CD79C19815}" srcOrd="2" destOrd="0" presId="urn:microsoft.com/office/officeart/2008/layout/NameandTitleOrganizationalChart"/>
    <dgm:cxn modelId="{8C219BFB-DBFD-4813-949A-A072DB74767D}" type="presParOf" srcId="{03D6E329-5FA2-4575-80F9-63CD79C19815}" destId="{DE4FFDCD-BF60-4A4E-9FB5-E741ACCB8E87}" srcOrd="0" destOrd="0" presId="urn:microsoft.com/office/officeart/2008/layout/NameandTitleOrganizationalChart"/>
    <dgm:cxn modelId="{66339C70-39F4-45CB-B837-3020247B185C}" type="presParOf" srcId="{03D6E329-5FA2-4575-80F9-63CD79C19815}" destId="{E23BBB9C-CA80-4FBB-84B6-F9FA1086E476}" srcOrd="1" destOrd="0" presId="urn:microsoft.com/office/officeart/2008/layout/NameandTitleOrganizationalChart"/>
    <dgm:cxn modelId="{F9D96C47-4291-4090-8EA9-540452F72202}" type="presParOf" srcId="{E23BBB9C-CA80-4FBB-84B6-F9FA1086E476}" destId="{26296906-FC34-4FA3-AC23-ED78F9F907FC}" srcOrd="0" destOrd="0" presId="urn:microsoft.com/office/officeart/2008/layout/NameandTitleOrganizationalChart"/>
    <dgm:cxn modelId="{23D61F54-0870-41CA-842C-27514CF1A3E3}" type="presParOf" srcId="{26296906-FC34-4FA3-AC23-ED78F9F907FC}" destId="{30C2D308-23E6-492C-98AD-1F22A34561ED}" srcOrd="0" destOrd="0" presId="urn:microsoft.com/office/officeart/2008/layout/NameandTitleOrganizationalChart"/>
    <dgm:cxn modelId="{5C8E2E2A-0E15-4841-B5E9-3D2B25C1D335}" type="presParOf" srcId="{26296906-FC34-4FA3-AC23-ED78F9F907FC}" destId="{1846596E-B9D2-49F2-9283-C691DAF49E53}" srcOrd="1" destOrd="0" presId="urn:microsoft.com/office/officeart/2008/layout/NameandTitleOrganizationalChart"/>
    <dgm:cxn modelId="{5A0A9733-D2D7-47F4-BCB9-11BB21AB327E}" type="presParOf" srcId="{26296906-FC34-4FA3-AC23-ED78F9F907FC}" destId="{2A62C565-5414-41F6-A02B-97B6C4EE56B5}" srcOrd="2" destOrd="0" presId="urn:microsoft.com/office/officeart/2008/layout/NameandTitleOrganizationalChart"/>
    <dgm:cxn modelId="{18282857-14F6-403A-AE72-0B08F620A4A2}" type="presParOf" srcId="{E23BBB9C-CA80-4FBB-84B6-F9FA1086E476}" destId="{5A0E7BEA-6A1E-4B40-A3AE-5A66796EF3F0}" srcOrd="1" destOrd="0" presId="urn:microsoft.com/office/officeart/2008/layout/NameandTitleOrganizationalChart"/>
    <dgm:cxn modelId="{E1801024-2197-4669-86C6-2CDB61BCD705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налоговой политики Чувашской Республики</a:t>
          </a:r>
          <a:endParaRPr lang="ru-RU" sz="18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бюджетной политики Чувашской Республики</a:t>
          </a:r>
          <a:endParaRPr lang="ru-RU" sz="18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800" b="1" dirty="0" smtClean="0"/>
            <a:t>Государственных программах Чувашской Республики</a:t>
          </a:r>
          <a:endParaRPr lang="ru-RU" sz="18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79,5%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774,0</a:t>
          </a:r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93,0%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63,0%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22,0%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45A7E7F0-68A1-4B4D-9FB7-1FA4A8C22183}" type="presOf" srcId="{9C715FE5-31CA-4541-A958-D2C730C134E0}" destId="{2BC9EB28-F68D-4321-836D-A642C2C0DAB1}" srcOrd="0" destOrd="0" presId="urn:microsoft.com/office/officeart/2005/8/layout/hierarchy4"/>
    <dgm:cxn modelId="{23ABD8C4-CF77-4C46-A295-64972678A6B0}" type="presOf" srcId="{B27758F7-CCC5-4853-943C-C625AC5B9618}" destId="{C1736FFF-D3A9-461C-843A-75D86022B9DC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93D7CCEC-E07F-45C4-BEAD-7C3FD430C326}" type="presOf" srcId="{A0EE0816-71FE-4855-B1E0-02990AF78A21}" destId="{4DC6FEF6-AA8E-4A28-95B0-4EA11C79CD95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E22DEA21-EF77-45F3-B6A9-E9996A83B496}" type="presOf" srcId="{4D9EF634-1BF2-4A35-90CA-8A6D73717D8F}" destId="{B35EEDEE-A63C-4DC0-9860-A34A7BFD903E}" srcOrd="0" destOrd="0" presId="urn:microsoft.com/office/officeart/2005/8/layout/hierarchy4"/>
    <dgm:cxn modelId="{BBA5ECFA-7B39-4440-8061-C76690321438}" type="presOf" srcId="{38339FB0-E72C-41C6-B50E-F0AC88B19FB8}" destId="{B0232F34-051D-481D-9CC7-7CFB0339C454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BB2BC834-39AE-464F-A0B8-FD8178E6153A}" type="presOf" srcId="{88AF55BF-2C52-478B-8F7B-157C2C0B3B5C}" destId="{A222F7FC-2C70-4D44-8E21-34A02376492D}" srcOrd="0" destOrd="0" presId="urn:microsoft.com/office/officeart/2005/8/layout/hierarchy4"/>
    <dgm:cxn modelId="{4096A98C-5A59-4FCE-B526-A1E90A095DC8}" type="presOf" srcId="{BE98D1AB-A280-4D0B-A815-73E57FD87EC3}" destId="{89DC61A6-3199-4C88-A8D1-98ADCFDD3274}" srcOrd="0" destOrd="0" presId="urn:microsoft.com/office/officeart/2005/8/layout/hierarchy4"/>
    <dgm:cxn modelId="{37D162F0-8D75-40CA-82F0-C66D1B79CBD7}" type="presOf" srcId="{A1BB5A2E-A45D-4F6A-B329-CD4782193917}" destId="{33D6FFE4-E349-423D-A7F1-8E1A49A29AC4}" srcOrd="0" destOrd="0" presId="urn:microsoft.com/office/officeart/2005/8/layout/hierarchy4"/>
    <dgm:cxn modelId="{0A48637F-ECAB-4467-92E3-2FDEF43F3455}" type="presOf" srcId="{DC722614-D910-48E5-B4DB-10C9FEEA1F64}" destId="{0173EF90-65AC-40C1-BC63-3905C32CCBD3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9FE3CD89-4437-465D-B237-B17A04DC7BAE}" type="presOf" srcId="{A57325F4-ED51-4632-8210-EB7BB1A937E3}" destId="{98728C6C-700D-4AF5-919D-571D1B1C73D6}" srcOrd="0" destOrd="0" presId="urn:microsoft.com/office/officeart/2005/8/layout/hierarchy4"/>
    <dgm:cxn modelId="{F3C07B46-9325-4A0D-9985-9B1B92980A67}" type="presOf" srcId="{791EFB96-2A48-4A9C-BE1D-F031EA878AFE}" destId="{615F75F9-6DBD-4ECA-9FA4-52847E4C9098}" srcOrd="0" destOrd="0" presId="urn:microsoft.com/office/officeart/2005/8/layout/hierarchy4"/>
    <dgm:cxn modelId="{4DAEDEE0-A92B-45E9-924F-87789FB9485D}" type="presOf" srcId="{614AF9F2-E1A1-4D10-882A-EB6B0D669FCA}" destId="{6CE5FDB4-BFBB-4259-A330-B441199BCE24}" srcOrd="0" destOrd="0" presId="urn:microsoft.com/office/officeart/2005/8/layout/hierarchy4"/>
    <dgm:cxn modelId="{1139147B-C877-453D-A504-468AF415F20A}" type="presOf" srcId="{BEF973DE-6365-49F3-835F-CCBF08C4BF08}" destId="{9BB5BEDE-0A68-4B74-853B-ED035F285445}" srcOrd="0" destOrd="0" presId="urn:microsoft.com/office/officeart/2005/8/layout/hierarchy4"/>
    <dgm:cxn modelId="{3831DDB8-C2DB-4418-8AAD-A81EF0091D00}" type="presOf" srcId="{CE075476-E9CA-4A59-A127-31223E8D37A1}" destId="{25DDEEC2-9BA5-4367-BB24-33CAA47BBC09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A0D383DC-67BE-4261-B675-0EDBFE1020E7}" type="presOf" srcId="{8536FD6B-8AD2-4A43-B337-6FD60B3FD4B2}" destId="{85D767EC-FAE5-4312-B23F-9B41F2C6B7D7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04EED5CB-25DD-4D35-84D5-86B472F238E5}" type="presOf" srcId="{6B08672F-E0FF-490A-8A6A-EE15E9A347DB}" destId="{F6FE7E8E-883A-4C79-93F7-AEF9AEF9F9DE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8A93C0C-E56C-457E-B181-3C3D76529BA5}" type="presOf" srcId="{946393D2-3BB5-4D19-BAF6-84B7339845C4}" destId="{9DF12F5D-797B-4C71-93F7-7C835BFF7982}" srcOrd="0" destOrd="0" presId="urn:microsoft.com/office/officeart/2005/8/layout/hierarchy4"/>
    <dgm:cxn modelId="{123F0B46-1462-4ED3-AB3F-9FA70BFCFB44}" type="presOf" srcId="{B34B6A16-5EF9-4B63-A5E4-12B190B34880}" destId="{C586111C-58B6-40AF-8D8A-60EE680572BA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D320316D-D0AA-4067-AA28-55513E0B88B8}" type="presOf" srcId="{93520637-36B3-4AB9-B949-92D55141E733}" destId="{8E7E2D4A-62E6-4A23-A5DD-552A63903B64}" srcOrd="0" destOrd="0" presId="urn:microsoft.com/office/officeart/2005/8/layout/hierarchy4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463F4D02-89C0-4CAF-872B-D63D7226329B}" type="presOf" srcId="{30D4164A-77BD-4082-90FA-94DEA28292F9}" destId="{6C2FB839-90B1-4C3A-BFA4-60802C25EC81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2D001B3C-4E6C-4976-843D-958617A687F8}" type="presOf" srcId="{F6F97186-B344-4193-9FE9-6DFB5403A289}" destId="{8A4A9CFA-AEA9-4F05-83EE-AD7DC19C36EB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8D329199-0502-4F92-8F44-3360C43443E7}" type="presOf" srcId="{9A0A1B48-08CE-44F2-8C66-5814C06EE4CC}" destId="{41590EE3-70B4-4E0E-8D44-18EF1FD97F2E}" srcOrd="0" destOrd="0" presId="urn:microsoft.com/office/officeart/2005/8/layout/hierarchy4"/>
    <dgm:cxn modelId="{B2A55064-1542-408F-A878-582C14BD2755}" type="presOf" srcId="{CD119780-6575-4106-AE5B-2CC6B48E5482}" destId="{14BABD28-5047-47A3-A701-B7AFBBE28819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7B98CF4E-CCB1-4D59-87E1-79B567A08776}" type="presOf" srcId="{1EB24ED6-8318-42F7-A9D6-D82438474064}" destId="{4F8FFF34-D04F-4EDB-B6E8-78ED95BECC76}" srcOrd="0" destOrd="0" presId="urn:microsoft.com/office/officeart/2005/8/layout/hierarchy4"/>
    <dgm:cxn modelId="{3F918391-7611-40BD-9004-7DCD5DB72BA8}" type="presOf" srcId="{7711325B-E859-44FE-8B41-57F9AFDCA54B}" destId="{576C6983-4618-426C-8177-DEA9FE3AC4EB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0F66B280-1ACD-449A-92B8-EA3C844EDC4E}" type="presOf" srcId="{760B7BB0-6CDC-4C42-A4D4-3948592E3CC2}" destId="{D0394572-BF2C-44BB-9A5E-1619CF8086D8}" srcOrd="0" destOrd="0" presId="urn:microsoft.com/office/officeart/2005/8/layout/hierarchy4"/>
    <dgm:cxn modelId="{25F616EE-4C5D-4B0A-A4A0-CF0A2E81D305}" type="presOf" srcId="{5A6BA2F8-AB86-4FEA-9FCE-F9FA52A7F9A0}" destId="{EFD09625-1EEB-463A-9D51-52F09A5E039B}" srcOrd="0" destOrd="0" presId="urn:microsoft.com/office/officeart/2005/8/layout/hierarchy4"/>
    <dgm:cxn modelId="{67C03FE9-361E-43AB-9D21-D6443914BBA0}" type="presOf" srcId="{44367D81-039C-4579-8E09-66CAF90F5041}" destId="{085136A3-D02F-461C-B31C-FD1D69D16759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7E3F9214-8CB7-4604-92B2-7798CDB9D4D8}" type="presParOf" srcId="{25DDEEC2-9BA5-4367-BB24-33CAA47BBC09}" destId="{87933F1B-038B-4A5D-83E8-61DBF60EC4B3}" srcOrd="0" destOrd="0" presId="urn:microsoft.com/office/officeart/2005/8/layout/hierarchy4"/>
    <dgm:cxn modelId="{2D18AFF2-DBEC-4A01-968B-366C0A807878}" type="presParOf" srcId="{87933F1B-038B-4A5D-83E8-61DBF60EC4B3}" destId="{9DF12F5D-797B-4C71-93F7-7C835BFF7982}" srcOrd="0" destOrd="0" presId="urn:microsoft.com/office/officeart/2005/8/layout/hierarchy4"/>
    <dgm:cxn modelId="{FD32E8A3-5CA3-4663-BEE8-4667390E1A67}" type="presParOf" srcId="{87933F1B-038B-4A5D-83E8-61DBF60EC4B3}" destId="{BB51C614-670C-40C7-BCBD-B3150FB090FB}" srcOrd="1" destOrd="0" presId="urn:microsoft.com/office/officeart/2005/8/layout/hierarchy4"/>
    <dgm:cxn modelId="{1CD157B5-F13F-4F63-A0ED-39FBA89842A1}" type="presParOf" srcId="{87933F1B-038B-4A5D-83E8-61DBF60EC4B3}" destId="{B74154C5-AFFE-498C-8E4C-911D7456AC97}" srcOrd="2" destOrd="0" presId="urn:microsoft.com/office/officeart/2005/8/layout/hierarchy4"/>
    <dgm:cxn modelId="{41BBEBEA-8995-4945-AD2F-F36B849C74DE}" type="presParOf" srcId="{B74154C5-AFFE-498C-8E4C-911D7456AC97}" destId="{AA6E5317-C9D5-49D6-9218-04A9A8CDF9E8}" srcOrd="0" destOrd="0" presId="urn:microsoft.com/office/officeart/2005/8/layout/hierarchy4"/>
    <dgm:cxn modelId="{0ACFB5B5-185B-44E6-8B6A-D4934EDDBA60}" type="presParOf" srcId="{AA6E5317-C9D5-49D6-9218-04A9A8CDF9E8}" destId="{EFD09625-1EEB-463A-9D51-52F09A5E039B}" srcOrd="0" destOrd="0" presId="urn:microsoft.com/office/officeart/2005/8/layout/hierarchy4"/>
    <dgm:cxn modelId="{2EEBD4C6-C9CE-4257-8F90-DB28E9B8DE41}" type="presParOf" srcId="{AA6E5317-C9D5-49D6-9218-04A9A8CDF9E8}" destId="{D65A41FF-7035-4133-9240-517AEBC67369}" srcOrd="1" destOrd="0" presId="urn:microsoft.com/office/officeart/2005/8/layout/hierarchy4"/>
    <dgm:cxn modelId="{87ADEA34-876F-4EA3-8DD0-FBD9B6C11E5F}" type="presParOf" srcId="{AA6E5317-C9D5-49D6-9218-04A9A8CDF9E8}" destId="{ED986375-36F5-4143-A5F0-85653599471E}" srcOrd="2" destOrd="0" presId="urn:microsoft.com/office/officeart/2005/8/layout/hierarchy4"/>
    <dgm:cxn modelId="{902E117D-FCE2-431C-AD64-1EFA4E84FB6F}" type="presParOf" srcId="{ED986375-36F5-4143-A5F0-85653599471E}" destId="{3DBCE625-CEFD-4EF1-944D-CC5E1F9EB348}" srcOrd="0" destOrd="0" presId="urn:microsoft.com/office/officeart/2005/8/layout/hierarchy4"/>
    <dgm:cxn modelId="{541D0A76-5F2A-43A5-9152-31DABE0DCA01}" type="presParOf" srcId="{3DBCE625-CEFD-4EF1-944D-CC5E1F9EB348}" destId="{A222F7FC-2C70-4D44-8E21-34A02376492D}" srcOrd="0" destOrd="0" presId="urn:microsoft.com/office/officeart/2005/8/layout/hierarchy4"/>
    <dgm:cxn modelId="{EA340AEE-7636-44EB-B1F3-F5C9A0310549}" type="presParOf" srcId="{3DBCE625-CEFD-4EF1-944D-CC5E1F9EB348}" destId="{F0163781-30A9-4492-8F46-0B375E77D606}" srcOrd="1" destOrd="0" presId="urn:microsoft.com/office/officeart/2005/8/layout/hierarchy4"/>
    <dgm:cxn modelId="{AB670A93-7C56-462E-8EEF-79A04ACEA8DD}" type="presParOf" srcId="{3DBCE625-CEFD-4EF1-944D-CC5E1F9EB348}" destId="{6207E762-9DCF-4231-A9C6-08BD43E83D20}" srcOrd="2" destOrd="0" presId="urn:microsoft.com/office/officeart/2005/8/layout/hierarchy4"/>
    <dgm:cxn modelId="{451B33AC-F240-4314-B6DC-9D436EB89832}" type="presParOf" srcId="{6207E762-9DCF-4231-A9C6-08BD43E83D20}" destId="{CFAF5DA1-06E5-4585-BDBB-446033F9BE23}" srcOrd="0" destOrd="0" presId="urn:microsoft.com/office/officeart/2005/8/layout/hierarchy4"/>
    <dgm:cxn modelId="{E08CB65A-7B97-4CE1-9ED6-8BD408406E71}" type="presParOf" srcId="{CFAF5DA1-06E5-4585-BDBB-446033F9BE23}" destId="{F6FE7E8E-883A-4C79-93F7-AEF9AEF9F9DE}" srcOrd="0" destOrd="0" presId="urn:microsoft.com/office/officeart/2005/8/layout/hierarchy4"/>
    <dgm:cxn modelId="{5BBC0A76-57B3-45EC-AF35-57226C4FCCB8}" type="presParOf" srcId="{CFAF5DA1-06E5-4585-BDBB-446033F9BE23}" destId="{F4A7653C-2830-4B7A-B97A-E0B91F2A457A}" srcOrd="1" destOrd="0" presId="urn:microsoft.com/office/officeart/2005/8/layout/hierarchy4"/>
    <dgm:cxn modelId="{2B05104C-339F-4F55-8DD6-641189E24E3F}" type="presParOf" srcId="{CFAF5DA1-06E5-4585-BDBB-446033F9BE23}" destId="{E69FA2EB-A010-4E64-83A0-722237B7A7E1}" srcOrd="2" destOrd="0" presId="urn:microsoft.com/office/officeart/2005/8/layout/hierarchy4"/>
    <dgm:cxn modelId="{49490B67-069C-40D5-946D-33F100CDD1E0}" type="presParOf" srcId="{E69FA2EB-A010-4E64-83A0-722237B7A7E1}" destId="{67CE9756-A8D0-45D9-86D8-03109F5CBCE9}" srcOrd="0" destOrd="0" presId="urn:microsoft.com/office/officeart/2005/8/layout/hierarchy4"/>
    <dgm:cxn modelId="{27DC05BE-7996-49B1-9F25-524CBE4B6489}" type="presParOf" srcId="{67CE9756-A8D0-45D9-86D8-03109F5CBCE9}" destId="{B0232F34-051D-481D-9CC7-7CFB0339C454}" srcOrd="0" destOrd="0" presId="urn:microsoft.com/office/officeart/2005/8/layout/hierarchy4"/>
    <dgm:cxn modelId="{7F8AC0CD-0635-415B-9F7C-522C075F271D}" type="presParOf" srcId="{67CE9756-A8D0-45D9-86D8-03109F5CBCE9}" destId="{571A3C60-BC49-49D1-BCCE-B160FCDBC262}" srcOrd="1" destOrd="0" presId="urn:microsoft.com/office/officeart/2005/8/layout/hierarchy4"/>
    <dgm:cxn modelId="{F422F614-81F6-40BF-910E-0248865F7CF6}" type="presParOf" srcId="{67CE9756-A8D0-45D9-86D8-03109F5CBCE9}" destId="{03D9FDDF-6FEE-4AC3-8403-A2D130230B08}" srcOrd="2" destOrd="0" presId="urn:microsoft.com/office/officeart/2005/8/layout/hierarchy4"/>
    <dgm:cxn modelId="{7B23421E-7AE3-4FD4-B2D2-454A6E650F6F}" type="presParOf" srcId="{03D9FDDF-6FEE-4AC3-8403-A2D130230B08}" destId="{A97F1489-052C-4C38-86B7-BC4BB90AC75E}" srcOrd="0" destOrd="0" presId="urn:microsoft.com/office/officeart/2005/8/layout/hierarchy4"/>
    <dgm:cxn modelId="{AB67EA6B-4E76-4D12-9752-898DE4D7A286}" type="presParOf" srcId="{A97F1489-052C-4C38-86B7-BC4BB90AC75E}" destId="{4DC6FEF6-AA8E-4A28-95B0-4EA11C79CD95}" srcOrd="0" destOrd="0" presId="urn:microsoft.com/office/officeart/2005/8/layout/hierarchy4"/>
    <dgm:cxn modelId="{91D182F9-0B0D-49E9-AF90-8D31B6B7323A}" type="presParOf" srcId="{A97F1489-052C-4C38-86B7-BC4BB90AC75E}" destId="{A86EFF89-E9BD-466E-8956-F5C947F3F307}" srcOrd="1" destOrd="0" presId="urn:microsoft.com/office/officeart/2005/8/layout/hierarchy4"/>
    <dgm:cxn modelId="{2C77A5E0-285D-4636-8E57-5D9FC3692B2F}" type="presParOf" srcId="{A97F1489-052C-4C38-86B7-BC4BB90AC75E}" destId="{63BC19EF-6235-4CE4-A4BA-F52EF090EA43}" srcOrd="2" destOrd="0" presId="urn:microsoft.com/office/officeart/2005/8/layout/hierarchy4"/>
    <dgm:cxn modelId="{5BA3F676-6216-4CDC-8A78-37B27701A58C}" type="presParOf" srcId="{63BC19EF-6235-4CE4-A4BA-F52EF090EA43}" destId="{73293728-592E-4338-AB87-2AC4FCED647C}" srcOrd="0" destOrd="0" presId="urn:microsoft.com/office/officeart/2005/8/layout/hierarchy4"/>
    <dgm:cxn modelId="{ABE5F0E3-F63E-4D30-BC1B-1B78F87C2903}" type="presParOf" srcId="{73293728-592E-4338-AB87-2AC4FCED647C}" destId="{615F75F9-6DBD-4ECA-9FA4-52847E4C9098}" srcOrd="0" destOrd="0" presId="urn:microsoft.com/office/officeart/2005/8/layout/hierarchy4"/>
    <dgm:cxn modelId="{B8F5A9DE-B70B-4754-970F-66A998FE19F3}" type="presParOf" srcId="{73293728-592E-4338-AB87-2AC4FCED647C}" destId="{B8C8B5A2-76C8-4678-86AB-DBE9F295BAD2}" srcOrd="1" destOrd="0" presId="urn:microsoft.com/office/officeart/2005/8/layout/hierarchy4"/>
    <dgm:cxn modelId="{8C68FC1B-AE4A-449A-B520-0BC35A4705C9}" type="presParOf" srcId="{73293728-592E-4338-AB87-2AC4FCED647C}" destId="{C877937E-BF6D-4EE3-A84E-C485A4A82125}" srcOrd="2" destOrd="0" presId="urn:microsoft.com/office/officeart/2005/8/layout/hierarchy4"/>
    <dgm:cxn modelId="{61649C76-375D-440D-B6B3-A30AC32488FE}" type="presParOf" srcId="{C877937E-BF6D-4EE3-A84E-C485A4A82125}" destId="{E5FAF1B6-DF8B-41BB-9450-959403177014}" srcOrd="0" destOrd="0" presId="urn:microsoft.com/office/officeart/2005/8/layout/hierarchy4"/>
    <dgm:cxn modelId="{F7F7D3FE-1910-4A14-8D35-AED3D7D227F0}" type="presParOf" srcId="{E5FAF1B6-DF8B-41BB-9450-959403177014}" destId="{9BB5BEDE-0A68-4B74-853B-ED035F285445}" srcOrd="0" destOrd="0" presId="urn:microsoft.com/office/officeart/2005/8/layout/hierarchy4"/>
    <dgm:cxn modelId="{40F5A4E0-E840-41D0-BA77-1934FFA25D04}" type="presParOf" srcId="{E5FAF1B6-DF8B-41BB-9450-959403177014}" destId="{14EB2D3E-8D0A-4478-B85E-864C8F700D89}" srcOrd="1" destOrd="0" presId="urn:microsoft.com/office/officeart/2005/8/layout/hierarchy4"/>
    <dgm:cxn modelId="{087A7EFD-3602-44A8-BEC4-8392A0800CE7}" type="presParOf" srcId="{E5FAF1B6-DF8B-41BB-9450-959403177014}" destId="{F76323CD-0211-4D0A-9436-5011E89DC58D}" srcOrd="2" destOrd="0" presId="urn:microsoft.com/office/officeart/2005/8/layout/hierarchy4"/>
    <dgm:cxn modelId="{2EB76C79-3147-4536-96E4-8BA22C349E48}" type="presParOf" srcId="{F76323CD-0211-4D0A-9436-5011E89DC58D}" destId="{229A73DC-6CC6-4786-8845-25809D353107}" srcOrd="0" destOrd="0" presId="urn:microsoft.com/office/officeart/2005/8/layout/hierarchy4"/>
    <dgm:cxn modelId="{73A89051-DD04-4981-875D-98CE812422C3}" type="presParOf" srcId="{229A73DC-6CC6-4786-8845-25809D353107}" destId="{D0394572-BF2C-44BB-9A5E-1619CF8086D8}" srcOrd="0" destOrd="0" presId="urn:microsoft.com/office/officeart/2005/8/layout/hierarchy4"/>
    <dgm:cxn modelId="{BB6DD097-243D-4649-AFBE-8CF47B89381E}" type="presParOf" srcId="{229A73DC-6CC6-4786-8845-25809D353107}" destId="{2B2CDC6D-E68E-49E9-AD6C-8AE4487E1E75}" srcOrd="1" destOrd="0" presId="urn:microsoft.com/office/officeart/2005/8/layout/hierarchy4"/>
    <dgm:cxn modelId="{EC22C456-FB54-4C2C-963B-6B0083CE317F}" type="presParOf" srcId="{229A73DC-6CC6-4786-8845-25809D353107}" destId="{E37820FE-BEC5-4BB7-9E41-E2B17ED92E62}" srcOrd="2" destOrd="0" presId="urn:microsoft.com/office/officeart/2005/8/layout/hierarchy4"/>
    <dgm:cxn modelId="{291BAD53-ADD6-40E1-A9F2-562D7E0A3B59}" type="presParOf" srcId="{E37820FE-BEC5-4BB7-9E41-E2B17ED92E62}" destId="{D8877AE0-E91C-48A5-BBE9-F3AF2AB45D03}" srcOrd="0" destOrd="0" presId="urn:microsoft.com/office/officeart/2005/8/layout/hierarchy4"/>
    <dgm:cxn modelId="{03CD2B80-5AFA-43C9-BC07-B98CF4034163}" type="presParOf" srcId="{D8877AE0-E91C-48A5-BBE9-F3AF2AB45D03}" destId="{4F8FFF34-D04F-4EDB-B6E8-78ED95BECC76}" srcOrd="0" destOrd="0" presId="urn:microsoft.com/office/officeart/2005/8/layout/hierarchy4"/>
    <dgm:cxn modelId="{3E42EE73-067D-4788-9E3A-C339E71CDC25}" type="presParOf" srcId="{D8877AE0-E91C-48A5-BBE9-F3AF2AB45D03}" destId="{7BD644E5-730C-4769-BE26-4A7A687D497F}" srcOrd="1" destOrd="0" presId="urn:microsoft.com/office/officeart/2005/8/layout/hierarchy4"/>
    <dgm:cxn modelId="{ED835D55-384D-4779-B756-045BE86CF6CC}" type="presParOf" srcId="{ED986375-36F5-4143-A5F0-85653599471E}" destId="{9F687AEC-AB3B-4512-84AB-9EF38359FE99}" srcOrd="1" destOrd="0" presId="urn:microsoft.com/office/officeart/2005/8/layout/hierarchy4"/>
    <dgm:cxn modelId="{491A10BC-D989-4D0C-9A50-29DE97612A4E}" type="presParOf" srcId="{ED986375-36F5-4143-A5F0-85653599471E}" destId="{113415A5-E91F-4FE8-9BF8-30244626B0BF}" srcOrd="2" destOrd="0" presId="urn:microsoft.com/office/officeart/2005/8/layout/hierarchy4"/>
    <dgm:cxn modelId="{A00B9484-AEA9-41FD-92E0-F01EBCF36690}" type="presParOf" srcId="{113415A5-E91F-4FE8-9BF8-30244626B0BF}" destId="{98728C6C-700D-4AF5-919D-571D1B1C73D6}" srcOrd="0" destOrd="0" presId="urn:microsoft.com/office/officeart/2005/8/layout/hierarchy4"/>
    <dgm:cxn modelId="{59848053-079D-4B10-A406-CCAEED8D4C29}" type="presParOf" srcId="{113415A5-E91F-4FE8-9BF8-30244626B0BF}" destId="{7DA4393A-B616-4187-9FD5-5855AF709139}" srcOrd="1" destOrd="0" presId="urn:microsoft.com/office/officeart/2005/8/layout/hierarchy4"/>
    <dgm:cxn modelId="{405BE329-005B-435D-A799-A19ECDAEE6DA}" type="presParOf" srcId="{113415A5-E91F-4FE8-9BF8-30244626B0BF}" destId="{5DBF41F9-76A7-4B1D-8947-AD1CA93918D7}" srcOrd="2" destOrd="0" presId="urn:microsoft.com/office/officeart/2005/8/layout/hierarchy4"/>
    <dgm:cxn modelId="{FC2CF1D8-5623-4899-B9A9-FDC7286EDC85}" type="presParOf" srcId="{5DBF41F9-76A7-4B1D-8947-AD1CA93918D7}" destId="{AE066C26-0F89-4F74-8EEE-568A145904EB}" srcOrd="0" destOrd="0" presId="urn:microsoft.com/office/officeart/2005/8/layout/hierarchy4"/>
    <dgm:cxn modelId="{29A43216-A1E5-4452-AC64-4A9A26F01478}" type="presParOf" srcId="{AE066C26-0F89-4F74-8EEE-568A145904EB}" destId="{8A4A9CFA-AEA9-4F05-83EE-AD7DC19C36EB}" srcOrd="0" destOrd="0" presId="urn:microsoft.com/office/officeart/2005/8/layout/hierarchy4"/>
    <dgm:cxn modelId="{8AFDBCF7-779F-4CCE-B673-8C4CD61D6D1D}" type="presParOf" srcId="{AE066C26-0F89-4F74-8EEE-568A145904EB}" destId="{895BD70D-9B23-4D1F-955D-1C23DF0F0579}" srcOrd="1" destOrd="0" presId="urn:microsoft.com/office/officeart/2005/8/layout/hierarchy4"/>
    <dgm:cxn modelId="{A354AA08-F19E-4250-9F81-CC2D7BCC2737}" type="presParOf" srcId="{AE066C26-0F89-4F74-8EEE-568A145904EB}" destId="{74FFA38C-DB40-401A-8BBA-313CB5741F28}" srcOrd="2" destOrd="0" presId="urn:microsoft.com/office/officeart/2005/8/layout/hierarchy4"/>
    <dgm:cxn modelId="{9479CBF5-EAB0-4AA9-941A-4EAC3BD9503B}" type="presParOf" srcId="{74FFA38C-DB40-401A-8BBA-313CB5741F28}" destId="{0149EBE6-AA59-4F78-AF18-137F8047AB47}" srcOrd="0" destOrd="0" presId="urn:microsoft.com/office/officeart/2005/8/layout/hierarchy4"/>
    <dgm:cxn modelId="{52B877BE-5D37-4CB8-9EA7-D4DFF5D7588F}" type="presParOf" srcId="{0149EBE6-AA59-4F78-AF18-137F8047AB47}" destId="{14BABD28-5047-47A3-A701-B7AFBBE28819}" srcOrd="0" destOrd="0" presId="urn:microsoft.com/office/officeart/2005/8/layout/hierarchy4"/>
    <dgm:cxn modelId="{353445CA-4DC0-4174-B3F9-F390D6837D5F}" type="presParOf" srcId="{0149EBE6-AA59-4F78-AF18-137F8047AB47}" destId="{3F489D25-51FA-4C91-9DDF-6BA1DB51256D}" srcOrd="1" destOrd="0" presId="urn:microsoft.com/office/officeart/2005/8/layout/hierarchy4"/>
    <dgm:cxn modelId="{08179ACF-EF12-48F7-8A2C-7B1A53B44323}" type="presParOf" srcId="{0149EBE6-AA59-4F78-AF18-137F8047AB47}" destId="{D0D594F6-8533-4A50-8AE7-20755C3BFFA9}" srcOrd="2" destOrd="0" presId="urn:microsoft.com/office/officeart/2005/8/layout/hierarchy4"/>
    <dgm:cxn modelId="{17B94EE6-0D37-47DC-80B7-6456A1131D32}" type="presParOf" srcId="{D0D594F6-8533-4A50-8AE7-20755C3BFFA9}" destId="{25C7D557-F0AE-4C4E-8B80-BC2468777DC6}" srcOrd="0" destOrd="0" presId="urn:microsoft.com/office/officeart/2005/8/layout/hierarchy4"/>
    <dgm:cxn modelId="{90BDA0C4-9937-4857-8032-5B2FF6B4EE61}" type="presParOf" srcId="{25C7D557-F0AE-4C4E-8B80-BC2468777DC6}" destId="{8E7E2D4A-62E6-4A23-A5DD-552A63903B64}" srcOrd="0" destOrd="0" presId="urn:microsoft.com/office/officeart/2005/8/layout/hierarchy4"/>
    <dgm:cxn modelId="{1B36428D-62A7-41B1-A5A6-EBEA9673D16B}" type="presParOf" srcId="{25C7D557-F0AE-4C4E-8B80-BC2468777DC6}" destId="{9B983630-5D09-45D7-92AD-109BAA43CF48}" srcOrd="1" destOrd="0" presId="urn:microsoft.com/office/officeart/2005/8/layout/hierarchy4"/>
    <dgm:cxn modelId="{E8A3D532-C2B5-4033-B96C-02C326B9BB51}" type="presParOf" srcId="{25C7D557-F0AE-4C4E-8B80-BC2468777DC6}" destId="{B338BAF6-59FE-4215-B697-18ED9B1E550D}" srcOrd="2" destOrd="0" presId="urn:microsoft.com/office/officeart/2005/8/layout/hierarchy4"/>
    <dgm:cxn modelId="{AB4DF39C-FA11-4AF6-89C8-61D785DBD0D3}" type="presParOf" srcId="{B338BAF6-59FE-4215-B697-18ED9B1E550D}" destId="{C2D8D153-FBF9-44C5-B447-F4BF501D8FA1}" srcOrd="0" destOrd="0" presId="urn:microsoft.com/office/officeart/2005/8/layout/hierarchy4"/>
    <dgm:cxn modelId="{CA611977-3FBB-4EB5-B7C6-D0E654DE0835}" type="presParOf" srcId="{C2D8D153-FBF9-44C5-B447-F4BF501D8FA1}" destId="{085136A3-D02F-461C-B31C-FD1D69D16759}" srcOrd="0" destOrd="0" presId="urn:microsoft.com/office/officeart/2005/8/layout/hierarchy4"/>
    <dgm:cxn modelId="{9B8231D8-BA93-4243-872F-6D8219402ACC}" type="presParOf" srcId="{C2D8D153-FBF9-44C5-B447-F4BF501D8FA1}" destId="{DCA6CF81-D743-4AD3-A3A1-3DF9D9BFBC77}" srcOrd="1" destOrd="0" presId="urn:microsoft.com/office/officeart/2005/8/layout/hierarchy4"/>
    <dgm:cxn modelId="{C865AA22-AEFD-4189-85CF-F8F5B5C91930}" type="presParOf" srcId="{C2D8D153-FBF9-44C5-B447-F4BF501D8FA1}" destId="{8A9FECDA-0971-4926-9F35-6C36E65B14A9}" srcOrd="2" destOrd="0" presId="urn:microsoft.com/office/officeart/2005/8/layout/hierarchy4"/>
    <dgm:cxn modelId="{EF66323A-781A-4CC4-8F9D-192A2AB411C8}" type="presParOf" srcId="{8A9FECDA-0971-4926-9F35-6C36E65B14A9}" destId="{4A1D7939-C139-4889-AA8A-C0FC12630CEE}" srcOrd="0" destOrd="0" presId="urn:microsoft.com/office/officeart/2005/8/layout/hierarchy4"/>
    <dgm:cxn modelId="{3418755F-D7EC-422B-AD0B-8FA15C6BDC33}" type="presParOf" srcId="{4A1D7939-C139-4889-AA8A-C0FC12630CEE}" destId="{2BC9EB28-F68D-4321-836D-A642C2C0DAB1}" srcOrd="0" destOrd="0" presId="urn:microsoft.com/office/officeart/2005/8/layout/hierarchy4"/>
    <dgm:cxn modelId="{19E64607-25C9-4AE3-939A-E8B38A9DD308}" type="presParOf" srcId="{4A1D7939-C139-4889-AA8A-C0FC12630CEE}" destId="{27FCCA56-038C-4613-B7B2-16CD590F385E}" srcOrd="1" destOrd="0" presId="urn:microsoft.com/office/officeart/2005/8/layout/hierarchy4"/>
    <dgm:cxn modelId="{228513E9-1E9C-4D4E-A873-B1439C61FF1A}" type="presParOf" srcId="{4A1D7939-C139-4889-AA8A-C0FC12630CEE}" destId="{7F93EC46-9C8D-4119-8F52-CCFA2BE3D856}" srcOrd="2" destOrd="0" presId="urn:microsoft.com/office/officeart/2005/8/layout/hierarchy4"/>
    <dgm:cxn modelId="{902D004B-AE28-4C61-8870-EFF7F7CDA339}" type="presParOf" srcId="{7F93EC46-9C8D-4119-8F52-CCFA2BE3D856}" destId="{57E5281D-099B-4146-8847-39F267019B93}" srcOrd="0" destOrd="0" presId="urn:microsoft.com/office/officeart/2005/8/layout/hierarchy4"/>
    <dgm:cxn modelId="{22101B08-ECCD-47F6-9198-B7A9DBFAD701}" type="presParOf" srcId="{57E5281D-099B-4146-8847-39F267019B93}" destId="{85D767EC-FAE5-4312-B23F-9B41F2C6B7D7}" srcOrd="0" destOrd="0" presId="urn:microsoft.com/office/officeart/2005/8/layout/hierarchy4"/>
    <dgm:cxn modelId="{D7F57472-607D-465F-8114-08D7274C3E95}" type="presParOf" srcId="{57E5281D-099B-4146-8847-39F267019B93}" destId="{A9B5E747-E89C-44EE-90A6-8904E34D8B12}" srcOrd="1" destOrd="0" presId="urn:microsoft.com/office/officeart/2005/8/layout/hierarchy4"/>
    <dgm:cxn modelId="{46753CC9-9E47-4331-9890-0B4846C7AF7F}" type="presParOf" srcId="{57E5281D-099B-4146-8847-39F267019B93}" destId="{E795CE46-C816-4100-AC67-9520DA742BDE}" srcOrd="2" destOrd="0" presId="urn:microsoft.com/office/officeart/2005/8/layout/hierarchy4"/>
    <dgm:cxn modelId="{40BBE129-1DF2-46C8-999D-C4C97DF5648A}" type="presParOf" srcId="{E795CE46-C816-4100-AC67-9520DA742BDE}" destId="{AF157ACE-04CF-46AC-BBA4-4513DAC2FEED}" srcOrd="0" destOrd="0" presId="urn:microsoft.com/office/officeart/2005/8/layout/hierarchy4"/>
    <dgm:cxn modelId="{6CF19477-19E5-4B97-971E-AF4B4745AEDC}" type="presParOf" srcId="{AF157ACE-04CF-46AC-BBA4-4513DAC2FEED}" destId="{0173EF90-65AC-40C1-BC63-3905C32CCBD3}" srcOrd="0" destOrd="0" presId="urn:microsoft.com/office/officeart/2005/8/layout/hierarchy4"/>
    <dgm:cxn modelId="{E318FA39-AA01-4C9D-8FD0-7C40796053E0}" type="presParOf" srcId="{AF157ACE-04CF-46AC-BBA4-4513DAC2FEED}" destId="{074A374B-49A7-4B87-A7E3-020A459817C7}" srcOrd="1" destOrd="0" presId="urn:microsoft.com/office/officeart/2005/8/layout/hierarchy4"/>
    <dgm:cxn modelId="{94F77F65-F4CE-4AFD-B224-77EBFC3EC7D7}" type="presParOf" srcId="{B74154C5-AFFE-498C-8E4C-911D7456AC97}" destId="{694C6A3E-E1B4-4940-ABED-A0BE47161CCE}" srcOrd="1" destOrd="0" presId="urn:microsoft.com/office/officeart/2005/8/layout/hierarchy4"/>
    <dgm:cxn modelId="{440BC4C9-332D-48FD-880F-98F2B228BFFB}" type="presParOf" srcId="{B74154C5-AFFE-498C-8E4C-911D7456AC97}" destId="{22BDFE06-8D1B-4C76-8FF0-2DABD4B35522}" srcOrd="2" destOrd="0" presId="urn:microsoft.com/office/officeart/2005/8/layout/hierarchy4"/>
    <dgm:cxn modelId="{444ABBD2-CFB8-4F0C-B0DE-59555B79F137}" type="presParOf" srcId="{22BDFE06-8D1B-4C76-8FF0-2DABD4B35522}" destId="{576C6983-4618-426C-8177-DEA9FE3AC4EB}" srcOrd="0" destOrd="0" presId="urn:microsoft.com/office/officeart/2005/8/layout/hierarchy4"/>
    <dgm:cxn modelId="{8CC634FE-5007-4F08-996B-6F71950EE0A6}" type="presParOf" srcId="{22BDFE06-8D1B-4C76-8FF0-2DABD4B35522}" destId="{498D5BED-6816-45E0-A418-8DCFF49902AF}" srcOrd="1" destOrd="0" presId="urn:microsoft.com/office/officeart/2005/8/layout/hierarchy4"/>
    <dgm:cxn modelId="{950102AB-E7C0-4DA5-A578-3712D3E26EC5}" type="presParOf" srcId="{22BDFE06-8D1B-4C76-8FF0-2DABD4B35522}" destId="{508A389B-C0F5-43D4-BD46-7C9F058EB2F7}" srcOrd="2" destOrd="0" presId="urn:microsoft.com/office/officeart/2005/8/layout/hierarchy4"/>
    <dgm:cxn modelId="{77F27FBE-19B6-4483-AC0E-215D7726B922}" type="presParOf" srcId="{508A389B-C0F5-43D4-BD46-7C9F058EB2F7}" destId="{4BE30B0A-6BC4-4384-8F26-09633F1C2F67}" srcOrd="0" destOrd="0" presId="urn:microsoft.com/office/officeart/2005/8/layout/hierarchy4"/>
    <dgm:cxn modelId="{00899B68-CB16-4855-9898-41C7E1C4B204}" type="presParOf" srcId="{4BE30B0A-6BC4-4384-8F26-09633F1C2F67}" destId="{C1736FFF-D3A9-461C-843A-75D86022B9DC}" srcOrd="0" destOrd="0" presId="urn:microsoft.com/office/officeart/2005/8/layout/hierarchy4"/>
    <dgm:cxn modelId="{F84E0145-4CDF-46B6-8DEC-981166643C37}" type="presParOf" srcId="{4BE30B0A-6BC4-4384-8F26-09633F1C2F67}" destId="{45FD02FA-D649-4107-81C7-BA7596601166}" srcOrd="1" destOrd="0" presId="urn:microsoft.com/office/officeart/2005/8/layout/hierarchy4"/>
    <dgm:cxn modelId="{03F0EFD7-3A6F-4827-B0B6-F32EFACE40F8}" type="presParOf" srcId="{4BE30B0A-6BC4-4384-8F26-09633F1C2F67}" destId="{62BDDD9A-D02D-4EC9-9A51-1238D67179B7}" srcOrd="2" destOrd="0" presId="urn:microsoft.com/office/officeart/2005/8/layout/hierarchy4"/>
    <dgm:cxn modelId="{28035954-F9D2-4AE6-838E-19CDDB3AD478}" type="presParOf" srcId="{62BDDD9A-D02D-4EC9-9A51-1238D67179B7}" destId="{244A4C12-9192-4253-93E3-A0FF0E338196}" srcOrd="0" destOrd="0" presId="urn:microsoft.com/office/officeart/2005/8/layout/hierarchy4"/>
    <dgm:cxn modelId="{335CF3AC-EAC6-4461-8B21-23D6BBFC7F96}" type="presParOf" srcId="{244A4C12-9192-4253-93E3-A0FF0E338196}" destId="{33D6FFE4-E349-423D-A7F1-8E1A49A29AC4}" srcOrd="0" destOrd="0" presId="urn:microsoft.com/office/officeart/2005/8/layout/hierarchy4"/>
    <dgm:cxn modelId="{39AB579A-A3C5-4417-899D-1633BAD08957}" type="presParOf" srcId="{244A4C12-9192-4253-93E3-A0FF0E338196}" destId="{43C3D53A-843E-4C4F-9A60-8FB58F11DD4E}" srcOrd="1" destOrd="0" presId="urn:microsoft.com/office/officeart/2005/8/layout/hierarchy4"/>
    <dgm:cxn modelId="{E2A9BA78-7D23-4CDD-BD9F-9EB08E0CBB5D}" type="presParOf" srcId="{244A4C12-9192-4253-93E3-A0FF0E338196}" destId="{6E5BFFB0-6E2B-4011-9640-F6BAB03B9ADF}" srcOrd="2" destOrd="0" presId="urn:microsoft.com/office/officeart/2005/8/layout/hierarchy4"/>
    <dgm:cxn modelId="{4378B20C-BD6B-49A0-AEE3-B77B6F429BD5}" type="presParOf" srcId="{6E5BFFB0-6E2B-4011-9640-F6BAB03B9ADF}" destId="{FF422C5A-2F9A-4C9D-854E-BFC785439DEC}" srcOrd="0" destOrd="0" presId="urn:microsoft.com/office/officeart/2005/8/layout/hierarchy4"/>
    <dgm:cxn modelId="{EF0915D5-A42C-4BC1-B57C-C992F4EDD855}" type="presParOf" srcId="{FF422C5A-2F9A-4C9D-854E-BFC785439DEC}" destId="{C586111C-58B6-40AF-8D8A-60EE680572BA}" srcOrd="0" destOrd="0" presId="urn:microsoft.com/office/officeart/2005/8/layout/hierarchy4"/>
    <dgm:cxn modelId="{D46EB9BE-DC09-43A2-A6B3-BC75B657C86D}" type="presParOf" srcId="{FF422C5A-2F9A-4C9D-854E-BFC785439DEC}" destId="{A0E0AB26-1DEA-4D08-AD62-8A7E0816A59C}" srcOrd="1" destOrd="0" presId="urn:microsoft.com/office/officeart/2005/8/layout/hierarchy4"/>
    <dgm:cxn modelId="{321BDBD0-11D2-4E51-8C09-F53477D004EC}" type="presParOf" srcId="{FF422C5A-2F9A-4C9D-854E-BFC785439DEC}" destId="{FFF447F9-BACE-4B19-B5DF-5D71FE61C4DC}" srcOrd="2" destOrd="0" presId="urn:microsoft.com/office/officeart/2005/8/layout/hierarchy4"/>
    <dgm:cxn modelId="{42F642ED-8941-4A71-B600-832891B1DDB2}" type="presParOf" srcId="{FFF447F9-BACE-4B19-B5DF-5D71FE61C4DC}" destId="{5106FDE3-AC3E-4615-8C4F-829EABC2C26C}" srcOrd="0" destOrd="0" presId="urn:microsoft.com/office/officeart/2005/8/layout/hierarchy4"/>
    <dgm:cxn modelId="{AC6B6E3C-A27B-42D6-B757-99DA0F75C103}" type="presParOf" srcId="{5106FDE3-AC3E-4615-8C4F-829EABC2C26C}" destId="{41590EE3-70B4-4E0E-8D44-18EF1FD97F2E}" srcOrd="0" destOrd="0" presId="urn:microsoft.com/office/officeart/2005/8/layout/hierarchy4"/>
    <dgm:cxn modelId="{7230F54F-732B-4858-9704-2CF6E70645C5}" type="presParOf" srcId="{5106FDE3-AC3E-4615-8C4F-829EABC2C26C}" destId="{58DAA9F4-0E18-4F78-BD4F-92D296477D35}" srcOrd="1" destOrd="0" presId="urn:microsoft.com/office/officeart/2005/8/layout/hierarchy4"/>
    <dgm:cxn modelId="{F465C018-C5F5-4316-862A-A9FDF237D4F8}" type="presParOf" srcId="{5106FDE3-AC3E-4615-8C4F-829EABC2C26C}" destId="{D1A4E4BA-FB74-44DD-88E4-672303AAC4FA}" srcOrd="2" destOrd="0" presId="urn:microsoft.com/office/officeart/2005/8/layout/hierarchy4"/>
    <dgm:cxn modelId="{55AD162F-C172-4C9A-88F0-0EC3EFDC3849}" type="presParOf" srcId="{D1A4E4BA-FB74-44DD-88E4-672303AAC4FA}" destId="{E5B57F09-2B59-4711-A8C9-974EF4149D9A}" srcOrd="0" destOrd="0" presId="urn:microsoft.com/office/officeart/2005/8/layout/hierarchy4"/>
    <dgm:cxn modelId="{386CF5AE-D07A-4A96-836E-8221EA93D35F}" type="presParOf" srcId="{E5B57F09-2B59-4711-A8C9-974EF4149D9A}" destId="{6CE5FDB4-BFBB-4259-A330-B441199BCE24}" srcOrd="0" destOrd="0" presId="urn:microsoft.com/office/officeart/2005/8/layout/hierarchy4"/>
    <dgm:cxn modelId="{9DECEDF3-2474-4709-AF44-AA77D8E65CA8}" type="presParOf" srcId="{E5B57F09-2B59-4711-A8C9-974EF4149D9A}" destId="{333F826B-C233-4B5F-A398-764D3F47A1BA}" srcOrd="1" destOrd="0" presId="urn:microsoft.com/office/officeart/2005/8/layout/hierarchy4"/>
    <dgm:cxn modelId="{B51D96CD-20E1-4726-B1D5-026350BA2EC8}" type="presParOf" srcId="{E5B57F09-2B59-4711-A8C9-974EF4149D9A}" destId="{E607D5B5-B0CE-46E0-84C5-F456BAF04EE4}" srcOrd="2" destOrd="0" presId="urn:microsoft.com/office/officeart/2005/8/layout/hierarchy4"/>
    <dgm:cxn modelId="{0301B85F-29F9-4555-85A5-A746D93C8667}" type="presParOf" srcId="{E607D5B5-B0CE-46E0-84C5-F456BAF04EE4}" destId="{F267116D-D0B1-4457-ABA0-2D94424C53E8}" srcOrd="0" destOrd="0" presId="urn:microsoft.com/office/officeart/2005/8/layout/hierarchy4"/>
    <dgm:cxn modelId="{52D31ECC-D1E5-412D-9B32-AD05221FA5A1}" type="presParOf" srcId="{F267116D-D0B1-4457-ABA0-2D94424C53E8}" destId="{89DC61A6-3199-4C88-A8D1-98ADCFDD3274}" srcOrd="0" destOrd="0" presId="urn:microsoft.com/office/officeart/2005/8/layout/hierarchy4"/>
    <dgm:cxn modelId="{000F8757-0121-4081-879A-5D7DE157B9D4}" type="presParOf" srcId="{F267116D-D0B1-4457-ABA0-2D94424C53E8}" destId="{911FD772-B984-413E-A468-8F0F3007E9F5}" srcOrd="1" destOrd="0" presId="urn:microsoft.com/office/officeart/2005/8/layout/hierarchy4"/>
    <dgm:cxn modelId="{03394455-4812-4692-BF3F-8202F0B78209}" type="presParOf" srcId="{F267116D-D0B1-4457-ABA0-2D94424C53E8}" destId="{C7E808E6-5BB0-42AD-9568-7FA84FFA1273}" srcOrd="2" destOrd="0" presId="urn:microsoft.com/office/officeart/2005/8/layout/hierarchy4"/>
    <dgm:cxn modelId="{934FC0D6-B41C-4B07-A6E2-650C2B3D9DD5}" type="presParOf" srcId="{C7E808E6-5BB0-42AD-9568-7FA84FFA1273}" destId="{6143EFE8-4DC9-41D7-A90D-BEF4DD9D6775}" srcOrd="0" destOrd="0" presId="urn:microsoft.com/office/officeart/2005/8/layout/hierarchy4"/>
    <dgm:cxn modelId="{C6D45C14-AEB4-429A-B4AE-3D29D60351A2}" type="presParOf" srcId="{6143EFE8-4DC9-41D7-A90D-BEF4DD9D6775}" destId="{B35EEDEE-A63C-4DC0-9860-A34A7BFD903E}" srcOrd="0" destOrd="0" presId="urn:microsoft.com/office/officeart/2005/8/layout/hierarchy4"/>
    <dgm:cxn modelId="{E295D36C-8ECA-4ED1-8DFB-0381150CBF9F}" type="presParOf" srcId="{6143EFE8-4DC9-41D7-A90D-BEF4DD9D6775}" destId="{DE95F23C-C4B0-414E-84D4-9F202008C6C7}" srcOrd="1" destOrd="0" presId="urn:microsoft.com/office/officeart/2005/8/layout/hierarchy4"/>
    <dgm:cxn modelId="{F04EFC52-BAA3-438B-9FCE-7E53DFC68A8B}" type="presParOf" srcId="{6143EFE8-4DC9-41D7-A90D-BEF4DD9D6775}" destId="{2AFD5925-89E6-4CDB-B771-8976E3EAA1E0}" srcOrd="2" destOrd="0" presId="urn:microsoft.com/office/officeart/2005/8/layout/hierarchy4"/>
    <dgm:cxn modelId="{6EDF0D9F-80BF-4C82-9ACE-8C892D234278}" type="presParOf" srcId="{2AFD5925-89E6-4CDB-B771-8976E3EAA1E0}" destId="{70126A72-D428-49FA-8D64-455D3BB37C3B}" srcOrd="0" destOrd="0" presId="urn:microsoft.com/office/officeart/2005/8/layout/hierarchy4"/>
    <dgm:cxn modelId="{6AA0C8CE-7E56-445F-984B-2DBF6B104D0D}" type="presParOf" srcId="{70126A72-D428-49FA-8D64-455D3BB37C3B}" destId="{6C2FB839-90B1-4C3A-BFA4-60802C25EC81}" srcOrd="0" destOrd="0" presId="urn:microsoft.com/office/officeart/2005/8/layout/hierarchy4"/>
    <dgm:cxn modelId="{B753BACE-A0A0-4049-B3C8-559D18A3F66B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smtClean="0"/>
            <a:t>5,0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LinFactNeighborX="-747" custLinFactNeighborY="57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9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9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C19EF-6235-4CE4-A4BA-F52EF090EA43}" type="pres">
      <dgm:prSet presAssocID="{A0EE0816-71FE-4855-B1E0-02990AF78A21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</dgm:pt>
  </dgm:ptLst>
  <dgm:cxnLst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79037111-AE69-40CA-9821-B5A9EE7D7242}" type="presOf" srcId="{9A0A1B48-08CE-44F2-8C66-5814C06EE4CC}" destId="{41590EE3-70B4-4E0E-8D44-18EF1FD97F2E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372042D-FF58-41BF-A70B-AF302E28572D}" type="presOf" srcId="{5A6BA2F8-AB86-4FEA-9FCE-F9FA52A7F9A0}" destId="{EFD09625-1EEB-463A-9D51-52F09A5E039B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86C4501F-2B7C-4B60-800B-2F2404335389}" type="presOf" srcId="{CD119780-6575-4106-AE5B-2CC6B48E5482}" destId="{14BABD28-5047-47A3-A701-B7AFBBE28819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1D0F2E5-3FA8-4D71-BDD9-5967BCF159C7}" type="presOf" srcId="{CE075476-E9CA-4A59-A127-31223E8D37A1}" destId="{25DDEEC2-9BA5-4367-BB24-33CAA47BBC09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BF28B4B-62C2-4AEA-8252-A0B31D5D20DD}" type="presOf" srcId="{6B08672F-E0FF-490A-8A6A-EE15E9A347DB}" destId="{F6FE7E8E-883A-4C79-93F7-AEF9AEF9F9DE}" srcOrd="0" destOrd="0" presId="urn:microsoft.com/office/officeart/2005/8/layout/hierarchy4"/>
    <dgm:cxn modelId="{F10F0B3B-125D-4487-8318-0B7D85FDC2BC}" type="presOf" srcId="{A57325F4-ED51-4632-8210-EB7BB1A937E3}" destId="{98728C6C-700D-4AF5-919D-571D1B1C73D6}" srcOrd="0" destOrd="0" presId="urn:microsoft.com/office/officeart/2005/8/layout/hierarchy4"/>
    <dgm:cxn modelId="{CFCC3963-4FA2-4B33-93F7-093EB8BB0D76}" type="presOf" srcId="{38339FB0-E72C-41C6-B50E-F0AC88B19FB8}" destId="{B0232F34-051D-481D-9CC7-7CFB0339C454}" srcOrd="0" destOrd="0" presId="urn:microsoft.com/office/officeart/2005/8/layout/hierarchy4"/>
    <dgm:cxn modelId="{28C939D4-A39F-43B5-8D74-A850B0814B14}" type="presOf" srcId="{7711325B-E859-44FE-8B41-57F9AFDCA54B}" destId="{576C6983-4618-426C-8177-DEA9FE3AC4EB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7E155227-83CC-490A-9833-DC2A5B51B18A}" type="presOf" srcId="{93520637-36B3-4AB9-B949-92D55141E733}" destId="{8E7E2D4A-62E6-4A23-A5DD-552A63903B6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892DAF65-53DC-4FCC-9522-0B166ADEFA95}" type="presOf" srcId="{B34B6A16-5EF9-4B63-A5E4-12B190B34880}" destId="{C586111C-58B6-40AF-8D8A-60EE680572BA}" srcOrd="0" destOrd="0" presId="urn:microsoft.com/office/officeart/2005/8/layout/hierarchy4"/>
    <dgm:cxn modelId="{C0031A1E-FDB7-4506-BF20-9C108051746E}" type="presOf" srcId="{B27758F7-CCC5-4853-943C-C625AC5B9618}" destId="{C1736FFF-D3A9-461C-843A-75D86022B9DC}" srcOrd="0" destOrd="0" presId="urn:microsoft.com/office/officeart/2005/8/layout/hierarchy4"/>
    <dgm:cxn modelId="{8A605536-CDB7-4E55-B070-7C1AA69E0107}" type="presOf" srcId="{946393D2-3BB5-4D19-BAF6-84B7339845C4}" destId="{9DF12F5D-797B-4C71-93F7-7C835BFF7982}" srcOrd="0" destOrd="0" presId="urn:microsoft.com/office/officeart/2005/8/layout/hierarchy4"/>
    <dgm:cxn modelId="{DC762826-E83B-4F31-BAAA-1D55C59B8859}" type="presOf" srcId="{A0EE0816-71FE-4855-B1E0-02990AF78A21}" destId="{4DC6FEF6-AA8E-4A28-95B0-4EA11C79CD95}" srcOrd="0" destOrd="0" presId="urn:microsoft.com/office/officeart/2005/8/layout/hierarchy4"/>
    <dgm:cxn modelId="{3068B57F-A67D-4240-B88A-CF9393035066}" type="presOf" srcId="{88AF55BF-2C52-478B-8F7B-157C2C0B3B5C}" destId="{A222F7FC-2C70-4D44-8E21-34A02376492D}" srcOrd="0" destOrd="0" presId="urn:microsoft.com/office/officeart/2005/8/layout/hierarchy4"/>
    <dgm:cxn modelId="{D1DA4556-4A28-41A0-B31B-B2DB6159B081}" type="presOf" srcId="{A1BB5A2E-A45D-4F6A-B329-CD4782193917}" destId="{33D6FFE4-E349-423D-A7F1-8E1A49A29AC4}" srcOrd="0" destOrd="0" presId="urn:microsoft.com/office/officeart/2005/8/layout/hierarchy4"/>
    <dgm:cxn modelId="{99CF5C96-04F6-48AD-9C69-431CD1A942C7}" type="presOf" srcId="{F6F97186-B344-4193-9FE9-6DFB5403A289}" destId="{8A4A9CFA-AEA9-4F05-83EE-AD7DC19C36EB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65E3B068-BA1C-4BBD-8F3C-93BB0012B10E}" type="presParOf" srcId="{25DDEEC2-9BA5-4367-BB24-33CAA47BBC09}" destId="{87933F1B-038B-4A5D-83E8-61DBF60EC4B3}" srcOrd="0" destOrd="0" presId="urn:microsoft.com/office/officeart/2005/8/layout/hierarchy4"/>
    <dgm:cxn modelId="{7896AE63-1761-4CD2-8E7F-C12DF9FE5E83}" type="presParOf" srcId="{87933F1B-038B-4A5D-83E8-61DBF60EC4B3}" destId="{9DF12F5D-797B-4C71-93F7-7C835BFF7982}" srcOrd="0" destOrd="0" presId="urn:microsoft.com/office/officeart/2005/8/layout/hierarchy4"/>
    <dgm:cxn modelId="{3794A808-A780-4508-A61C-9720D9B16565}" type="presParOf" srcId="{87933F1B-038B-4A5D-83E8-61DBF60EC4B3}" destId="{BB51C614-670C-40C7-BCBD-B3150FB090FB}" srcOrd="1" destOrd="0" presId="urn:microsoft.com/office/officeart/2005/8/layout/hierarchy4"/>
    <dgm:cxn modelId="{93943E08-D268-4065-BB70-43096D7E405A}" type="presParOf" srcId="{87933F1B-038B-4A5D-83E8-61DBF60EC4B3}" destId="{B74154C5-AFFE-498C-8E4C-911D7456AC97}" srcOrd="2" destOrd="0" presId="urn:microsoft.com/office/officeart/2005/8/layout/hierarchy4"/>
    <dgm:cxn modelId="{D87D7624-D67F-4314-B259-39781755D05B}" type="presParOf" srcId="{B74154C5-AFFE-498C-8E4C-911D7456AC97}" destId="{AA6E5317-C9D5-49D6-9218-04A9A8CDF9E8}" srcOrd="0" destOrd="0" presId="urn:microsoft.com/office/officeart/2005/8/layout/hierarchy4"/>
    <dgm:cxn modelId="{75355C39-324F-487F-9403-FF49E1D96985}" type="presParOf" srcId="{AA6E5317-C9D5-49D6-9218-04A9A8CDF9E8}" destId="{EFD09625-1EEB-463A-9D51-52F09A5E039B}" srcOrd="0" destOrd="0" presId="urn:microsoft.com/office/officeart/2005/8/layout/hierarchy4"/>
    <dgm:cxn modelId="{7C2B5553-18FA-44FA-A3B3-A56785C0466D}" type="presParOf" srcId="{AA6E5317-C9D5-49D6-9218-04A9A8CDF9E8}" destId="{D65A41FF-7035-4133-9240-517AEBC67369}" srcOrd="1" destOrd="0" presId="urn:microsoft.com/office/officeart/2005/8/layout/hierarchy4"/>
    <dgm:cxn modelId="{74E0AAFF-8DD1-44CB-A983-262372DA7DCC}" type="presParOf" srcId="{AA6E5317-C9D5-49D6-9218-04A9A8CDF9E8}" destId="{ED986375-36F5-4143-A5F0-85653599471E}" srcOrd="2" destOrd="0" presId="urn:microsoft.com/office/officeart/2005/8/layout/hierarchy4"/>
    <dgm:cxn modelId="{537831E3-DD73-43CE-9B93-A56C3FD55B48}" type="presParOf" srcId="{ED986375-36F5-4143-A5F0-85653599471E}" destId="{3DBCE625-CEFD-4EF1-944D-CC5E1F9EB348}" srcOrd="0" destOrd="0" presId="urn:microsoft.com/office/officeart/2005/8/layout/hierarchy4"/>
    <dgm:cxn modelId="{C6C6DEF3-18B3-4554-9E70-897A2ACDC149}" type="presParOf" srcId="{3DBCE625-CEFD-4EF1-944D-CC5E1F9EB348}" destId="{A222F7FC-2C70-4D44-8E21-34A02376492D}" srcOrd="0" destOrd="0" presId="urn:microsoft.com/office/officeart/2005/8/layout/hierarchy4"/>
    <dgm:cxn modelId="{6E951A1C-F847-4E80-A586-D895329D496C}" type="presParOf" srcId="{3DBCE625-CEFD-4EF1-944D-CC5E1F9EB348}" destId="{F0163781-30A9-4492-8F46-0B375E77D606}" srcOrd="1" destOrd="0" presId="urn:microsoft.com/office/officeart/2005/8/layout/hierarchy4"/>
    <dgm:cxn modelId="{4D8A3645-176D-4EEC-A6BF-1150E4A0777C}" type="presParOf" srcId="{3DBCE625-CEFD-4EF1-944D-CC5E1F9EB348}" destId="{6207E762-9DCF-4231-A9C6-08BD43E83D20}" srcOrd="2" destOrd="0" presId="urn:microsoft.com/office/officeart/2005/8/layout/hierarchy4"/>
    <dgm:cxn modelId="{A5BDDD70-6189-44C8-AF8E-028309A17B93}" type="presParOf" srcId="{6207E762-9DCF-4231-A9C6-08BD43E83D20}" destId="{CFAF5DA1-06E5-4585-BDBB-446033F9BE23}" srcOrd="0" destOrd="0" presId="urn:microsoft.com/office/officeart/2005/8/layout/hierarchy4"/>
    <dgm:cxn modelId="{25B62731-EC5A-492B-BB9E-F3ECA3C82E2C}" type="presParOf" srcId="{CFAF5DA1-06E5-4585-BDBB-446033F9BE23}" destId="{F6FE7E8E-883A-4C79-93F7-AEF9AEF9F9DE}" srcOrd="0" destOrd="0" presId="urn:microsoft.com/office/officeart/2005/8/layout/hierarchy4"/>
    <dgm:cxn modelId="{0626799A-75EE-45BD-B9FE-C77ADB93EE64}" type="presParOf" srcId="{CFAF5DA1-06E5-4585-BDBB-446033F9BE23}" destId="{F4A7653C-2830-4B7A-B97A-E0B91F2A457A}" srcOrd="1" destOrd="0" presId="urn:microsoft.com/office/officeart/2005/8/layout/hierarchy4"/>
    <dgm:cxn modelId="{2AEEB6AE-FFC2-4090-894B-8CE408D36630}" type="presParOf" srcId="{CFAF5DA1-06E5-4585-BDBB-446033F9BE23}" destId="{E69FA2EB-A010-4E64-83A0-722237B7A7E1}" srcOrd="2" destOrd="0" presId="urn:microsoft.com/office/officeart/2005/8/layout/hierarchy4"/>
    <dgm:cxn modelId="{F5E8686A-CA4F-4AC4-80B8-E8FF0A2AF4DE}" type="presParOf" srcId="{E69FA2EB-A010-4E64-83A0-722237B7A7E1}" destId="{67CE9756-A8D0-45D9-86D8-03109F5CBCE9}" srcOrd="0" destOrd="0" presId="urn:microsoft.com/office/officeart/2005/8/layout/hierarchy4"/>
    <dgm:cxn modelId="{12515014-2DEE-443E-AD6E-A04EECE6FC08}" type="presParOf" srcId="{67CE9756-A8D0-45D9-86D8-03109F5CBCE9}" destId="{B0232F34-051D-481D-9CC7-7CFB0339C454}" srcOrd="0" destOrd="0" presId="urn:microsoft.com/office/officeart/2005/8/layout/hierarchy4"/>
    <dgm:cxn modelId="{2823FB92-60EE-4033-BD44-536B1124A424}" type="presParOf" srcId="{67CE9756-A8D0-45D9-86D8-03109F5CBCE9}" destId="{571A3C60-BC49-49D1-BCCE-B160FCDBC262}" srcOrd="1" destOrd="0" presId="urn:microsoft.com/office/officeart/2005/8/layout/hierarchy4"/>
    <dgm:cxn modelId="{9F624167-FDC3-488E-A643-ACE6C5B24329}" type="presParOf" srcId="{67CE9756-A8D0-45D9-86D8-03109F5CBCE9}" destId="{03D9FDDF-6FEE-4AC3-8403-A2D130230B08}" srcOrd="2" destOrd="0" presId="urn:microsoft.com/office/officeart/2005/8/layout/hierarchy4"/>
    <dgm:cxn modelId="{D39EDC81-81B2-4D81-8D5E-CB086FEF758D}" type="presParOf" srcId="{03D9FDDF-6FEE-4AC3-8403-A2D130230B08}" destId="{A97F1489-052C-4C38-86B7-BC4BB90AC75E}" srcOrd="0" destOrd="0" presId="urn:microsoft.com/office/officeart/2005/8/layout/hierarchy4"/>
    <dgm:cxn modelId="{27BB4974-7B81-4D98-A9E2-A2FB54E8192D}" type="presParOf" srcId="{A97F1489-052C-4C38-86B7-BC4BB90AC75E}" destId="{4DC6FEF6-AA8E-4A28-95B0-4EA11C79CD95}" srcOrd="0" destOrd="0" presId="urn:microsoft.com/office/officeart/2005/8/layout/hierarchy4"/>
    <dgm:cxn modelId="{D8CF4221-491B-42A4-9155-3C77C44159E5}" type="presParOf" srcId="{A97F1489-052C-4C38-86B7-BC4BB90AC75E}" destId="{63BC19EF-6235-4CE4-A4BA-F52EF090EA43}" srcOrd="1" destOrd="0" presId="urn:microsoft.com/office/officeart/2005/8/layout/hierarchy4"/>
    <dgm:cxn modelId="{26A244CD-CD15-4E8F-88AA-A52DFBCE05FE}" type="presParOf" srcId="{ED986375-36F5-4143-A5F0-85653599471E}" destId="{9F687AEC-AB3B-4512-84AB-9EF38359FE99}" srcOrd="1" destOrd="0" presId="urn:microsoft.com/office/officeart/2005/8/layout/hierarchy4"/>
    <dgm:cxn modelId="{0B904E8D-771F-4E5B-9928-9188FD7EE8DC}" type="presParOf" srcId="{ED986375-36F5-4143-A5F0-85653599471E}" destId="{113415A5-E91F-4FE8-9BF8-30244626B0BF}" srcOrd="2" destOrd="0" presId="urn:microsoft.com/office/officeart/2005/8/layout/hierarchy4"/>
    <dgm:cxn modelId="{624EF0BF-BE5C-42A1-BDC6-1A999501EF54}" type="presParOf" srcId="{113415A5-E91F-4FE8-9BF8-30244626B0BF}" destId="{98728C6C-700D-4AF5-919D-571D1B1C73D6}" srcOrd="0" destOrd="0" presId="urn:microsoft.com/office/officeart/2005/8/layout/hierarchy4"/>
    <dgm:cxn modelId="{C3D548BE-D52D-447F-8744-2145F102B32D}" type="presParOf" srcId="{113415A5-E91F-4FE8-9BF8-30244626B0BF}" destId="{7DA4393A-B616-4187-9FD5-5855AF709139}" srcOrd="1" destOrd="0" presId="urn:microsoft.com/office/officeart/2005/8/layout/hierarchy4"/>
    <dgm:cxn modelId="{5BEB2970-424F-4874-9163-AA2755781D23}" type="presParOf" srcId="{113415A5-E91F-4FE8-9BF8-30244626B0BF}" destId="{5DBF41F9-76A7-4B1D-8947-AD1CA93918D7}" srcOrd="2" destOrd="0" presId="urn:microsoft.com/office/officeart/2005/8/layout/hierarchy4"/>
    <dgm:cxn modelId="{3E41B910-1D38-4151-98A7-8F6AB9AD9369}" type="presParOf" srcId="{5DBF41F9-76A7-4B1D-8947-AD1CA93918D7}" destId="{AE066C26-0F89-4F74-8EEE-568A145904EB}" srcOrd="0" destOrd="0" presId="urn:microsoft.com/office/officeart/2005/8/layout/hierarchy4"/>
    <dgm:cxn modelId="{CB02F89F-BCEE-44A3-A1D7-2E9B6E5F6EE7}" type="presParOf" srcId="{AE066C26-0F89-4F74-8EEE-568A145904EB}" destId="{8A4A9CFA-AEA9-4F05-83EE-AD7DC19C36EB}" srcOrd="0" destOrd="0" presId="urn:microsoft.com/office/officeart/2005/8/layout/hierarchy4"/>
    <dgm:cxn modelId="{36E5959A-D7CB-42AA-A995-06F530ED29F8}" type="presParOf" srcId="{AE066C26-0F89-4F74-8EEE-568A145904EB}" destId="{895BD70D-9B23-4D1F-955D-1C23DF0F0579}" srcOrd="1" destOrd="0" presId="urn:microsoft.com/office/officeart/2005/8/layout/hierarchy4"/>
    <dgm:cxn modelId="{053BF075-E09E-48DC-BF27-3455366F2839}" type="presParOf" srcId="{AE066C26-0F89-4F74-8EEE-568A145904EB}" destId="{74FFA38C-DB40-401A-8BBA-313CB5741F28}" srcOrd="2" destOrd="0" presId="urn:microsoft.com/office/officeart/2005/8/layout/hierarchy4"/>
    <dgm:cxn modelId="{451DD3F9-8B9F-4539-8102-FDFAD8FC7648}" type="presParOf" srcId="{74FFA38C-DB40-401A-8BBA-313CB5741F28}" destId="{0149EBE6-AA59-4F78-AF18-137F8047AB47}" srcOrd="0" destOrd="0" presId="urn:microsoft.com/office/officeart/2005/8/layout/hierarchy4"/>
    <dgm:cxn modelId="{6B68E4C0-9396-4AB7-8921-86E1B1FCD3C7}" type="presParOf" srcId="{0149EBE6-AA59-4F78-AF18-137F8047AB47}" destId="{14BABD28-5047-47A3-A701-B7AFBBE28819}" srcOrd="0" destOrd="0" presId="urn:microsoft.com/office/officeart/2005/8/layout/hierarchy4"/>
    <dgm:cxn modelId="{5F6FA1D8-CE39-417E-83D1-C77A353BC2E0}" type="presParOf" srcId="{0149EBE6-AA59-4F78-AF18-137F8047AB47}" destId="{3F489D25-51FA-4C91-9DDF-6BA1DB51256D}" srcOrd="1" destOrd="0" presId="urn:microsoft.com/office/officeart/2005/8/layout/hierarchy4"/>
    <dgm:cxn modelId="{FFA086E3-240E-4B71-9A22-33C09AE04A26}" type="presParOf" srcId="{0149EBE6-AA59-4F78-AF18-137F8047AB47}" destId="{D0D594F6-8533-4A50-8AE7-20755C3BFFA9}" srcOrd="2" destOrd="0" presId="urn:microsoft.com/office/officeart/2005/8/layout/hierarchy4"/>
    <dgm:cxn modelId="{A727141C-90D3-404E-B8FE-C7556568C163}" type="presParOf" srcId="{D0D594F6-8533-4A50-8AE7-20755C3BFFA9}" destId="{25C7D557-F0AE-4C4E-8B80-BC2468777DC6}" srcOrd="0" destOrd="0" presId="urn:microsoft.com/office/officeart/2005/8/layout/hierarchy4"/>
    <dgm:cxn modelId="{31507DFC-3CB8-4AAC-9B44-2A406D916880}" type="presParOf" srcId="{25C7D557-F0AE-4C4E-8B80-BC2468777DC6}" destId="{8E7E2D4A-62E6-4A23-A5DD-552A63903B64}" srcOrd="0" destOrd="0" presId="urn:microsoft.com/office/officeart/2005/8/layout/hierarchy4"/>
    <dgm:cxn modelId="{9ABBE237-E28F-460B-AD57-DC514F02370C}" type="presParOf" srcId="{25C7D557-F0AE-4C4E-8B80-BC2468777DC6}" destId="{B338BAF6-59FE-4215-B697-18ED9B1E550D}" srcOrd="1" destOrd="0" presId="urn:microsoft.com/office/officeart/2005/8/layout/hierarchy4"/>
    <dgm:cxn modelId="{808B5642-4E31-4016-9F8D-8525F8A32BC8}" type="presParOf" srcId="{B74154C5-AFFE-498C-8E4C-911D7456AC97}" destId="{694C6A3E-E1B4-4940-ABED-A0BE47161CCE}" srcOrd="1" destOrd="0" presId="urn:microsoft.com/office/officeart/2005/8/layout/hierarchy4"/>
    <dgm:cxn modelId="{8DB1FB95-5F50-499A-B15C-45FBD2F0E444}" type="presParOf" srcId="{B74154C5-AFFE-498C-8E4C-911D7456AC97}" destId="{22BDFE06-8D1B-4C76-8FF0-2DABD4B35522}" srcOrd="2" destOrd="0" presId="urn:microsoft.com/office/officeart/2005/8/layout/hierarchy4"/>
    <dgm:cxn modelId="{141EB613-E312-43A3-B222-207A75EC46C3}" type="presParOf" srcId="{22BDFE06-8D1B-4C76-8FF0-2DABD4B35522}" destId="{576C6983-4618-426C-8177-DEA9FE3AC4EB}" srcOrd="0" destOrd="0" presId="urn:microsoft.com/office/officeart/2005/8/layout/hierarchy4"/>
    <dgm:cxn modelId="{52788998-397A-4C23-9D32-277EFFDF4192}" type="presParOf" srcId="{22BDFE06-8D1B-4C76-8FF0-2DABD4B35522}" destId="{498D5BED-6816-45E0-A418-8DCFF49902AF}" srcOrd="1" destOrd="0" presId="urn:microsoft.com/office/officeart/2005/8/layout/hierarchy4"/>
    <dgm:cxn modelId="{716BEDE0-4007-4009-B340-E09971055DE7}" type="presParOf" srcId="{22BDFE06-8D1B-4C76-8FF0-2DABD4B35522}" destId="{508A389B-C0F5-43D4-BD46-7C9F058EB2F7}" srcOrd="2" destOrd="0" presId="urn:microsoft.com/office/officeart/2005/8/layout/hierarchy4"/>
    <dgm:cxn modelId="{75D712AF-FC44-4499-8A61-BCAEDB359016}" type="presParOf" srcId="{508A389B-C0F5-43D4-BD46-7C9F058EB2F7}" destId="{4BE30B0A-6BC4-4384-8F26-09633F1C2F67}" srcOrd="0" destOrd="0" presId="urn:microsoft.com/office/officeart/2005/8/layout/hierarchy4"/>
    <dgm:cxn modelId="{58D69243-A967-4F67-A8EA-2FE717DBBDA2}" type="presParOf" srcId="{4BE30B0A-6BC4-4384-8F26-09633F1C2F67}" destId="{C1736FFF-D3A9-461C-843A-75D86022B9DC}" srcOrd="0" destOrd="0" presId="urn:microsoft.com/office/officeart/2005/8/layout/hierarchy4"/>
    <dgm:cxn modelId="{95A6AAD9-5D5E-4512-B493-2F07EF092CEB}" type="presParOf" srcId="{4BE30B0A-6BC4-4384-8F26-09633F1C2F67}" destId="{45FD02FA-D649-4107-81C7-BA7596601166}" srcOrd="1" destOrd="0" presId="urn:microsoft.com/office/officeart/2005/8/layout/hierarchy4"/>
    <dgm:cxn modelId="{234B84D8-C299-4AE0-8D39-600ABCE98230}" type="presParOf" srcId="{4BE30B0A-6BC4-4384-8F26-09633F1C2F67}" destId="{62BDDD9A-D02D-4EC9-9A51-1238D67179B7}" srcOrd="2" destOrd="0" presId="urn:microsoft.com/office/officeart/2005/8/layout/hierarchy4"/>
    <dgm:cxn modelId="{D55BFC50-D291-4606-9850-A532550DA48D}" type="presParOf" srcId="{62BDDD9A-D02D-4EC9-9A51-1238D67179B7}" destId="{244A4C12-9192-4253-93E3-A0FF0E338196}" srcOrd="0" destOrd="0" presId="urn:microsoft.com/office/officeart/2005/8/layout/hierarchy4"/>
    <dgm:cxn modelId="{73E7EF39-9386-4936-BCCB-4F4742F0AD39}" type="presParOf" srcId="{244A4C12-9192-4253-93E3-A0FF0E338196}" destId="{33D6FFE4-E349-423D-A7F1-8E1A49A29AC4}" srcOrd="0" destOrd="0" presId="urn:microsoft.com/office/officeart/2005/8/layout/hierarchy4"/>
    <dgm:cxn modelId="{F4C4067A-F2A9-48FC-B416-CA749160CBB3}" type="presParOf" srcId="{244A4C12-9192-4253-93E3-A0FF0E338196}" destId="{43C3D53A-843E-4C4F-9A60-8FB58F11DD4E}" srcOrd="1" destOrd="0" presId="urn:microsoft.com/office/officeart/2005/8/layout/hierarchy4"/>
    <dgm:cxn modelId="{F69AA6F6-7F12-4585-A650-46DB33FBC923}" type="presParOf" srcId="{244A4C12-9192-4253-93E3-A0FF0E338196}" destId="{6E5BFFB0-6E2B-4011-9640-F6BAB03B9ADF}" srcOrd="2" destOrd="0" presId="urn:microsoft.com/office/officeart/2005/8/layout/hierarchy4"/>
    <dgm:cxn modelId="{EB9F1EE4-839D-42EB-908B-F2BF97EF30A5}" type="presParOf" srcId="{6E5BFFB0-6E2B-4011-9640-F6BAB03B9ADF}" destId="{FF422C5A-2F9A-4C9D-854E-BFC785439DEC}" srcOrd="0" destOrd="0" presId="urn:microsoft.com/office/officeart/2005/8/layout/hierarchy4"/>
    <dgm:cxn modelId="{3D29150C-B831-4E6D-93C1-ED480F2459D6}" type="presParOf" srcId="{FF422C5A-2F9A-4C9D-854E-BFC785439DEC}" destId="{C586111C-58B6-40AF-8D8A-60EE680572BA}" srcOrd="0" destOrd="0" presId="urn:microsoft.com/office/officeart/2005/8/layout/hierarchy4"/>
    <dgm:cxn modelId="{48552064-315D-43F9-80DC-89BE20DA66C4}" type="presParOf" srcId="{FF422C5A-2F9A-4C9D-854E-BFC785439DEC}" destId="{A0E0AB26-1DEA-4D08-AD62-8A7E0816A59C}" srcOrd="1" destOrd="0" presId="urn:microsoft.com/office/officeart/2005/8/layout/hierarchy4"/>
    <dgm:cxn modelId="{CFAE5A47-3B2F-4B9C-97D0-579895895026}" type="presParOf" srcId="{FF422C5A-2F9A-4C9D-854E-BFC785439DEC}" destId="{FFF447F9-BACE-4B19-B5DF-5D71FE61C4DC}" srcOrd="2" destOrd="0" presId="urn:microsoft.com/office/officeart/2005/8/layout/hierarchy4"/>
    <dgm:cxn modelId="{2832D4BC-8018-4BC4-A69D-5F4D46E0F658}" type="presParOf" srcId="{FFF447F9-BACE-4B19-B5DF-5D71FE61C4DC}" destId="{5106FDE3-AC3E-4615-8C4F-829EABC2C26C}" srcOrd="0" destOrd="0" presId="urn:microsoft.com/office/officeart/2005/8/layout/hierarchy4"/>
    <dgm:cxn modelId="{10D88281-7458-4372-A1E8-1E6A3FCD2840}" type="presParOf" srcId="{5106FDE3-AC3E-4615-8C4F-829EABC2C26C}" destId="{41590EE3-70B4-4E0E-8D44-18EF1FD97F2E}" srcOrd="0" destOrd="0" presId="urn:microsoft.com/office/officeart/2005/8/layout/hierarchy4"/>
    <dgm:cxn modelId="{86E5B3BC-703F-4FF2-AE60-BE08A86F9CF8}" type="presParOf" srcId="{5106FDE3-AC3E-4615-8C4F-829EABC2C26C}" destId="{D1A4E4BA-FB74-44DD-88E4-672303AAC4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99,8%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1%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45,2%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50%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20,4%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25%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ScaleY="8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8" custScaleY="6883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8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8" custScaleY="125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820FE-BEC5-4BB7-9E41-E2B17ED92E62}" type="pres">
      <dgm:prSet presAssocID="{760B7BB0-6CDC-4C42-A4D4-3948592E3CC2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6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8" presStyleCnt="18" custScaleY="122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9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0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1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2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4" presStyleCnt="18" custScaleY="122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6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</dgm:pt>
  </dgm:ptLst>
  <dgm:cxnLst>
    <dgm:cxn modelId="{6EEEB216-BD82-41C3-AB8A-241FBCCB491A}" type="presOf" srcId="{614AF9F2-E1A1-4D10-882A-EB6B0D669FCA}" destId="{6CE5FDB4-BFBB-4259-A330-B441199BCE24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A68BEFAC-859F-4780-8035-C6465B76A3F3}" type="presOf" srcId="{88AF55BF-2C52-478B-8F7B-157C2C0B3B5C}" destId="{A222F7FC-2C70-4D44-8E21-34A02376492D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746031D8-5F10-4643-8D4F-CDD8AEB78618}" type="presOf" srcId="{5A6BA2F8-AB86-4FEA-9FCE-F9FA52A7F9A0}" destId="{EFD09625-1EEB-463A-9D51-52F09A5E039B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4AB3A6F-B304-4D60-8A7F-559D230E22E8}" type="presOf" srcId="{B34B6A16-5EF9-4B63-A5E4-12B190B34880}" destId="{C586111C-58B6-40AF-8D8A-60EE680572BA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F8B2F0F-01E6-4CB8-8D2F-8D62E0668682}" type="presOf" srcId="{791EFB96-2A48-4A9C-BE1D-F031EA878AFE}" destId="{615F75F9-6DBD-4ECA-9FA4-52847E4C9098}" srcOrd="0" destOrd="0" presId="urn:microsoft.com/office/officeart/2005/8/layout/hierarchy4"/>
    <dgm:cxn modelId="{EDA435B7-4497-4D63-AE80-C9FE54366F65}" type="presOf" srcId="{4D9EF634-1BF2-4A35-90CA-8A6D73717D8F}" destId="{B35EEDEE-A63C-4DC0-9860-A34A7BFD903E}" srcOrd="0" destOrd="0" presId="urn:microsoft.com/office/officeart/2005/8/layout/hierarchy4"/>
    <dgm:cxn modelId="{0C7CBAB3-53F1-441C-A9C2-4CCB243AB7E1}" type="presOf" srcId="{6B08672F-E0FF-490A-8A6A-EE15E9A347DB}" destId="{F6FE7E8E-883A-4C79-93F7-AEF9AEF9F9DE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AB49674D-B309-4F16-8BF2-448EF9C49FB3}" type="presOf" srcId="{9C715FE5-31CA-4541-A958-D2C730C134E0}" destId="{2BC9EB28-F68D-4321-836D-A642C2C0DAB1}" srcOrd="0" destOrd="0" presId="urn:microsoft.com/office/officeart/2005/8/layout/hierarchy4"/>
    <dgm:cxn modelId="{78B9D1DA-1E72-4E4A-AE8D-654EE08D9022}" type="presOf" srcId="{BEF973DE-6365-49F3-835F-CCBF08C4BF08}" destId="{9BB5BEDE-0A68-4B74-853B-ED035F285445}" srcOrd="0" destOrd="0" presId="urn:microsoft.com/office/officeart/2005/8/layout/hierarchy4"/>
    <dgm:cxn modelId="{7AECE00E-6936-4155-95A7-22CE081A4DE0}" type="presOf" srcId="{A1BB5A2E-A45D-4F6A-B329-CD4782193917}" destId="{33D6FFE4-E349-423D-A7F1-8E1A49A29AC4}" srcOrd="0" destOrd="0" presId="urn:microsoft.com/office/officeart/2005/8/layout/hierarchy4"/>
    <dgm:cxn modelId="{A3D43703-6D34-40D2-BE4B-6E8C5496658B}" type="presOf" srcId="{7711325B-E859-44FE-8B41-57F9AFDCA54B}" destId="{576C6983-4618-426C-8177-DEA9FE3AC4EB}" srcOrd="0" destOrd="0" presId="urn:microsoft.com/office/officeart/2005/8/layout/hierarchy4"/>
    <dgm:cxn modelId="{43550F40-F2A6-4BDD-A49E-801A9AEE8437}" type="presOf" srcId="{760B7BB0-6CDC-4C42-A4D4-3948592E3CC2}" destId="{D0394572-BF2C-44BB-9A5E-1619CF8086D8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27B6E87-9799-40C5-A152-1A6AE197C704}" type="presOf" srcId="{CE075476-E9CA-4A59-A127-31223E8D37A1}" destId="{25DDEEC2-9BA5-4367-BB24-33CAA47BBC09}" srcOrd="0" destOrd="0" presId="urn:microsoft.com/office/officeart/2005/8/layout/hierarchy4"/>
    <dgm:cxn modelId="{43AC85B0-C3B2-4228-8275-8341B511DCF4}" type="presOf" srcId="{A57325F4-ED51-4632-8210-EB7BB1A937E3}" destId="{98728C6C-700D-4AF5-919D-571D1B1C73D6}" srcOrd="0" destOrd="0" presId="urn:microsoft.com/office/officeart/2005/8/layout/hierarchy4"/>
    <dgm:cxn modelId="{5CC8547A-E1F5-4B08-BBCA-A9F2F392BA7A}" type="presOf" srcId="{38339FB0-E72C-41C6-B50E-F0AC88B19FB8}" destId="{B0232F34-051D-481D-9CC7-7CFB0339C454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E54F472-9F8F-4544-92AF-510AF2E89561}" type="presOf" srcId="{CD119780-6575-4106-AE5B-2CC6B48E5482}" destId="{14BABD28-5047-47A3-A701-B7AFBBE28819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E2985588-E25B-401E-86D3-76076D210BC3}" type="presOf" srcId="{8536FD6B-8AD2-4A43-B337-6FD60B3FD4B2}" destId="{85D767EC-FAE5-4312-B23F-9B41F2C6B7D7}" srcOrd="0" destOrd="0" presId="urn:microsoft.com/office/officeart/2005/8/layout/hierarchy4"/>
    <dgm:cxn modelId="{CBDA59B9-D0D6-45FD-894E-8B5D0CE3D56D}" type="presOf" srcId="{44367D81-039C-4579-8E09-66CAF90F5041}" destId="{085136A3-D02F-461C-B31C-FD1D69D16759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B0A5287E-636A-4DB3-B1C0-24522897FE0F}" type="presOf" srcId="{9A0A1B48-08CE-44F2-8C66-5814C06EE4CC}" destId="{41590EE3-70B4-4E0E-8D44-18EF1FD97F2E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BA846D6B-B914-4C99-A8FE-D548EFAF5D9E}" type="presOf" srcId="{B27758F7-CCC5-4853-943C-C625AC5B9618}" destId="{C1736FFF-D3A9-461C-843A-75D86022B9DC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BC52953E-B2CA-4F54-A4FD-CC3858924983}" type="presOf" srcId="{93520637-36B3-4AB9-B949-92D55141E733}" destId="{8E7E2D4A-62E6-4A23-A5DD-552A63903B6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AA4F25E-CBED-46BF-8702-B0B2A9F8077F}" type="presOf" srcId="{A0EE0816-71FE-4855-B1E0-02990AF78A21}" destId="{4DC6FEF6-AA8E-4A28-95B0-4EA11C79CD95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5E242513-17FA-4AEE-AA33-966A7D98934C}" type="presOf" srcId="{946393D2-3BB5-4D19-BAF6-84B7339845C4}" destId="{9DF12F5D-797B-4C71-93F7-7C835BFF7982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72C219B8-9ADD-4A73-9552-A057D8C25F21}" type="presOf" srcId="{F6F97186-B344-4193-9FE9-6DFB5403A289}" destId="{8A4A9CFA-AEA9-4F05-83EE-AD7DC19C36EB}" srcOrd="0" destOrd="0" presId="urn:microsoft.com/office/officeart/2005/8/layout/hierarchy4"/>
    <dgm:cxn modelId="{726606C5-3A07-4255-BF99-C17BC60887B8}" type="presOf" srcId="{BE98D1AB-A280-4D0B-A815-73E57FD87EC3}" destId="{89DC61A6-3199-4C88-A8D1-98ADCFDD3274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0A54E1E-0C48-478C-9166-A0E816132698}" type="presParOf" srcId="{25DDEEC2-9BA5-4367-BB24-33CAA47BBC09}" destId="{87933F1B-038B-4A5D-83E8-61DBF60EC4B3}" srcOrd="0" destOrd="0" presId="urn:microsoft.com/office/officeart/2005/8/layout/hierarchy4"/>
    <dgm:cxn modelId="{37197CB5-D952-4B48-B825-DC940F6F2B0A}" type="presParOf" srcId="{87933F1B-038B-4A5D-83E8-61DBF60EC4B3}" destId="{9DF12F5D-797B-4C71-93F7-7C835BFF7982}" srcOrd="0" destOrd="0" presId="urn:microsoft.com/office/officeart/2005/8/layout/hierarchy4"/>
    <dgm:cxn modelId="{B10A76AB-EEC3-4AF6-AC8D-42A436C1CB57}" type="presParOf" srcId="{87933F1B-038B-4A5D-83E8-61DBF60EC4B3}" destId="{BB51C614-670C-40C7-BCBD-B3150FB090FB}" srcOrd="1" destOrd="0" presId="urn:microsoft.com/office/officeart/2005/8/layout/hierarchy4"/>
    <dgm:cxn modelId="{6B2B73AE-0367-4823-A39F-3BED8F5D5DB7}" type="presParOf" srcId="{87933F1B-038B-4A5D-83E8-61DBF60EC4B3}" destId="{B74154C5-AFFE-498C-8E4C-911D7456AC97}" srcOrd="2" destOrd="0" presId="urn:microsoft.com/office/officeart/2005/8/layout/hierarchy4"/>
    <dgm:cxn modelId="{EFC50945-7ACA-4F55-A9F2-0C07529B313B}" type="presParOf" srcId="{B74154C5-AFFE-498C-8E4C-911D7456AC97}" destId="{AA6E5317-C9D5-49D6-9218-04A9A8CDF9E8}" srcOrd="0" destOrd="0" presId="urn:microsoft.com/office/officeart/2005/8/layout/hierarchy4"/>
    <dgm:cxn modelId="{16E1598C-6CEA-4308-A810-1895BEABAC9B}" type="presParOf" srcId="{AA6E5317-C9D5-49D6-9218-04A9A8CDF9E8}" destId="{EFD09625-1EEB-463A-9D51-52F09A5E039B}" srcOrd="0" destOrd="0" presId="urn:microsoft.com/office/officeart/2005/8/layout/hierarchy4"/>
    <dgm:cxn modelId="{F9FDF4ED-4703-41B7-8D95-68A7B87F41DB}" type="presParOf" srcId="{AA6E5317-C9D5-49D6-9218-04A9A8CDF9E8}" destId="{D65A41FF-7035-4133-9240-517AEBC67369}" srcOrd="1" destOrd="0" presId="urn:microsoft.com/office/officeart/2005/8/layout/hierarchy4"/>
    <dgm:cxn modelId="{A675A896-4FEA-491F-BC14-D9D39E07BE21}" type="presParOf" srcId="{AA6E5317-C9D5-49D6-9218-04A9A8CDF9E8}" destId="{ED986375-36F5-4143-A5F0-85653599471E}" srcOrd="2" destOrd="0" presId="urn:microsoft.com/office/officeart/2005/8/layout/hierarchy4"/>
    <dgm:cxn modelId="{2BA41525-D81D-4FAE-8E4B-A3C886CDCA02}" type="presParOf" srcId="{ED986375-36F5-4143-A5F0-85653599471E}" destId="{3DBCE625-CEFD-4EF1-944D-CC5E1F9EB348}" srcOrd="0" destOrd="0" presId="urn:microsoft.com/office/officeart/2005/8/layout/hierarchy4"/>
    <dgm:cxn modelId="{A3D48EC2-F550-40E1-992C-CE4E4869A1C8}" type="presParOf" srcId="{3DBCE625-CEFD-4EF1-944D-CC5E1F9EB348}" destId="{A222F7FC-2C70-4D44-8E21-34A02376492D}" srcOrd="0" destOrd="0" presId="urn:microsoft.com/office/officeart/2005/8/layout/hierarchy4"/>
    <dgm:cxn modelId="{9BC2B8A9-1EC1-4F83-BBA5-F834E6CD0BD6}" type="presParOf" srcId="{3DBCE625-CEFD-4EF1-944D-CC5E1F9EB348}" destId="{F0163781-30A9-4492-8F46-0B375E77D606}" srcOrd="1" destOrd="0" presId="urn:microsoft.com/office/officeart/2005/8/layout/hierarchy4"/>
    <dgm:cxn modelId="{C5A938A9-126E-4765-B9AF-4FFDB797ED43}" type="presParOf" srcId="{3DBCE625-CEFD-4EF1-944D-CC5E1F9EB348}" destId="{6207E762-9DCF-4231-A9C6-08BD43E83D20}" srcOrd="2" destOrd="0" presId="urn:microsoft.com/office/officeart/2005/8/layout/hierarchy4"/>
    <dgm:cxn modelId="{60FD1C31-0D8C-4B1D-AE19-25E18BA8A56E}" type="presParOf" srcId="{6207E762-9DCF-4231-A9C6-08BD43E83D20}" destId="{CFAF5DA1-06E5-4585-BDBB-446033F9BE23}" srcOrd="0" destOrd="0" presId="urn:microsoft.com/office/officeart/2005/8/layout/hierarchy4"/>
    <dgm:cxn modelId="{3CEAEC7E-FD37-40BC-9958-BA6E636E4EA6}" type="presParOf" srcId="{CFAF5DA1-06E5-4585-BDBB-446033F9BE23}" destId="{F6FE7E8E-883A-4C79-93F7-AEF9AEF9F9DE}" srcOrd="0" destOrd="0" presId="urn:microsoft.com/office/officeart/2005/8/layout/hierarchy4"/>
    <dgm:cxn modelId="{6EA370DC-64BE-4E7A-9A4D-11C1329E2529}" type="presParOf" srcId="{CFAF5DA1-06E5-4585-BDBB-446033F9BE23}" destId="{F4A7653C-2830-4B7A-B97A-E0B91F2A457A}" srcOrd="1" destOrd="0" presId="urn:microsoft.com/office/officeart/2005/8/layout/hierarchy4"/>
    <dgm:cxn modelId="{74C76034-6141-4F73-913B-6EC286643147}" type="presParOf" srcId="{CFAF5DA1-06E5-4585-BDBB-446033F9BE23}" destId="{E69FA2EB-A010-4E64-83A0-722237B7A7E1}" srcOrd="2" destOrd="0" presId="urn:microsoft.com/office/officeart/2005/8/layout/hierarchy4"/>
    <dgm:cxn modelId="{99CC89B3-AC96-4B36-B044-6F8814610195}" type="presParOf" srcId="{E69FA2EB-A010-4E64-83A0-722237B7A7E1}" destId="{67CE9756-A8D0-45D9-86D8-03109F5CBCE9}" srcOrd="0" destOrd="0" presId="urn:microsoft.com/office/officeart/2005/8/layout/hierarchy4"/>
    <dgm:cxn modelId="{7EB023A6-0389-47D7-AA16-99FD9804C952}" type="presParOf" srcId="{67CE9756-A8D0-45D9-86D8-03109F5CBCE9}" destId="{B0232F34-051D-481D-9CC7-7CFB0339C454}" srcOrd="0" destOrd="0" presId="urn:microsoft.com/office/officeart/2005/8/layout/hierarchy4"/>
    <dgm:cxn modelId="{5D9E37AD-D375-4AE6-AC2B-59E87BC165A4}" type="presParOf" srcId="{67CE9756-A8D0-45D9-86D8-03109F5CBCE9}" destId="{571A3C60-BC49-49D1-BCCE-B160FCDBC262}" srcOrd="1" destOrd="0" presId="urn:microsoft.com/office/officeart/2005/8/layout/hierarchy4"/>
    <dgm:cxn modelId="{48EA9272-C6B7-4446-BF36-B951C6D844C8}" type="presParOf" srcId="{67CE9756-A8D0-45D9-86D8-03109F5CBCE9}" destId="{03D9FDDF-6FEE-4AC3-8403-A2D130230B08}" srcOrd="2" destOrd="0" presId="urn:microsoft.com/office/officeart/2005/8/layout/hierarchy4"/>
    <dgm:cxn modelId="{C58A9B10-1C10-403C-85D9-39B1115F0183}" type="presParOf" srcId="{03D9FDDF-6FEE-4AC3-8403-A2D130230B08}" destId="{A97F1489-052C-4C38-86B7-BC4BB90AC75E}" srcOrd="0" destOrd="0" presId="urn:microsoft.com/office/officeart/2005/8/layout/hierarchy4"/>
    <dgm:cxn modelId="{8D8F08CB-5038-4FBC-9082-C8EA9B256AD5}" type="presParOf" srcId="{A97F1489-052C-4C38-86B7-BC4BB90AC75E}" destId="{4DC6FEF6-AA8E-4A28-95B0-4EA11C79CD95}" srcOrd="0" destOrd="0" presId="urn:microsoft.com/office/officeart/2005/8/layout/hierarchy4"/>
    <dgm:cxn modelId="{2ECAC65C-2655-4633-A98C-B97E61B32AE9}" type="presParOf" srcId="{A97F1489-052C-4C38-86B7-BC4BB90AC75E}" destId="{A86EFF89-E9BD-466E-8956-F5C947F3F307}" srcOrd="1" destOrd="0" presId="urn:microsoft.com/office/officeart/2005/8/layout/hierarchy4"/>
    <dgm:cxn modelId="{3E4A0B1D-7375-49C2-9310-9823CB1048B9}" type="presParOf" srcId="{A97F1489-052C-4C38-86B7-BC4BB90AC75E}" destId="{63BC19EF-6235-4CE4-A4BA-F52EF090EA43}" srcOrd="2" destOrd="0" presId="urn:microsoft.com/office/officeart/2005/8/layout/hierarchy4"/>
    <dgm:cxn modelId="{5733A656-408D-4929-83FA-30954674C98A}" type="presParOf" srcId="{63BC19EF-6235-4CE4-A4BA-F52EF090EA43}" destId="{73293728-592E-4338-AB87-2AC4FCED647C}" srcOrd="0" destOrd="0" presId="urn:microsoft.com/office/officeart/2005/8/layout/hierarchy4"/>
    <dgm:cxn modelId="{75FF1A9C-8E09-4253-BF04-E9376CB50963}" type="presParOf" srcId="{73293728-592E-4338-AB87-2AC4FCED647C}" destId="{615F75F9-6DBD-4ECA-9FA4-52847E4C9098}" srcOrd="0" destOrd="0" presId="urn:microsoft.com/office/officeart/2005/8/layout/hierarchy4"/>
    <dgm:cxn modelId="{361C407A-1279-44D2-BFA5-DEAB4197A927}" type="presParOf" srcId="{73293728-592E-4338-AB87-2AC4FCED647C}" destId="{B8C8B5A2-76C8-4678-86AB-DBE9F295BAD2}" srcOrd="1" destOrd="0" presId="urn:microsoft.com/office/officeart/2005/8/layout/hierarchy4"/>
    <dgm:cxn modelId="{D6FD6238-DA06-42B2-86CC-A8554C4A04DB}" type="presParOf" srcId="{73293728-592E-4338-AB87-2AC4FCED647C}" destId="{C877937E-BF6D-4EE3-A84E-C485A4A82125}" srcOrd="2" destOrd="0" presId="urn:microsoft.com/office/officeart/2005/8/layout/hierarchy4"/>
    <dgm:cxn modelId="{66A1C87F-79CA-4FA4-A649-464DA8353197}" type="presParOf" srcId="{C877937E-BF6D-4EE3-A84E-C485A4A82125}" destId="{E5FAF1B6-DF8B-41BB-9450-959403177014}" srcOrd="0" destOrd="0" presId="urn:microsoft.com/office/officeart/2005/8/layout/hierarchy4"/>
    <dgm:cxn modelId="{6F5EAAD1-60A2-4E95-ADF3-533F4BA629BB}" type="presParOf" srcId="{E5FAF1B6-DF8B-41BB-9450-959403177014}" destId="{9BB5BEDE-0A68-4B74-853B-ED035F285445}" srcOrd="0" destOrd="0" presId="urn:microsoft.com/office/officeart/2005/8/layout/hierarchy4"/>
    <dgm:cxn modelId="{9B7C7D5D-0255-46DE-9D51-5F49034331E4}" type="presParOf" srcId="{E5FAF1B6-DF8B-41BB-9450-959403177014}" destId="{14EB2D3E-8D0A-4478-B85E-864C8F700D89}" srcOrd="1" destOrd="0" presId="urn:microsoft.com/office/officeart/2005/8/layout/hierarchy4"/>
    <dgm:cxn modelId="{9186EAFE-A6C1-445D-8A48-52D95CB946F8}" type="presParOf" srcId="{E5FAF1B6-DF8B-41BB-9450-959403177014}" destId="{F76323CD-0211-4D0A-9436-5011E89DC58D}" srcOrd="2" destOrd="0" presId="urn:microsoft.com/office/officeart/2005/8/layout/hierarchy4"/>
    <dgm:cxn modelId="{229C431D-03F9-4758-A641-E0F4D5B2DD35}" type="presParOf" srcId="{F76323CD-0211-4D0A-9436-5011E89DC58D}" destId="{229A73DC-6CC6-4786-8845-25809D353107}" srcOrd="0" destOrd="0" presId="urn:microsoft.com/office/officeart/2005/8/layout/hierarchy4"/>
    <dgm:cxn modelId="{B5A353BD-ED68-4582-A990-903A80ABFECC}" type="presParOf" srcId="{229A73DC-6CC6-4786-8845-25809D353107}" destId="{D0394572-BF2C-44BB-9A5E-1619CF8086D8}" srcOrd="0" destOrd="0" presId="urn:microsoft.com/office/officeart/2005/8/layout/hierarchy4"/>
    <dgm:cxn modelId="{755BF633-2BA7-4356-9847-BC79A5011D09}" type="presParOf" srcId="{229A73DC-6CC6-4786-8845-25809D353107}" destId="{E37820FE-BEC5-4BB7-9E41-E2B17ED92E62}" srcOrd="1" destOrd="0" presId="urn:microsoft.com/office/officeart/2005/8/layout/hierarchy4"/>
    <dgm:cxn modelId="{220E91E1-45C9-4B0C-998F-82A4E3E9186E}" type="presParOf" srcId="{ED986375-36F5-4143-A5F0-85653599471E}" destId="{9F687AEC-AB3B-4512-84AB-9EF38359FE99}" srcOrd="1" destOrd="0" presId="urn:microsoft.com/office/officeart/2005/8/layout/hierarchy4"/>
    <dgm:cxn modelId="{9B91CCF9-8CF3-4276-84A9-193A75FDBABD}" type="presParOf" srcId="{ED986375-36F5-4143-A5F0-85653599471E}" destId="{113415A5-E91F-4FE8-9BF8-30244626B0BF}" srcOrd="2" destOrd="0" presId="urn:microsoft.com/office/officeart/2005/8/layout/hierarchy4"/>
    <dgm:cxn modelId="{7A445EE4-ADCE-4B01-962E-EDEBD25AC239}" type="presParOf" srcId="{113415A5-E91F-4FE8-9BF8-30244626B0BF}" destId="{98728C6C-700D-4AF5-919D-571D1B1C73D6}" srcOrd="0" destOrd="0" presId="urn:microsoft.com/office/officeart/2005/8/layout/hierarchy4"/>
    <dgm:cxn modelId="{0A03879E-6DCE-4E83-8114-5D68710FB60B}" type="presParOf" srcId="{113415A5-E91F-4FE8-9BF8-30244626B0BF}" destId="{7DA4393A-B616-4187-9FD5-5855AF709139}" srcOrd="1" destOrd="0" presId="urn:microsoft.com/office/officeart/2005/8/layout/hierarchy4"/>
    <dgm:cxn modelId="{26E348E7-CA38-4564-BE7A-A7AB648D3793}" type="presParOf" srcId="{113415A5-E91F-4FE8-9BF8-30244626B0BF}" destId="{5DBF41F9-76A7-4B1D-8947-AD1CA93918D7}" srcOrd="2" destOrd="0" presId="urn:microsoft.com/office/officeart/2005/8/layout/hierarchy4"/>
    <dgm:cxn modelId="{FCDBED87-374B-4D7D-8717-10080122C5DE}" type="presParOf" srcId="{5DBF41F9-76A7-4B1D-8947-AD1CA93918D7}" destId="{AE066C26-0F89-4F74-8EEE-568A145904EB}" srcOrd="0" destOrd="0" presId="urn:microsoft.com/office/officeart/2005/8/layout/hierarchy4"/>
    <dgm:cxn modelId="{B4FB8089-205A-40F6-9DA6-434AAA5402B7}" type="presParOf" srcId="{AE066C26-0F89-4F74-8EEE-568A145904EB}" destId="{8A4A9CFA-AEA9-4F05-83EE-AD7DC19C36EB}" srcOrd="0" destOrd="0" presId="urn:microsoft.com/office/officeart/2005/8/layout/hierarchy4"/>
    <dgm:cxn modelId="{11C987E1-3138-49F8-8E4E-331866F607E6}" type="presParOf" srcId="{AE066C26-0F89-4F74-8EEE-568A145904EB}" destId="{895BD70D-9B23-4D1F-955D-1C23DF0F0579}" srcOrd="1" destOrd="0" presId="urn:microsoft.com/office/officeart/2005/8/layout/hierarchy4"/>
    <dgm:cxn modelId="{FFAA141F-5E5B-42DB-B31F-E4F5541DE8C9}" type="presParOf" srcId="{AE066C26-0F89-4F74-8EEE-568A145904EB}" destId="{74FFA38C-DB40-401A-8BBA-313CB5741F28}" srcOrd="2" destOrd="0" presId="urn:microsoft.com/office/officeart/2005/8/layout/hierarchy4"/>
    <dgm:cxn modelId="{C68AAF75-4B0F-438E-95EF-9568761D0084}" type="presParOf" srcId="{74FFA38C-DB40-401A-8BBA-313CB5741F28}" destId="{0149EBE6-AA59-4F78-AF18-137F8047AB47}" srcOrd="0" destOrd="0" presId="urn:microsoft.com/office/officeart/2005/8/layout/hierarchy4"/>
    <dgm:cxn modelId="{C679BB50-90DC-47BC-8293-859B3AC2A85A}" type="presParOf" srcId="{0149EBE6-AA59-4F78-AF18-137F8047AB47}" destId="{14BABD28-5047-47A3-A701-B7AFBBE28819}" srcOrd="0" destOrd="0" presId="urn:microsoft.com/office/officeart/2005/8/layout/hierarchy4"/>
    <dgm:cxn modelId="{F42D03F4-C2C1-415A-AA8F-09F4ED8E853F}" type="presParOf" srcId="{0149EBE6-AA59-4F78-AF18-137F8047AB47}" destId="{3F489D25-51FA-4C91-9DDF-6BA1DB51256D}" srcOrd="1" destOrd="0" presId="urn:microsoft.com/office/officeart/2005/8/layout/hierarchy4"/>
    <dgm:cxn modelId="{0E35D629-4ED5-4568-A0FA-77A97F74436B}" type="presParOf" srcId="{0149EBE6-AA59-4F78-AF18-137F8047AB47}" destId="{D0D594F6-8533-4A50-8AE7-20755C3BFFA9}" srcOrd="2" destOrd="0" presId="urn:microsoft.com/office/officeart/2005/8/layout/hierarchy4"/>
    <dgm:cxn modelId="{A1F6462F-470C-4A63-B73D-713E971F62DC}" type="presParOf" srcId="{D0D594F6-8533-4A50-8AE7-20755C3BFFA9}" destId="{25C7D557-F0AE-4C4E-8B80-BC2468777DC6}" srcOrd="0" destOrd="0" presId="urn:microsoft.com/office/officeart/2005/8/layout/hierarchy4"/>
    <dgm:cxn modelId="{A1D8CC07-8CB1-41F9-86A9-D0DE0984A172}" type="presParOf" srcId="{25C7D557-F0AE-4C4E-8B80-BC2468777DC6}" destId="{8E7E2D4A-62E6-4A23-A5DD-552A63903B64}" srcOrd="0" destOrd="0" presId="urn:microsoft.com/office/officeart/2005/8/layout/hierarchy4"/>
    <dgm:cxn modelId="{83240C13-7731-4A14-B5E8-7CBB369258F9}" type="presParOf" srcId="{25C7D557-F0AE-4C4E-8B80-BC2468777DC6}" destId="{9B983630-5D09-45D7-92AD-109BAA43CF48}" srcOrd="1" destOrd="0" presId="urn:microsoft.com/office/officeart/2005/8/layout/hierarchy4"/>
    <dgm:cxn modelId="{F55C3B93-2199-46DC-8A91-66CB82925C7B}" type="presParOf" srcId="{25C7D557-F0AE-4C4E-8B80-BC2468777DC6}" destId="{B338BAF6-59FE-4215-B697-18ED9B1E550D}" srcOrd="2" destOrd="0" presId="urn:microsoft.com/office/officeart/2005/8/layout/hierarchy4"/>
    <dgm:cxn modelId="{B56763DA-5BAA-4298-8548-D0183103C915}" type="presParOf" srcId="{B338BAF6-59FE-4215-B697-18ED9B1E550D}" destId="{C2D8D153-FBF9-44C5-B447-F4BF501D8FA1}" srcOrd="0" destOrd="0" presId="urn:microsoft.com/office/officeart/2005/8/layout/hierarchy4"/>
    <dgm:cxn modelId="{A75E37D8-0EFF-40A3-80E4-825827E038A6}" type="presParOf" srcId="{C2D8D153-FBF9-44C5-B447-F4BF501D8FA1}" destId="{085136A3-D02F-461C-B31C-FD1D69D16759}" srcOrd="0" destOrd="0" presId="urn:microsoft.com/office/officeart/2005/8/layout/hierarchy4"/>
    <dgm:cxn modelId="{16112803-7F9F-4603-8EE5-EEC486097A7B}" type="presParOf" srcId="{C2D8D153-FBF9-44C5-B447-F4BF501D8FA1}" destId="{DCA6CF81-D743-4AD3-A3A1-3DF9D9BFBC77}" srcOrd="1" destOrd="0" presId="urn:microsoft.com/office/officeart/2005/8/layout/hierarchy4"/>
    <dgm:cxn modelId="{524EC3DB-263F-49A1-9C1B-F096A49B5A4F}" type="presParOf" srcId="{C2D8D153-FBF9-44C5-B447-F4BF501D8FA1}" destId="{8A9FECDA-0971-4926-9F35-6C36E65B14A9}" srcOrd="2" destOrd="0" presId="urn:microsoft.com/office/officeart/2005/8/layout/hierarchy4"/>
    <dgm:cxn modelId="{C9BB6CBA-2B34-4F0A-8ABE-4C7CBDD404EA}" type="presParOf" srcId="{8A9FECDA-0971-4926-9F35-6C36E65B14A9}" destId="{4A1D7939-C139-4889-AA8A-C0FC12630CEE}" srcOrd="0" destOrd="0" presId="urn:microsoft.com/office/officeart/2005/8/layout/hierarchy4"/>
    <dgm:cxn modelId="{D8D8808D-C513-4F09-B284-67CD71B4AF2D}" type="presParOf" srcId="{4A1D7939-C139-4889-AA8A-C0FC12630CEE}" destId="{2BC9EB28-F68D-4321-836D-A642C2C0DAB1}" srcOrd="0" destOrd="0" presId="urn:microsoft.com/office/officeart/2005/8/layout/hierarchy4"/>
    <dgm:cxn modelId="{2B21D571-E23C-44B6-B570-1874B921B740}" type="presParOf" srcId="{4A1D7939-C139-4889-AA8A-C0FC12630CEE}" destId="{27FCCA56-038C-4613-B7B2-16CD590F385E}" srcOrd="1" destOrd="0" presId="urn:microsoft.com/office/officeart/2005/8/layout/hierarchy4"/>
    <dgm:cxn modelId="{CB37ECE4-239D-474E-8187-9926B91A2247}" type="presParOf" srcId="{4A1D7939-C139-4889-AA8A-C0FC12630CEE}" destId="{7F93EC46-9C8D-4119-8F52-CCFA2BE3D856}" srcOrd="2" destOrd="0" presId="urn:microsoft.com/office/officeart/2005/8/layout/hierarchy4"/>
    <dgm:cxn modelId="{8434CCBC-4F00-4201-86B0-506DF6E18CB9}" type="presParOf" srcId="{7F93EC46-9C8D-4119-8F52-CCFA2BE3D856}" destId="{57E5281D-099B-4146-8847-39F267019B93}" srcOrd="0" destOrd="0" presId="urn:microsoft.com/office/officeart/2005/8/layout/hierarchy4"/>
    <dgm:cxn modelId="{806B5D53-4101-438D-B5B3-8C376393232A}" type="presParOf" srcId="{57E5281D-099B-4146-8847-39F267019B93}" destId="{85D767EC-FAE5-4312-B23F-9B41F2C6B7D7}" srcOrd="0" destOrd="0" presId="urn:microsoft.com/office/officeart/2005/8/layout/hierarchy4"/>
    <dgm:cxn modelId="{2CF374B8-C6C1-45F0-8949-214FDA278E98}" type="presParOf" srcId="{57E5281D-099B-4146-8847-39F267019B93}" destId="{E795CE46-C816-4100-AC67-9520DA742BDE}" srcOrd="1" destOrd="0" presId="urn:microsoft.com/office/officeart/2005/8/layout/hierarchy4"/>
    <dgm:cxn modelId="{BEBCD543-7337-4807-AB56-BD0372F5ABDD}" type="presParOf" srcId="{B74154C5-AFFE-498C-8E4C-911D7456AC97}" destId="{694C6A3E-E1B4-4940-ABED-A0BE47161CCE}" srcOrd="1" destOrd="0" presId="urn:microsoft.com/office/officeart/2005/8/layout/hierarchy4"/>
    <dgm:cxn modelId="{9F98378D-D825-4EA0-BB85-F249E96403A2}" type="presParOf" srcId="{B74154C5-AFFE-498C-8E4C-911D7456AC97}" destId="{22BDFE06-8D1B-4C76-8FF0-2DABD4B35522}" srcOrd="2" destOrd="0" presId="urn:microsoft.com/office/officeart/2005/8/layout/hierarchy4"/>
    <dgm:cxn modelId="{365AC6A3-57B8-4219-89FC-503A590338E1}" type="presParOf" srcId="{22BDFE06-8D1B-4C76-8FF0-2DABD4B35522}" destId="{576C6983-4618-426C-8177-DEA9FE3AC4EB}" srcOrd="0" destOrd="0" presId="urn:microsoft.com/office/officeart/2005/8/layout/hierarchy4"/>
    <dgm:cxn modelId="{AF09EB00-47E9-4424-A76C-8D72CF9672C4}" type="presParOf" srcId="{22BDFE06-8D1B-4C76-8FF0-2DABD4B35522}" destId="{498D5BED-6816-45E0-A418-8DCFF49902AF}" srcOrd="1" destOrd="0" presId="urn:microsoft.com/office/officeart/2005/8/layout/hierarchy4"/>
    <dgm:cxn modelId="{154FAE1E-B193-4A40-B3DF-46AA3B6163AE}" type="presParOf" srcId="{22BDFE06-8D1B-4C76-8FF0-2DABD4B35522}" destId="{508A389B-C0F5-43D4-BD46-7C9F058EB2F7}" srcOrd="2" destOrd="0" presId="urn:microsoft.com/office/officeart/2005/8/layout/hierarchy4"/>
    <dgm:cxn modelId="{20A788F9-5735-4B91-8F30-A51912093943}" type="presParOf" srcId="{508A389B-C0F5-43D4-BD46-7C9F058EB2F7}" destId="{4BE30B0A-6BC4-4384-8F26-09633F1C2F67}" srcOrd="0" destOrd="0" presId="urn:microsoft.com/office/officeart/2005/8/layout/hierarchy4"/>
    <dgm:cxn modelId="{D955348F-D7DD-4D67-86C8-86FD49555D14}" type="presParOf" srcId="{4BE30B0A-6BC4-4384-8F26-09633F1C2F67}" destId="{C1736FFF-D3A9-461C-843A-75D86022B9DC}" srcOrd="0" destOrd="0" presId="urn:microsoft.com/office/officeart/2005/8/layout/hierarchy4"/>
    <dgm:cxn modelId="{D47CC156-304B-49D1-AF3B-C224408FFBF1}" type="presParOf" srcId="{4BE30B0A-6BC4-4384-8F26-09633F1C2F67}" destId="{45FD02FA-D649-4107-81C7-BA7596601166}" srcOrd="1" destOrd="0" presId="urn:microsoft.com/office/officeart/2005/8/layout/hierarchy4"/>
    <dgm:cxn modelId="{8B27376E-87AF-4E62-A808-27A7EA99D3C3}" type="presParOf" srcId="{4BE30B0A-6BC4-4384-8F26-09633F1C2F67}" destId="{62BDDD9A-D02D-4EC9-9A51-1238D67179B7}" srcOrd="2" destOrd="0" presId="urn:microsoft.com/office/officeart/2005/8/layout/hierarchy4"/>
    <dgm:cxn modelId="{B06995D9-A4C7-4B76-8085-2498CF844E64}" type="presParOf" srcId="{62BDDD9A-D02D-4EC9-9A51-1238D67179B7}" destId="{244A4C12-9192-4253-93E3-A0FF0E338196}" srcOrd="0" destOrd="0" presId="urn:microsoft.com/office/officeart/2005/8/layout/hierarchy4"/>
    <dgm:cxn modelId="{77942B99-D96D-4FC4-872C-337CBD77E84B}" type="presParOf" srcId="{244A4C12-9192-4253-93E3-A0FF0E338196}" destId="{33D6FFE4-E349-423D-A7F1-8E1A49A29AC4}" srcOrd="0" destOrd="0" presId="urn:microsoft.com/office/officeart/2005/8/layout/hierarchy4"/>
    <dgm:cxn modelId="{D3ADE927-DB64-4F3C-AF49-E468688F8D08}" type="presParOf" srcId="{244A4C12-9192-4253-93E3-A0FF0E338196}" destId="{43C3D53A-843E-4C4F-9A60-8FB58F11DD4E}" srcOrd="1" destOrd="0" presId="urn:microsoft.com/office/officeart/2005/8/layout/hierarchy4"/>
    <dgm:cxn modelId="{D00494FF-6291-4635-BEE9-59F886E822A2}" type="presParOf" srcId="{244A4C12-9192-4253-93E3-A0FF0E338196}" destId="{6E5BFFB0-6E2B-4011-9640-F6BAB03B9ADF}" srcOrd="2" destOrd="0" presId="urn:microsoft.com/office/officeart/2005/8/layout/hierarchy4"/>
    <dgm:cxn modelId="{584C9D42-9635-41FB-A3F9-AA2BD23E1479}" type="presParOf" srcId="{6E5BFFB0-6E2B-4011-9640-F6BAB03B9ADF}" destId="{FF422C5A-2F9A-4C9D-854E-BFC785439DEC}" srcOrd="0" destOrd="0" presId="urn:microsoft.com/office/officeart/2005/8/layout/hierarchy4"/>
    <dgm:cxn modelId="{706AD605-BE02-4322-91D5-B540F3B16225}" type="presParOf" srcId="{FF422C5A-2F9A-4C9D-854E-BFC785439DEC}" destId="{C586111C-58B6-40AF-8D8A-60EE680572BA}" srcOrd="0" destOrd="0" presId="urn:microsoft.com/office/officeart/2005/8/layout/hierarchy4"/>
    <dgm:cxn modelId="{DC110346-9BA7-460B-B964-32A531610231}" type="presParOf" srcId="{FF422C5A-2F9A-4C9D-854E-BFC785439DEC}" destId="{A0E0AB26-1DEA-4D08-AD62-8A7E0816A59C}" srcOrd="1" destOrd="0" presId="urn:microsoft.com/office/officeart/2005/8/layout/hierarchy4"/>
    <dgm:cxn modelId="{8BD6BCBC-1FF7-41C6-A996-F368C9459E12}" type="presParOf" srcId="{FF422C5A-2F9A-4C9D-854E-BFC785439DEC}" destId="{FFF447F9-BACE-4B19-B5DF-5D71FE61C4DC}" srcOrd="2" destOrd="0" presId="urn:microsoft.com/office/officeart/2005/8/layout/hierarchy4"/>
    <dgm:cxn modelId="{292DB0DC-9521-4EF5-858E-C0C1ACEC64B0}" type="presParOf" srcId="{FFF447F9-BACE-4B19-B5DF-5D71FE61C4DC}" destId="{5106FDE3-AC3E-4615-8C4F-829EABC2C26C}" srcOrd="0" destOrd="0" presId="urn:microsoft.com/office/officeart/2005/8/layout/hierarchy4"/>
    <dgm:cxn modelId="{F2F6DC60-7BB0-4AE5-97CF-107447C31C6D}" type="presParOf" srcId="{5106FDE3-AC3E-4615-8C4F-829EABC2C26C}" destId="{41590EE3-70B4-4E0E-8D44-18EF1FD97F2E}" srcOrd="0" destOrd="0" presId="urn:microsoft.com/office/officeart/2005/8/layout/hierarchy4"/>
    <dgm:cxn modelId="{0B6AF2FA-2A43-4788-9A1F-07F106B77DBC}" type="presParOf" srcId="{5106FDE3-AC3E-4615-8C4F-829EABC2C26C}" destId="{58DAA9F4-0E18-4F78-BD4F-92D296477D35}" srcOrd="1" destOrd="0" presId="urn:microsoft.com/office/officeart/2005/8/layout/hierarchy4"/>
    <dgm:cxn modelId="{C629C92F-15C8-4B78-B7F5-82F493C622EB}" type="presParOf" srcId="{5106FDE3-AC3E-4615-8C4F-829EABC2C26C}" destId="{D1A4E4BA-FB74-44DD-88E4-672303AAC4FA}" srcOrd="2" destOrd="0" presId="urn:microsoft.com/office/officeart/2005/8/layout/hierarchy4"/>
    <dgm:cxn modelId="{188895D0-87D2-47C0-92DF-8ACF88C5892F}" type="presParOf" srcId="{D1A4E4BA-FB74-44DD-88E4-672303AAC4FA}" destId="{E5B57F09-2B59-4711-A8C9-974EF4149D9A}" srcOrd="0" destOrd="0" presId="urn:microsoft.com/office/officeart/2005/8/layout/hierarchy4"/>
    <dgm:cxn modelId="{8EEFC7A4-D29E-4B90-AD72-70A6A5053AA7}" type="presParOf" srcId="{E5B57F09-2B59-4711-A8C9-974EF4149D9A}" destId="{6CE5FDB4-BFBB-4259-A330-B441199BCE24}" srcOrd="0" destOrd="0" presId="urn:microsoft.com/office/officeart/2005/8/layout/hierarchy4"/>
    <dgm:cxn modelId="{936B4B16-DFFA-4651-B29B-0B9FF891B23F}" type="presParOf" srcId="{E5B57F09-2B59-4711-A8C9-974EF4149D9A}" destId="{333F826B-C233-4B5F-A398-764D3F47A1BA}" srcOrd="1" destOrd="0" presId="urn:microsoft.com/office/officeart/2005/8/layout/hierarchy4"/>
    <dgm:cxn modelId="{309930B5-6A9C-4B51-B181-4D8756B5407E}" type="presParOf" srcId="{E5B57F09-2B59-4711-A8C9-974EF4149D9A}" destId="{E607D5B5-B0CE-46E0-84C5-F456BAF04EE4}" srcOrd="2" destOrd="0" presId="urn:microsoft.com/office/officeart/2005/8/layout/hierarchy4"/>
    <dgm:cxn modelId="{B773B391-89E9-4F21-BAD9-5B01FF1F2853}" type="presParOf" srcId="{E607D5B5-B0CE-46E0-84C5-F456BAF04EE4}" destId="{F267116D-D0B1-4457-ABA0-2D94424C53E8}" srcOrd="0" destOrd="0" presId="urn:microsoft.com/office/officeart/2005/8/layout/hierarchy4"/>
    <dgm:cxn modelId="{FC2F4631-C92A-4443-B54E-4C6DBBE32DAB}" type="presParOf" srcId="{F267116D-D0B1-4457-ABA0-2D94424C53E8}" destId="{89DC61A6-3199-4C88-A8D1-98ADCFDD3274}" srcOrd="0" destOrd="0" presId="urn:microsoft.com/office/officeart/2005/8/layout/hierarchy4"/>
    <dgm:cxn modelId="{0381D1CD-56A2-41E7-B6E1-B8D32078E395}" type="presParOf" srcId="{F267116D-D0B1-4457-ABA0-2D94424C53E8}" destId="{911FD772-B984-413E-A468-8F0F3007E9F5}" srcOrd="1" destOrd="0" presId="urn:microsoft.com/office/officeart/2005/8/layout/hierarchy4"/>
    <dgm:cxn modelId="{9EE89349-B444-4B57-8C2A-97198AF8FC20}" type="presParOf" srcId="{F267116D-D0B1-4457-ABA0-2D94424C53E8}" destId="{C7E808E6-5BB0-42AD-9568-7FA84FFA1273}" srcOrd="2" destOrd="0" presId="urn:microsoft.com/office/officeart/2005/8/layout/hierarchy4"/>
    <dgm:cxn modelId="{5F0C373F-7515-40AC-A6BA-0E0312E46E23}" type="presParOf" srcId="{C7E808E6-5BB0-42AD-9568-7FA84FFA1273}" destId="{6143EFE8-4DC9-41D7-A90D-BEF4DD9D6775}" srcOrd="0" destOrd="0" presId="urn:microsoft.com/office/officeart/2005/8/layout/hierarchy4"/>
    <dgm:cxn modelId="{26D3AAF4-AA4A-4BA5-94B4-0F326F7D01CD}" type="presParOf" srcId="{6143EFE8-4DC9-41D7-A90D-BEF4DD9D6775}" destId="{B35EEDEE-A63C-4DC0-9860-A34A7BFD903E}" srcOrd="0" destOrd="0" presId="urn:microsoft.com/office/officeart/2005/8/layout/hierarchy4"/>
    <dgm:cxn modelId="{51B68106-A90A-41DA-A755-DDD7322D1FC2}" type="presParOf" srcId="{6143EFE8-4DC9-41D7-A90D-BEF4DD9D6775}" destId="{2AFD5925-89E6-4CDB-B771-8976E3EAA1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73,7%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74,3%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82,4%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83,0%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126,6%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125,0 единиц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121,6 единиц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125,2 единиц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56C1C8B1-9983-4EAD-ACAC-F4B4AE6A7A04}" type="presOf" srcId="{93520637-36B3-4AB9-B949-92D55141E733}" destId="{8E7E2D4A-62E6-4A23-A5DD-552A63903B64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A64587A6-71CE-45DE-95F5-557120C62D60}" type="presOf" srcId="{B27758F7-CCC5-4853-943C-C625AC5B9618}" destId="{C1736FFF-D3A9-461C-843A-75D86022B9DC}" srcOrd="0" destOrd="0" presId="urn:microsoft.com/office/officeart/2005/8/layout/hierarchy4"/>
    <dgm:cxn modelId="{528A26FD-E62A-4EF2-8E39-418700DD0AFB}" type="presOf" srcId="{38339FB0-E72C-41C6-B50E-F0AC88B19FB8}" destId="{B0232F34-051D-481D-9CC7-7CFB0339C454}" srcOrd="0" destOrd="0" presId="urn:microsoft.com/office/officeart/2005/8/layout/hierarchy4"/>
    <dgm:cxn modelId="{B7F648E1-DA2C-40DC-B10D-06575F90768B}" type="presOf" srcId="{B34B6A16-5EF9-4B63-A5E4-12B190B34880}" destId="{C586111C-58B6-40AF-8D8A-60EE680572BA}" srcOrd="0" destOrd="0" presId="urn:microsoft.com/office/officeart/2005/8/layout/hierarchy4"/>
    <dgm:cxn modelId="{76C103CE-D55F-4C63-9A7B-F3036643FCD5}" type="presOf" srcId="{A1BB5A2E-A45D-4F6A-B329-CD4782193917}" destId="{33D6FFE4-E349-423D-A7F1-8E1A49A29AC4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88AC812B-3DF0-47BA-8989-F5E88A55C377}" type="presOf" srcId="{614AF9F2-E1A1-4D10-882A-EB6B0D669FCA}" destId="{6CE5FDB4-BFBB-4259-A330-B441199BCE24}" srcOrd="0" destOrd="0" presId="urn:microsoft.com/office/officeart/2005/8/layout/hierarchy4"/>
    <dgm:cxn modelId="{B35A7C29-5C7B-42FD-AAC3-71A46AD6030A}" type="presOf" srcId="{9A0A1B48-08CE-44F2-8C66-5814C06EE4CC}" destId="{41590EE3-70B4-4E0E-8D44-18EF1FD97F2E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F354851-8E0F-4F93-81A7-4B295A7AE35E}" type="presOf" srcId="{88AF55BF-2C52-478B-8F7B-157C2C0B3B5C}" destId="{A222F7FC-2C70-4D44-8E21-34A02376492D}" srcOrd="0" destOrd="0" presId="urn:microsoft.com/office/officeart/2005/8/layout/hierarchy4"/>
    <dgm:cxn modelId="{CD8B7626-78FA-4C6A-9712-2814E4F1871A}" type="presOf" srcId="{44367D81-039C-4579-8E09-66CAF90F5041}" destId="{085136A3-D02F-461C-B31C-FD1D69D16759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45992667-696E-473D-91E1-AACC44F0CC51}" type="presOf" srcId="{CD119780-6575-4106-AE5B-2CC6B48E5482}" destId="{14BABD28-5047-47A3-A701-B7AFBBE28819}" srcOrd="0" destOrd="0" presId="urn:microsoft.com/office/officeart/2005/8/layout/hierarchy4"/>
    <dgm:cxn modelId="{4AB6C40D-47E1-47C3-A95F-F874C4CCCCD4}" type="presOf" srcId="{946393D2-3BB5-4D19-BAF6-84B7339845C4}" destId="{9DF12F5D-797B-4C71-93F7-7C835BFF7982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99BC7919-DAA7-45BF-83EF-59083EE8914C}" type="presOf" srcId="{6B08672F-E0FF-490A-8A6A-EE15E9A347DB}" destId="{F6FE7E8E-883A-4C79-93F7-AEF9AEF9F9DE}" srcOrd="0" destOrd="0" presId="urn:microsoft.com/office/officeart/2005/8/layout/hierarchy4"/>
    <dgm:cxn modelId="{9F96750D-4E4C-4472-9191-BC2BE3CE1D95}" type="presOf" srcId="{5A6BA2F8-AB86-4FEA-9FCE-F9FA52A7F9A0}" destId="{EFD09625-1EEB-463A-9D51-52F09A5E039B}" srcOrd="0" destOrd="0" presId="urn:microsoft.com/office/officeart/2005/8/layout/hierarchy4"/>
    <dgm:cxn modelId="{6023A676-413C-48BF-8256-3FAA765F2D02}" type="presOf" srcId="{A0EE0816-71FE-4855-B1E0-02990AF78A21}" destId="{4DC6FEF6-AA8E-4A28-95B0-4EA11C79CD95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DE2A8D17-8C46-47A0-A1F1-280599127FA3}" type="presOf" srcId="{CE075476-E9CA-4A59-A127-31223E8D37A1}" destId="{25DDEEC2-9BA5-4367-BB24-33CAA47BBC09}" srcOrd="0" destOrd="0" presId="urn:microsoft.com/office/officeart/2005/8/layout/hierarchy4"/>
    <dgm:cxn modelId="{4282EEDC-5245-44CD-B0CD-FAC89ECE1DBF}" type="presOf" srcId="{7711325B-E859-44FE-8B41-57F9AFDCA54B}" destId="{576C6983-4618-426C-8177-DEA9FE3AC4EB}" srcOrd="0" destOrd="0" presId="urn:microsoft.com/office/officeart/2005/8/layout/hierarchy4"/>
    <dgm:cxn modelId="{46ED10CE-D67F-45F8-BEF7-B089294E7505}" type="presOf" srcId="{A57325F4-ED51-4632-8210-EB7BB1A937E3}" destId="{98728C6C-700D-4AF5-919D-571D1B1C73D6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7A00A24F-0A59-4DD2-90BB-BE82AAF44513}" type="presOf" srcId="{791EFB96-2A48-4A9C-BE1D-F031EA878AFE}" destId="{615F75F9-6DBD-4ECA-9FA4-52847E4C9098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DB8DADFC-393A-4664-B8CD-4F13E4027BA9}" type="presOf" srcId="{F6F97186-B344-4193-9FE9-6DFB5403A289}" destId="{8A4A9CFA-AEA9-4F05-83EE-AD7DC19C36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94AD0483-BE1C-42F3-9326-83B195A34FFC}" type="presParOf" srcId="{25DDEEC2-9BA5-4367-BB24-33CAA47BBC09}" destId="{87933F1B-038B-4A5D-83E8-61DBF60EC4B3}" srcOrd="0" destOrd="0" presId="urn:microsoft.com/office/officeart/2005/8/layout/hierarchy4"/>
    <dgm:cxn modelId="{52B236EF-8178-48C2-9A23-D126D8395D88}" type="presParOf" srcId="{87933F1B-038B-4A5D-83E8-61DBF60EC4B3}" destId="{9DF12F5D-797B-4C71-93F7-7C835BFF7982}" srcOrd="0" destOrd="0" presId="urn:microsoft.com/office/officeart/2005/8/layout/hierarchy4"/>
    <dgm:cxn modelId="{F7AB49D6-6DD1-4921-961E-D4CBCF6B7A17}" type="presParOf" srcId="{87933F1B-038B-4A5D-83E8-61DBF60EC4B3}" destId="{BB51C614-670C-40C7-BCBD-B3150FB090FB}" srcOrd="1" destOrd="0" presId="urn:microsoft.com/office/officeart/2005/8/layout/hierarchy4"/>
    <dgm:cxn modelId="{CACAE238-A855-4D2E-9FEE-BAE9877D45A4}" type="presParOf" srcId="{87933F1B-038B-4A5D-83E8-61DBF60EC4B3}" destId="{B74154C5-AFFE-498C-8E4C-911D7456AC97}" srcOrd="2" destOrd="0" presId="urn:microsoft.com/office/officeart/2005/8/layout/hierarchy4"/>
    <dgm:cxn modelId="{8C0F9325-869B-4E77-99AC-63621176F5A0}" type="presParOf" srcId="{B74154C5-AFFE-498C-8E4C-911D7456AC97}" destId="{AA6E5317-C9D5-49D6-9218-04A9A8CDF9E8}" srcOrd="0" destOrd="0" presId="urn:microsoft.com/office/officeart/2005/8/layout/hierarchy4"/>
    <dgm:cxn modelId="{624FEE54-DC3F-499A-9F0D-B989493A58AF}" type="presParOf" srcId="{AA6E5317-C9D5-49D6-9218-04A9A8CDF9E8}" destId="{EFD09625-1EEB-463A-9D51-52F09A5E039B}" srcOrd="0" destOrd="0" presId="urn:microsoft.com/office/officeart/2005/8/layout/hierarchy4"/>
    <dgm:cxn modelId="{A97F549E-EC7D-488C-9FD7-5D870619CF0E}" type="presParOf" srcId="{AA6E5317-C9D5-49D6-9218-04A9A8CDF9E8}" destId="{D65A41FF-7035-4133-9240-517AEBC67369}" srcOrd="1" destOrd="0" presId="urn:microsoft.com/office/officeart/2005/8/layout/hierarchy4"/>
    <dgm:cxn modelId="{2D6ED6DB-DDD2-42AE-8B99-C7AA46E5C129}" type="presParOf" srcId="{AA6E5317-C9D5-49D6-9218-04A9A8CDF9E8}" destId="{ED986375-36F5-4143-A5F0-85653599471E}" srcOrd="2" destOrd="0" presId="urn:microsoft.com/office/officeart/2005/8/layout/hierarchy4"/>
    <dgm:cxn modelId="{46BC3597-D584-4A2C-816C-C942A56024F7}" type="presParOf" srcId="{ED986375-36F5-4143-A5F0-85653599471E}" destId="{3DBCE625-CEFD-4EF1-944D-CC5E1F9EB348}" srcOrd="0" destOrd="0" presId="urn:microsoft.com/office/officeart/2005/8/layout/hierarchy4"/>
    <dgm:cxn modelId="{2F7E745D-D0DA-457F-9B95-A987D9068EAB}" type="presParOf" srcId="{3DBCE625-CEFD-4EF1-944D-CC5E1F9EB348}" destId="{A222F7FC-2C70-4D44-8E21-34A02376492D}" srcOrd="0" destOrd="0" presId="urn:microsoft.com/office/officeart/2005/8/layout/hierarchy4"/>
    <dgm:cxn modelId="{D25B6D12-BD0A-40E0-805E-38C6D7CE8858}" type="presParOf" srcId="{3DBCE625-CEFD-4EF1-944D-CC5E1F9EB348}" destId="{F0163781-30A9-4492-8F46-0B375E77D606}" srcOrd="1" destOrd="0" presId="urn:microsoft.com/office/officeart/2005/8/layout/hierarchy4"/>
    <dgm:cxn modelId="{186F27F6-9391-4F9C-93C7-7C1F40828007}" type="presParOf" srcId="{3DBCE625-CEFD-4EF1-944D-CC5E1F9EB348}" destId="{6207E762-9DCF-4231-A9C6-08BD43E83D20}" srcOrd="2" destOrd="0" presId="urn:microsoft.com/office/officeart/2005/8/layout/hierarchy4"/>
    <dgm:cxn modelId="{B8E382FB-77B4-4770-8833-48DF2F298921}" type="presParOf" srcId="{6207E762-9DCF-4231-A9C6-08BD43E83D20}" destId="{CFAF5DA1-06E5-4585-BDBB-446033F9BE23}" srcOrd="0" destOrd="0" presId="urn:microsoft.com/office/officeart/2005/8/layout/hierarchy4"/>
    <dgm:cxn modelId="{C2EC62D5-701A-42E0-B7E2-553239083F63}" type="presParOf" srcId="{CFAF5DA1-06E5-4585-BDBB-446033F9BE23}" destId="{F6FE7E8E-883A-4C79-93F7-AEF9AEF9F9DE}" srcOrd="0" destOrd="0" presId="urn:microsoft.com/office/officeart/2005/8/layout/hierarchy4"/>
    <dgm:cxn modelId="{267EBEE2-F6AF-4763-8E5F-4A69A121E72A}" type="presParOf" srcId="{CFAF5DA1-06E5-4585-BDBB-446033F9BE23}" destId="{F4A7653C-2830-4B7A-B97A-E0B91F2A457A}" srcOrd="1" destOrd="0" presId="urn:microsoft.com/office/officeart/2005/8/layout/hierarchy4"/>
    <dgm:cxn modelId="{A4F260EB-9B6B-4D53-88D8-FA1AC9C6DC19}" type="presParOf" srcId="{CFAF5DA1-06E5-4585-BDBB-446033F9BE23}" destId="{E69FA2EB-A010-4E64-83A0-722237B7A7E1}" srcOrd="2" destOrd="0" presId="urn:microsoft.com/office/officeart/2005/8/layout/hierarchy4"/>
    <dgm:cxn modelId="{0E42AB3A-72D4-415C-A80E-ACD90D4A5F43}" type="presParOf" srcId="{E69FA2EB-A010-4E64-83A0-722237B7A7E1}" destId="{67CE9756-A8D0-45D9-86D8-03109F5CBCE9}" srcOrd="0" destOrd="0" presId="urn:microsoft.com/office/officeart/2005/8/layout/hierarchy4"/>
    <dgm:cxn modelId="{F153D7D9-7417-4C14-BE12-F9E3E46FFDEF}" type="presParOf" srcId="{67CE9756-A8D0-45D9-86D8-03109F5CBCE9}" destId="{B0232F34-051D-481D-9CC7-7CFB0339C454}" srcOrd="0" destOrd="0" presId="urn:microsoft.com/office/officeart/2005/8/layout/hierarchy4"/>
    <dgm:cxn modelId="{1A3C6FF7-0917-4855-BA6C-9AF0D375F0B1}" type="presParOf" srcId="{67CE9756-A8D0-45D9-86D8-03109F5CBCE9}" destId="{571A3C60-BC49-49D1-BCCE-B160FCDBC262}" srcOrd="1" destOrd="0" presId="urn:microsoft.com/office/officeart/2005/8/layout/hierarchy4"/>
    <dgm:cxn modelId="{5E4B4228-1E5D-4C78-814D-A1A6C00AB474}" type="presParOf" srcId="{67CE9756-A8D0-45D9-86D8-03109F5CBCE9}" destId="{03D9FDDF-6FEE-4AC3-8403-A2D130230B08}" srcOrd="2" destOrd="0" presId="urn:microsoft.com/office/officeart/2005/8/layout/hierarchy4"/>
    <dgm:cxn modelId="{A233EDB5-266E-4BDC-8CE1-77E98AA2A7CA}" type="presParOf" srcId="{03D9FDDF-6FEE-4AC3-8403-A2D130230B08}" destId="{A97F1489-052C-4C38-86B7-BC4BB90AC75E}" srcOrd="0" destOrd="0" presId="urn:microsoft.com/office/officeart/2005/8/layout/hierarchy4"/>
    <dgm:cxn modelId="{16763D53-8ED1-4B10-A7B3-43006A667614}" type="presParOf" srcId="{A97F1489-052C-4C38-86B7-BC4BB90AC75E}" destId="{4DC6FEF6-AA8E-4A28-95B0-4EA11C79CD95}" srcOrd="0" destOrd="0" presId="urn:microsoft.com/office/officeart/2005/8/layout/hierarchy4"/>
    <dgm:cxn modelId="{6763F992-8341-4897-89CF-E961BFE8B394}" type="presParOf" srcId="{A97F1489-052C-4C38-86B7-BC4BB90AC75E}" destId="{A86EFF89-E9BD-466E-8956-F5C947F3F307}" srcOrd="1" destOrd="0" presId="urn:microsoft.com/office/officeart/2005/8/layout/hierarchy4"/>
    <dgm:cxn modelId="{47F99D51-A64D-4456-9141-57331C6B7637}" type="presParOf" srcId="{A97F1489-052C-4C38-86B7-BC4BB90AC75E}" destId="{63BC19EF-6235-4CE4-A4BA-F52EF090EA43}" srcOrd="2" destOrd="0" presId="urn:microsoft.com/office/officeart/2005/8/layout/hierarchy4"/>
    <dgm:cxn modelId="{A53BBD7D-07BE-444A-A5D0-B16F7983AEF5}" type="presParOf" srcId="{63BC19EF-6235-4CE4-A4BA-F52EF090EA43}" destId="{73293728-592E-4338-AB87-2AC4FCED647C}" srcOrd="0" destOrd="0" presId="urn:microsoft.com/office/officeart/2005/8/layout/hierarchy4"/>
    <dgm:cxn modelId="{65BC9D6D-4C89-42A3-88F4-722319E10D87}" type="presParOf" srcId="{73293728-592E-4338-AB87-2AC4FCED647C}" destId="{615F75F9-6DBD-4ECA-9FA4-52847E4C9098}" srcOrd="0" destOrd="0" presId="urn:microsoft.com/office/officeart/2005/8/layout/hierarchy4"/>
    <dgm:cxn modelId="{2AA803BD-F6E3-4B72-9C6A-1A20A48466A6}" type="presParOf" srcId="{73293728-592E-4338-AB87-2AC4FCED647C}" destId="{C877937E-BF6D-4EE3-A84E-C485A4A82125}" srcOrd="1" destOrd="0" presId="urn:microsoft.com/office/officeart/2005/8/layout/hierarchy4"/>
    <dgm:cxn modelId="{A4459471-7832-4C00-A682-63F8D6430641}" type="presParOf" srcId="{ED986375-36F5-4143-A5F0-85653599471E}" destId="{9F687AEC-AB3B-4512-84AB-9EF38359FE99}" srcOrd="1" destOrd="0" presId="urn:microsoft.com/office/officeart/2005/8/layout/hierarchy4"/>
    <dgm:cxn modelId="{D97410B8-BE95-4DC4-AD00-F2DAC7021D0B}" type="presParOf" srcId="{ED986375-36F5-4143-A5F0-85653599471E}" destId="{113415A5-E91F-4FE8-9BF8-30244626B0BF}" srcOrd="2" destOrd="0" presId="urn:microsoft.com/office/officeart/2005/8/layout/hierarchy4"/>
    <dgm:cxn modelId="{8A2E7F2D-15BC-4648-8396-83BF5A4B277E}" type="presParOf" srcId="{113415A5-E91F-4FE8-9BF8-30244626B0BF}" destId="{98728C6C-700D-4AF5-919D-571D1B1C73D6}" srcOrd="0" destOrd="0" presId="urn:microsoft.com/office/officeart/2005/8/layout/hierarchy4"/>
    <dgm:cxn modelId="{18828AB7-AD09-4D2E-BB93-45169BFDFD0C}" type="presParOf" srcId="{113415A5-E91F-4FE8-9BF8-30244626B0BF}" destId="{7DA4393A-B616-4187-9FD5-5855AF709139}" srcOrd="1" destOrd="0" presId="urn:microsoft.com/office/officeart/2005/8/layout/hierarchy4"/>
    <dgm:cxn modelId="{E93EB92B-2B60-43BE-879A-7611E0AC83D9}" type="presParOf" srcId="{113415A5-E91F-4FE8-9BF8-30244626B0BF}" destId="{5DBF41F9-76A7-4B1D-8947-AD1CA93918D7}" srcOrd="2" destOrd="0" presId="urn:microsoft.com/office/officeart/2005/8/layout/hierarchy4"/>
    <dgm:cxn modelId="{095506A3-B94D-4906-9BC2-695DAB8AFDB2}" type="presParOf" srcId="{5DBF41F9-76A7-4B1D-8947-AD1CA93918D7}" destId="{AE066C26-0F89-4F74-8EEE-568A145904EB}" srcOrd="0" destOrd="0" presId="urn:microsoft.com/office/officeart/2005/8/layout/hierarchy4"/>
    <dgm:cxn modelId="{D1B8CFE3-FCBB-485A-AAA3-00F06F599E0F}" type="presParOf" srcId="{AE066C26-0F89-4F74-8EEE-568A145904EB}" destId="{8A4A9CFA-AEA9-4F05-83EE-AD7DC19C36EB}" srcOrd="0" destOrd="0" presId="urn:microsoft.com/office/officeart/2005/8/layout/hierarchy4"/>
    <dgm:cxn modelId="{DF300F08-A000-4134-BA6C-B152057968AC}" type="presParOf" srcId="{AE066C26-0F89-4F74-8EEE-568A145904EB}" destId="{895BD70D-9B23-4D1F-955D-1C23DF0F0579}" srcOrd="1" destOrd="0" presId="urn:microsoft.com/office/officeart/2005/8/layout/hierarchy4"/>
    <dgm:cxn modelId="{47FB3E93-31AC-4E48-9491-B41A702EB82F}" type="presParOf" srcId="{AE066C26-0F89-4F74-8EEE-568A145904EB}" destId="{74FFA38C-DB40-401A-8BBA-313CB5741F28}" srcOrd="2" destOrd="0" presId="urn:microsoft.com/office/officeart/2005/8/layout/hierarchy4"/>
    <dgm:cxn modelId="{33DD9BAD-47A1-4B92-8ADB-8AD371F975F5}" type="presParOf" srcId="{74FFA38C-DB40-401A-8BBA-313CB5741F28}" destId="{0149EBE6-AA59-4F78-AF18-137F8047AB47}" srcOrd="0" destOrd="0" presId="urn:microsoft.com/office/officeart/2005/8/layout/hierarchy4"/>
    <dgm:cxn modelId="{E7907D80-B89C-4116-9CFE-55CE236FE67E}" type="presParOf" srcId="{0149EBE6-AA59-4F78-AF18-137F8047AB47}" destId="{14BABD28-5047-47A3-A701-B7AFBBE28819}" srcOrd="0" destOrd="0" presId="urn:microsoft.com/office/officeart/2005/8/layout/hierarchy4"/>
    <dgm:cxn modelId="{62376C2F-1D00-451B-98CA-82D3CE35713E}" type="presParOf" srcId="{0149EBE6-AA59-4F78-AF18-137F8047AB47}" destId="{3F489D25-51FA-4C91-9DDF-6BA1DB51256D}" srcOrd="1" destOrd="0" presId="urn:microsoft.com/office/officeart/2005/8/layout/hierarchy4"/>
    <dgm:cxn modelId="{3082A96D-464C-4782-92EB-7E31B487996D}" type="presParOf" srcId="{0149EBE6-AA59-4F78-AF18-137F8047AB47}" destId="{D0D594F6-8533-4A50-8AE7-20755C3BFFA9}" srcOrd="2" destOrd="0" presId="urn:microsoft.com/office/officeart/2005/8/layout/hierarchy4"/>
    <dgm:cxn modelId="{3FC2F26C-E9A5-4E0E-8521-91AA36D5CAD8}" type="presParOf" srcId="{D0D594F6-8533-4A50-8AE7-20755C3BFFA9}" destId="{25C7D557-F0AE-4C4E-8B80-BC2468777DC6}" srcOrd="0" destOrd="0" presId="urn:microsoft.com/office/officeart/2005/8/layout/hierarchy4"/>
    <dgm:cxn modelId="{1865EB57-1114-418D-8A1E-E745D9B05EA1}" type="presParOf" srcId="{25C7D557-F0AE-4C4E-8B80-BC2468777DC6}" destId="{8E7E2D4A-62E6-4A23-A5DD-552A63903B64}" srcOrd="0" destOrd="0" presId="urn:microsoft.com/office/officeart/2005/8/layout/hierarchy4"/>
    <dgm:cxn modelId="{4A5B1A73-C689-4D84-B541-16E302AAD009}" type="presParOf" srcId="{25C7D557-F0AE-4C4E-8B80-BC2468777DC6}" destId="{9B983630-5D09-45D7-92AD-109BAA43CF48}" srcOrd="1" destOrd="0" presId="urn:microsoft.com/office/officeart/2005/8/layout/hierarchy4"/>
    <dgm:cxn modelId="{696F10A0-0FDD-4093-9DE2-7DDD3A2C0766}" type="presParOf" srcId="{25C7D557-F0AE-4C4E-8B80-BC2468777DC6}" destId="{B338BAF6-59FE-4215-B697-18ED9B1E550D}" srcOrd="2" destOrd="0" presId="urn:microsoft.com/office/officeart/2005/8/layout/hierarchy4"/>
    <dgm:cxn modelId="{F397977D-EF01-48DF-ABAF-DCEEC6E3EC54}" type="presParOf" srcId="{B338BAF6-59FE-4215-B697-18ED9B1E550D}" destId="{C2D8D153-FBF9-44C5-B447-F4BF501D8FA1}" srcOrd="0" destOrd="0" presId="urn:microsoft.com/office/officeart/2005/8/layout/hierarchy4"/>
    <dgm:cxn modelId="{B72D7EF4-170B-4A87-A1EB-2038006506C8}" type="presParOf" srcId="{C2D8D153-FBF9-44C5-B447-F4BF501D8FA1}" destId="{085136A3-D02F-461C-B31C-FD1D69D16759}" srcOrd="0" destOrd="0" presId="urn:microsoft.com/office/officeart/2005/8/layout/hierarchy4"/>
    <dgm:cxn modelId="{E3B0753F-11D6-43DE-A946-65981E82F25F}" type="presParOf" srcId="{C2D8D153-FBF9-44C5-B447-F4BF501D8FA1}" destId="{8A9FECDA-0971-4926-9F35-6C36E65B14A9}" srcOrd="1" destOrd="0" presId="urn:microsoft.com/office/officeart/2005/8/layout/hierarchy4"/>
    <dgm:cxn modelId="{0B5C7D39-5FD1-44FF-A75C-1C851325CC0C}" type="presParOf" srcId="{B74154C5-AFFE-498C-8E4C-911D7456AC97}" destId="{694C6A3E-E1B4-4940-ABED-A0BE47161CCE}" srcOrd="1" destOrd="0" presId="urn:microsoft.com/office/officeart/2005/8/layout/hierarchy4"/>
    <dgm:cxn modelId="{C8DA695F-73F1-43E8-A2D2-271349DA1EB9}" type="presParOf" srcId="{B74154C5-AFFE-498C-8E4C-911D7456AC97}" destId="{22BDFE06-8D1B-4C76-8FF0-2DABD4B35522}" srcOrd="2" destOrd="0" presId="urn:microsoft.com/office/officeart/2005/8/layout/hierarchy4"/>
    <dgm:cxn modelId="{EC3D026C-1E02-41D4-81CF-96EBF1C18E7E}" type="presParOf" srcId="{22BDFE06-8D1B-4C76-8FF0-2DABD4B35522}" destId="{576C6983-4618-426C-8177-DEA9FE3AC4EB}" srcOrd="0" destOrd="0" presId="urn:microsoft.com/office/officeart/2005/8/layout/hierarchy4"/>
    <dgm:cxn modelId="{6BCE60C5-9B61-4886-9A0A-1615488C3779}" type="presParOf" srcId="{22BDFE06-8D1B-4C76-8FF0-2DABD4B35522}" destId="{498D5BED-6816-45E0-A418-8DCFF49902AF}" srcOrd="1" destOrd="0" presId="urn:microsoft.com/office/officeart/2005/8/layout/hierarchy4"/>
    <dgm:cxn modelId="{365F8973-84EB-43CA-BAD0-2A752D2D002D}" type="presParOf" srcId="{22BDFE06-8D1B-4C76-8FF0-2DABD4B35522}" destId="{508A389B-C0F5-43D4-BD46-7C9F058EB2F7}" srcOrd="2" destOrd="0" presId="urn:microsoft.com/office/officeart/2005/8/layout/hierarchy4"/>
    <dgm:cxn modelId="{F4FF904A-C342-41CF-9839-C0C6216E0F46}" type="presParOf" srcId="{508A389B-C0F5-43D4-BD46-7C9F058EB2F7}" destId="{4BE30B0A-6BC4-4384-8F26-09633F1C2F67}" srcOrd="0" destOrd="0" presId="urn:microsoft.com/office/officeart/2005/8/layout/hierarchy4"/>
    <dgm:cxn modelId="{DCBFFD5B-02DE-4A19-A1A9-940B29978B76}" type="presParOf" srcId="{4BE30B0A-6BC4-4384-8F26-09633F1C2F67}" destId="{C1736FFF-D3A9-461C-843A-75D86022B9DC}" srcOrd="0" destOrd="0" presId="urn:microsoft.com/office/officeart/2005/8/layout/hierarchy4"/>
    <dgm:cxn modelId="{AD738CE0-1E91-4684-A6E7-EFA4C3BFDDDE}" type="presParOf" srcId="{4BE30B0A-6BC4-4384-8F26-09633F1C2F67}" destId="{45FD02FA-D649-4107-81C7-BA7596601166}" srcOrd="1" destOrd="0" presId="urn:microsoft.com/office/officeart/2005/8/layout/hierarchy4"/>
    <dgm:cxn modelId="{E316D06E-915E-430D-BC0A-17CF94CBAF31}" type="presParOf" srcId="{4BE30B0A-6BC4-4384-8F26-09633F1C2F67}" destId="{62BDDD9A-D02D-4EC9-9A51-1238D67179B7}" srcOrd="2" destOrd="0" presId="urn:microsoft.com/office/officeart/2005/8/layout/hierarchy4"/>
    <dgm:cxn modelId="{D2A4D6D4-2CBB-4F4F-89FA-98CABB24FC7E}" type="presParOf" srcId="{62BDDD9A-D02D-4EC9-9A51-1238D67179B7}" destId="{244A4C12-9192-4253-93E3-A0FF0E338196}" srcOrd="0" destOrd="0" presId="urn:microsoft.com/office/officeart/2005/8/layout/hierarchy4"/>
    <dgm:cxn modelId="{C42C66B0-AFDA-4316-AD88-7D52CF6C443B}" type="presParOf" srcId="{244A4C12-9192-4253-93E3-A0FF0E338196}" destId="{33D6FFE4-E349-423D-A7F1-8E1A49A29AC4}" srcOrd="0" destOrd="0" presId="urn:microsoft.com/office/officeart/2005/8/layout/hierarchy4"/>
    <dgm:cxn modelId="{D1E56FF5-3979-4A2D-AE30-B6B8409661B8}" type="presParOf" srcId="{244A4C12-9192-4253-93E3-A0FF0E338196}" destId="{43C3D53A-843E-4C4F-9A60-8FB58F11DD4E}" srcOrd="1" destOrd="0" presId="urn:microsoft.com/office/officeart/2005/8/layout/hierarchy4"/>
    <dgm:cxn modelId="{1ABADF0F-750B-4B30-854B-066C2EB7BEC8}" type="presParOf" srcId="{244A4C12-9192-4253-93E3-A0FF0E338196}" destId="{6E5BFFB0-6E2B-4011-9640-F6BAB03B9ADF}" srcOrd="2" destOrd="0" presId="urn:microsoft.com/office/officeart/2005/8/layout/hierarchy4"/>
    <dgm:cxn modelId="{CCD8F9EA-D711-455B-BC6A-78DD36E577DF}" type="presParOf" srcId="{6E5BFFB0-6E2B-4011-9640-F6BAB03B9ADF}" destId="{FF422C5A-2F9A-4C9D-854E-BFC785439DEC}" srcOrd="0" destOrd="0" presId="urn:microsoft.com/office/officeart/2005/8/layout/hierarchy4"/>
    <dgm:cxn modelId="{BDB62768-78DB-47FF-A09C-772EED8F1F7F}" type="presParOf" srcId="{FF422C5A-2F9A-4C9D-854E-BFC785439DEC}" destId="{C586111C-58B6-40AF-8D8A-60EE680572BA}" srcOrd="0" destOrd="0" presId="urn:microsoft.com/office/officeart/2005/8/layout/hierarchy4"/>
    <dgm:cxn modelId="{4C8D216D-6DF2-41C3-A1FB-FF08F9F537A7}" type="presParOf" srcId="{FF422C5A-2F9A-4C9D-854E-BFC785439DEC}" destId="{A0E0AB26-1DEA-4D08-AD62-8A7E0816A59C}" srcOrd="1" destOrd="0" presId="urn:microsoft.com/office/officeart/2005/8/layout/hierarchy4"/>
    <dgm:cxn modelId="{091A60B9-3EDB-4A99-AA8B-B5AF026F6C5F}" type="presParOf" srcId="{FF422C5A-2F9A-4C9D-854E-BFC785439DEC}" destId="{FFF447F9-BACE-4B19-B5DF-5D71FE61C4DC}" srcOrd="2" destOrd="0" presId="urn:microsoft.com/office/officeart/2005/8/layout/hierarchy4"/>
    <dgm:cxn modelId="{FD7EFFFD-25E5-47DB-ADFC-1A6ED6F56330}" type="presParOf" srcId="{FFF447F9-BACE-4B19-B5DF-5D71FE61C4DC}" destId="{5106FDE3-AC3E-4615-8C4F-829EABC2C26C}" srcOrd="0" destOrd="0" presId="urn:microsoft.com/office/officeart/2005/8/layout/hierarchy4"/>
    <dgm:cxn modelId="{90F9E5BB-127B-4999-A55F-86A9340FED66}" type="presParOf" srcId="{5106FDE3-AC3E-4615-8C4F-829EABC2C26C}" destId="{41590EE3-70B4-4E0E-8D44-18EF1FD97F2E}" srcOrd="0" destOrd="0" presId="urn:microsoft.com/office/officeart/2005/8/layout/hierarchy4"/>
    <dgm:cxn modelId="{16EBADAD-6BE1-4F20-A0CC-4FAF979B9939}" type="presParOf" srcId="{5106FDE3-AC3E-4615-8C4F-829EABC2C26C}" destId="{58DAA9F4-0E18-4F78-BD4F-92D296477D35}" srcOrd="1" destOrd="0" presId="urn:microsoft.com/office/officeart/2005/8/layout/hierarchy4"/>
    <dgm:cxn modelId="{0945DF16-B76D-4649-B096-58280A7EBC2F}" type="presParOf" srcId="{5106FDE3-AC3E-4615-8C4F-829EABC2C26C}" destId="{D1A4E4BA-FB74-44DD-88E4-672303AAC4FA}" srcOrd="2" destOrd="0" presId="urn:microsoft.com/office/officeart/2005/8/layout/hierarchy4"/>
    <dgm:cxn modelId="{F05392AC-F337-4911-A5AA-8B2D8ABC11AB}" type="presParOf" srcId="{D1A4E4BA-FB74-44DD-88E4-672303AAC4FA}" destId="{E5B57F09-2B59-4711-A8C9-974EF4149D9A}" srcOrd="0" destOrd="0" presId="urn:microsoft.com/office/officeart/2005/8/layout/hierarchy4"/>
    <dgm:cxn modelId="{E823B5DC-36FB-4521-A9AB-F908506EF34C}" type="presParOf" srcId="{E5B57F09-2B59-4711-A8C9-974EF4149D9A}" destId="{6CE5FDB4-BFBB-4259-A330-B441199BCE24}" srcOrd="0" destOrd="0" presId="urn:microsoft.com/office/officeart/2005/8/layout/hierarchy4"/>
    <dgm:cxn modelId="{630C5453-EBEE-4A12-93E5-C3972B3F0D2B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69,5%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69,6%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38,4%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45,8%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46,3%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3,7%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3,76%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170B419C-6C69-41D5-A499-F282662B11C3}" type="presOf" srcId="{B27758F7-CCC5-4853-943C-C625AC5B9618}" destId="{C1736FFF-D3A9-461C-843A-75D86022B9DC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A04CDD91-1543-4458-A5C4-BD72473F3038}" type="presOf" srcId="{791EFB96-2A48-4A9C-BE1D-F031EA878AFE}" destId="{615F75F9-6DBD-4ECA-9FA4-52847E4C9098}" srcOrd="0" destOrd="0" presId="urn:microsoft.com/office/officeart/2005/8/layout/hierarchy4"/>
    <dgm:cxn modelId="{5CC4B3B4-E181-4444-ACF1-2EAD6B91F4E5}" type="presOf" srcId="{F6F97186-B344-4193-9FE9-6DFB5403A289}" destId="{8A4A9CFA-AEA9-4F05-83EE-AD7DC19C36EB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D5CFD970-442F-4E09-8DD1-46AB0573FE71}" type="presOf" srcId="{A0EE0816-71FE-4855-B1E0-02990AF78A21}" destId="{4DC6FEF6-AA8E-4A28-95B0-4EA11C79CD95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04FA5DD6-9BF7-419C-8E61-D253F8D35125}" type="presOf" srcId="{CE075476-E9CA-4A59-A127-31223E8D37A1}" destId="{25DDEEC2-9BA5-4367-BB24-33CAA47BBC09}" srcOrd="0" destOrd="0" presId="urn:microsoft.com/office/officeart/2005/8/layout/hierarchy4"/>
    <dgm:cxn modelId="{F9D116D4-D612-4AF7-A255-D79836400BF4}" type="presOf" srcId="{88AF55BF-2C52-478B-8F7B-157C2C0B3B5C}" destId="{A222F7FC-2C70-4D44-8E21-34A02376492D}" srcOrd="0" destOrd="0" presId="urn:microsoft.com/office/officeart/2005/8/layout/hierarchy4"/>
    <dgm:cxn modelId="{B195C7A9-6D02-4A6E-8CB7-2C5A5896804B}" type="presOf" srcId="{44367D81-039C-4579-8E09-66CAF90F5041}" destId="{085136A3-D02F-461C-B31C-FD1D69D16759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D098D70D-F475-4724-AB60-9D89B61BA098}" type="presOf" srcId="{38339FB0-E72C-41C6-B50E-F0AC88B19FB8}" destId="{B0232F34-051D-481D-9CC7-7CFB0339C45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4BF9CD0-CCFA-46EC-A519-9727E860F2AD}" type="presOf" srcId="{A1BB5A2E-A45D-4F6A-B329-CD4782193917}" destId="{33D6FFE4-E349-423D-A7F1-8E1A49A29AC4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8755F637-9D48-4A33-87FC-77220853C711}" type="presOf" srcId="{9A0A1B48-08CE-44F2-8C66-5814C06EE4CC}" destId="{41590EE3-70B4-4E0E-8D44-18EF1FD97F2E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66E1036-334C-496A-879C-080FC02E6C6E}" type="presOf" srcId="{A57325F4-ED51-4632-8210-EB7BB1A937E3}" destId="{98728C6C-700D-4AF5-919D-571D1B1C73D6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480E0C3F-ADBC-41AD-BECD-28E1E6215607}" type="presOf" srcId="{946393D2-3BB5-4D19-BAF6-84B7339845C4}" destId="{9DF12F5D-797B-4C71-93F7-7C835BFF7982}" srcOrd="0" destOrd="0" presId="urn:microsoft.com/office/officeart/2005/8/layout/hierarchy4"/>
    <dgm:cxn modelId="{26052D36-63A3-4D8B-9FAA-3A50DAA1CC13}" type="presOf" srcId="{6B08672F-E0FF-490A-8A6A-EE15E9A347DB}" destId="{F6FE7E8E-883A-4C79-93F7-AEF9AEF9F9DE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C9ECD5F-CBF9-4C34-9D58-A84A23186CED}" type="presOf" srcId="{5A6BA2F8-AB86-4FEA-9FCE-F9FA52A7F9A0}" destId="{EFD09625-1EEB-463A-9D51-52F09A5E039B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DF09E768-64EF-493D-8B69-7B030126D862}" type="presOf" srcId="{93520637-36B3-4AB9-B949-92D55141E733}" destId="{8E7E2D4A-62E6-4A23-A5DD-552A63903B64}" srcOrd="0" destOrd="0" presId="urn:microsoft.com/office/officeart/2005/8/layout/hierarchy4"/>
    <dgm:cxn modelId="{3149DA7C-BB5F-4479-A1D9-8007258012B5}" type="presOf" srcId="{B34B6A16-5EF9-4B63-A5E4-12B190B34880}" destId="{C586111C-58B6-40AF-8D8A-60EE680572BA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484D066E-C898-4359-A9DF-21CC8FA9CA3B}" type="presOf" srcId="{7711325B-E859-44FE-8B41-57F9AFDCA54B}" destId="{576C6983-4618-426C-8177-DEA9FE3AC4EB}" srcOrd="0" destOrd="0" presId="urn:microsoft.com/office/officeart/2005/8/layout/hierarchy4"/>
    <dgm:cxn modelId="{17F1F011-6C29-4BF3-BB1F-4BE84BA27D29}" type="presOf" srcId="{614AF9F2-E1A1-4D10-882A-EB6B0D669FCA}" destId="{6CE5FDB4-BFBB-4259-A330-B441199BCE24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EB09FD73-F487-4331-BB6A-BB729EA323A5}" type="presOf" srcId="{CD119780-6575-4106-AE5B-2CC6B48E5482}" destId="{14BABD28-5047-47A3-A701-B7AFBBE28819}" srcOrd="0" destOrd="0" presId="urn:microsoft.com/office/officeart/2005/8/layout/hierarchy4"/>
    <dgm:cxn modelId="{47FEEE87-614D-4877-8F7C-6574D83364AE}" type="presParOf" srcId="{25DDEEC2-9BA5-4367-BB24-33CAA47BBC09}" destId="{87933F1B-038B-4A5D-83E8-61DBF60EC4B3}" srcOrd="0" destOrd="0" presId="urn:microsoft.com/office/officeart/2005/8/layout/hierarchy4"/>
    <dgm:cxn modelId="{CAC6AD55-E382-4195-A746-48E8517B0C44}" type="presParOf" srcId="{87933F1B-038B-4A5D-83E8-61DBF60EC4B3}" destId="{9DF12F5D-797B-4C71-93F7-7C835BFF7982}" srcOrd="0" destOrd="0" presId="urn:microsoft.com/office/officeart/2005/8/layout/hierarchy4"/>
    <dgm:cxn modelId="{7B364551-0504-4390-A176-598217074023}" type="presParOf" srcId="{87933F1B-038B-4A5D-83E8-61DBF60EC4B3}" destId="{BB51C614-670C-40C7-BCBD-B3150FB090FB}" srcOrd="1" destOrd="0" presId="urn:microsoft.com/office/officeart/2005/8/layout/hierarchy4"/>
    <dgm:cxn modelId="{A0341197-112A-4BEA-A7EE-8628D62C6B4F}" type="presParOf" srcId="{87933F1B-038B-4A5D-83E8-61DBF60EC4B3}" destId="{B74154C5-AFFE-498C-8E4C-911D7456AC97}" srcOrd="2" destOrd="0" presId="urn:microsoft.com/office/officeart/2005/8/layout/hierarchy4"/>
    <dgm:cxn modelId="{7DC8F340-A2C5-443B-8E97-0416CA870961}" type="presParOf" srcId="{B74154C5-AFFE-498C-8E4C-911D7456AC97}" destId="{AA6E5317-C9D5-49D6-9218-04A9A8CDF9E8}" srcOrd="0" destOrd="0" presId="urn:microsoft.com/office/officeart/2005/8/layout/hierarchy4"/>
    <dgm:cxn modelId="{EC463326-A4ED-46E7-BD3D-F8A47C190064}" type="presParOf" srcId="{AA6E5317-C9D5-49D6-9218-04A9A8CDF9E8}" destId="{EFD09625-1EEB-463A-9D51-52F09A5E039B}" srcOrd="0" destOrd="0" presId="urn:microsoft.com/office/officeart/2005/8/layout/hierarchy4"/>
    <dgm:cxn modelId="{8B81B65C-F387-4A84-9C3D-2313FD78196E}" type="presParOf" srcId="{AA6E5317-C9D5-49D6-9218-04A9A8CDF9E8}" destId="{D65A41FF-7035-4133-9240-517AEBC67369}" srcOrd="1" destOrd="0" presId="urn:microsoft.com/office/officeart/2005/8/layout/hierarchy4"/>
    <dgm:cxn modelId="{A16442C5-5E5D-42D0-B849-35E4C495F15B}" type="presParOf" srcId="{AA6E5317-C9D5-49D6-9218-04A9A8CDF9E8}" destId="{ED986375-36F5-4143-A5F0-85653599471E}" srcOrd="2" destOrd="0" presId="urn:microsoft.com/office/officeart/2005/8/layout/hierarchy4"/>
    <dgm:cxn modelId="{2E6E8606-E785-46E9-A409-FFA1F91460B5}" type="presParOf" srcId="{ED986375-36F5-4143-A5F0-85653599471E}" destId="{3DBCE625-CEFD-4EF1-944D-CC5E1F9EB348}" srcOrd="0" destOrd="0" presId="urn:microsoft.com/office/officeart/2005/8/layout/hierarchy4"/>
    <dgm:cxn modelId="{3E82402F-D4A2-4174-9FE5-938A8BF48E64}" type="presParOf" srcId="{3DBCE625-CEFD-4EF1-944D-CC5E1F9EB348}" destId="{A222F7FC-2C70-4D44-8E21-34A02376492D}" srcOrd="0" destOrd="0" presId="urn:microsoft.com/office/officeart/2005/8/layout/hierarchy4"/>
    <dgm:cxn modelId="{07537850-4A2A-4D8B-B32C-7C93C945B225}" type="presParOf" srcId="{3DBCE625-CEFD-4EF1-944D-CC5E1F9EB348}" destId="{F0163781-30A9-4492-8F46-0B375E77D606}" srcOrd="1" destOrd="0" presId="urn:microsoft.com/office/officeart/2005/8/layout/hierarchy4"/>
    <dgm:cxn modelId="{1A243EEF-48C4-4307-95A1-5FB193100174}" type="presParOf" srcId="{3DBCE625-CEFD-4EF1-944D-CC5E1F9EB348}" destId="{6207E762-9DCF-4231-A9C6-08BD43E83D20}" srcOrd="2" destOrd="0" presId="urn:microsoft.com/office/officeart/2005/8/layout/hierarchy4"/>
    <dgm:cxn modelId="{2FCD2550-1406-4C10-AB9F-B58D658EC206}" type="presParOf" srcId="{6207E762-9DCF-4231-A9C6-08BD43E83D20}" destId="{CFAF5DA1-06E5-4585-BDBB-446033F9BE23}" srcOrd="0" destOrd="0" presId="urn:microsoft.com/office/officeart/2005/8/layout/hierarchy4"/>
    <dgm:cxn modelId="{C0170B78-89D0-4BCB-8F61-D3F34D7020B4}" type="presParOf" srcId="{CFAF5DA1-06E5-4585-BDBB-446033F9BE23}" destId="{F6FE7E8E-883A-4C79-93F7-AEF9AEF9F9DE}" srcOrd="0" destOrd="0" presId="urn:microsoft.com/office/officeart/2005/8/layout/hierarchy4"/>
    <dgm:cxn modelId="{A02F427E-8BAE-4326-8C8A-F069C609CEB8}" type="presParOf" srcId="{CFAF5DA1-06E5-4585-BDBB-446033F9BE23}" destId="{F4A7653C-2830-4B7A-B97A-E0B91F2A457A}" srcOrd="1" destOrd="0" presId="urn:microsoft.com/office/officeart/2005/8/layout/hierarchy4"/>
    <dgm:cxn modelId="{064B1339-12EF-47BD-9FE9-74042BE684D3}" type="presParOf" srcId="{CFAF5DA1-06E5-4585-BDBB-446033F9BE23}" destId="{E69FA2EB-A010-4E64-83A0-722237B7A7E1}" srcOrd="2" destOrd="0" presId="urn:microsoft.com/office/officeart/2005/8/layout/hierarchy4"/>
    <dgm:cxn modelId="{0A488BC8-6C76-411D-8187-D6BF353A5F80}" type="presParOf" srcId="{E69FA2EB-A010-4E64-83A0-722237B7A7E1}" destId="{67CE9756-A8D0-45D9-86D8-03109F5CBCE9}" srcOrd="0" destOrd="0" presId="urn:microsoft.com/office/officeart/2005/8/layout/hierarchy4"/>
    <dgm:cxn modelId="{F02A5921-6E63-42E2-968A-308E77CD880A}" type="presParOf" srcId="{67CE9756-A8D0-45D9-86D8-03109F5CBCE9}" destId="{B0232F34-051D-481D-9CC7-7CFB0339C454}" srcOrd="0" destOrd="0" presId="urn:microsoft.com/office/officeart/2005/8/layout/hierarchy4"/>
    <dgm:cxn modelId="{5DB4E9A1-516E-4C41-8AD8-B41A9C8DF18E}" type="presParOf" srcId="{67CE9756-A8D0-45D9-86D8-03109F5CBCE9}" destId="{571A3C60-BC49-49D1-BCCE-B160FCDBC262}" srcOrd="1" destOrd="0" presId="urn:microsoft.com/office/officeart/2005/8/layout/hierarchy4"/>
    <dgm:cxn modelId="{4BB718C4-1465-4FA6-996A-9DB1EB8C8234}" type="presParOf" srcId="{67CE9756-A8D0-45D9-86D8-03109F5CBCE9}" destId="{03D9FDDF-6FEE-4AC3-8403-A2D130230B08}" srcOrd="2" destOrd="0" presId="urn:microsoft.com/office/officeart/2005/8/layout/hierarchy4"/>
    <dgm:cxn modelId="{F3529D12-CCEE-4AD2-8DF2-3D325CAD046D}" type="presParOf" srcId="{03D9FDDF-6FEE-4AC3-8403-A2D130230B08}" destId="{A97F1489-052C-4C38-86B7-BC4BB90AC75E}" srcOrd="0" destOrd="0" presId="urn:microsoft.com/office/officeart/2005/8/layout/hierarchy4"/>
    <dgm:cxn modelId="{082E297D-E2FD-423B-9C14-F3BED6143E3C}" type="presParOf" srcId="{A97F1489-052C-4C38-86B7-BC4BB90AC75E}" destId="{4DC6FEF6-AA8E-4A28-95B0-4EA11C79CD95}" srcOrd="0" destOrd="0" presId="urn:microsoft.com/office/officeart/2005/8/layout/hierarchy4"/>
    <dgm:cxn modelId="{D8B49C94-956C-48D7-AAF1-EA6C3F5E1DA4}" type="presParOf" srcId="{A97F1489-052C-4C38-86B7-BC4BB90AC75E}" destId="{A86EFF89-E9BD-466E-8956-F5C947F3F307}" srcOrd="1" destOrd="0" presId="urn:microsoft.com/office/officeart/2005/8/layout/hierarchy4"/>
    <dgm:cxn modelId="{88B41868-18C7-4696-898E-ED9E5C7C1D00}" type="presParOf" srcId="{A97F1489-052C-4C38-86B7-BC4BB90AC75E}" destId="{63BC19EF-6235-4CE4-A4BA-F52EF090EA43}" srcOrd="2" destOrd="0" presId="urn:microsoft.com/office/officeart/2005/8/layout/hierarchy4"/>
    <dgm:cxn modelId="{F7F31416-400F-4395-9DC5-E5D65C47E258}" type="presParOf" srcId="{63BC19EF-6235-4CE4-A4BA-F52EF090EA43}" destId="{73293728-592E-4338-AB87-2AC4FCED647C}" srcOrd="0" destOrd="0" presId="urn:microsoft.com/office/officeart/2005/8/layout/hierarchy4"/>
    <dgm:cxn modelId="{0CCE6CA4-FE96-40C3-95D4-4815AAA2EE4A}" type="presParOf" srcId="{73293728-592E-4338-AB87-2AC4FCED647C}" destId="{615F75F9-6DBD-4ECA-9FA4-52847E4C9098}" srcOrd="0" destOrd="0" presId="urn:microsoft.com/office/officeart/2005/8/layout/hierarchy4"/>
    <dgm:cxn modelId="{7A3BE8D1-581E-40E9-ABB6-D15F0049204E}" type="presParOf" srcId="{73293728-592E-4338-AB87-2AC4FCED647C}" destId="{C877937E-BF6D-4EE3-A84E-C485A4A82125}" srcOrd="1" destOrd="0" presId="urn:microsoft.com/office/officeart/2005/8/layout/hierarchy4"/>
    <dgm:cxn modelId="{EC50C757-BBA4-4BF6-B0E3-8151E7514904}" type="presParOf" srcId="{ED986375-36F5-4143-A5F0-85653599471E}" destId="{9F687AEC-AB3B-4512-84AB-9EF38359FE99}" srcOrd="1" destOrd="0" presId="urn:microsoft.com/office/officeart/2005/8/layout/hierarchy4"/>
    <dgm:cxn modelId="{E2FF6CFF-5D8B-4618-8F29-AA7F10ADAE78}" type="presParOf" srcId="{ED986375-36F5-4143-A5F0-85653599471E}" destId="{113415A5-E91F-4FE8-9BF8-30244626B0BF}" srcOrd="2" destOrd="0" presId="urn:microsoft.com/office/officeart/2005/8/layout/hierarchy4"/>
    <dgm:cxn modelId="{033DE5B7-333E-49EC-BA3B-10F0797318AC}" type="presParOf" srcId="{113415A5-E91F-4FE8-9BF8-30244626B0BF}" destId="{98728C6C-700D-4AF5-919D-571D1B1C73D6}" srcOrd="0" destOrd="0" presId="urn:microsoft.com/office/officeart/2005/8/layout/hierarchy4"/>
    <dgm:cxn modelId="{547E653F-9BC2-4C96-953F-133B6896D041}" type="presParOf" srcId="{113415A5-E91F-4FE8-9BF8-30244626B0BF}" destId="{7DA4393A-B616-4187-9FD5-5855AF709139}" srcOrd="1" destOrd="0" presId="urn:microsoft.com/office/officeart/2005/8/layout/hierarchy4"/>
    <dgm:cxn modelId="{C7A4B381-AB0B-46F4-8AB1-478522DB77C0}" type="presParOf" srcId="{113415A5-E91F-4FE8-9BF8-30244626B0BF}" destId="{5DBF41F9-76A7-4B1D-8947-AD1CA93918D7}" srcOrd="2" destOrd="0" presId="urn:microsoft.com/office/officeart/2005/8/layout/hierarchy4"/>
    <dgm:cxn modelId="{1047DB6C-CD16-437E-B4E7-85F6A3BC3DEC}" type="presParOf" srcId="{5DBF41F9-76A7-4B1D-8947-AD1CA93918D7}" destId="{AE066C26-0F89-4F74-8EEE-568A145904EB}" srcOrd="0" destOrd="0" presId="urn:microsoft.com/office/officeart/2005/8/layout/hierarchy4"/>
    <dgm:cxn modelId="{5103A110-3477-4465-B7F6-C2E8920AEB46}" type="presParOf" srcId="{AE066C26-0F89-4F74-8EEE-568A145904EB}" destId="{8A4A9CFA-AEA9-4F05-83EE-AD7DC19C36EB}" srcOrd="0" destOrd="0" presId="urn:microsoft.com/office/officeart/2005/8/layout/hierarchy4"/>
    <dgm:cxn modelId="{15818248-146C-4F9E-A9AB-4041099F935C}" type="presParOf" srcId="{AE066C26-0F89-4F74-8EEE-568A145904EB}" destId="{895BD70D-9B23-4D1F-955D-1C23DF0F0579}" srcOrd="1" destOrd="0" presId="urn:microsoft.com/office/officeart/2005/8/layout/hierarchy4"/>
    <dgm:cxn modelId="{761B5D8C-2B17-4BFC-863A-13A3D90C5741}" type="presParOf" srcId="{AE066C26-0F89-4F74-8EEE-568A145904EB}" destId="{74FFA38C-DB40-401A-8BBA-313CB5741F28}" srcOrd="2" destOrd="0" presId="urn:microsoft.com/office/officeart/2005/8/layout/hierarchy4"/>
    <dgm:cxn modelId="{A2B3685A-C8C0-4CF2-A36B-043D54E2E723}" type="presParOf" srcId="{74FFA38C-DB40-401A-8BBA-313CB5741F28}" destId="{0149EBE6-AA59-4F78-AF18-137F8047AB47}" srcOrd="0" destOrd="0" presId="urn:microsoft.com/office/officeart/2005/8/layout/hierarchy4"/>
    <dgm:cxn modelId="{D5195A35-BE50-49AD-A1F1-2FA5FB8DD58B}" type="presParOf" srcId="{0149EBE6-AA59-4F78-AF18-137F8047AB47}" destId="{14BABD28-5047-47A3-A701-B7AFBBE28819}" srcOrd="0" destOrd="0" presId="urn:microsoft.com/office/officeart/2005/8/layout/hierarchy4"/>
    <dgm:cxn modelId="{9E6569BD-9688-460E-BEE1-E327EEA26D02}" type="presParOf" srcId="{0149EBE6-AA59-4F78-AF18-137F8047AB47}" destId="{3F489D25-51FA-4C91-9DDF-6BA1DB51256D}" srcOrd="1" destOrd="0" presId="urn:microsoft.com/office/officeart/2005/8/layout/hierarchy4"/>
    <dgm:cxn modelId="{682A5054-5BF4-461C-9386-452BAAEC786B}" type="presParOf" srcId="{0149EBE6-AA59-4F78-AF18-137F8047AB47}" destId="{D0D594F6-8533-4A50-8AE7-20755C3BFFA9}" srcOrd="2" destOrd="0" presId="urn:microsoft.com/office/officeart/2005/8/layout/hierarchy4"/>
    <dgm:cxn modelId="{B0C3AAF2-5A15-4F39-8353-31949A645C0F}" type="presParOf" srcId="{D0D594F6-8533-4A50-8AE7-20755C3BFFA9}" destId="{25C7D557-F0AE-4C4E-8B80-BC2468777DC6}" srcOrd="0" destOrd="0" presId="urn:microsoft.com/office/officeart/2005/8/layout/hierarchy4"/>
    <dgm:cxn modelId="{5340198A-7BF9-43A1-88F7-8C36EC90FEFE}" type="presParOf" srcId="{25C7D557-F0AE-4C4E-8B80-BC2468777DC6}" destId="{8E7E2D4A-62E6-4A23-A5DD-552A63903B64}" srcOrd="0" destOrd="0" presId="urn:microsoft.com/office/officeart/2005/8/layout/hierarchy4"/>
    <dgm:cxn modelId="{D01DD4CF-DF58-4585-A1CC-8E1AF9CF88CE}" type="presParOf" srcId="{25C7D557-F0AE-4C4E-8B80-BC2468777DC6}" destId="{9B983630-5D09-45D7-92AD-109BAA43CF48}" srcOrd="1" destOrd="0" presId="urn:microsoft.com/office/officeart/2005/8/layout/hierarchy4"/>
    <dgm:cxn modelId="{29FCC065-ABB4-4640-B9EC-5A68AE7EA25E}" type="presParOf" srcId="{25C7D557-F0AE-4C4E-8B80-BC2468777DC6}" destId="{B338BAF6-59FE-4215-B697-18ED9B1E550D}" srcOrd="2" destOrd="0" presId="urn:microsoft.com/office/officeart/2005/8/layout/hierarchy4"/>
    <dgm:cxn modelId="{8D6F2F02-4060-44EA-AF6E-A334B85A8110}" type="presParOf" srcId="{B338BAF6-59FE-4215-B697-18ED9B1E550D}" destId="{C2D8D153-FBF9-44C5-B447-F4BF501D8FA1}" srcOrd="0" destOrd="0" presId="urn:microsoft.com/office/officeart/2005/8/layout/hierarchy4"/>
    <dgm:cxn modelId="{75A05A92-6416-4E7F-B012-2F2706B9CCBA}" type="presParOf" srcId="{C2D8D153-FBF9-44C5-B447-F4BF501D8FA1}" destId="{085136A3-D02F-461C-B31C-FD1D69D16759}" srcOrd="0" destOrd="0" presId="urn:microsoft.com/office/officeart/2005/8/layout/hierarchy4"/>
    <dgm:cxn modelId="{A3BCB80F-F506-472C-8BA9-820B50AFFE50}" type="presParOf" srcId="{C2D8D153-FBF9-44C5-B447-F4BF501D8FA1}" destId="{8A9FECDA-0971-4926-9F35-6C36E65B14A9}" srcOrd="1" destOrd="0" presId="urn:microsoft.com/office/officeart/2005/8/layout/hierarchy4"/>
    <dgm:cxn modelId="{08EC4A7E-D4DB-4C37-8C97-4E6A1FDD508D}" type="presParOf" srcId="{B74154C5-AFFE-498C-8E4C-911D7456AC97}" destId="{694C6A3E-E1B4-4940-ABED-A0BE47161CCE}" srcOrd="1" destOrd="0" presId="urn:microsoft.com/office/officeart/2005/8/layout/hierarchy4"/>
    <dgm:cxn modelId="{A506D3F4-B3CC-4F37-817D-9E5EEB9DCF26}" type="presParOf" srcId="{B74154C5-AFFE-498C-8E4C-911D7456AC97}" destId="{22BDFE06-8D1B-4C76-8FF0-2DABD4B35522}" srcOrd="2" destOrd="0" presId="urn:microsoft.com/office/officeart/2005/8/layout/hierarchy4"/>
    <dgm:cxn modelId="{0324F060-B5A3-4950-892D-3A0233B1DF34}" type="presParOf" srcId="{22BDFE06-8D1B-4C76-8FF0-2DABD4B35522}" destId="{576C6983-4618-426C-8177-DEA9FE3AC4EB}" srcOrd="0" destOrd="0" presId="urn:microsoft.com/office/officeart/2005/8/layout/hierarchy4"/>
    <dgm:cxn modelId="{8A3E2454-3EC2-46FD-967A-49274DBE463E}" type="presParOf" srcId="{22BDFE06-8D1B-4C76-8FF0-2DABD4B35522}" destId="{498D5BED-6816-45E0-A418-8DCFF49902AF}" srcOrd="1" destOrd="0" presId="urn:microsoft.com/office/officeart/2005/8/layout/hierarchy4"/>
    <dgm:cxn modelId="{FDC796F0-6FF3-4940-ADB3-A424C0D53B50}" type="presParOf" srcId="{22BDFE06-8D1B-4C76-8FF0-2DABD4B35522}" destId="{508A389B-C0F5-43D4-BD46-7C9F058EB2F7}" srcOrd="2" destOrd="0" presId="urn:microsoft.com/office/officeart/2005/8/layout/hierarchy4"/>
    <dgm:cxn modelId="{87F2D974-3193-4BF8-A916-D8A467F3AF94}" type="presParOf" srcId="{508A389B-C0F5-43D4-BD46-7C9F058EB2F7}" destId="{4BE30B0A-6BC4-4384-8F26-09633F1C2F67}" srcOrd="0" destOrd="0" presId="urn:microsoft.com/office/officeart/2005/8/layout/hierarchy4"/>
    <dgm:cxn modelId="{CA5F3900-D40D-4DAA-9BAD-E64BFDED210A}" type="presParOf" srcId="{4BE30B0A-6BC4-4384-8F26-09633F1C2F67}" destId="{C1736FFF-D3A9-461C-843A-75D86022B9DC}" srcOrd="0" destOrd="0" presId="urn:microsoft.com/office/officeart/2005/8/layout/hierarchy4"/>
    <dgm:cxn modelId="{9FC4FE75-0739-45DE-ADEF-39C17CAD8427}" type="presParOf" srcId="{4BE30B0A-6BC4-4384-8F26-09633F1C2F67}" destId="{45FD02FA-D649-4107-81C7-BA7596601166}" srcOrd="1" destOrd="0" presId="urn:microsoft.com/office/officeart/2005/8/layout/hierarchy4"/>
    <dgm:cxn modelId="{D104F3F8-63EC-46E5-83F8-06B9CD1F931C}" type="presParOf" srcId="{4BE30B0A-6BC4-4384-8F26-09633F1C2F67}" destId="{62BDDD9A-D02D-4EC9-9A51-1238D67179B7}" srcOrd="2" destOrd="0" presId="urn:microsoft.com/office/officeart/2005/8/layout/hierarchy4"/>
    <dgm:cxn modelId="{489BDD59-8079-402E-85E2-91A8BAC86455}" type="presParOf" srcId="{62BDDD9A-D02D-4EC9-9A51-1238D67179B7}" destId="{244A4C12-9192-4253-93E3-A0FF0E338196}" srcOrd="0" destOrd="0" presId="urn:microsoft.com/office/officeart/2005/8/layout/hierarchy4"/>
    <dgm:cxn modelId="{580618D5-356F-438A-AF2F-743F11068644}" type="presParOf" srcId="{244A4C12-9192-4253-93E3-A0FF0E338196}" destId="{33D6FFE4-E349-423D-A7F1-8E1A49A29AC4}" srcOrd="0" destOrd="0" presId="urn:microsoft.com/office/officeart/2005/8/layout/hierarchy4"/>
    <dgm:cxn modelId="{08A244DD-7BC8-4073-8B99-E8411A670B6D}" type="presParOf" srcId="{244A4C12-9192-4253-93E3-A0FF0E338196}" destId="{43C3D53A-843E-4C4F-9A60-8FB58F11DD4E}" srcOrd="1" destOrd="0" presId="urn:microsoft.com/office/officeart/2005/8/layout/hierarchy4"/>
    <dgm:cxn modelId="{78BF8CE5-ED8F-4C0F-A4D6-D749B1FF0C4A}" type="presParOf" srcId="{244A4C12-9192-4253-93E3-A0FF0E338196}" destId="{6E5BFFB0-6E2B-4011-9640-F6BAB03B9ADF}" srcOrd="2" destOrd="0" presId="urn:microsoft.com/office/officeart/2005/8/layout/hierarchy4"/>
    <dgm:cxn modelId="{BF9720C6-23C0-4D16-90AD-FA60228FB8A5}" type="presParOf" srcId="{6E5BFFB0-6E2B-4011-9640-F6BAB03B9ADF}" destId="{FF422C5A-2F9A-4C9D-854E-BFC785439DEC}" srcOrd="0" destOrd="0" presId="urn:microsoft.com/office/officeart/2005/8/layout/hierarchy4"/>
    <dgm:cxn modelId="{D51C2131-B583-4B23-B2D6-CE6146BDEB36}" type="presParOf" srcId="{FF422C5A-2F9A-4C9D-854E-BFC785439DEC}" destId="{C586111C-58B6-40AF-8D8A-60EE680572BA}" srcOrd="0" destOrd="0" presId="urn:microsoft.com/office/officeart/2005/8/layout/hierarchy4"/>
    <dgm:cxn modelId="{20E6BB86-12A4-4450-AAA4-8B547E37B6D6}" type="presParOf" srcId="{FF422C5A-2F9A-4C9D-854E-BFC785439DEC}" destId="{A0E0AB26-1DEA-4D08-AD62-8A7E0816A59C}" srcOrd="1" destOrd="0" presId="urn:microsoft.com/office/officeart/2005/8/layout/hierarchy4"/>
    <dgm:cxn modelId="{3141CE21-6EC4-4C8B-81C6-C5B0A75BF86C}" type="presParOf" srcId="{FF422C5A-2F9A-4C9D-854E-BFC785439DEC}" destId="{FFF447F9-BACE-4B19-B5DF-5D71FE61C4DC}" srcOrd="2" destOrd="0" presId="urn:microsoft.com/office/officeart/2005/8/layout/hierarchy4"/>
    <dgm:cxn modelId="{505995E0-EC52-4179-9A2F-CFB4E5A182C3}" type="presParOf" srcId="{FFF447F9-BACE-4B19-B5DF-5D71FE61C4DC}" destId="{5106FDE3-AC3E-4615-8C4F-829EABC2C26C}" srcOrd="0" destOrd="0" presId="urn:microsoft.com/office/officeart/2005/8/layout/hierarchy4"/>
    <dgm:cxn modelId="{D2543C0A-8A16-4129-A936-987AD0EC159B}" type="presParOf" srcId="{5106FDE3-AC3E-4615-8C4F-829EABC2C26C}" destId="{41590EE3-70B4-4E0E-8D44-18EF1FD97F2E}" srcOrd="0" destOrd="0" presId="urn:microsoft.com/office/officeart/2005/8/layout/hierarchy4"/>
    <dgm:cxn modelId="{0C528487-9641-4C62-87DB-D4D0468B0176}" type="presParOf" srcId="{5106FDE3-AC3E-4615-8C4F-829EABC2C26C}" destId="{58DAA9F4-0E18-4F78-BD4F-92D296477D35}" srcOrd="1" destOrd="0" presId="urn:microsoft.com/office/officeart/2005/8/layout/hierarchy4"/>
    <dgm:cxn modelId="{F45D0914-AF43-482D-BABF-32AECEBDBBBF}" type="presParOf" srcId="{5106FDE3-AC3E-4615-8C4F-829EABC2C26C}" destId="{D1A4E4BA-FB74-44DD-88E4-672303AAC4FA}" srcOrd="2" destOrd="0" presId="urn:microsoft.com/office/officeart/2005/8/layout/hierarchy4"/>
    <dgm:cxn modelId="{6E348CD3-9253-4346-8FD1-9325E5634D4A}" type="presParOf" srcId="{D1A4E4BA-FB74-44DD-88E4-672303AAC4FA}" destId="{E5B57F09-2B59-4711-A8C9-974EF4149D9A}" srcOrd="0" destOrd="0" presId="urn:microsoft.com/office/officeart/2005/8/layout/hierarchy4"/>
    <dgm:cxn modelId="{BBB7E4D2-BA24-446C-B84F-9092EA0774DD}" type="presParOf" srcId="{E5B57F09-2B59-4711-A8C9-974EF4149D9A}" destId="{6CE5FDB4-BFBB-4259-A330-B441199BCE24}" srcOrd="0" destOrd="0" presId="urn:microsoft.com/office/officeart/2005/8/layout/hierarchy4"/>
    <dgm:cxn modelId="{C3153EFF-AD12-4A19-A6B7-44D5D6FC1135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3500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3600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58,9%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101,7%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4,16%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5,1%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54%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56%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39,9%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72,9 руб. на 1 га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49,4 руб. на 1 га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73,5 руб. на 1 га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62688DC3-5051-4A92-95BF-78F3BFA22B09}" type="presOf" srcId="{946393D2-3BB5-4D19-BAF6-84B7339845C4}" destId="{9DF12F5D-797B-4C71-93F7-7C835BFF7982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13FCE179-1866-4E97-9E53-6AC2D210333B}" type="presOf" srcId="{760B7BB0-6CDC-4C42-A4D4-3948592E3CC2}" destId="{D0394572-BF2C-44BB-9A5E-1619CF8086D8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06988A77-0AC6-46A0-8E33-E7EF8F4CEDED}" type="presOf" srcId="{5A6BA2F8-AB86-4FEA-9FCE-F9FA52A7F9A0}" destId="{EFD09625-1EEB-463A-9D51-52F09A5E039B}" srcOrd="0" destOrd="0" presId="urn:microsoft.com/office/officeart/2005/8/layout/hierarchy4"/>
    <dgm:cxn modelId="{26F63AFF-CDF6-48B5-99AC-8A84517B60BF}" type="presOf" srcId="{88AF55BF-2C52-478B-8F7B-157C2C0B3B5C}" destId="{A222F7FC-2C70-4D44-8E21-34A02376492D}" srcOrd="0" destOrd="0" presId="urn:microsoft.com/office/officeart/2005/8/layout/hierarchy4"/>
    <dgm:cxn modelId="{CC58B8C7-C949-4EDB-AAAB-7A936EADCA81}" type="presOf" srcId="{BE98D1AB-A280-4D0B-A815-73E57FD87EC3}" destId="{89DC61A6-3199-4C88-A8D1-98ADCFDD3274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1899193C-1894-4B80-AFFF-DFF86F82F825}" type="presOf" srcId="{CE075476-E9CA-4A59-A127-31223E8D37A1}" destId="{25DDEEC2-9BA5-4367-BB24-33CAA47BBC09}" srcOrd="0" destOrd="0" presId="urn:microsoft.com/office/officeart/2005/8/layout/hierarchy4"/>
    <dgm:cxn modelId="{E7F989D1-6290-4568-926B-634CDFA60001}" type="presOf" srcId="{A57325F4-ED51-4632-8210-EB7BB1A937E3}" destId="{98728C6C-700D-4AF5-919D-571D1B1C73D6}" srcOrd="0" destOrd="0" presId="urn:microsoft.com/office/officeart/2005/8/layout/hierarchy4"/>
    <dgm:cxn modelId="{BD45776F-7171-4A29-A9E9-4FD579351799}" type="presOf" srcId="{6B08672F-E0FF-490A-8A6A-EE15E9A347DB}" destId="{F6FE7E8E-883A-4C79-93F7-AEF9AEF9F9DE}" srcOrd="0" destOrd="0" presId="urn:microsoft.com/office/officeart/2005/8/layout/hierarchy4"/>
    <dgm:cxn modelId="{751D603C-7A72-4FDD-B6AF-EE65EAE60AA9}" type="presOf" srcId="{30D4164A-77BD-4082-90FA-94DEA28292F9}" destId="{6C2FB839-90B1-4C3A-BFA4-60802C25EC81}" srcOrd="0" destOrd="0" presId="urn:microsoft.com/office/officeart/2005/8/layout/hierarchy4"/>
    <dgm:cxn modelId="{D66EF28E-B10C-4F74-BB7F-096E6AEA0222}" type="presOf" srcId="{791EFB96-2A48-4A9C-BE1D-F031EA878AFE}" destId="{615F75F9-6DBD-4ECA-9FA4-52847E4C9098}" srcOrd="0" destOrd="0" presId="urn:microsoft.com/office/officeart/2005/8/layout/hierarchy4"/>
    <dgm:cxn modelId="{E976FA86-B500-43E4-B7BE-94B04CE9CE5E}" type="presOf" srcId="{4D9EF634-1BF2-4A35-90CA-8A6D73717D8F}" destId="{B35EEDEE-A63C-4DC0-9860-A34A7BFD903E}" srcOrd="0" destOrd="0" presId="urn:microsoft.com/office/officeart/2005/8/layout/hierarchy4"/>
    <dgm:cxn modelId="{E57E7B68-1037-4CC9-A8FF-D344E7083AE1}" type="presOf" srcId="{BEF973DE-6365-49F3-835F-CCBF08C4BF08}" destId="{9BB5BEDE-0A68-4B74-853B-ED035F285445}" srcOrd="0" destOrd="0" presId="urn:microsoft.com/office/officeart/2005/8/layout/hierarchy4"/>
    <dgm:cxn modelId="{29F415E8-7EA5-43FD-B68C-778FC3F4ECF7}" type="presOf" srcId="{44367D81-039C-4579-8E09-66CAF90F5041}" destId="{085136A3-D02F-461C-B31C-FD1D69D16759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539715E0-0E4D-4CFF-BBDF-53AF2691535B}" type="presOf" srcId="{B27758F7-CCC5-4853-943C-C625AC5B9618}" destId="{C1736FFF-D3A9-461C-843A-75D86022B9DC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D1E146B8-9B70-4576-BD34-747FA73D0344}" type="presOf" srcId="{38339FB0-E72C-41C6-B50E-F0AC88B19FB8}" destId="{B0232F34-051D-481D-9CC7-7CFB0339C454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A53F81EF-CE59-42B9-BFCB-4FB34FC8C1B9}" type="presOf" srcId="{CD119780-6575-4106-AE5B-2CC6B48E5482}" destId="{14BABD28-5047-47A3-A701-B7AFBBE28819}" srcOrd="0" destOrd="0" presId="urn:microsoft.com/office/officeart/2005/8/layout/hierarchy4"/>
    <dgm:cxn modelId="{1F0CE0EE-F910-419C-999D-A9FD152BE279}" type="presOf" srcId="{9C715FE5-31CA-4541-A958-D2C730C134E0}" destId="{2BC9EB28-F68D-4321-836D-A642C2C0DAB1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CAF0F45-F847-49EE-9513-041247D44F51}" type="presOf" srcId="{1EB24ED6-8318-42F7-A9D6-D82438474064}" destId="{4F8FFF34-D04F-4EDB-B6E8-78ED95BECC76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3CE3C81C-AB98-46AA-B57F-73C926ADD082}" type="presOf" srcId="{B34B6A16-5EF9-4B63-A5E4-12B190B34880}" destId="{C586111C-58B6-40AF-8D8A-60EE680572BA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0F99A76B-9AEC-4072-A136-9D1DBC975755}" type="presOf" srcId="{9A0A1B48-08CE-44F2-8C66-5814C06EE4CC}" destId="{41590EE3-70B4-4E0E-8D44-18EF1FD97F2E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2F08F4F6-A30E-460C-9DBB-8A3EA6A0EB7D}" type="presOf" srcId="{8536FD6B-8AD2-4A43-B337-6FD60B3FD4B2}" destId="{85D767EC-FAE5-4312-B23F-9B41F2C6B7D7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64FE8874-CD33-4026-9FDF-004741F9AA43}" type="presOf" srcId="{7711325B-E859-44FE-8B41-57F9AFDCA54B}" destId="{576C6983-4618-426C-8177-DEA9FE3AC4EB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6EAA3D1D-4100-42FF-9162-9BD7855B0FD3}" type="presOf" srcId="{614AF9F2-E1A1-4D10-882A-EB6B0D669FCA}" destId="{6CE5FDB4-BFBB-4259-A330-B441199BCE24}" srcOrd="0" destOrd="0" presId="urn:microsoft.com/office/officeart/2005/8/layout/hierarchy4"/>
    <dgm:cxn modelId="{B8B2261A-DE54-4CA1-BF04-A8FFDC8449B6}" type="presOf" srcId="{93520637-36B3-4AB9-B949-92D55141E733}" destId="{8E7E2D4A-62E6-4A23-A5DD-552A63903B64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5E686002-02EC-44DB-BED7-2F8683E1E166}" type="presOf" srcId="{A0EE0816-71FE-4855-B1E0-02990AF78A21}" destId="{4DC6FEF6-AA8E-4A28-95B0-4EA11C79CD95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545F37A-4B6A-4A23-BE33-D57C63437783}" type="presOf" srcId="{F6F97186-B344-4193-9FE9-6DFB5403A289}" destId="{8A4A9CFA-AEA9-4F05-83EE-AD7DC19C36EB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005DD43-A985-437A-BAC1-84C569E326CB}" type="presOf" srcId="{A1BB5A2E-A45D-4F6A-B329-CD4782193917}" destId="{33D6FFE4-E349-423D-A7F1-8E1A49A29AC4}" srcOrd="0" destOrd="0" presId="urn:microsoft.com/office/officeart/2005/8/layout/hierarchy4"/>
    <dgm:cxn modelId="{C64B2458-2A24-4010-A3CF-C5B844B19EF3}" type="presOf" srcId="{DC722614-D910-48E5-B4DB-10C9FEEA1F64}" destId="{0173EF90-65AC-40C1-BC63-3905C32CCBD3}" srcOrd="0" destOrd="0" presId="urn:microsoft.com/office/officeart/2005/8/layout/hierarchy4"/>
    <dgm:cxn modelId="{0DA682EB-2CAC-4D30-B5FC-BF6A1C4CA02A}" type="presParOf" srcId="{25DDEEC2-9BA5-4367-BB24-33CAA47BBC09}" destId="{87933F1B-038B-4A5D-83E8-61DBF60EC4B3}" srcOrd="0" destOrd="0" presId="urn:microsoft.com/office/officeart/2005/8/layout/hierarchy4"/>
    <dgm:cxn modelId="{1A4E3E2B-0F91-4D50-BB76-DABF3392C987}" type="presParOf" srcId="{87933F1B-038B-4A5D-83E8-61DBF60EC4B3}" destId="{9DF12F5D-797B-4C71-93F7-7C835BFF7982}" srcOrd="0" destOrd="0" presId="urn:microsoft.com/office/officeart/2005/8/layout/hierarchy4"/>
    <dgm:cxn modelId="{31709F1C-C321-4A41-B485-A76B4575B48B}" type="presParOf" srcId="{87933F1B-038B-4A5D-83E8-61DBF60EC4B3}" destId="{BB51C614-670C-40C7-BCBD-B3150FB090FB}" srcOrd="1" destOrd="0" presId="urn:microsoft.com/office/officeart/2005/8/layout/hierarchy4"/>
    <dgm:cxn modelId="{7126D692-A279-45C4-868B-F451153729BE}" type="presParOf" srcId="{87933F1B-038B-4A5D-83E8-61DBF60EC4B3}" destId="{B74154C5-AFFE-498C-8E4C-911D7456AC97}" srcOrd="2" destOrd="0" presId="urn:microsoft.com/office/officeart/2005/8/layout/hierarchy4"/>
    <dgm:cxn modelId="{228EE016-CD10-4035-B4B7-8190ECFCA346}" type="presParOf" srcId="{B74154C5-AFFE-498C-8E4C-911D7456AC97}" destId="{AA6E5317-C9D5-49D6-9218-04A9A8CDF9E8}" srcOrd="0" destOrd="0" presId="urn:microsoft.com/office/officeart/2005/8/layout/hierarchy4"/>
    <dgm:cxn modelId="{27AB9A2A-8EAF-43C2-98EC-7A00D7E60D01}" type="presParOf" srcId="{AA6E5317-C9D5-49D6-9218-04A9A8CDF9E8}" destId="{EFD09625-1EEB-463A-9D51-52F09A5E039B}" srcOrd="0" destOrd="0" presId="urn:microsoft.com/office/officeart/2005/8/layout/hierarchy4"/>
    <dgm:cxn modelId="{D34CFDC0-E1F0-4BA3-A311-C83BF0511F0B}" type="presParOf" srcId="{AA6E5317-C9D5-49D6-9218-04A9A8CDF9E8}" destId="{D65A41FF-7035-4133-9240-517AEBC67369}" srcOrd="1" destOrd="0" presId="urn:microsoft.com/office/officeart/2005/8/layout/hierarchy4"/>
    <dgm:cxn modelId="{40106833-C538-4841-B826-47997C48020D}" type="presParOf" srcId="{AA6E5317-C9D5-49D6-9218-04A9A8CDF9E8}" destId="{ED986375-36F5-4143-A5F0-85653599471E}" srcOrd="2" destOrd="0" presId="urn:microsoft.com/office/officeart/2005/8/layout/hierarchy4"/>
    <dgm:cxn modelId="{BDB93A35-D5A5-4340-AA60-52F374F7DB5C}" type="presParOf" srcId="{ED986375-36F5-4143-A5F0-85653599471E}" destId="{3DBCE625-CEFD-4EF1-944D-CC5E1F9EB348}" srcOrd="0" destOrd="0" presId="urn:microsoft.com/office/officeart/2005/8/layout/hierarchy4"/>
    <dgm:cxn modelId="{F6D30572-E319-41D4-8790-57D8793EB73F}" type="presParOf" srcId="{3DBCE625-CEFD-4EF1-944D-CC5E1F9EB348}" destId="{A222F7FC-2C70-4D44-8E21-34A02376492D}" srcOrd="0" destOrd="0" presId="urn:microsoft.com/office/officeart/2005/8/layout/hierarchy4"/>
    <dgm:cxn modelId="{42AEE8EF-8987-4EAC-B7EA-0AA9D7ABBA5A}" type="presParOf" srcId="{3DBCE625-CEFD-4EF1-944D-CC5E1F9EB348}" destId="{F0163781-30A9-4492-8F46-0B375E77D606}" srcOrd="1" destOrd="0" presId="urn:microsoft.com/office/officeart/2005/8/layout/hierarchy4"/>
    <dgm:cxn modelId="{5C8D373E-EAD8-4434-93CA-5EF303ADE94B}" type="presParOf" srcId="{3DBCE625-CEFD-4EF1-944D-CC5E1F9EB348}" destId="{6207E762-9DCF-4231-A9C6-08BD43E83D20}" srcOrd="2" destOrd="0" presId="urn:microsoft.com/office/officeart/2005/8/layout/hierarchy4"/>
    <dgm:cxn modelId="{D3E82607-508D-429F-8011-AA52E4EC43B4}" type="presParOf" srcId="{6207E762-9DCF-4231-A9C6-08BD43E83D20}" destId="{CFAF5DA1-06E5-4585-BDBB-446033F9BE23}" srcOrd="0" destOrd="0" presId="urn:microsoft.com/office/officeart/2005/8/layout/hierarchy4"/>
    <dgm:cxn modelId="{965F2AA6-AABF-470D-94FF-0405EF147CF9}" type="presParOf" srcId="{CFAF5DA1-06E5-4585-BDBB-446033F9BE23}" destId="{F6FE7E8E-883A-4C79-93F7-AEF9AEF9F9DE}" srcOrd="0" destOrd="0" presId="urn:microsoft.com/office/officeart/2005/8/layout/hierarchy4"/>
    <dgm:cxn modelId="{21D135E8-1C9D-4D3A-9873-49A63BD40CAD}" type="presParOf" srcId="{CFAF5DA1-06E5-4585-BDBB-446033F9BE23}" destId="{F4A7653C-2830-4B7A-B97A-E0B91F2A457A}" srcOrd="1" destOrd="0" presId="urn:microsoft.com/office/officeart/2005/8/layout/hierarchy4"/>
    <dgm:cxn modelId="{0840DA1E-71FC-48E9-982D-464E99AA1139}" type="presParOf" srcId="{CFAF5DA1-06E5-4585-BDBB-446033F9BE23}" destId="{E69FA2EB-A010-4E64-83A0-722237B7A7E1}" srcOrd="2" destOrd="0" presId="urn:microsoft.com/office/officeart/2005/8/layout/hierarchy4"/>
    <dgm:cxn modelId="{5BF49C0C-3697-42E1-A465-7334B359FB06}" type="presParOf" srcId="{E69FA2EB-A010-4E64-83A0-722237B7A7E1}" destId="{67CE9756-A8D0-45D9-86D8-03109F5CBCE9}" srcOrd="0" destOrd="0" presId="urn:microsoft.com/office/officeart/2005/8/layout/hierarchy4"/>
    <dgm:cxn modelId="{76BD5EE4-03C9-48E1-938C-50E51B629D39}" type="presParOf" srcId="{67CE9756-A8D0-45D9-86D8-03109F5CBCE9}" destId="{B0232F34-051D-481D-9CC7-7CFB0339C454}" srcOrd="0" destOrd="0" presId="urn:microsoft.com/office/officeart/2005/8/layout/hierarchy4"/>
    <dgm:cxn modelId="{F6F263E3-BC9C-4C8A-B7EB-FD2D4FF6796B}" type="presParOf" srcId="{67CE9756-A8D0-45D9-86D8-03109F5CBCE9}" destId="{571A3C60-BC49-49D1-BCCE-B160FCDBC262}" srcOrd="1" destOrd="0" presId="urn:microsoft.com/office/officeart/2005/8/layout/hierarchy4"/>
    <dgm:cxn modelId="{C1E3BA66-4097-4CA5-8CC2-E7C886BDA5A0}" type="presParOf" srcId="{67CE9756-A8D0-45D9-86D8-03109F5CBCE9}" destId="{03D9FDDF-6FEE-4AC3-8403-A2D130230B08}" srcOrd="2" destOrd="0" presId="urn:microsoft.com/office/officeart/2005/8/layout/hierarchy4"/>
    <dgm:cxn modelId="{F840409C-3CF5-44F0-88EC-9C38F81BAD57}" type="presParOf" srcId="{03D9FDDF-6FEE-4AC3-8403-A2D130230B08}" destId="{A97F1489-052C-4C38-86B7-BC4BB90AC75E}" srcOrd="0" destOrd="0" presId="urn:microsoft.com/office/officeart/2005/8/layout/hierarchy4"/>
    <dgm:cxn modelId="{876CC95E-6819-445B-8CDF-AE08B02CF7DB}" type="presParOf" srcId="{A97F1489-052C-4C38-86B7-BC4BB90AC75E}" destId="{4DC6FEF6-AA8E-4A28-95B0-4EA11C79CD95}" srcOrd="0" destOrd="0" presId="urn:microsoft.com/office/officeart/2005/8/layout/hierarchy4"/>
    <dgm:cxn modelId="{984B81B2-8FC1-40AE-9657-F067BF785EB8}" type="presParOf" srcId="{A97F1489-052C-4C38-86B7-BC4BB90AC75E}" destId="{A86EFF89-E9BD-466E-8956-F5C947F3F307}" srcOrd="1" destOrd="0" presId="urn:microsoft.com/office/officeart/2005/8/layout/hierarchy4"/>
    <dgm:cxn modelId="{77EBE406-557C-406B-B141-734060DCEF9F}" type="presParOf" srcId="{A97F1489-052C-4C38-86B7-BC4BB90AC75E}" destId="{63BC19EF-6235-4CE4-A4BA-F52EF090EA43}" srcOrd="2" destOrd="0" presId="urn:microsoft.com/office/officeart/2005/8/layout/hierarchy4"/>
    <dgm:cxn modelId="{6734E74E-1E28-4A3D-B736-F705252DF9D9}" type="presParOf" srcId="{63BC19EF-6235-4CE4-A4BA-F52EF090EA43}" destId="{73293728-592E-4338-AB87-2AC4FCED647C}" srcOrd="0" destOrd="0" presId="urn:microsoft.com/office/officeart/2005/8/layout/hierarchy4"/>
    <dgm:cxn modelId="{31C5909C-AB65-4B7E-9ABC-D587D9B01869}" type="presParOf" srcId="{73293728-592E-4338-AB87-2AC4FCED647C}" destId="{615F75F9-6DBD-4ECA-9FA4-52847E4C9098}" srcOrd="0" destOrd="0" presId="urn:microsoft.com/office/officeart/2005/8/layout/hierarchy4"/>
    <dgm:cxn modelId="{63D72737-D442-4C90-9AAE-B5DF05F50227}" type="presParOf" srcId="{73293728-592E-4338-AB87-2AC4FCED647C}" destId="{B8C8B5A2-76C8-4678-86AB-DBE9F295BAD2}" srcOrd="1" destOrd="0" presId="urn:microsoft.com/office/officeart/2005/8/layout/hierarchy4"/>
    <dgm:cxn modelId="{A45537F3-A884-4C21-9360-ADEAF375FF1E}" type="presParOf" srcId="{73293728-592E-4338-AB87-2AC4FCED647C}" destId="{C877937E-BF6D-4EE3-A84E-C485A4A82125}" srcOrd="2" destOrd="0" presId="urn:microsoft.com/office/officeart/2005/8/layout/hierarchy4"/>
    <dgm:cxn modelId="{7ACEBF27-7583-41CF-950D-A251CAB64E46}" type="presParOf" srcId="{C877937E-BF6D-4EE3-A84E-C485A4A82125}" destId="{E5FAF1B6-DF8B-41BB-9450-959403177014}" srcOrd="0" destOrd="0" presId="urn:microsoft.com/office/officeart/2005/8/layout/hierarchy4"/>
    <dgm:cxn modelId="{359ECE30-D6FD-411E-9E4D-3302428F7523}" type="presParOf" srcId="{E5FAF1B6-DF8B-41BB-9450-959403177014}" destId="{9BB5BEDE-0A68-4B74-853B-ED035F285445}" srcOrd="0" destOrd="0" presId="urn:microsoft.com/office/officeart/2005/8/layout/hierarchy4"/>
    <dgm:cxn modelId="{F5C9CE50-7A52-43A4-A794-237A74803E01}" type="presParOf" srcId="{E5FAF1B6-DF8B-41BB-9450-959403177014}" destId="{14EB2D3E-8D0A-4478-B85E-864C8F700D89}" srcOrd="1" destOrd="0" presId="urn:microsoft.com/office/officeart/2005/8/layout/hierarchy4"/>
    <dgm:cxn modelId="{7CD87AE4-36EA-4913-A1A7-33D2D89D7870}" type="presParOf" srcId="{E5FAF1B6-DF8B-41BB-9450-959403177014}" destId="{F76323CD-0211-4D0A-9436-5011E89DC58D}" srcOrd="2" destOrd="0" presId="urn:microsoft.com/office/officeart/2005/8/layout/hierarchy4"/>
    <dgm:cxn modelId="{102C2104-3710-4209-B6FF-EF39FAF6FF89}" type="presParOf" srcId="{F76323CD-0211-4D0A-9436-5011E89DC58D}" destId="{229A73DC-6CC6-4786-8845-25809D353107}" srcOrd="0" destOrd="0" presId="urn:microsoft.com/office/officeart/2005/8/layout/hierarchy4"/>
    <dgm:cxn modelId="{429B0A4B-51DE-44B9-B1D2-CD3EEA14779E}" type="presParOf" srcId="{229A73DC-6CC6-4786-8845-25809D353107}" destId="{D0394572-BF2C-44BB-9A5E-1619CF8086D8}" srcOrd="0" destOrd="0" presId="urn:microsoft.com/office/officeart/2005/8/layout/hierarchy4"/>
    <dgm:cxn modelId="{7D936F54-7FA5-4DCD-B86E-D02821257A07}" type="presParOf" srcId="{229A73DC-6CC6-4786-8845-25809D353107}" destId="{2B2CDC6D-E68E-49E9-AD6C-8AE4487E1E75}" srcOrd="1" destOrd="0" presId="urn:microsoft.com/office/officeart/2005/8/layout/hierarchy4"/>
    <dgm:cxn modelId="{99E55BDC-75F3-4B19-9FB2-A2D687BBB84A}" type="presParOf" srcId="{229A73DC-6CC6-4786-8845-25809D353107}" destId="{E37820FE-BEC5-4BB7-9E41-E2B17ED92E62}" srcOrd="2" destOrd="0" presId="urn:microsoft.com/office/officeart/2005/8/layout/hierarchy4"/>
    <dgm:cxn modelId="{04915F63-ED95-45F9-81D7-E82118930168}" type="presParOf" srcId="{E37820FE-BEC5-4BB7-9E41-E2B17ED92E62}" destId="{D8877AE0-E91C-48A5-BBE9-F3AF2AB45D03}" srcOrd="0" destOrd="0" presId="urn:microsoft.com/office/officeart/2005/8/layout/hierarchy4"/>
    <dgm:cxn modelId="{4B47FA15-366E-48DE-8D34-AE6C676A23DF}" type="presParOf" srcId="{D8877AE0-E91C-48A5-BBE9-F3AF2AB45D03}" destId="{4F8FFF34-D04F-4EDB-B6E8-78ED95BECC76}" srcOrd="0" destOrd="0" presId="urn:microsoft.com/office/officeart/2005/8/layout/hierarchy4"/>
    <dgm:cxn modelId="{F2770ED5-0B45-4D9A-8040-4E820B688870}" type="presParOf" srcId="{D8877AE0-E91C-48A5-BBE9-F3AF2AB45D03}" destId="{7BD644E5-730C-4769-BE26-4A7A687D497F}" srcOrd="1" destOrd="0" presId="urn:microsoft.com/office/officeart/2005/8/layout/hierarchy4"/>
    <dgm:cxn modelId="{6622E532-6336-4603-AA80-065F01C55F52}" type="presParOf" srcId="{ED986375-36F5-4143-A5F0-85653599471E}" destId="{9F687AEC-AB3B-4512-84AB-9EF38359FE99}" srcOrd="1" destOrd="0" presId="urn:microsoft.com/office/officeart/2005/8/layout/hierarchy4"/>
    <dgm:cxn modelId="{F5A63BD2-74DE-4935-AAA8-6D516A98B030}" type="presParOf" srcId="{ED986375-36F5-4143-A5F0-85653599471E}" destId="{113415A5-E91F-4FE8-9BF8-30244626B0BF}" srcOrd="2" destOrd="0" presId="urn:microsoft.com/office/officeart/2005/8/layout/hierarchy4"/>
    <dgm:cxn modelId="{4D7910DC-D507-4B12-9F60-577FA3883C45}" type="presParOf" srcId="{113415A5-E91F-4FE8-9BF8-30244626B0BF}" destId="{98728C6C-700D-4AF5-919D-571D1B1C73D6}" srcOrd="0" destOrd="0" presId="urn:microsoft.com/office/officeart/2005/8/layout/hierarchy4"/>
    <dgm:cxn modelId="{67B4CEBF-3266-4C8F-B617-E3ABFFD32AD7}" type="presParOf" srcId="{113415A5-E91F-4FE8-9BF8-30244626B0BF}" destId="{7DA4393A-B616-4187-9FD5-5855AF709139}" srcOrd="1" destOrd="0" presId="urn:microsoft.com/office/officeart/2005/8/layout/hierarchy4"/>
    <dgm:cxn modelId="{9CD16CF0-2419-4A7D-B51E-7D8AEA5437AB}" type="presParOf" srcId="{113415A5-E91F-4FE8-9BF8-30244626B0BF}" destId="{5DBF41F9-76A7-4B1D-8947-AD1CA93918D7}" srcOrd="2" destOrd="0" presId="urn:microsoft.com/office/officeart/2005/8/layout/hierarchy4"/>
    <dgm:cxn modelId="{315AEBA7-7BCB-4E2C-86C0-0A230B8EBE97}" type="presParOf" srcId="{5DBF41F9-76A7-4B1D-8947-AD1CA93918D7}" destId="{AE066C26-0F89-4F74-8EEE-568A145904EB}" srcOrd="0" destOrd="0" presId="urn:microsoft.com/office/officeart/2005/8/layout/hierarchy4"/>
    <dgm:cxn modelId="{62204905-98AE-492D-A08B-05DE238B901A}" type="presParOf" srcId="{AE066C26-0F89-4F74-8EEE-568A145904EB}" destId="{8A4A9CFA-AEA9-4F05-83EE-AD7DC19C36EB}" srcOrd="0" destOrd="0" presId="urn:microsoft.com/office/officeart/2005/8/layout/hierarchy4"/>
    <dgm:cxn modelId="{2AB5C1C6-C6D2-4474-99A4-CBA16B9BC5B1}" type="presParOf" srcId="{AE066C26-0F89-4F74-8EEE-568A145904EB}" destId="{895BD70D-9B23-4D1F-955D-1C23DF0F0579}" srcOrd="1" destOrd="0" presId="urn:microsoft.com/office/officeart/2005/8/layout/hierarchy4"/>
    <dgm:cxn modelId="{EF5AE6AF-55A9-4F1B-932D-2FE720B84882}" type="presParOf" srcId="{AE066C26-0F89-4F74-8EEE-568A145904EB}" destId="{74FFA38C-DB40-401A-8BBA-313CB5741F28}" srcOrd="2" destOrd="0" presId="urn:microsoft.com/office/officeart/2005/8/layout/hierarchy4"/>
    <dgm:cxn modelId="{39ED0D10-1D00-4A24-AFA2-90C9699E5C32}" type="presParOf" srcId="{74FFA38C-DB40-401A-8BBA-313CB5741F28}" destId="{0149EBE6-AA59-4F78-AF18-137F8047AB47}" srcOrd="0" destOrd="0" presId="urn:microsoft.com/office/officeart/2005/8/layout/hierarchy4"/>
    <dgm:cxn modelId="{418A07A2-6540-43F4-A513-074BBA9CB625}" type="presParOf" srcId="{0149EBE6-AA59-4F78-AF18-137F8047AB47}" destId="{14BABD28-5047-47A3-A701-B7AFBBE28819}" srcOrd="0" destOrd="0" presId="urn:microsoft.com/office/officeart/2005/8/layout/hierarchy4"/>
    <dgm:cxn modelId="{C0ED1F38-3D4B-4054-AD21-0681B2CB8907}" type="presParOf" srcId="{0149EBE6-AA59-4F78-AF18-137F8047AB47}" destId="{3F489D25-51FA-4C91-9DDF-6BA1DB51256D}" srcOrd="1" destOrd="0" presId="urn:microsoft.com/office/officeart/2005/8/layout/hierarchy4"/>
    <dgm:cxn modelId="{9114E469-B0F8-46D4-9294-41487EA39BBC}" type="presParOf" srcId="{0149EBE6-AA59-4F78-AF18-137F8047AB47}" destId="{D0D594F6-8533-4A50-8AE7-20755C3BFFA9}" srcOrd="2" destOrd="0" presId="urn:microsoft.com/office/officeart/2005/8/layout/hierarchy4"/>
    <dgm:cxn modelId="{43C87D72-9DFA-4E9C-81DF-977064633F9B}" type="presParOf" srcId="{D0D594F6-8533-4A50-8AE7-20755C3BFFA9}" destId="{25C7D557-F0AE-4C4E-8B80-BC2468777DC6}" srcOrd="0" destOrd="0" presId="urn:microsoft.com/office/officeart/2005/8/layout/hierarchy4"/>
    <dgm:cxn modelId="{E70CC818-775A-4846-968B-C50B033A3D31}" type="presParOf" srcId="{25C7D557-F0AE-4C4E-8B80-BC2468777DC6}" destId="{8E7E2D4A-62E6-4A23-A5DD-552A63903B64}" srcOrd="0" destOrd="0" presId="urn:microsoft.com/office/officeart/2005/8/layout/hierarchy4"/>
    <dgm:cxn modelId="{36C8AB36-9566-4B8F-B644-906CCD42D6FD}" type="presParOf" srcId="{25C7D557-F0AE-4C4E-8B80-BC2468777DC6}" destId="{9B983630-5D09-45D7-92AD-109BAA43CF48}" srcOrd="1" destOrd="0" presId="urn:microsoft.com/office/officeart/2005/8/layout/hierarchy4"/>
    <dgm:cxn modelId="{1EEA4FE7-EF16-480A-8549-9D07AC80EC6B}" type="presParOf" srcId="{25C7D557-F0AE-4C4E-8B80-BC2468777DC6}" destId="{B338BAF6-59FE-4215-B697-18ED9B1E550D}" srcOrd="2" destOrd="0" presId="urn:microsoft.com/office/officeart/2005/8/layout/hierarchy4"/>
    <dgm:cxn modelId="{21ECAE9F-E3BC-4619-A83F-92F3C8882B0F}" type="presParOf" srcId="{B338BAF6-59FE-4215-B697-18ED9B1E550D}" destId="{C2D8D153-FBF9-44C5-B447-F4BF501D8FA1}" srcOrd="0" destOrd="0" presId="urn:microsoft.com/office/officeart/2005/8/layout/hierarchy4"/>
    <dgm:cxn modelId="{135D4C07-1276-40CF-BA29-AD7E87D27242}" type="presParOf" srcId="{C2D8D153-FBF9-44C5-B447-F4BF501D8FA1}" destId="{085136A3-D02F-461C-B31C-FD1D69D16759}" srcOrd="0" destOrd="0" presId="urn:microsoft.com/office/officeart/2005/8/layout/hierarchy4"/>
    <dgm:cxn modelId="{87B73218-1658-416A-B502-6EC859B92E85}" type="presParOf" srcId="{C2D8D153-FBF9-44C5-B447-F4BF501D8FA1}" destId="{DCA6CF81-D743-4AD3-A3A1-3DF9D9BFBC77}" srcOrd="1" destOrd="0" presId="urn:microsoft.com/office/officeart/2005/8/layout/hierarchy4"/>
    <dgm:cxn modelId="{B79BE711-4949-4636-BBC7-CC11DFD4117D}" type="presParOf" srcId="{C2D8D153-FBF9-44C5-B447-F4BF501D8FA1}" destId="{8A9FECDA-0971-4926-9F35-6C36E65B14A9}" srcOrd="2" destOrd="0" presId="urn:microsoft.com/office/officeart/2005/8/layout/hierarchy4"/>
    <dgm:cxn modelId="{F2729F3A-6AE4-4E0C-9110-28414B4E9978}" type="presParOf" srcId="{8A9FECDA-0971-4926-9F35-6C36E65B14A9}" destId="{4A1D7939-C139-4889-AA8A-C0FC12630CEE}" srcOrd="0" destOrd="0" presId="urn:microsoft.com/office/officeart/2005/8/layout/hierarchy4"/>
    <dgm:cxn modelId="{C5628415-7A99-4CF0-A9E8-8AE8A385C2F5}" type="presParOf" srcId="{4A1D7939-C139-4889-AA8A-C0FC12630CEE}" destId="{2BC9EB28-F68D-4321-836D-A642C2C0DAB1}" srcOrd="0" destOrd="0" presId="urn:microsoft.com/office/officeart/2005/8/layout/hierarchy4"/>
    <dgm:cxn modelId="{E20E6165-5C60-400E-AF4A-481F0F6C5032}" type="presParOf" srcId="{4A1D7939-C139-4889-AA8A-C0FC12630CEE}" destId="{27FCCA56-038C-4613-B7B2-16CD590F385E}" srcOrd="1" destOrd="0" presId="urn:microsoft.com/office/officeart/2005/8/layout/hierarchy4"/>
    <dgm:cxn modelId="{10943E44-C489-4809-8682-4514E4E5BF56}" type="presParOf" srcId="{4A1D7939-C139-4889-AA8A-C0FC12630CEE}" destId="{7F93EC46-9C8D-4119-8F52-CCFA2BE3D856}" srcOrd="2" destOrd="0" presId="urn:microsoft.com/office/officeart/2005/8/layout/hierarchy4"/>
    <dgm:cxn modelId="{63E87C24-712F-4081-A344-367B50AC5019}" type="presParOf" srcId="{7F93EC46-9C8D-4119-8F52-CCFA2BE3D856}" destId="{57E5281D-099B-4146-8847-39F267019B93}" srcOrd="0" destOrd="0" presId="urn:microsoft.com/office/officeart/2005/8/layout/hierarchy4"/>
    <dgm:cxn modelId="{AF211C0E-177C-4D0B-9D46-4B493BAF51D0}" type="presParOf" srcId="{57E5281D-099B-4146-8847-39F267019B93}" destId="{85D767EC-FAE5-4312-B23F-9B41F2C6B7D7}" srcOrd="0" destOrd="0" presId="urn:microsoft.com/office/officeart/2005/8/layout/hierarchy4"/>
    <dgm:cxn modelId="{04DB11AE-56CE-4A00-83F4-9C436AB178BE}" type="presParOf" srcId="{57E5281D-099B-4146-8847-39F267019B93}" destId="{A9B5E747-E89C-44EE-90A6-8904E34D8B12}" srcOrd="1" destOrd="0" presId="urn:microsoft.com/office/officeart/2005/8/layout/hierarchy4"/>
    <dgm:cxn modelId="{6FD1580E-5008-4DDA-B651-5C8048BF89A5}" type="presParOf" srcId="{57E5281D-099B-4146-8847-39F267019B93}" destId="{E795CE46-C816-4100-AC67-9520DA742BDE}" srcOrd="2" destOrd="0" presId="urn:microsoft.com/office/officeart/2005/8/layout/hierarchy4"/>
    <dgm:cxn modelId="{E6E6A1FC-1738-42C3-A9F4-1E0ED80932CD}" type="presParOf" srcId="{E795CE46-C816-4100-AC67-9520DA742BDE}" destId="{AF157ACE-04CF-46AC-BBA4-4513DAC2FEED}" srcOrd="0" destOrd="0" presId="urn:microsoft.com/office/officeart/2005/8/layout/hierarchy4"/>
    <dgm:cxn modelId="{6A67B2A3-D437-472D-8B1E-78A541D78D63}" type="presParOf" srcId="{AF157ACE-04CF-46AC-BBA4-4513DAC2FEED}" destId="{0173EF90-65AC-40C1-BC63-3905C32CCBD3}" srcOrd="0" destOrd="0" presId="urn:microsoft.com/office/officeart/2005/8/layout/hierarchy4"/>
    <dgm:cxn modelId="{A1634173-03AC-42D4-BCF6-E5582E434066}" type="presParOf" srcId="{AF157ACE-04CF-46AC-BBA4-4513DAC2FEED}" destId="{074A374B-49A7-4B87-A7E3-020A459817C7}" srcOrd="1" destOrd="0" presId="urn:microsoft.com/office/officeart/2005/8/layout/hierarchy4"/>
    <dgm:cxn modelId="{B9AFD8E4-2122-4E1B-87A9-34D98BD6E4DA}" type="presParOf" srcId="{B74154C5-AFFE-498C-8E4C-911D7456AC97}" destId="{694C6A3E-E1B4-4940-ABED-A0BE47161CCE}" srcOrd="1" destOrd="0" presId="urn:microsoft.com/office/officeart/2005/8/layout/hierarchy4"/>
    <dgm:cxn modelId="{A091FA18-5CE2-48EE-82B7-99FDEF595327}" type="presParOf" srcId="{B74154C5-AFFE-498C-8E4C-911D7456AC97}" destId="{22BDFE06-8D1B-4C76-8FF0-2DABD4B35522}" srcOrd="2" destOrd="0" presId="urn:microsoft.com/office/officeart/2005/8/layout/hierarchy4"/>
    <dgm:cxn modelId="{FA230523-A04A-47DB-98F8-265BFF50741C}" type="presParOf" srcId="{22BDFE06-8D1B-4C76-8FF0-2DABD4B35522}" destId="{576C6983-4618-426C-8177-DEA9FE3AC4EB}" srcOrd="0" destOrd="0" presId="urn:microsoft.com/office/officeart/2005/8/layout/hierarchy4"/>
    <dgm:cxn modelId="{F1C15F7F-DB6A-4CD2-89A0-9EDAB44E8077}" type="presParOf" srcId="{22BDFE06-8D1B-4C76-8FF0-2DABD4B35522}" destId="{498D5BED-6816-45E0-A418-8DCFF49902AF}" srcOrd="1" destOrd="0" presId="urn:microsoft.com/office/officeart/2005/8/layout/hierarchy4"/>
    <dgm:cxn modelId="{33DFEF58-BE30-45BA-B8CF-67A4E6C7F7F4}" type="presParOf" srcId="{22BDFE06-8D1B-4C76-8FF0-2DABD4B35522}" destId="{508A389B-C0F5-43D4-BD46-7C9F058EB2F7}" srcOrd="2" destOrd="0" presId="urn:microsoft.com/office/officeart/2005/8/layout/hierarchy4"/>
    <dgm:cxn modelId="{95CD8D3B-75D8-4E96-A0EA-88EDF9B53009}" type="presParOf" srcId="{508A389B-C0F5-43D4-BD46-7C9F058EB2F7}" destId="{4BE30B0A-6BC4-4384-8F26-09633F1C2F67}" srcOrd="0" destOrd="0" presId="urn:microsoft.com/office/officeart/2005/8/layout/hierarchy4"/>
    <dgm:cxn modelId="{211248E0-662C-4322-A82B-AB3E3703FB0B}" type="presParOf" srcId="{4BE30B0A-6BC4-4384-8F26-09633F1C2F67}" destId="{C1736FFF-D3A9-461C-843A-75D86022B9DC}" srcOrd="0" destOrd="0" presId="urn:microsoft.com/office/officeart/2005/8/layout/hierarchy4"/>
    <dgm:cxn modelId="{5E77FC21-C2A3-4344-916A-5AD611712CAF}" type="presParOf" srcId="{4BE30B0A-6BC4-4384-8F26-09633F1C2F67}" destId="{45FD02FA-D649-4107-81C7-BA7596601166}" srcOrd="1" destOrd="0" presId="urn:microsoft.com/office/officeart/2005/8/layout/hierarchy4"/>
    <dgm:cxn modelId="{64E9C899-42DE-47F5-A0F3-116A7D8BBDE4}" type="presParOf" srcId="{4BE30B0A-6BC4-4384-8F26-09633F1C2F67}" destId="{62BDDD9A-D02D-4EC9-9A51-1238D67179B7}" srcOrd="2" destOrd="0" presId="urn:microsoft.com/office/officeart/2005/8/layout/hierarchy4"/>
    <dgm:cxn modelId="{AC370BFB-3D5D-4063-B373-0F2D8CCE0BF4}" type="presParOf" srcId="{62BDDD9A-D02D-4EC9-9A51-1238D67179B7}" destId="{244A4C12-9192-4253-93E3-A0FF0E338196}" srcOrd="0" destOrd="0" presId="urn:microsoft.com/office/officeart/2005/8/layout/hierarchy4"/>
    <dgm:cxn modelId="{B91CC23F-E4CC-4688-BB14-02F200F11BB3}" type="presParOf" srcId="{244A4C12-9192-4253-93E3-A0FF0E338196}" destId="{33D6FFE4-E349-423D-A7F1-8E1A49A29AC4}" srcOrd="0" destOrd="0" presId="urn:microsoft.com/office/officeart/2005/8/layout/hierarchy4"/>
    <dgm:cxn modelId="{44ED9373-AD64-4BD4-B4AB-E7F08727F01C}" type="presParOf" srcId="{244A4C12-9192-4253-93E3-A0FF0E338196}" destId="{43C3D53A-843E-4C4F-9A60-8FB58F11DD4E}" srcOrd="1" destOrd="0" presId="urn:microsoft.com/office/officeart/2005/8/layout/hierarchy4"/>
    <dgm:cxn modelId="{C13CB060-81B7-4B87-9CF5-4B08C43E8535}" type="presParOf" srcId="{244A4C12-9192-4253-93E3-A0FF0E338196}" destId="{6E5BFFB0-6E2B-4011-9640-F6BAB03B9ADF}" srcOrd="2" destOrd="0" presId="urn:microsoft.com/office/officeart/2005/8/layout/hierarchy4"/>
    <dgm:cxn modelId="{13510CC4-E50D-4F01-AF07-8D1D5440E0C7}" type="presParOf" srcId="{6E5BFFB0-6E2B-4011-9640-F6BAB03B9ADF}" destId="{FF422C5A-2F9A-4C9D-854E-BFC785439DEC}" srcOrd="0" destOrd="0" presId="urn:microsoft.com/office/officeart/2005/8/layout/hierarchy4"/>
    <dgm:cxn modelId="{0569FFFD-9653-4DC4-91B7-842DC4768DEB}" type="presParOf" srcId="{FF422C5A-2F9A-4C9D-854E-BFC785439DEC}" destId="{C586111C-58B6-40AF-8D8A-60EE680572BA}" srcOrd="0" destOrd="0" presId="urn:microsoft.com/office/officeart/2005/8/layout/hierarchy4"/>
    <dgm:cxn modelId="{592E3271-E856-46A9-A2AB-D9887C822DB0}" type="presParOf" srcId="{FF422C5A-2F9A-4C9D-854E-BFC785439DEC}" destId="{A0E0AB26-1DEA-4D08-AD62-8A7E0816A59C}" srcOrd="1" destOrd="0" presId="urn:microsoft.com/office/officeart/2005/8/layout/hierarchy4"/>
    <dgm:cxn modelId="{F54C94C4-5E7C-4789-8B4B-4BEB48C32D1C}" type="presParOf" srcId="{FF422C5A-2F9A-4C9D-854E-BFC785439DEC}" destId="{FFF447F9-BACE-4B19-B5DF-5D71FE61C4DC}" srcOrd="2" destOrd="0" presId="urn:microsoft.com/office/officeart/2005/8/layout/hierarchy4"/>
    <dgm:cxn modelId="{B4F2164C-8873-4E0F-A501-E75582A93AFF}" type="presParOf" srcId="{FFF447F9-BACE-4B19-B5DF-5D71FE61C4DC}" destId="{5106FDE3-AC3E-4615-8C4F-829EABC2C26C}" srcOrd="0" destOrd="0" presId="urn:microsoft.com/office/officeart/2005/8/layout/hierarchy4"/>
    <dgm:cxn modelId="{CC034CD0-C9BF-40F7-90E2-E9292B35DD00}" type="presParOf" srcId="{5106FDE3-AC3E-4615-8C4F-829EABC2C26C}" destId="{41590EE3-70B4-4E0E-8D44-18EF1FD97F2E}" srcOrd="0" destOrd="0" presId="urn:microsoft.com/office/officeart/2005/8/layout/hierarchy4"/>
    <dgm:cxn modelId="{DB0D7D22-FD8E-432B-A9D3-5BA9535186B8}" type="presParOf" srcId="{5106FDE3-AC3E-4615-8C4F-829EABC2C26C}" destId="{58DAA9F4-0E18-4F78-BD4F-92D296477D35}" srcOrd="1" destOrd="0" presId="urn:microsoft.com/office/officeart/2005/8/layout/hierarchy4"/>
    <dgm:cxn modelId="{37DB1E4B-CB7B-4CB4-84C6-E99D65A83486}" type="presParOf" srcId="{5106FDE3-AC3E-4615-8C4F-829EABC2C26C}" destId="{D1A4E4BA-FB74-44DD-88E4-672303AAC4FA}" srcOrd="2" destOrd="0" presId="urn:microsoft.com/office/officeart/2005/8/layout/hierarchy4"/>
    <dgm:cxn modelId="{163C5DD5-107B-4CB1-A8B0-D5DFF626851E}" type="presParOf" srcId="{D1A4E4BA-FB74-44DD-88E4-672303AAC4FA}" destId="{E5B57F09-2B59-4711-A8C9-974EF4149D9A}" srcOrd="0" destOrd="0" presId="urn:microsoft.com/office/officeart/2005/8/layout/hierarchy4"/>
    <dgm:cxn modelId="{FB111F27-B2B2-4B58-B87C-55EE8C6BF09F}" type="presParOf" srcId="{E5B57F09-2B59-4711-A8C9-974EF4149D9A}" destId="{6CE5FDB4-BFBB-4259-A330-B441199BCE24}" srcOrd="0" destOrd="0" presId="urn:microsoft.com/office/officeart/2005/8/layout/hierarchy4"/>
    <dgm:cxn modelId="{79586C52-6E3A-480B-86B2-2A37172722D6}" type="presParOf" srcId="{E5B57F09-2B59-4711-A8C9-974EF4149D9A}" destId="{333F826B-C233-4B5F-A398-764D3F47A1BA}" srcOrd="1" destOrd="0" presId="urn:microsoft.com/office/officeart/2005/8/layout/hierarchy4"/>
    <dgm:cxn modelId="{40F336F4-C5BA-412A-B9E5-028B6ECDF8F4}" type="presParOf" srcId="{E5B57F09-2B59-4711-A8C9-974EF4149D9A}" destId="{E607D5B5-B0CE-46E0-84C5-F456BAF04EE4}" srcOrd="2" destOrd="0" presId="urn:microsoft.com/office/officeart/2005/8/layout/hierarchy4"/>
    <dgm:cxn modelId="{12D9EB1B-2F94-4C3B-AE39-D58741DFB755}" type="presParOf" srcId="{E607D5B5-B0CE-46E0-84C5-F456BAF04EE4}" destId="{F267116D-D0B1-4457-ABA0-2D94424C53E8}" srcOrd="0" destOrd="0" presId="urn:microsoft.com/office/officeart/2005/8/layout/hierarchy4"/>
    <dgm:cxn modelId="{317596D4-78D9-42E5-8BFE-419FE5A82F93}" type="presParOf" srcId="{F267116D-D0B1-4457-ABA0-2D94424C53E8}" destId="{89DC61A6-3199-4C88-A8D1-98ADCFDD3274}" srcOrd="0" destOrd="0" presId="urn:microsoft.com/office/officeart/2005/8/layout/hierarchy4"/>
    <dgm:cxn modelId="{CE7ACDF9-C3AF-4195-93BF-1B6287CDBB53}" type="presParOf" srcId="{F267116D-D0B1-4457-ABA0-2D94424C53E8}" destId="{911FD772-B984-413E-A468-8F0F3007E9F5}" srcOrd="1" destOrd="0" presId="urn:microsoft.com/office/officeart/2005/8/layout/hierarchy4"/>
    <dgm:cxn modelId="{2C64A05F-C303-4212-AFE9-2C1FF41A4A96}" type="presParOf" srcId="{F267116D-D0B1-4457-ABA0-2D94424C53E8}" destId="{C7E808E6-5BB0-42AD-9568-7FA84FFA1273}" srcOrd="2" destOrd="0" presId="urn:microsoft.com/office/officeart/2005/8/layout/hierarchy4"/>
    <dgm:cxn modelId="{F19D53E0-1EF1-4049-ABBD-966706552EFF}" type="presParOf" srcId="{C7E808E6-5BB0-42AD-9568-7FA84FFA1273}" destId="{6143EFE8-4DC9-41D7-A90D-BEF4DD9D6775}" srcOrd="0" destOrd="0" presId="urn:microsoft.com/office/officeart/2005/8/layout/hierarchy4"/>
    <dgm:cxn modelId="{96B337A7-A7F4-4A63-9421-C3F027F3D806}" type="presParOf" srcId="{6143EFE8-4DC9-41D7-A90D-BEF4DD9D6775}" destId="{B35EEDEE-A63C-4DC0-9860-A34A7BFD903E}" srcOrd="0" destOrd="0" presId="urn:microsoft.com/office/officeart/2005/8/layout/hierarchy4"/>
    <dgm:cxn modelId="{F7449B18-0055-401E-8235-8041FE17B14C}" type="presParOf" srcId="{6143EFE8-4DC9-41D7-A90D-BEF4DD9D6775}" destId="{DE95F23C-C4B0-414E-84D4-9F202008C6C7}" srcOrd="1" destOrd="0" presId="urn:microsoft.com/office/officeart/2005/8/layout/hierarchy4"/>
    <dgm:cxn modelId="{A60F4B06-B894-4B11-A3D6-E3B80C016CF0}" type="presParOf" srcId="{6143EFE8-4DC9-41D7-A90D-BEF4DD9D6775}" destId="{2AFD5925-89E6-4CDB-B771-8976E3EAA1E0}" srcOrd="2" destOrd="0" presId="urn:microsoft.com/office/officeart/2005/8/layout/hierarchy4"/>
    <dgm:cxn modelId="{7BB5774D-A2EE-4188-9A9A-47355D67CC2F}" type="presParOf" srcId="{2AFD5925-89E6-4CDB-B771-8976E3EAA1E0}" destId="{70126A72-D428-49FA-8D64-455D3BB37C3B}" srcOrd="0" destOrd="0" presId="urn:microsoft.com/office/officeart/2005/8/layout/hierarchy4"/>
    <dgm:cxn modelId="{3AE9D954-D6A3-401A-BD6E-5E611C88E760}" type="presParOf" srcId="{70126A72-D428-49FA-8D64-455D3BB37C3B}" destId="{6C2FB839-90B1-4C3A-BFA4-60802C25EC81}" srcOrd="0" destOrd="0" presId="urn:microsoft.com/office/officeart/2005/8/layout/hierarchy4"/>
    <dgm:cxn modelId="{15EE1E32-AC9D-4F52-AAFB-9E7C28A80A52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0.10429</cdr:x>
      <cdr:y>0.48768</cdr:y>
    </cdr:from>
    <cdr:to>
      <cdr:x>0.36584</cdr:x>
      <cdr:y>0.57176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85819" y="2071733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0.08483</cdr:x>
      <cdr:y>0.6938</cdr:y>
    </cdr:from>
    <cdr:to>
      <cdr:x>0.33793</cdr:x>
      <cdr:y>0.76164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3811" y="294736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0.19167</cdr:x>
      <cdr:y>0.41096</cdr:y>
    </cdr:from>
    <cdr:to>
      <cdr:x>0.41667</cdr:x>
      <cdr:y>0.53425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2160240"/>
          <a:ext cx="1944216" cy="648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34 327,1</a:t>
          </a:r>
          <a:endParaRPr lang="ru-RU" sz="3600" b="1" dirty="0">
            <a:latin typeface="TimesET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0.3871</cdr:x>
      <cdr:y>0.10858</cdr:y>
    </cdr:from>
    <cdr:to>
      <cdr:x>0.55461</cdr:x>
      <cdr:y>0.17018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84859">
          <a:off x="1756097" y="539996"/>
          <a:ext cx="759882" cy="306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0.39516</cdr:x>
      <cdr:y>0.17723</cdr:y>
    </cdr:from>
    <cdr:to>
      <cdr:x>0.56297</cdr:x>
      <cdr:y>0.21693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792652" y="881379"/>
          <a:ext cx="761256" cy="1974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0.40046</cdr:x>
      <cdr:y>0.21621</cdr:y>
    </cdr:from>
    <cdr:to>
      <cdr:x>0.58843</cdr:x>
      <cdr:y>0.27894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43464">
          <a:off x="1816710" y="1075235"/>
          <a:ext cx="852710" cy="3119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2063,1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0.22422</cdr:x>
      <cdr:y>0.33198</cdr:y>
    </cdr:from>
    <cdr:to>
      <cdr:x>0.37244</cdr:x>
      <cdr:y>0.4125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2722" y="1349162"/>
          <a:ext cx="907436" cy="327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800" b="1" kern="1200" dirty="0" smtClean="0">
              <a:solidFill>
                <a:prstClr val="black"/>
              </a:solidFill>
              <a:effectLst/>
            </a:rPr>
            <a:t>2 621,7</a:t>
          </a:r>
          <a:endParaRPr lang="ru-RU" sz="1800" b="1" kern="1200" dirty="0">
            <a:solidFill>
              <a:prstClr val="black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0.63065</cdr:x>
      <cdr:y>0.03346</cdr:y>
    </cdr:from>
    <cdr:to>
      <cdr:x>0.77615</cdr:x>
      <cdr:y>0.10801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57294" y="135991"/>
          <a:ext cx="936104" cy="3029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800" b="1" kern="1200" dirty="0" smtClean="0">
              <a:solidFill>
                <a:prstClr val="black"/>
              </a:solidFill>
            </a:rPr>
            <a:t>4 606,1</a:t>
          </a:r>
          <a:endParaRPr lang="ru-RU" sz="1800" b="1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0.41653</cdr:x>
      <cdr:y>0.49934</cdr:y>
    </cdr:from>
    <cdr:to>
      <cdr:x>0.57578</cdr:x>
      <cdr:y>0.56179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9705716">
          <a:off x="2679753" y="2029304"/>
          <a:ext cx="1024586" cy="253791"/>
        </a:xfrm>
        <a:prstGeom xmlns:a="http://schemas.openxmlformats.org/drawingml/2006/main" prst="rightArrow">
          <a:avLst>
            <a:gd name="adj1" fmla="val 46127"/>
            <a:gd name="adj2" fmla="val 92763"/>
          </a:avLst>
        </a:prstGeom>
        <a:ln xmlns:a="http://schemas.openxmlformats.org/drawingml/2006/main">
          <a:solidFill>
            <a:srgbClr val="E82D0E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ln w="18000">
              <a:solidFill>
                <a:srgbClr val="C0504D">
                  <a:satMod val="140000"/>
                </a:srgb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0.42943</cdr:x>
      <cdr:y>0.57418</cdr:y>
    </cdr:from>
    <cdr:to>
      <cdr:x>0.60088</cdr:x>
      <cdr:y>0.65748</cdr:y>
    </cdr:to>
    <cdr:sp macro="" textlink="">
      <cdr:nvSpPr>
        <cdr:cNvPr id="5" name="TextBox 16"/>
        <cdr:cNvSpPr txBox="1"/>
      </cdr:nvSpPr>
      <cdr:spPr>
        <a:xfrm xmlns:a="http://schemas.openxmlformats.org/drawingml/2006/main" rot="19585276">
          <a:off x="2762739" y="2333450"/>
          <a:ext cx="1103052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000" rIns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600" b="1" dirty="0" smtClean="0">
              <a:solidFill>
                <a:srgbClr val="FF0000"/>
              </a:solidFill>
            </a:rPr>
            <a:t>в 1,8 раза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0.39928</cdr:x>
      <cdr:y>0.3836</cdr:y>
    </cdr:from>
    <cdr:to>
      <cdr:x>0.54337</cdr:x>
      <cdr:y>0.4669</cdr:y>
    </cdr:to>
    <cdr:sp macro="" textlink="">
      <cdr:nvSpPr>
        <cdr:cNvPr id="6" name="TextBox 19"/>
        <cdr:cNvSpPr txBox="1"/>
      </cdr:nvSpPr>
      <cdr:spPr>
        <a:xfrm xmlns:a="http://schemas.openxmlformats.org/drawingml/2006/main" rot="19691103">
          <a:off x="2444481" y="1558939"/>
          <a:ext cx="882151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anchor="ctr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600" b="1" dirty="0" smtClean="0">
              <a:solidFill>
                <a:srgbClr val="FF0000"/>
              </a:solidFill>
            </a:rPr>
            <a:t>+1769,8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0.2558</cdr:x>
      <cdr:y>0.1524</cdr:y>
    </cdr:from>
    <cdr:to>
      <cdr:x>0.76786</cdr:x>
      <cdr:y>0.39049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51111" y="576064"/>
          <a:ext cx="2304256" cy="9000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17  090,5                    млн. рублей</a:t>
          </a:r>
        </a:p>
      </cdr:txBody>
    </cdr:sp>
  </cdr:relSizeAnchor>
  <cdr:relSizeAnchor xmlns:cdr="http://schemas.openxmlformats.org/drawingml/2006/chartDrawing">
    <cdr:from>
      <cdr:x>0.55984</cdr:x>
      <cdr:y>0.40004</cdr:y>
    </cdr:from>
    <cdr:to>
      <cdr:x>0.91188</cdr:x>
      <cdr:y>0.55877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9263" y="1512168"/>
          <a:ext cx="1584176" cy="599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/>
            <a:t>Республиканский бюджет</a:t>
          </a:r>
          <a:endParaRPr lang="ru-RU" sz="14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i="1" dirty="0" smtClean="0"/>
            <a:t>Бюджет ТФОМС</a:t>
          </a:r>
          <a:endParaRPr lang="ru-RU" sz="1400" b="1" i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0.64962</cdr:x>
      <cdr:y>0.3038</cdr:y>
    </cdr:from>
    <cdr:to>
      <cdr:x>0.99612</cdr:x>
      <cdr:y>0.40605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5940152" y="1728192"/>
          <a:ext cx="3168352" cy="58166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Социальная политика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на 2016 год</a:t>
          </a:r>
          <a:endParaRPr lang="ru-RU" sz="16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0.43038</cdr:y>
    </cdr:from>
    <cdr:to>
      <cdr:x>0.87799</cdr:x>
      <cdr:y>0.50989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5940152" y="2448272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обеспечение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0.53165</cdr:y>
    </cdr:from>
    <cdr:to>
      <cdr:x>0.87799</cdr:x>
      <cdr:y>0.61115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5940152" y="3024336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охрана семьи и детства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0.63291</cdr:y>
    </cdr:from>
    <cdr:to>
      <cdr:x>0.87799</cdr:x>
      <cdr:y>0.71242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5940152" y="3600400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обслуживание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0.73418</cdr:y>
    </cdr:from>
    <cdr:to>
      <cdr:x>0.87799</cdr:x>
      <cdr:y>0.81369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5940152" y="4176464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пенсионное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обеспечение</a:t>
          </a:r>
        </a:p>
      </cdr:txBody>
    </cdr:sp>
  </cdr:relSizeAnchor>
  <cdr:relSizeAnchor xmlns:cdr="http://schemas.openxmlformats.org/drawingml/2006/chartDrawing">
    <cdr:from>
      <cdr:x>0.64962</cdr:x>
      <cdr:y>0.83544</cdr:y>
    </cdr:from>
    <cdr:to>
      <cdr:x>0.87799</cdr:x>
      <cdr:y>0.91495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5940152" y="4752528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другие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вопросы в области социальной политики</a:t>
          </a:r>
        </a:p>
      </cdr:txBody>
    </cdr:sp>
  </cdr:relSizeAnchor>
  <cdr:relSizeAnchor xmlns:cdr="http://schemas.openxmlformats.org/drawingml/2006/chartDrawing">
    <cdr:from>
      <cdr:x>0.89531</cdr:x>
      <cdr:y>0.43038</cdr:y>
    </cdr:from>
    <cdr:to>
      <cdr:x>1</cdr:x>
      <cdr:y>0.50989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8186688" y="2448272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5659,7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0.89431</cdr:x>
      <cdr:y>0.53165</cdr:y>
    </cdr:from>
    <cdr:to>
      <cdr:x>0.999</cdr:x>
      <cdr:y>0.61115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8177544" y="3024336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899,1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0.63291</cdr:y>
    </cdr:from>
    <cdr:to>
      <cdr:x>1</cdr:x>
      <cdr:y>0.71242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8186688" y="3600400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749,4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0.73418</cdr:y>
    </cdr:from>
    <cdr:to>
      <cdr:x>1</cdr:x>
      <cdr:y>0.81369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8186688" y="4176464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30,9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0.83544</cdr:y>
    </cdr:from>
    <cdr:to>
      <cdr:x>1</cdr:x>
      <cdr:y>0.91495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8186688" y="4752528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43,9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0.64557</cdr:y>
    </cdr:from>
    <cdr:to>
      <cdr:x>0.62206</cdr:x>
      <cdr:y>0.72152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572000" y="3672408"/>
          <a:ext cx="1116124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ET" pitchFamily="2" charset="0"/>
            </a:rPr>
            <a:t>+306,6</a:t>
          </a:r>
          <a:endParaRPr lang="ru-RU" sz="16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0.21111</cdr:x>
      <cdr:y>0.39944</cdr:y>
    </cdr:from>
    <cdr:to>
      <cdr:x>0.42626</cdr:x>
      <cdr:y>0.46894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704" y="2201862"/>
          <a:ext cx="1944216" cy="383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TimesET" pitchFamily="2" charset="0"/>
            </a:rPr>
            <a:t>33 863,8 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0.15422</cdr:x>
      <cdr:y>0.00177</cdr:y>
    </cdr:from>
    <cdr:to>
      <cdr:x>0.83644</cdr:x>
      <cdr:y>0.13199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5547"/>
          <a:ext cx="1943263" cy="408660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</cdr:y>
    </cdr:from>
    <cdr:to>
      <cdr:x>1</cdr:x>
      <cdr:y>0.08315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5522" y="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0.15422</cdr:x>
      <cdr:y>0</cdr:y>
    </cdr:from>
    <cdr:to>
      <cdr:x>0.83886</cdr:x>
      <cdr:y>0.13022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-3284984"/>
          <a:ext cx="1950151" cy="408659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0.01619</cdr:y>
    </cdr:from>
    <cdr:to>
      <cdr:x>1</cdr:x>
      <cdr:y>0.09934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06322" y="5080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0.32089</cdr:x>
      <cdr:y>0.50357</cdr:y>
    </cdr:from>
    <cdr:to>
      <cdr:x>0.41738</cdr:x>
      <cdr:y>0.55462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0281" y="2900902"/>
          <a:ext cx="1148744" cy="29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37,7 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0.6371</cdr:x>
      <cdr:y>0.04819</cdr:y>
    </cdr:from>
    <cdr:to>
      <cdr:x>0.79827</cdr:x>
      <cdr:y>0.24021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688632" y="277618"/>
          <a:ext cx="1439089" cy="110616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0.15412</cdr:x>
      <cdr:y>0.01266</cdr:y>
    </cdr:from>
    <cdr:to>
      <cdr:x>0.31541</cdr:x>
      <cdr:y>0.20308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376103" y="72957"/>
          <a:ext cx="1440157" cy="109694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0.58877</cdr:x>
      <cdr:y>0.12195</cdr:y>
    </cdr:from>
    <cdr:to>
      <cdr:x>0.85862</cdr:x>
      <cdr:y>0.21951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28192" y="36004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0.41935</cdr:x>
      <cdr:y>0.5</cdr:y>
    </cdr:from>
    <cdr:to>
      <cdr:x>0.56218</cdr:x>
      <cdr:y>0.55556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872208" y="1944216"/>
          <a:ext cx="637664" cy="216041"/>
        </a:xfrm>
        <a:prstGeom xmlns:a="http://schemas.openxmlformats.org/drawingml/2006/main" prst="straightConnector1">
          <a:avLst/>
        </a:prstGeom>
        <a:ln xmlns:a="http://schemas.openxmlformats.org/drawingml/2006/main" w="57150"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0.41508</cdr:x>
      <cdr:y>0.42236</cdr:y>
    </cdr:from>
    <cdr:to>
      <cdr:x>0.59522</cdr:x>
      <cdr:y>0.50244</cdr:y>
    </cdr:to>
    <cdr:sp macro="" textlink="">
      <cdr:nvSpPr>
        <cdr:cNvPr id="7" name="TextBox 1"/>
        <cdr:cNvSpPr txBox="1"/>
      </cdr:nvSpPr>
      <cdr:spPr>
        <a:xfrm xmlns:a="http://schemas.openxmlformats.org/drawingml/2006/main" rot="20370534">
          <a:off x="1853125" y="1794375"/>
          <a:ext cx="804251" cy="340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+303,8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0.40921</cdr:x>
      <cdr:y>0.56326</cdr:y>
    </cdr:from>
    <cdr:to>
      <cdr:x>0.60577</cdr:x>
      <cdr:y>0.64333</cdr:y>
    </cdr:to>
    <cdr:sp macro="" textlink="">
      <cdr:nvSpPr>
        <cdr:cNvPr id="8" name="TextBox 1"/>
        <cdr:cNvSpPr txBox="1"/>
      </cdr:nvSpPr>
      <cdr:spPr>
        <a:xfrm xmlns:a="http://schemas.openxmlformats.org/drawingml/2006/main" rot="20370534">
          <a:off x="1826932" y="2392974"/>
          <a:ext cx="877534" cy="340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+12,7%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0.17742</cdr:x>
      <cdr:y>0.31231</cdr:y>
    </cdr:from>
    <cdr:to>
      <cdr:x>0.40323</cdr:x>
      <cdr:y>0.39044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1439289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ET" pitchFamily="2" charset="0"/>
            </a:rPr>
            <a:t>2 394,3</a:t>
          </a:r>
          <a:endParaRPr lang="ru-RU" sz="1800" b="1" dirty="0">
            <a:latin typeface="TimesET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0.11837</cdr:x>
      <cdr:y>0.47981</cdr:y>
    </cdr:from>
    <cdr:to>
      <cdr:x>0.37992</cdr:x>
      <cdr:y>0.56389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437911" y="2038317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0.08516</cdr:x>
      <cdr:y>0.70638</cdr:y>
    </cdr:from>
    <cdr:to>
      <cdr:x>0.33826</cdr:x>
      <cdr:y>0.77422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5060" y="300081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0.40487</cdr:x>
      <cdr:y>0.46032</cdr:y>
    </cdr:from>
    <cdr:to>
      <cdr:x>0.72066</cdr:x>
      <cdr:y>0.56717</cdr:y>
    </cdr:to>
    <cdr:sp macro="" textlink="">
      <cdr:nvSpPr>
        <cdr:cNvPr id="6" name="TextBox 25"/>
        <cdr:cNvSpPr txBox="1"/>
      </cdr:nvSpPr>
      <cdr:spPr>
        <a:xfrm xmlns:a="http://schemas.openxmlformats.org/drawingml/2006/main">
          <a:off x="1836694" y="2253977"/>
          <a:ext cx="1432583" cy="5232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2 698,1</a:t>
          </a:r>
          <a:r>
            <a:rPr lang="ru-RU" sz="2800" b="1" dirty="0" smtClean="0">
              <a:solidFill>
                <a:srgbClr val="FF0000"/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2800" b="1" cap="all" dirty="0">
            <a:solidFill>
              <a:srgbClr val="FF0000"/>
            </a:solidFill>
            <a:latin typeface="TimesET" pitchFamily="2" charset="0"/>
            <a:cs typeface="+mn-cs"/>
          </a:endParaRPr>
        </a:p>
      </cdr:txBody>
    </cdr:sp>
  </cdr:relSizeAnchor>
  <cdr:relSizeAnchor xmlns:cdr="http://schemas.openxmlformats.org/drawingml/2006/chartDrawing">
    <cdr:from>
      <cdr:x>0.28571</cdr:x>
      <cdr:y>0</cdr:y>
    </cdr:from>
    <cdr:to>
      <cdr:x>0.66729</cdr:x>
      <cdr:y>0.09498</cdr:y>
    </cdr:to>
    <cdr:sp macro="" textlink="">
      <cdr:nvSpPr>
        <cdr:cNvPr id="10" name="TextBox 22"/>
        <cdr:cNvSpPr txBox="1"/>
      </cdr:nvSpPr>
      <cdr:spPr>
        <a:xfrm xmlns:a="http://schemas.openxmlformats.org/drawingml/2006/main">
          <a:off x="1296144" y="-1124744"/>
          <a:ext cx="1731039" cy="43087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rPr>
            <a:t>2016 год</a:t>
          </a:r>
        </a:p>
      </cdr:txBody>
    </cdr:sp>
  </cdr:relSizeAnchor>
  <cdr:relSizeAnchor xmlns:cdr="http://schemas.openxmlformats.org/drawingml/2006/chartDrawing">
    <cdr:from>
      <cdr:x>0.74242</cdr:x>
      <cdr:y>0.64706</cdr:y>
    </cdr:from>
    <cdr:to>
      <cdr:x>1</cdr:x>
      <cdr:y>0.7162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3528392" y="3168352"/>
          <a:ext cx="122413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3,2%, 85,9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0.66176</cdr:y>
    </cdr:from>
    <cdr:to>
      <cdr:x>0.72222</cdr:x>
      <cdr:y>0.78119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376264" y="3240360"/>
          <a:ext cx="105610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21,1%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569,0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0.29799</cdr:x>
      <cdr:y>0.61765</cdr:y>
    </cdr:from>
    <cdr:to>
      <cdr:x>0.5202</cdr:x>
      <cdr:y>0.73708</cdr:y>
    </cdr:to>
    <cdr:sp macro="" textlink="">
      <cdr:nvSpPr>
        <cdr:cNvPr id="12" name="TextBox 6"/>
        <cdr:cNvSpPr txBox="1"/>
      </cdr:nvSpPr>
      <cdr:spPr>
        <a:xfrm xmlns:a="http://schemas.openxmlformats.org/drawingml/2006/main">
          <a:off x="1416206" y="3024350"/>
          <a:ext cx="105605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12,2%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330,0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0.09091</cdr:x>
      <cdr:y>0.55882</cdr:y>
    </cdr:from>
    <cdr:to>
      <cdr:x>0.37879</cdr:x>
      <cdr:y>0.62796</cdr:y>
    </cdr:to>
    <cdr:sp macro="" textlink="">
      <cdr:nvSpPr>
        <cdr:cNvPr id="13" name="TextBox 6"/>
        <cdr:cNvSpPr txBox="1"/>
      </cdr:nvSpPr>
      <cdr:spPr>
        <a:xfrm xmlns:a="http://schemas.openxmlformats.org/drawingml/2006/main">
          <a:off x="432048" y="2736304"/>
          <a:ext cx="136815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3,0%, 80,0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0.20455</cdr:x>
      <cdr:y>0.24964</cdr:y>
    </cdr:from>
    <cdr:to>
      <cdr:x>0.27273</cdr:x>
      <cdr:y>0.36765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972108" y="1222395"/>
          <a:ext cx="324036" cy="577805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0.71212</cdr:x>
      <cdr:y>0.72059</cdr:y>
    </cdr:from>
    <cdr:to>
      <cdr:x>1</cdr:x>
      <cdr:y>0.89659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3384370" y="3528392"/>
          <a:ext cx="136815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b="1" dirty="0">
              <a:solidFill>
                <a:prstClr val="black"/>
              </a:solidFill>
              <a:latin typeface="TimesET" pitchFamily="2" charset="0"/>
            </a:rPr>
            <a:t>Обеспечение безопасности дорожного </a:t>
          </a:r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движения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0.37879</cdr:x>
      <cdr:y>0.85294</cdr:y>
    </cdr:from>
    <cdr:to>
      <cdr:x>0.66667</cdr:x>
      <cdr:y>0.98494</cdr:y>
    </cdr:to>
    <cdr:sp macro="" textlink="">
      <cdr:nvSpPr>
        <cdr:cNvPr id="16" name="TextBox 7"/>
        <cdr:cNvSpPr txBox="1"/>
      </cdr:nvSpPr>
      <cdr:spPr>
        <a:xfrm xmlns:a="http://schemas.openxmlformats.org/drawingml/2006/main">
          <a:off x="1800200" y="4176464"/>
          <a:ext cx="136815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Развитие сельских территорий</a:t>
          </a:r>
        </a:p>
      </cdr:txBody>
    </cdr:sp>
  </cdr:relSizeAnchor>
  <cdr:relSizeAnchor xmlns:cdr="http://schemas.openxmlformats.org/drawingml/2006/chartDrawing">
    <cdr:from>
      <cdr:x>0.48485</cdr:x>
      <cdr:y>0.79621</cdr:y>
    </cdr:from>
    <cdr:to>
      <cdr:x>0.5</cdr:x>
      <cdr:y>0.85294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2304256" y="3898701"/>
          <a:ext cx="72008" cy="277763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0.03792</cdr:x>
      <cdr:y>0.73529</cdr:y>
    </cdr:from>
    <cdr:to>
      <cdr:x>0.3258</cdr:x>
      <cdr:y>0.91129</cdr:y>
    </cdr:to>
    <cdr:sp macro="" textlink="">
      <cdr:nvSpPr>
        <cdr:cNvPr id="18" name="TextBox 7"/>
        <cdr:cNvSpPr txBox="1"/>
      </cdr:nvSpPr>
      <cdr:spPr>
        <a:xfrm xmlns:a="http://schemas.openxmlformats.org/drawingml/2006/main">
          <a:off x="180206" y="3600400"/>
          <a:ext cx="1368152" cy="861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Строительство дорог в городских </a:t>
          </a:r>
          <a:r>
            <a:rPr lang="ru-RU" sz="1400" dirty="0" smtClean="0"/>
            <a:t>округах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0.2197</cdr:x>
      <cdr:y>0.69118</cdr:y>
    </cdr:from>
    <cdr:to>
      <cdr:x>0.28788</cdr:x>
      <cdr:y>0.7332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 flipV="1">
          <a:off x="1044116" y="3384376"/>
          <a:ext cx="324036" cy="2057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0.00112</cdr:x>
      <cdr:y>0.36765</cdr:y>
    </cdr:from>
    <cdr:to>
      <cdr:x>0.24354</cdr:x>
      <cdr:y>0.54365</cdr:y>
    </cdr:to>
    <cdr:sp macro="" textlink="">
      <cdr:nvSpPr>
        <cdr:cNvPr id="21" name="TextBox 7"/>
        <cdr:cNvSpPr txBox="1"/>
      </cdr:nvSpPr>
      <cdr:spPr>
        <a:xfrm xmlns:a="http://schemas.openxmlformats.org/drawingml/2006/main">
          <a:off x="5333" y="1800200"/>
          <a:ext cx="115210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Капитальный ремонт дворовых территорий</a:t>
          </a:r>
        </a:p>
      </cdr:txBody>
    </cdr:sp>
  </cdr:relSizeAnchor>
  <cdr:relSizeAnchor xmlns:cdr="http://schemas.openxmlformats.org/drawingml/2006/chartDrawing">
    <cdr:from>
      <cdr:x>0.20455</cdr:x>
      <cdr:y>0.54412</cdr:y>
    </cdr:from>
    <cdr:to>
      <cdr:x>0.25031</cdr:x>
      <cdr:y>0.57354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>
          <a:off x="972108" y="2664296"/>
          <a:ext cx="217515" cy="1440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0.18317</cdr:x>
      <cdr:y>0.00577</cdr:y>
    </cdr:from>
    <cdr:to>
      <cdr:x>0.31693</cdr:x>
      <cdr:y>0.0652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7427" y="33144"/>
          <a:ext cx="1195723" cy="341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i="1" dirty="0" smtClean="0"/>
            <a:t>17 267,8</a:t>
          </a:r>
          <a:endParaRPr lang="ru-RU" sz="2000" b="1" i="1" dirty="0"/>
        </a:p>
      </cdr:txBody>
    </cdr:sp>
  </cdr:relSizeAnchor>
  <cdr:relSizeAnchor xmlns:cdr="http://schemas.openxmlformats.org/drawingml/2006/chartDrawing">
    <cdr:from>
      <cdr:x>0.29542</cdr:x>
      <cdr:y>0.08386</cdr:y>
    </cdr:from>
    <cdr:to>
      <cdr:x>0.61329</cdr:x>
      <cdr:y>0.12457</cdr:y>
    </cdr:to>
    <cdr:sp macro="" textlink="">
      <cdr:nvSpPr>
        <cdr:cNvPr id="11" name="Полилиния 10"/>
        <cdr:cNvSpPr/>
      </cdr:nvSpPr>
      <cdr:spPr>
        <a:xfrm xmlns:a="http://schemas.openxmlformats.org/drawingml/2006/main">
          <a:off x="3521136" y="481741"/>
          <a:ext cx="3788748" cy="233916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0.62281</cdr:x>
      <cdr:y>0</cdr:y>
    </cdr:from>
    <cdr:to>
      <cdr:x>0.96453</cdr:x>
      <cdr:y>0.26346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5567499" y="0"/>
          <a:ext cx="3054704" cy="151354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0.62994</cdr:x>
      <cdr:y>0.02093</cdr:y>
    </cdr:from>
    <cdr:to>
      <cdr:x>0.94841</cdr:x>
      <cdr:y>0.26751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631238" y="120240"/>
          <a:ext cx="2846949" cy="1416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100% объема собственных доходов</a:t>
          </a:r>
        </a:p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0.45109</cdr:x>
      <cdr:y>0.41145</cdr:y>
    </cdr:from>
    <cdr:to>
      <cdr:x>0.61329</cdr:x>
      <cdr:y>0.54991</cdr:y>
    </cdr:to>
    <cdr:sp macro="" textlink="">
      <cdr:nvSpPr>
        <cdr:cNvPr id="14" name="Полилиния 13"/>
        <cdr:cNvSpPr/>
      </cdr:nvSpPr>
      <cdr:spPr>
        <a:xfrm xmlns:a="http://schemas.openxmlformats.org/drawingml/2006/main">
          <a:off x="5376627" y="2363704"/>
          <a:ext cx="1933256" cy="795479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ln xmlns:a="http://schemas.openxmlformats.org/drawingml/2006/main" w="25400">
          <a:solidFill>
            <a:srgbClr val="F06F20"/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0.62902</cdr:x>
      <cdr:y>0.2959</cdr:y>
    </cdr:from>
    <cdr:to>
      <cdr:x>0.96453</cdr:x>
      <cdr:y>0.6628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5623014" y="1699903"/>
          <a:ext cx="2999189" cy="210778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0.64065</cdr:x>
      <cdr:y>0.32333</cdr:y>
    </cdr:from>
    <cdr:to>
      <cdr:x>0.94841</cdr:x>
      <cdr:y>0.6613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6978" y="1857470"/>
          <a:ext cx="2751209" cy="1941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15% объема расходов за исключением объема расходов, осуществляемых за счет субвенций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0.13725</cdr:x>
      <cdr:y>0.06667</cdr:y>
    </cdr:from>
    <cdr:to>
      <cdr:x>0.41894</cdr:x>
      <cdr:y>0.14965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01716" y="288032"/>
          <a:ext cx="1440159" cy="3584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0.15134</cdr:x>
      <cdr:y>0.48337</cdr:y>
    </cdr:from>
    <cdr:to>
      <cdr:x>0.41289</cdr:x>
      <cdr:y>0.56745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773724" y="2088232"/>
          <a:ext cx="1337192" cy="36323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0.16542</cdr:x>
      <cdr:y>0.69099</cdr:y>
    </cdr:from>
    <cdr:to>
      <cdr:x>0.40443</cdr:x>
      <cdr:y>0.75883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845732" y="2985180"/>
          <a:ext cx="1221955" cy="29308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0.35825</cdr:x>
      <cdr:y>0.32935</cdr:y>
    </cdr:from>
    <cdr:to>
      <cdr:x>0.45596</cdr:x>
      <cdr:y>0.37922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275856" y="1912057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114,9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0.03001</cdr:y>
    </cdr:from>
    <cdr:to>
      <cdr:x>0.85437</cdr:x>
      <cdr:y>0.10443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6732240" y="174196"/>
          <a:ext cx="1080120" cy="43204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102,4%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0.32675</cdr:x>
      <cdr:y>0.52098</cdr:y>
    </cdr:from>
    <cdr:to>
      <cdr:x>0.43226</cdr:x>
      <cdr:y>0.57361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987824" y="3024559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102,0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0.2795</cdr:x>
      <cdr:y>0.69463</cdr:y>
    </cdr:from>
    <cdr:to>
      <cdr:x>0.38187</cdr:x>
      <cdr:y>0.74727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555776" y="4032671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76,4%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0.45897</cdr:y>
    </cdr:from>
    <cdr:to>
      <cdr:x>0.97249</cdr:x>
      <cdr:y>0.60781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732240" y="2664519"/>
          <a:ext cx="2160179" cy="86408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101,5</a:t>
          </a:r>
          <a:r>
            <a:rPr lang="en-US" sz="2000" b="1" dirty="0" smtClean="0">
              <a:solidFill>
                <a:prstClr val="black"/>
              </a:solidFill>
              <a:latin typeface="TimesET" pitchFamily="2" charset="0"/>
            </a:rPr>
            <a:t> </a:t>
          </a:r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%</a:t>
          </a:r>
          <a:endParaRPr lang="ru-RU" sz="20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0.44488</cdr:x>
      <cdr:y>0.13648</cdr:y>
    </cdr:from>
    <cdr:to>
      <cdr:x>0.55064</cdr:x>
      <cdr:y>0.18961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067944" y="792311"/>
          <a:ext cx="967069" cy="30844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106,7%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0.35038</cdr:x>
      <cdr:y>0.42678</cdr:y>
    </cdr:from>
    <cdr:to>
      <cdr:x>0.44809</cdr:x>
      <cdr:y>0.47665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3203848" y="247764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103,3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0.29525</cdr:x>
      <cdr:y>0.60781</cdr:y>
    </cdr:from>
    <cdr:to>
      <cdr:x>0.40076</cdr:x>
      <cdr:y>0.66044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699792" y="3528615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104,0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0.311</cdr:x>
      <cdr:y>0.76905</cdr:y>
    </cdr:from>
    <cdr:to>
      <cdr:x>0.42913</cdr:x>
      <cdr:y>0.84347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2843808" y="4464719"/>
          <a:ext cx="1080120" cy="43203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83,4%</a:t>
          </a:r>
          <a:endParaRPr lang="ru-RU" sz="18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0.39763</cdr:x>
      <cdr:y>0.23876</cdr:y>
    </cdr:from>
    <cdr:to>
      <cdr:x>0.5</cdr:x>
      <cdr:y>0.2914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635896" y="1386124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89,4%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Республики (</a:t>
          </a:r>
          <a:r>
            <a:rPr lang="ru-RU" sz="1400" b="1" dirty="0" err="1">
              <a:solidFill>
                <a:schemeClr val="tx1"/>
              </a:solidFill>
              <a:latin typeface="TimesET" pitchFamily="2" charset="0"/>
            </a:rPr>
            <a:t>тыс.рублей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/чел.)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0.81633</cdr:x>
      <cdr:y>0.13158</cdr:y>
    </cdr:from>
    <cdr:to>
      <cdr:x>0.9898</cdr:x>
      <cdr:y>0.39474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5760640" y="360041"/>
          <a:ext cx="1224136" cy="72008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64,7% к уровню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2015 года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0.76588</cdr:x>
      <cdr:y>0.3985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2021" y="1832161"/>
          <a:ext cx="792037" cy="302931"/>
        </a:xfrm>
        <a:prstGeom xmlns:a="http://schemas.openxmlformats.org/drawingml/2006/main" prst="ellips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21,8%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0.3913</cdr:x>
      <cdr:y>0.42</cdr:y>
    </cdr:from>
    <cdr:to>
      <cdr:x>0.64055</cdr:x>
      <cdr:y>0.55369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92288" y="1512168"/>
          <a:ext cx="1651216" cy="481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ET" pitchFamily="2" charset="0"/>
            </a:rPr>
            <a:t>34 327,1 </a:t>
          </a:r>
        </a:p>
      </cdr:txBody>
    </cdr:sp>
  </cdr:relSizeAnchor>
  <cdr:relSizeAnchor xmlns:cdr="http://schemas.openxmlformats.org/drawingml/2006/chartDrawing">
    <cdr:from>
      <cdr:x>0.78161</cdr:x>
      <cdr:y>0.40714</cdr:y>
    </cdr:from>
    <cdr:to>
      <cdr:x>0.95402</cdr:x>
      <cdr:y>0.49008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896544" y="1964283"/>
          <a:ext cx="108010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30,5%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0.81609</cdr:x>
      <cdr:y>0.70149</cdr:y>
    </cdr:from>
    <cdr:to>
      <cdr:x>0.97701</cdr:x>
      <cdr:y>0.78442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5112568" y="3384376"/>
          <a:ext cx="1008115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1,4%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0.53448</cdr:x>
      <cdr:y>0.80597</cdr:y>
    </cdr:from>
    <cdr:to>
      <cdr:x>0.7069</cdr:x>
      <cdr:y>0.8889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3348381" y="3888432"/>
          <a:ext cx="108010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18,3%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0.12069</cdr:x>
      <cdr:y>0.67164</cdr:y>
    </cdr:from>
    <cdr:to>
      <cdr:x>0.27011</cdr:x>
      <cdr:y>0.75457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56084" y="3240360"/>
          <a:ext cx="93610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21,5%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22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8471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574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789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78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789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3834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49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6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6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883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2645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760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3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580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60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6910851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chart" Target="../charts/chart10.xm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52.jpeg"/><Relationship Id="rId10" Type="http://schemas.openxmlformats.org/officeDocument/2006/relationships/image" Target="../media/image58.jpeg"/><Relationship Id="rId4" Type="http://schemas.microsoft.com/office/2007/relationships/hdphoto" Target="../media/hdphoto3.wdp"/><Relationship Id="rId9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chart" Target="../charts/char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7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8.png"/><Relationship Id="rId9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0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11" Type="http://schemas.openxmlformats.org/officeDocument/2006/relationships/image" Target="../media/image84.jpeg"/><Relationship Id="rId5" Type="http://schemas.openxmlformats.org/officeDocument/2006/relationships/image" Target="../media/image82.jpeg"/><Relationship Id="rId10" Type="http://schemas.openxmlformats.org/officeDocument/2006/relationships/image" Target="../media/image83.jpeg"/><Relationship Id="rId4" Type="http://schemas.openxmlformats.org/officeDocument/2006/relationships/image" Target="../media/image81.jpeg"/><Relationship Id="rId9" Type="http://schemas.openxmlformats.org/officeDocument/2006/relationships/diagramColors" Target="../diagrams/colors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88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chart" Target="../charts/char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diagramData" Target="../diagrams/data7.xml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diagramData" Target="../diagrams/data8.xml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10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52.jpeg"/><Relationship Id="rId7" Type="http://schemas.openxmlformats.org/officeDocument/2006/relationships/image" Target="../media/image123.jpe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microsoft.com/office/2007/relationships/hdphoto" Target="../media/hdphoto4.wdp"/><Relationship Id="rId9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chart" Target="../charts/chart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597266" y="4725144"/>
            <a:ext cx="5198870" cy="1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№ 78 от 08.12.2015 «О республиканском бюджете Чувашской Республики на 2016 год»</a:t>
            </a:r>
          </a:p>
        </p:txBody>
      </p:sp>
    </p:spTree>
    <p:extLst>
      <p:ext uri="{BB962C8B-B14F-4D97-AF65-F5344CB8AC3E}">
        <p14:creationId xmlns:p14="http://schemas.microsoft.com/office/powerpoint/2010/main" xmlns="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1520" y="1052736"/>
            <a:ext cx="1656184" cy="2908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- июнь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484784"/>
            <a:ext cx="1656184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105273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- октябрь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2280" y="1484784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90048" y="2924944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0048" y="3356992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04248" y="5517232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248" y="5949280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75" y="537321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75" y="5808064"/>
            <a:ext cx="1853952" cy="1049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власти, органы местного самоуправления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14" y="3207367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февраль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-17512" y="3681028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931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Ухудшение условий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3130772"/>
            <a:ext cx="6489104" cy="2530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733256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356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052737"/>
            <a:ext cx="7759026" cy="936104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оздоровлению государственных финансов Чувашской Республики и </a:t>
            </a:r>
            <a:r>
              <a:rPr lang="ru-RU" sz="2000" dirty="0" smtClean="0"/>
              <a:t>план </a:t>
            </a:r>
            <a:r>
              <a:rPr lang="ru-RU" sz="2000" dirty="0"/>
              <a:t>мероприятий по сокращению государственного долга Чувашской Республики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6772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утверждены </a:t>
            </a:r>
            <a:r>
              <a:rPr lang="ru-RU" sz="1600" dirty="0"/>
              <a:t>распоряжением Кабинета Министров Чувашской Республики от 21 января 2013 г. № </a:t>
            </a:r>
            <a:r>
              <a:rPr lang="ru-RU" sz="1600" dirty="0" smtClean="0"/>
              <a:t>21-р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6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96771" y="3871433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Кабинета Министров Чувашской Республики 15 ноября 2013 г. № 680-р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718083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96771" y="5736580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</a:t>
            </a:r>
            <a:r>
              <a:rPr lang="ru-RU" sz="1600" dirty="0" smtClean="0"/>
              <a:t>Главы </a:t>
            </a:r>
            <a:r>
              <a:rPr lang="ru-RU" sz="1600" dirty="0"/>
              <a:t>Чувашской Республики </a:t>
            </a:r>
            <a:r>
              <a:rPr lang="ru-RU" sz="1600" dirty="0" smtClean="0"/>
              <a:t>14 марта 2016 </a:t>
            </a:r>
            <a:r>
              <a:rPr lang="ru-RU" sz="1600" dirty="0"/>
              <a:t>г. № </a:t>
            </a:r>
            <a:r>
              <a:rPr lang="ru-RU" sz="1600" dirty="0" smtClean="0"/>
              <a:t>66-рг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841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бюджетной политики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645024"/>
            <a:ext cx="4382938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Принято решение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585" y="4370412"/>
            <a:ext cx="6624737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о формировании республиканского бюджета Чувашской Республики только на один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год – 2016 год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132856"/>
            <a:ext cx="5898529" cy="144016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74057" y="5535810"/>
            <a:ext cx="6624736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срок внесения проекта закона о бюджете в Государственный Совет Чувашской Республики перенесен с 15 октября на 10 ноября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1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35" y="2492896"/>
            <a:ext cx="2276450" cy="101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T:\ОБП\IvNik\картинки\2015\неблагоприят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1400"/>
            <a:ext cx="2491019" cy="109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ОБП\Лукин\Картинки\УС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520280" cy="16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" y="4882030"/>
            <a:ext cx="2619375" cy="126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179440" y="1124744"/>
            <a:ext cx="4376613" cy="1015553"/>
            <a:chOff x="2625308" y="-1611"/>
            <a:chExt cx="3551167" cy="1138055"/>
          </a:xfrm>
          <a:solidFill>
            <a:schemeClr val="accent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25308" y="-1611"/>
              <a:ext cx="3551167" cy="11380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797382" y="53944"/>
              <a:ext cx="3216751" cy="10269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введен "онлайн контроль" налоговых поступлений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79512" y="2276872"/>
            <a:ext cx="4334512" cy="1080120"/>
            <a:chOff x="0" y="1932726"/>
            <a:chExt cx="4334512" cy="10718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02980" y="1181016"/>
            <a:ext cx="4389145" cy="1167011"/>
            <a:chOff x="348318" y="829076"/>
            <a:chExt cx="4710518" cy="1945450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179512" y="3429000"/>
            <a:ext cx="4356548" cy="1008112"/>
            <a:chOff x="2105662" y="58143"/>
            <a:chExt cx="6225861" cy="256305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05662" y="188473"/>
              <a:ext cx="6225861" cy="243272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78081" y="58143"/>
              <a:ext cx="5988349" cy="2563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применен инструмент "системного администрирования"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25"/>
          <p:cNvGrpSpPr/>
          <p:nvPr/>
        </p:nvGrpSpPr>
        <p:grpSpPr>
          <a:xfrm>
            <a:off x="4661875" y="2499257"/>
            <a:ext cx="4356548" cy="635349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prstClr val="white"/>
                </a:solidFill>
                <a:latin typeface="TimesET" pitchFamily="2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3" descr="T:\ОБП\IvNik\картинки\2015\антик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73" y="5014662"/>
            <a:ext cx="3544193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23"/>
          <p:cNvGrpSpPr/>
          <p:nvPr/>
        </p:nvGrpSpPr>
        <p:grpSpPr>
          <a:xfrm>
            <a:off x="4932040" y="3211602"/>
            <a:ext cx="4060085" cy="650818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"</a:t>
              </a:r>
              <a:r>
                <a:rPr lang="ru-RU" sz="2000" b="1" dirty="0">
                  <a:solidFill>
                    <a:prstClr val="white"/>
                  </a:solidFill>
                  <a:latin typeface="TimesET" pitchFamily="2" charset="0"/>
                </a:rPr>
                <a:t>качество </a:t>
              </a: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932040" y="4506370"/>
            <a:ext cx="4055627" cy="659693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"приоритет"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33"/>
          <p:cNvGrpSpPr/>
          <p:nvPr/>
        </p:nvGrpSpPr>
        <p:grpSpPr>
          <a:xfrm>
            <a:off x="627050" y="4501140"/>
            <a:ext cx="3975930" cy="807822"/>
            <a:chOff x="2129918" y="262615"/>
            <a:chExt cx="6225861" cy="257976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29918" y="262615"/>
              <a:ext cx="6225861" cy="243272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273983" y="279317"/>
              <a:ext cx="5988349" cy="25630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внедрен контроль за уплатой налогов получателями государственной поддержки</a:t>
              </a:r>
            </a:p>
          </p:txBody>
        </p:sp>
      </p:grpSp>
      <p:grpSp>
        <p:nvGrpSpPr>
          <p:cNvPr id="11" name="Группа 36"/>
          <p:cNvGrpSpPr/>
          <p:nvPr/>
        </p:nvGrpSpPr>
        <p:grpSpPr>
          <a:xfrm>
            <a:off x="611560" y="5420804"/>
            <a:ext cx="4009384" cy="1248555"/>
            <a:chOff x="1642285" y="58140"/>
            <a:chExt cx="6689238" cy="398723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642285" y="188472"/>
              <a:ext cx="6689238" cy="38568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762423" y="58140"/>
              <a:ext cx="6404006" cy="39872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  </a:r>
            </a:p>
          </p:txBody>
        </p:sp>
      </p:grpSp>
      <p:grpSp>
        <p:nvGrpSpPr>
          <p:cNvPr id="14" name="Группа 39"/>
          <p:cNvGrpSpPr/>
          <p:nvPr/>
        </p:nvGrpSpPr>
        <p:grpSpPr>
          <a:xfrm>
            <a:off x="5580112" y="3907717"/>
            <a:ext cx="3438311" cy="529395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ET" pitchFamily="2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5580112" y="5285170"/>
            <a:ext cx="3456384" cy="736118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TimesET" pitchFamily="2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18597602"/>
              </p:ext>
            </p:extLst>
          </p:nvPr>
        </p:nvGraphicFramePr>
        <p:xfrm>
          <a:off x="4618229" y="199380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консолидированного и республиканского бюджетов 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7" y="1388332"/>
            <a:ext cx="3284997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Консолидированный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8064" y="1388332"/>
            <a:ext cx="2898312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Республиканский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6816047"/>
              </p:ext>
            </p:extLst>
          </p:nvPr>
        </p:nvGraphicFramePr>
        <p:xfrm>
          <a:off x="8468" y="194035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54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бюджетов муниципальных образований в 2016 году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graphicFrame>
        <p:nvGraphicFramePr>
          <p:cNvPr id="33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98606059"/>
              </p:ext>
            </p:extLst>
          </p:nvPr>
        </p:nvGraphicFramePr>
        <p:xfrm>
          <a:off x="3366228" y="1556792"/>
          <a:ext cx="5112568" cy="432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5232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Лукин\Картинки\местные бюджеты 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5317"/>
            <a:ext cx="2952328" cy="169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ОБП\Лукин\Картинки\общегос вопрос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880320" cy="1714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48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latin typeface="TimesET" pitchFamily="2" charset="0"/>
              </a:rPr>
              <a:t>Параметры республиканского бюджета по собственным доходам в 2015-2016 годах</a:t>
            </a:r>
            <a:endParaRPr lang="ru-RU" sz="2000" b="1" dirty="0"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2084177"/>
              </p:ext>
            </p:extLst>
          </p:nvPr>
        </p:nvGraphicFramePr>
        <p:xfrm>
          <a:off x="0" y="1052513"/>
          <a:ext cx="9144000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56234" y="2564904"/>
            <a:ext cx="2160179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Оценка поступления </a:t>
            </a:r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собственных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доходов в 2016 году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ET" pitchFamily="2" charset="0"/>
              </a:rPr>
              <a:t>к 2015 году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16413" y="1004144"/>
            <a:ext cx="795830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67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6170844"/>
              </p:ext>
            </p:extLst>
          </p:nvPr>
        </p:nvGraphicFramePr>
        <p:xfrm>
          <a:off x="107950" y="1052513"/>
          <a:ext cx="903605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налоговых и неналоговых доходов в консолидированные бюджеты субъектов ПФО за 2015 год к уровню 2014 года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971550" y="2348880"/>
            <a:ext cx="7848922" cy="3600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84168" y="2039116"/>
            <a:ext cx="1308100" cy="4746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</a:t>
            </a:r>
            <a:r>
              <a:rPr lang="en-US" sz="1400" b="1" dirty="0" smtClean="0">
                <a:solidFill>
                  <a:schemeClr val="tx1"/>
                </a:solidFill>
                <a:latin typeface="TimesET" pitchFamily="2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место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0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29225367"/>
              </p:ext>
            </p:extLst>
          </p:nvPr>
        </p:nvGraphicFramePr>
        <p:xfrm>
          <a:off x="8702" y="980728"/>
          <a:ext cx="485132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</a:t>
            </a:r>
            <a:r>
              <a:rPr lang="ru-RU" sz="2400" b="1" dirty="0" smtClean="0">
                <a:solidFill>
                  <a:schemeClr val="bg1"/>
                </a:solidFill>
                <a:latin typeface="TimesET" pitchFamily="2" charset="0"/>
              </a:rPr>
              <a:t>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по субъектам ПФО (2015/2014, %)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58995032"/>
              </p:ext>
            </p:extLst>
          </p:nvPr>
        </p:nvGraphicFramePr>
        <p:xfrm>
          <a:off x="4374452" y="1528757"/>
          <a:ext cx="4643568" cy="50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16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868" y="1109551"/>
            <a:ext cx="3046560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http://ok.ya1.ru/uploads/posts/2010-12/1291636558_589px-gerb-21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899" y="1109552"/>
            <a:ext cx="870664" cy="8869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59172" y="4894484"/>
            <a:ext cx="2875953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Площадь -18 300 км2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Население - 1,24 млн. чел.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142852"/>
            <a:ext cx="7143800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Чувашская Республика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391647"/>
            <a:ext cx="4784165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7060823"/>
              </p:ext>
            </p:extLst>
          </p:nvPr>
        </p:nvGraphicFramePr>
        <p:xfrm>
          <a:off x="145025" y="2228486"/>
          <a:ext cx="5743541" cy="415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03"/>
                <a:gridCol w="864096"/>
                <a:gridCol w="864096"/>
                <a:gridCol w="1008112"/>
                <a:gridCol w="1028534"/>
              </a:tblGrid>
              <a:tr h="3700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 (оценка)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Численность</a:t>
                      </a:r>
                      <a:r>
                        <a:rPr lang="ru-RU" sz="1300" baseline="0" dirty="0" smtClean="0"/>
                        <a:t> населения, тыс. чел.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1 238,1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1 236,6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</a:t>
                      </a:r>
                      <a:r>
                        <a:rPr lang="ru-RU" sz="1300" baseline="0" dirty="0" smtClean="0"/>
                        <a:t> 234,4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1 235,1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Валовый региональный продукт, млн.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235 088,8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245 222,2 (прогноз)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266 280,9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268 936,1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Индекс потребительских</a:t>
                      </a:r>
                      <a:r>
                        <a:rPr lang="ru-RU" sz="1300" baseline="0" dirty="0" smtClean="0"/>
                        <a:t> цен,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111,5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107,4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106,4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Среднемесячная</a:t>
                      </a:r>
                      <a:r>
                        <a:rPr lang="ru-RU" sz="1300" baseline="0" dirty="0" smtClean="0"/>
                        <a:t> заработная плата,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20 854,4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21 360,4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23 704,6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24 285,5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 регистрируемой безработицы,</a:t>
                      </a:r>
                      <a:r>
                        <a:rPr lang="ru-RU" sz="1300" baseline="0" dirty="0" smtClean="0"/>
                        <a:t>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Величина прожиточного минимума,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6 805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8 301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Объем жилищного</a:t>
                      </a:r>
                      <a:r>
                        <a:rPr lang="ru-RU" sz="1300" baseline="0" dirty="0" smtClean="0"/>
                        <a:t> строительства, м2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862,1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832,8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869,0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874,0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9646222"/>
              </p:ext>
            </p:extLst>
          </p:nvPr>
        </p:nvGraphicFramePr>
        <p:xfrm>
          <a:off x="323528" y="1052736"/>
          <a:ext cx="70567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557538722"/>
              </p:ext>
            </p:extLst>
          </p:nvPr>
        </p:nvGraphicFramePr>
        <p:xfrm>
          <a:off x="2627784" y="3789040"/>
          <a:ext cx="59046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43" y="4365104"/>
            <a:ext cx="242112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98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49323254"/>
              </p:ext>
            </p:extLst>
          </p:nvPr>
        </p:nvGraphicFramePr>
        <p:xfrm>
          <a:off x="-8760" y="1508998"/>
          <a:ext cx="5280248" cy="535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0"/>
            <a:ext cx="820296" cy="996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Крупнейшие налогоплательщики </a:t>
            </a:r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Чувашской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Республики </a:t>
            </a: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84368" y="76470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white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white"/>
              </a:solidFill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716222" y="2771777"/>
            <a:ext cx="386776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«ЛВЗ «Чебоксарский» – филиал ОАО «</a:t>
            </a:r>
            <a:r>
              <a:rPr lang="ru-RU" dirty="0" err="1"/>
              <a:t>Росспиртпром</a:t>
            </a:r>
            <a:r>
              <a:rPr lang="ru-RU" dirty="0"/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2003903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ЗАО Фирма «Август» в </a:t>
            </a:r>
            <a:r>
              <a:rPr lang="ru-RU" dirty="0" err="1" smtClean="0"/>
              <a:t>пгт</a:t>
            </a:r>
            <a:r>
              <a:rPr lang="ru-RU" dirty="0" smtClean="0"/>
              <a:t> Вурнары</a:t>
            </a:r>
            <a:endParaRPr lang="ru-RU" dirty="0"/>
          </a:p>
        </p:txBody>
      </p:sp>
      <p:sp>
        <p:nvSpPr>
          <p:cNvPr id="45" name="TextBox 1"/>
          <p:cNvSpPr txBox="1"/>
          <p:nvPr/>
        </p:nvSpPr>
        <p:spPr>
          <a:xfrm>
            <a:off x="3728464" y="1632059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69403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860033" y="3454758"/>
            <a:ext cx="3736379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«Чебоксарская ГЭС» филиал ПАО «</a:t>
            </a:r>
            <a:r>
              <a:rPr lang="ru-RU" dirty="0" err="1"/>
              <a:t>РусГидро</a:t>
            </a:r>
            <a:r>
              <a:rPr lang="ru-RU" dirty="0"/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41526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ПАО «Газпром» Приволжское МУО ПАО «Газпром» в г</a:t>
            </a:r>
            <a:r>
              <a:rPr lang="ru-RU" dirty="0" smtClean="0"/>
              <a:t>. Самаре</a:t>
            </a:r>
            <a:endParaRPr lang="ru-RU" dirty="0"/>
          </a:p>
        </p:txBody>
      </p:sp>
      <p:sp>
        <p:nvSpPr>
          <p:cNvPr id="52" name="TextBox 1"/>
          <p:cNvSpPr txBox="1"/>
          <p:nvPr/>
        </p:nvSpPr>
        <p:spPr>
          <a:xfrm>
            <a:off x="5289999" y="4731680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«Шумерлинский завод </a:t>
            </a:r>
            <a:r>
              <a:rPr lang="ru-RU" dirty="0" err="1"/>
              <a:t>спецавтомобилей</a:t>
            </a:r>
            <a:r>
              <a:rPr lang="ru-RU" dirty="0"/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368679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«Завод «</a:t>
            </a:r>
            <a:r>
              <a:rPr lang="ru-RU" dirty="0" err="1"/>
              <a:t>Чувашкабель</a:t>
            </a:r>
            <a:r>
              <a:rPr lang="ru-RU" dirty="0"/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790327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403648" y="3757713"/>
            <a:ext cx="1215752" cy="30295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338567" y="2896168"/>
            <a:ext cx="336872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90359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1" y="1604972"/>
            <a:ext cx="519606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74619" y="2315887"/>
            <a:ext cx="465021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569917" y="3454758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93372" y="3997751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336014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002" y="1371064"/>
            <a:ext cx="1763689" cy="7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186" y="2197069"/>
            <a:ext cx="1191322" cy="6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071" y="6242687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9" y="5885292"/>
            <a:ext cx="1979265" cy="9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570337"/>
            <a:ext cx="228600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4708" y="6025009"/>
            <a:ext cx="1629454" cy="6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9" y="5431232"/>
            <a:ext cx="1875445" cy="5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021412"/>
            <a:ext cx="1541789" cy="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76090" y="4718832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841725" y="116611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57862" y="576324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35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03" y="3687938"/>
            <a:ext cx="449999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503" y="4743844"/>
            <a:ext cx="442452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5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2013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68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2014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668277" y="3290070"/>
            <a:ext cx="1858857" cy="1157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308,1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78954" y="4639087"/>
            <a:ext cx="1537067" cy="9348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667,5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78954" y="3290070"/>
            <a:ext cx="1570947" cy="115733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503,1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712379" y="4715122"/>
            <a:ext cx="1844082" cy="8587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657,1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43488" y="1592434"/>
            <a:ext cx="2049827" cy="11887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965,2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573053" y="1609320"/>
            <a:ext cx="1570947" cy="11845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1 170,6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556461" y="3722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27134" y="512205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45503" y="1814286"/>
            <a:ext cx="4470026" cy="1041538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ET" pitchFamily="2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177132" y="3301744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+195,0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52012" y="4702481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+10,4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6461" y="3771269"/>
            <a:ext cx="968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+ 63,3%</a:t>
            </a:r>
            <a:endParaRPr lang="ru-RU" sz="16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33523" y="5250754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+ 1,6%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>
            <a:endCxn id="35" idx="2"/>
          </p:cNvCxnSpPr>
          <p:nvPr/>
        </p:nvCxnSpPr>
        <p:spPr>
          <a:xfrm flipV="1">
            <a:off x="6755157" y="2201596"/>
            <a:ext cx="817896" cy="196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152012" y="1772816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+205,4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9831" y="2307789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+ 21,3%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76178" y="2564812"/>
            <a:ext cx="1524184" cy="5820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% от налоговых доходов</a:t>
            </a:r>
          </a:p>
        </p:txBody>
      </p:sp>
      <p:sp>
        <p:nvSpPr>
          <p:cNvPr id="51" name="Овал 50"/>
          <p:cNvSpPr/>
          <p:nvPr/>
        </p:nvSpPr>
        <p:spPr>
          <a:xfrm>
            <a:off x="7739639" y="2566866"/>
            <a:ext cx="1376381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ET" pitchFamily="2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4891"/>
            <a:ext cx="208823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203848" y="5663557"/>
            <a:ext cx="4770412" cy="861787"/>
          </a:xfrm>
          <a:prstGeom prst="roundRect">
            <a:avLst/>
          </a:prstGeom>
          <a:solidFill>
            <a:srgbClr val="99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Информация об объеме предоставленных налоговых льгот за 2015 год будет сформирована в 2016 году на основании статистической налоговой отчетности по мере ее размещения на сайте ФНС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05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Доходы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4255541"/>
              </p:ext>
            </p:extLst>
          </p:nvPr>
        </p:nvGraphicFramePr>
        <p:xfrm>
          <a:off x="35496" y="980725"/>
          <a:ext cx="9073008" cy="5035619"/>
        </p:xfrm>
        <a:graphic>
          <a:graphicData uri="http://schemas.openxmlformats.org/drawingml/2006/table">
            <a:tbl>
              <a:tblPr firstRow="1" firstCol="1" bandRow="1"/>
              <a:tblGrid>
                <a:gridCol w="2666308"/>
                <a:gridCol w="4534492"/>
                <a:gridCol w="1872208"/>
              </a:tblGrid>
              <a:tr h="173312"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(млн. рублей)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 бюджетной классификации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доходов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00010000000000000000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22 292,7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4 855,2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7 898,5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00010302000010000110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по подакцизным товарам, из них: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3 697,9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алкогольную продукцию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396,1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пиво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1 261,5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2 040,3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00010501000000000110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1 595,6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00010602000020000110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2 634,2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00010604000020000110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Транспортный налог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653,3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00010605000020000110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игорный бизнес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00010800000000000000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00011100000000000000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197,7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00020000000000000000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9 811,1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00020201000000000151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6 697,6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00020202000000000151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Субсидии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00020203000000000151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1 890,4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91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52736"/>
            <a:ext cx="89418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50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7" y="980728"/>
            <a:ext cx="90010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041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n.nikandrova\Documents\Фото\Новая папка\dsc_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228" y="4974447"/>
            <a:ext cx="2531152" cy="167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73052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12" y="5016472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на 2016 год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4"/>
            <a:ext cx="1484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770830070"/>
              </p:ext>
            </p:extLst>
          </p:nvPr>
        </p:nvGraphicFramePr>
        <p:xfrm>
          <a:off x="251520" y="1124744"/>
          <a:ext cx="62646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6960024" y="1263162"/>
            <a:ext cx="2076472" cy="581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Будет продолжено строительство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48264" y="2060848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фельдшерско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 – акушерских пунктов (</a:t>
            </a:r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ФАПов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)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48264" y="2564904"/>
            <a:ext cx="2111755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общеобразовательных школ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60024" y="3089027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спортивных объектов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28699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23,3%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7864" y="128214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3,6%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48594" y="3635973"/>
            <a:ext cx="687902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и т.д.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2555756" y="5811309"/>
            <a:ext cx="79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1,4%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1027" name="Picture 3" descr="T:\ОБП\Метелева\Картинки для презентации\сельское хоз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8" y="919164"/>
            <a:ext cx="2051720" cy="1412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7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92888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в 2016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7201291"/>
              </p:ext>
            </p:extLst>
          </p:nvPr>
        </p:nvGraphicFramePr>
        <p:xfrm>
          <a:off x="107504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9584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3932724"/>
              </p:ext>
            </p:extLst>
          </p:nvPr>
        </p:nvGraphicFramePr>
        <p:xfrm>
          <a:off x="4139952" y="1220699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ая соединительная линия 7"/>
          <p:cNvSpPr/>
          <p:nvPr/>
        </p:nvSpPr>
        <p:spPr>
          <a:xfrm flipH="1">
            <a:off x="7596336" y="1844824"/>
            <a:ext cx="1145642" cy="45293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39956" y="2708920"/>
            <a:ext cx="804044" cy="36902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3</a:t>
            </a:r>
            <a:r>
              <a:rPr lang="en-US" sz="1050" b="1" dirty="0" smtClean="0">
                <a:solidFill>
                  <a:prstClr val="black"/>
                </a:solidFill>
                <a:latin typeface="TimesET" pitchFamily="2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место</a:t>
            </a:r>
            <a:endParaRPr lang="ru-RU" sz="105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589" y="6469961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314821"/>
              </p:ext>
            </p:extLst>
          </p:nvPr>
        </p:nvGraphicFramePr>
        <p:xfrm>
          <a:off x="0" y="1309116"/>
          <a:ext cx="4536504" cy="497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90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727113" y="1859349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Социальная сфера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1026" name="Picture 2" descr="E:\20.08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0208"/>
            <a:ext cx="2046678" cy="188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4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7419" y="4768376"/>
            <a:ext cx="2352205" cy="1641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1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6213" y="4242143"/>
            <a:ext cx="2123124" cy="15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c11bb0dad1d0d55dc4cae700df42b3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43" y="1252127"/>
            <a:ext cx="2212640" cy="153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1437379820-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813" y="1252127"/>
            <a:ext cx="2513924" cy="152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851" y="2045846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522533" y="3900638"/>
            <a:ext cx="2004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Охрана окружающей среды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965774" y="1098237"/>
            <a:ext cx="120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Транспорт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385762" y="4506766"/>
            <a:ext cx="2135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Сельское хозяйство и рыболовство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68414" y="3443716"/>
            <a:ext cx="2528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Жилищно-коммунальное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77947" y="1098238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Лесное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49293" y="2721697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237 руб. на 1 гектар лесного фонда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449352" y="3598598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20 424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379704" y="57542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14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345194" y="26139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116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3244467" y="625029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2 557 руб. на 1 жителя сельской местности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244526" y="5712185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986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8636" y="3920443"/>
            <a:ext cx="3197928" cy="21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206029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Бюджетная система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981023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Межбюджетные трансферты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870" y="4680374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Глоссарий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870" y="3723834"/>
            <a:ext cx="535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Дотации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3" y="136421"/>
            <a:ext cx="9004387" cy="707886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79680" y="1033463"/>
            <a:ext cx="1164320" cy="4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64" y="1152018"/>
            <a:ext cx="2031177" cy="12253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13" y="3777796"/>
            <a:ext cx="2008646" cy="1340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81" y="2387463"/>
            <a:ext cx="2031178" cy="1365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64" y="5185957"/>
            <a:ext cx="2026153" cy="13594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3928342962"/>
              </p:ext>
            </p:extLst>
          </p:nvPr>
        </p:nvGraphicFramePr>
        <p:xfrm>
          <a:off x="2530931" y="1721138"/>
          <a:ext cx="61222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411760" y="1057112"/>
            <a:ext cx="3456384" cy="172381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За 4 года на реализацию «майских» Указов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Президента РФ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выделено 19158,6 млн.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67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2016 год с учетом средств территориального фонда обязательного медицинского страхования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1153207"/>
              </p:ext>
            </p:extLst>
          </p:nvPr>
        </p:nvGraphicFramePr>
        <p:xfrm>
          <a:off x="111969" y="1196752"/>
          <a:ext cx="4499992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Picture 5" descr="E:\Картинки\iCATXOD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3" y="5157352"/>
            <a:ext cx="18869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944003459"/>
              </p:ext>
            </p:extLst>
          </p:nvPr>
        </p:nvGraphicFramePr>
        <p:xfrm>
          <a:off x="4504586" y="1302524"/>
          <a:ext cx="4535487" cy="522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347863" y="1556792"/>
            <a:ext cx="2664000" cy="29105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204513" y="4541129"/>
            <a:ext cx="2808000" cy="22401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Картинки\iCAL39VY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5157352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63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617137994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28722"/>
            <a:ext cx="3059832" cy="130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1488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8 279,4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4918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7 383,0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858506" y="1015677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70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48872" cy="836712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0601039"/>
              </p:ext>
            </p:extLst>
          </p:nvPr>
        </p:nvGraphicFramePr>
        <p:xfrm>
          <a:off x="21821" y="1019680"/>
          <a:ext cx="9036495" cy="559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720080"/>
                <a:gridCol w="792088"/>
                <a:gridCol w="720080"/>
                <a:gridCol w="792088"/>
                <a:gridCol w="720080"/>
                <a:gridCol w="864096"/>
                <a:gridCol w="720080"/>
                <a:gridCol w="792087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Категории работников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2014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2015 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2016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2017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700268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51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18519,7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17271,9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18177,8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21274,0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19830,0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18303,8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18132,6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21203,9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20657,7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17847,0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26607,1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29745,0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28075,1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31331,4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158,0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19702,7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19830,0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43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30281,8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31648,7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17127,1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17113,3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10762,7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13980,2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12244,9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15665,7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79,0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13996,6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72,5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16339,9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821" y="6520548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* -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средней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общего образования в субъекте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РФ</a:t>
            </a:r>
            <a:endParaRPr lang="ru-RU" sz="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6520548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 </a:t>
            </a:r>
            <a:r>
              <a:rPr lang="ru-RU" sz="900" dirty="0">
                <a:latin typeface="Arial Narrow" panose="020B0606020202030204" pitchFamily="34" charset="0"/>
              </a:rPr>
              <a:t>- к средней </a:t>
            </a:r>
            <a:r>
              <a:rPr lang="ru-RU" sz="900" dirty="0" smtClean="0">
                <a:latin typeface="Arial Narrow" panose="020B0606020202030204" pitchFamily="34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</a:rPr>
              <a:t>учителей 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707" y="6522213"/>
            <a:ext cx="32143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*** </a:t>
            </a:r>
            <a:r>
              <a:rPr lang="ru-RU" sz="900" dirty="0">
                <a:latin typeface="Arial Narrow" panose="020B0606020202030204" pitchFamily="34" charset="0"/>
              </a:rPr>
              <a:t>- к </a:t>
            </a:r>
            <a:r>
              <a:rPr lang="ru-RU" sz="900" dirty="0" smtClean="0">
                <a:latin typeface="Arial Narrow" panose="020B0606020202030204" pitchFamily="34" charset="0"/>
              </a:rPr>
              <a:t>среднемесячной номинальной начисленной з/п </a:t>
            </a:r>
            <a:r>
              <a:rPr lang="ru-RU" sz="900" dirty="0">
                <a:latin typeface="Arial Narrow" panose="020B0606020202030204" pitchFamily="34" charset="0"/>
              </a:rPr>
              <a:t>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35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1081686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24112994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4902039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49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980728"/>
            <a:ext cx="6840760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Утверждены 15 госпрограмм Чувашской Республики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2861843080"/>
              </p:ext>
            </p:extLst>
          </p:nvPr>
        </p:nvGraphicFramePr>
        <p:xfrm>
          <a:off x="0" y="2060848"/>
          <a:ext cx="9036496" cy="467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56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«Управление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общественными финансами и государственным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долгом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Чувашской Республики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»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2826" y="1843006"/>
            <a:ext cx="6408711" cy="6659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4793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50858" y="2576389"/>
            <a:ext cx="6120680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54592" y="3191048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Объем налоговых и неналоговых доходов консолидированного бюджета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24328" y="994711"/>
            <a:ext cx="136815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87334" y="1844824"/>
            <a:ext cx="1146833" cy="5939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98,0%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16466" y="2619070"/>
            <a:ext cx="1136773" cy="4613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73,6%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93415" y="3191048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30 001,4</a:t>
            </a:r>
          </a:p>
          <a:p>
            <a:pPr algn="ctr"/>
            <a:r>
              <a:rPr lang="ru-RU" sz="1400" b="1" dirty="0" smtClean="0">
                <a:latin typeface="TimesET" pitchFamily="2" charset="0"/>
              </a:rPr>
              <a:t> млн. рублей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4592" y="3699191"/>
            <a:ext cx="3816946" cy="521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Темп роста налоговых и неналоговых доходов республиканского бюджета Чувашской Республики (к предыдущему году)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87334" y="3771199"/>
            <a:ext cx="1146831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102,7%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54592" y="4293096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77425" y="4392186"/>
            <a:ext cx="1146831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4592" y="5085184"/>
            <a:ext cx="381694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муниципальных районов и городских округов, по которым проводится оценка качества управления муниципальными финансами, в общем количестве муниципальных районов и городских округов Чувашской Республики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76697" y="5178445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54592" y="5982173"/>
            <a:ext cx="3816946" cy="399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Обеспечение контроля за сохранностью государственного имущества Чувашской Республики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87856" y="5982172"/>
            <a:ext cx="1146831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50,0%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6327764"/>
              </p:ext>
            </p:extLst>
          </p:nvPr>
        </p:nvGraphicFramePr>
        <p:xfrm>
          <a:off x="467544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84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«Развитие потенциала государственного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управления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»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в 2016 году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3345" y="1973039"/>
            <a:ext cx="6408711" cy="50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5312" y="1124744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3345" y="2550921"/>
            <a:ext cx="6408712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</a:t>
            </a:r>
            <a:r>
              <a:rPr lang="ru-RU" sz="1000" dirty="0" smtClean="0">
                <a:latin typeface="TimesET" pitchFamily="2" charset="0"/>
              </a:rPr>
              <a:t>субъекта </a:t>
            </a:r>
            <a:r>
              <a:rPr lang="ru-RU" sz="1000" dirty="0">
                <a:latin typeface="TimesET" pitchFamily="2" charset="0"/>
              </a:rPr>
              <a:t>Российской Федерации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415111" y="3140968"/>
            <a:ext cx="3816946" cy="62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вакантных должностей гражданской службы, замещаемых на основе назначения из кадровых резервов государственных органов Чувашской Республики, кадрового резерва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96336" y="1124744"/>
            <a:ext cx="1233658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2640" y="1974857"/>
            <a:ext cx="1034095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100</a:t>
            </a:r>
            <a:r>
              <a:rPr lang="ru-RU" sz="1400" b="1" dirty="0" smtClean="0">
                <a:latin typeface="TimesET" pitchFamily="2" charset="0"/>
              </a:rPr>
              <a:t>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92700" y="2571853"/>
            <a:ext cx="1025024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682641" y="3212976"/>
            <a:ext cx="1034094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не менее 50%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9772634"/>
              </p:ext>
            </p:extLst>
          </p:nvPr>
        </p:nvGraphicFramePr>
        <p:xfrm>
          <a:off x="528063" y="3415017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419350" y="3861048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государственных гражданских служащих Чувашской Республики (далее - гражданские служащие) в возрасте до 30 лет в общей численности гражданских служащих, имеющих стаж гражданской службы более 3 лет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697071" y="3933056"/>
            <a:ext cx="102390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TimesET" pitchFamily="2" charset="0"/>
              </a:rPr>
              <a:t>не менее </a:t>
            </a:r>
            <a:r>
              <a:rPr lang="ru-RU" sz="1400" b="1" dirty="0" smtClean="0">
                <a:latin typeface="TimesET" pitchFamily="2" charset="0"/>
              </a:rPr>
              <a:t>12%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419350" y="4711161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Срок предоставления информации органами записи актов гражданского состояния гражданам и юридическим лицам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733584" y="4765328"/>
            <a:ext cx="987389" cy="377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 дней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01392" y="5287225"/>
            <a:ext cx="381694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33515" y="5359233"/>
            <a:ext cx="9879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11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годы, 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737891847"/>
              </p:ext>
            </p:extLst>
          </p:nvPr>
        </p:nvGraphicFramePr>
        <p:xfrm>
          <a:off x="323528" y="1844824"/>
          <a:ext cx="57376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183" y="1196752"/>
            <a:ext cx="2806028" cy="18722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904074" cy="1923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16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 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628" y="1007441"/>
            <a:ext cx="338437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593" y="3228798"/>
            <a:ext cx="5964980" cy="355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Смертность от всех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причин (случаев на 1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258" y="3662117"/>
            <a:ext cx="5964980" cy="367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Материнская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100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4386" y="4566519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Ожидаемая продолжительность жизни при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рождении (лет)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984" y="4093691"/>
            <a:ext cx="5964980" cy="395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Младенческая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258" y="6086812"/>
            <a:ext cx="5964980" cy="4199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Обеспеченность врачами (без учета федеральных медицинских организаций, находящихся на территории Чувашской Республики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) (на 10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079750" y="1046936"/>
            <a:ext cx="2807593" cy="561859"/>
            <a:chOff x="359" y="1999"/>
            <a:chExt cx="2807593" cy="5618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59" y="1999"/>
              <a:ext cx="2807593" cy="56185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6815" y="18455"/>
              <a:ext cx="2774681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77782" y="1734787"/>
            <a:ext cx="1830474" cy="545691"/>
            <a:chOff x="3099" y="579197"/>
            <a:chExt cx="1830474" cy="5618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9" y="579197"/>
              <a:ext cx="1830474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555" y="595653"/>
              <a:ext cx="1797562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год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4400" y="1750769"/>
            <a:ext cx="896412" cy="545404"/>
            <a:chOff x="1908799" y="579197"/>
            <a:chExt cx="896412" cy="5618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908799" y="579197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925255" y="595653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год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02270" y="2407965"/>
            <a:ext cx="906173" cy="489918"/>
            <a:chOff x="6669" y="1156395"/>
            <a:chExt cx="892916" cy="56185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15340" y="2417663"/>
            <a:ext cx="892916" cy="482777"/>
            <a:chOff x="937088" y="1156395"/>
            <a:chExt cx="892916" cy="56185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факт</a:t>
              </a:r>
              <a:endParaRPr lang="ru-RU" sz="11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54110" y="3221775"/>
            <a:ext cx="866357" cy="374235"/>
            <a:chOff x="1908799" y="1156395"/>
            <a:chExt cx="896412" cy="56185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</a:t>
              </a:r>
              <a:endParaRPr lang="ru-RU" sz="11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40779" y="3198849"/>
            <a:ext cx="906173" cy="397161"/>
            <a:chOff x="-2822" y="1156393"/>
            <a:chExt cx="892916" cy="56185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2822" y="1156393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125" y="1172851"/>
              <a:ext cx="860004" cy="528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133710" y="3666577"/>
            <a:ext cx="906173" cy="374342"/>
            <a:chOff x="6669" y="1156395"/>
            <a:chExt cx="892916" cy="56185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46457" y="4083573"/>
            <a:ext cx="906173" cy="434691"/>
            <a:chOff x="6669" y="1156395"/>
            <a:chExt cx="892916" cy="56185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5,0</a:t>
              </a:r>
              <a:endParaRPr lang="ru-RU" sz="1100" b="1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58010" y="4597691"/>
            <a:ext cx="906173" cy="423844"/>
            <a:chOff x="6669" y="1156395"/>
            <a:chExt cx="892916" cy="56185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70,4</a:t>
              </a:r>
              <a:endParaRPr lang="ru-RU" sz="1100" b="1" kern="12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140779" y="5995359"/>
            <a:ext cx="906173" cy="489918"/>
            <a:chOff x="6669" y="1156395"/>
            <a:chExt cx="892916" cy="56185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39,0</a:t>
              </a:r>
              <a:endParaRPr lang="ru-RU" sz="11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094782" y="3210483"/>
            <a:ext cx="892916" cy="385527"/>
            <a:chOff x="937088" y="1156395"/>
            <a:chExt cx="892916" cy="56185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13,1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94906" y="3659043"/>
            <a:ext cx="892916" cy="381876"/>
            <a:chOff x="937088" y="1156395"/>
            <a:chExt cx="892916" cy="56185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11,6</a:t>
              </a:r>
              <a:endParaRPr lang="ru-RU" sz="1100" b="1" kern="12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094269" y="4097883"/>
            <a:ext cx="892916" cy="404245"/>
            <a:chOff x="937088" y="1156395"/>
            <a:chExt cx="892916" cy="56185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3,3</a:t>
              </a:r>
              <a:endParaRPr lang="ru-RU" sz="1100" b="1" kern="12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94269" y="4594398"/>
            <a:ext cx="892916" cy="409604"/>
            <a:chOff x="937088" y="1156395"/>
            <a:chExt cx="892916" cy="561859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70,95</a:t>
              </a:r>
              <a:endParaRPr lang="ru-RU" sz="1100" b="1" kern="1200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109776" y="6002500"/>
            <a:ext cx="892916" cy="482777"/>
            <a:chOff x="937088" y="1156395"/>
            <a:chExt cx="892916" cy="561859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38,3</a:t>
              </a:r>
              <a:endParaRPr lang="ru-RU" sz="1100" b="1" kern="12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046951" y="3650505"/>
            <a:ext cx="900242" cy="390414"/>
            <a:chOff x="1908799" y="1156395"/>
            <a:chExt cx="896412" cy="5618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46950" y="4083573"/>
            <a:ext cx="900242" cy="418555"/>
            <a:chOff x="1908798" y="1156395"/>
            <a:chExt cx="896412" cy="561859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1908798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4,9</a:t>
              </a:r>
              <a:endParaRPr lang="ru-RU" sz="1100" b="1" kern="1200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8054110" y="4592229"/>
            <a:ext cx="900242" cy="411773"/>
            <a:chOff x="1908799" y="1156395"/>
            <a:chExt cx="896412" cy="561859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70,6</a:t>
              </a:r>
              <a:endParaRPr lang="ru-RU" sz="1100" b="1" kern="12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8020225" y="2449072"/>
            <a:ext cx="900242" cy="474697"/>
            <a:chOff x="1908799" y="1156395"/>
            <a:chExt cx="896412" cy="56185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059689" y="6002500"/>
            <a:ext cx="900242" cy="474697"/>
            <a:chOff x="1908799" y="1156395"/>
            <a:chExt cx="896412" cy="561859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38,8</a:t>
              </a:r>
              <a:endParaRPr lang="ru-RU" sz="1100" b="1" kern="12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186" y="1513500"/>
            <a:ext cx="2111896" cy="1407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174" y="1798825"/>
            <a:ext cx="1796962" cy="1344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28" y="1531043"/>
            <a:ext cx="1671599" cy="1119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11477" y="5082005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болезней системы кровообращения (случаев на 100 тыс. населения) 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2305" y="5568542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ДТП (</a:t>
            </a:r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случаев на 100 тыс. населения) 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6143477" y="5069997"/>
            <a:ext cx="906173" cy="423844"/>
            <a:chOff x="6669" y="1156395"/>
            <a:chExt cx="892916" cy="561859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595,5</a:t>
              </a:r>
              <a:endParaRPr lang="ru-RU" sz="1100" b="1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4446" y="5532359"/>
            <a:ext cx="906173" cy="423844"/>
            <a:chOff x="6669" y="1156395"/>
            <a:chExt cx="892916" cy="561859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15,1</a:t>
              </a:r>
              <a:endParaRPr lang="ru-RU" sz="1100" b="1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01696" y="5036399"/>
            <a:ext cx="892916" cy="409604"/>
            <a:chOff x="937088" y="1156395"/>
            <a:chExt cx="892916" cy="561859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485,6</a:t>
              </a:r>
              <a:endParaRPr lang="ru-RU" sz="1100" b="1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09776" y="5503280"/>
            <a:ext cx="892916" cy="409604"/>
            <a:chOff x="937088" y="1156395"/>
            <a:chExt cx="892916" cy="561859"/>
          </a:xfrm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17,0</a:t>
              </a:r>
              <a:endParaRPr lang="ru-RU" sz="1100" b="1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63477" y="5016171"/>
            <a:ext cx="900242" cy="411773"/>
            <a:chOff x="1908799" y="1156395"/>
            <a:chExt cx="896412" cy="561859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594,5</a:t>
              </a:r>
              <a:endParaRPr lang="ru-RU" sz="1100" b="1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83938" y="5497658"/>
            <a:ext cx="900242" cy="411773"/>
            <a:chOff x="1908799" y="1156395"/>
            <a:chExt cx="896412" cy="561859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13,9</a:t>
              </a:r>
              <a:endParaRPr lang="ru-RU" sz="1100" b="1" kern="1200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854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Структура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133466346"/>
              </p:ext>
            </p:extLst>
          </p:nvPr>
        </p:nvGraphicFramePr>
        <p:xfrm>
          <a:off x="775331" y="3068329"/>
          <a:ext cx="713514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717352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636912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cs typeface="Times New Roman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519" y="4421707"/>
            <a:ext cx="187220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9133994"/>
              </p:ext>
            </p:extLst>
          </p:nvPr>
        </p:nvGraphicFramePr>
        <p:xfrm>
          <a:off x="30791" y="1052736"/>
          <a:ext cx="9113209" cy="94855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113209"/>
              </a:tblGrid>
              <a:tr h="209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Цель государственной программы: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 anchor="b"/>
                </a:tc>
              </a:tr>
              <a:tr h="7267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001880259"/>
              </p:ext>
            </p:extLst>
          </p:nvPr>
        </p:nvGraphicFramePr>
        <p:xfrm>
          <a:off x="63285" y="1988840"/>
          <a:ext cx="8973211" cy="464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62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D:\Profiles\km7\Рабочий стол\349760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9" y="908720"/>
            <a:ext cx="2160240" cy="1728192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736" y="955697"/>
            <a:ext cx="2016223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225157219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7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360" y="3259306"/>
            <a:ext cx="5964978" cy="529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организациях, количество мест на 1000 детей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359" y="3789040"/>
            <a:ext cx="5964979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9" y="4365104"/>
            <a:ext cx="5953569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численности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769" y="5082953"/>
            <a:ext cx="595356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лет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61" y="5589240"/>
            <a:ext cx="5964977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численности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360" y="6165304"/>
            <a:ext cx="5964979" cy="5798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вопросов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24576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ublic\Pictures\Sample Pictures\s8002206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993" y="981412"/>
            <a:ext cx="1848627" cy="13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8113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719007367"/>
              </p:ext>
            </p:extLst>
          </p:nvPr>
        </p:nvGraphicFramePr>
        <p:xfrm>
          <a:off x="107504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0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52" y="2052076"/>
            <a:ext cx="18231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936" y="2081792"/>
            <a:ext cx="1933867" cy="1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771" y="1059787"/>
            <a:ext cx="2235412" cy="2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916457012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3933056"/>
            <a:ext cx="5964980" cy="792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безработицы в среднем за год,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53" y="4941168"/>
            <a:ext cx="6007405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регистрируемой </a:t>
            </a:r>
            <a:r>
              <a:rPr lang="ru-RU" sz="1100" b="1" dirty="0">
                <a:solidFill>
                  <a:schemeClr val="tx1"/>
                </a:solidFill>
              </a:rPr>
              <a:t>безработицы в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5805264"/>
            <a:ext cx="599760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условиях труда, в общей численности работников,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69494"/>
            <a:ext cx="2592288" cy="792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52" y="1073680"/>
            <a:ext cx="18231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687" y="1073680"/>
            <a:ext cx="19181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0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479" y="285909"/>
            <a:ext cx="669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безработных граждан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73597"/>
            <a:ext cx="2952328" cy="23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8" y="1073596"/>
            <a:ext cx="2952330" cy="231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3701804"/>
              </p:ext>
            </p:extLst>
          </p:nvPr>
        </p:nvGraphicFramePr>
        <p:xfrm>
          <a:off x="1985398" y="3429000"/>
          <a:ext cx="5168905" cy="2880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428"/>
                <a:gridCol w="1496892"/>
                <a:gridCol w="1681585"/>
              </a:tblGrid>
              <a:tr h="791136">
                <a:tc>
                  <a:txBody>
                    <a:bodyPr/>
                    <a:lstStyle/>
                    <a:p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нуждающихся 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План на 2016 год (тыс. рублей)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4593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Социальные выплаты безработным гражданам (пособие по безработице)</a:t>
                      </a:r>
                    </a:p>
                    <a:p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5306 человек (среднемесячная численность получателей)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203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110,8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4593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Содействие 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самозанятости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безработных граждан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человек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2 352,0</a:t>
                      </a:r>
                      <a:endParaRPr lang="ru-RU" sz="1100" b="1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623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342982810"/>
              </p:ext>
            </p:extLst>
          </p:nvPr>
        </p:nvGraphicFramePr>
        <p:xfrm>
          <a:off x="0" y="1700213"/>
          <a:ext cx="6840538" cy="471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996016" y="0"/>
            <a:ext cx="7993062" cy="836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Государственной программы Чувашской Республики «Социальная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граждан» на 2012-2020 годы»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2257870" cy="169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566" y="1412776"/>
            <a:ext cx="240754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5691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I:\Отдел бюджетной политики\_____2014 год\Отчет о деятельности Министерства\для отчета картинки\стар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53" y="1031353"/>
            <a:ext cx="2476418" cy="148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Рисунок 11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23" b="-150"/>
          <a:stretch>
            <a:fillRect/>
          </a:stretch>
        </p:blipFill>
        <p:spPr bwMode="auto">
          <a:xfrm>
            <a:off x="3924886" y="1031353"/>
            <a:ext cx="2212116" cy="150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038510504"/>
              </p:ext>
            </p:extLst>
          </p:nvPr>
        </p:nvGraphicFramePr>
        <p:xfrm>
          <a:off x="6228184" y="1052735"/>
          <a:ext cx="2808312" cy="56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173" y="2768173"/>
            <a:ext cx="5964980" cy="5503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Доля граждан, получивших социальные услуги в учреждениях социального обслуживания населения, в общем количестве обратившихся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46" y="3320181"/>
            <a:ext cx="6007405" cy="601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Прирост количества социально ориентированных некоммерческих организаций </a:t>
            </a:r>
            <a:endParaRPr lang="ru-RU" sz="1100" b="1" i="1" dirty="0" smtClean="0">
              <a:solidFill>
                <a:srgbClr val="000000"/>
              </a:solidFill>
              <a:latin typeface="TimesET" pitchFamily="2" charset="0"/>
            </a:endParaRPr>
          </a:p>
          <a:p>
            <a:pPr fontAlgn="t"/>
            <a:r>
              <a:rPr lang="ru-RU" sz="1100" b="1" i="1" dirty="0" smtClean="0">
                <a:solidFill>
                  <a:srgbClr val="000000"/>
                </a:solidFill>
                <a:latin typeface="TimesET" pitchFamily="2" charset="0"/>
              </a:rPr>
              <a:t>(</a:t>
            </a:r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за исключением государственных (муниципальных) учреждений) на территории Чувашской Республики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935511"/>
            <a:ext cx="5997606" cy="643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chemeClr val="tx1"/>
                </a:solidFill>
                <a:latin typeface="TimesET" pitchFamily="2" charset="0"/>
              </a:rPr>
              <a:t>Доля инвалидов, положительно оценивающих уровень доступности приоритетных объектов и услуг, в общей численности инвалидов </a:t>
            </a:r>
            <a:r>
              <a:rPr lang="ru-RU" sz="1100" dirty="0">
                <a:solidFill>
                  <a:schemeClr val="tx1"/>
                </a:solidFill>
                <a:latin typeface="TimesET" pitchFamily="2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ET" pitchFamily="2" charset="0"/>
              </a:rPr>
            </a:br>
            <a:endParaRPr lang="ru-RU" sz="11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2" y="4606068"/>
            <a:ext cx="5997608" cy="652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000" dirty="0">
                <a:solidFill>
                  <a:prstClr val="black"/>
                </a:solidFill>
                <a:latin typeface="TimesET" pitchFamily="2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ET" pitchFamily="2" charset="0"/>
              </a:rPr>
            </a:br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59" y="5276310"/>
            <a:ext cx="5997606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общеобразовательных организаций, в которых создана универсальная </a:t>
            </a:r>
            <a:r>
              <a:rPr lang="ru-RU" sz="1100" b="1" i="1" dirty="0" err="1">
                <a:solidFill>
                  <a:prstClr val="black"/>
                </a:solidFill>
                <a:latin typeface="TimesET" pitchFamily="2" charset="0"/>
              </a:rPr>
              <a:t>безбарьерная</a:t>
            </a:r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 среда, позволяющая обеспечить совместное обучение инвалидов и лиц, не имеющих нарушений, в общем количестве  общеобразовательных организаций в Чувашской Республике</a:t>
            </a:r>
            <a:endParaRPr lang="ru-RU" sz="1100" dirty="0">
              <a:solidFill>
                <a:prstClr val="black"/>
              </a:solidFill>
              <a:latin typeface="TimesET" pitchFamily="2" charset="0"/>
            </a:endParaRPr>
          </a:p>
          <a:p>
            <a:pPr lvl="0" fontAlgn="t"/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8134" y="6093296"/>
            <a:ext cx="5997608" cy="6518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Охват граждан пожилого возраста стационарным, полустационарным и надомным социальным обслуживанием на 10 тыс. получателей трудовых пенсий по старости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5519" y="2264117"/>
            <a:ext cx="2592288" cy="5040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86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на 2012-2020 годы»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028" y="1268760"/>
            <a:ext cx="679451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Основные меры социальной поддержки детей и семей,                                    имеющих детей,</a:t>
            </a:r>
            <a:r>
              <a:rPr kumimoji="0" lang="ru-RU" sz="1300" b="1" i="0" u="none" strike="noStrike" kern="0" cap="none" spc="0" normalizeH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планируемые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в 2016 году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ежемесячного пособия на ребенка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90 000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6 889 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</a:t>
            </a:r>
            <a:r>
              <a:rPr lang="ru-RU" sz="1100" b="1" i="1" kern="0" noProof="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2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600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101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получатель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всех формах устройства детей, лишенных родительского попечения, в семью -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390 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передаче ребенка на воспитание в семью гражданам, усыновившим (удочерившим) ребенка на территории субъекта Российской Федерации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53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получателя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государственная поддержка семей, имеющих детей, в виде республиканского материнского семейного капитала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1 650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семей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приемной семье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1 146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семей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опекунам (попечителям)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1 500 семьи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6076B4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мероприятия по проведению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оздоровительной кампании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8 330 детей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95536" y="1844824"/>
            <a:ext cx="1434018" cy="34964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608,8 млн. рублей</a:t>
            </a:r>
            <a:endParaRPr lang="ru-RU" sz="1050" dirty="0"/>
          </a:p>
        </p:txBody>
      </p:sp>
      <p:sp>
        <p:nvSpPr>
          <p:cNvPr id="13" name="Овал 12"/>
          <p:cNvSpPr/>
          <p:nvPr/>
        </p:nvSpPr>
        <p:spPr>
          <a:xfrm>
            <a:off x="389394" y="2268542"/>
            <a:ext cx="1440160" cy="32199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662,4 млн. рублей</a:t>
            </a:r>
            <a:endParaRPr lang="ru-RU" sz="1050" dirty="0"/>
          </a:p>
        </p:txBody>
      </p:sp>
      <p:sp>
        <p:nvSpPr>
          <p:cNvPr id="14" name="Овал 13"/>
          <p:cNvSpPr/>
          <p:nvPr/>
        </p:nvSpPr>
        <p:spPr>
          <a:xfrm>
            <a:off x="389394" y="2810110"/>
            <a:ext cx="147534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581,5 млн. рублей</a:t>
            </a:r>
            <a:endParaRPr lang="ru-RU" sz="1050" dirty="0"/>
          </a:p>
        </p:txBody>
      </p:sp>
      <p:sp>
        <p:nvSpPr>
          <p:cNvPr id="15" name="Овал 14"/>
          <p:cNvSpPr/>
          <p:nvPr/>
        </p:nvSpPr>
        <p:spPr>
          <a:xfrm>
            <a:off x="406984" y="3515890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8,4 млн. рублей</a:t>
            </a:r>
            <a:endParaRPr lang="ru-RU" sz="1050" dirty="0"/>
          </a:p>
        </p:txBody>
      </p:sp>
      <p:sp>
        <p:nvSpPr>
          <p:cNvPr id="16" name="Овал 15"/>
          <p:cNvSpPr/>
          <p:nvPr/>
        </p:nvSpPr>
        <p:spPr>
          <a:xfrm>
            <a:off x="424574" y="411587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7,2 млн. рублей</a:t>
            </a:r>
            <a:endParaRPr lang="ru-RU" sz="1050" dirty="0"/>
          </a:p>
        </p:txBody>
      </p:sp>
      <p:sp>
        <p:nvSpPr>
          <p:cNvPr id="17" name="Овал 16"/>
          <p:cNvSpPr/>
          <p:nvPr/>
        </p:nvSpPr>
        <p:spPr>
          <a:xfrm>
            <a:off x="389394" y="464374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16,1 млн. рублей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392465" y="5166242"/>
            <a:ext cx="1440160" cy="31854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165,0 млн. рублей</a:t>
            </a:r>
            <a:endParaRPr lang="ru-RU" sz="1050" dirty="0"/>
          </a:p>
        </p:txBody>
      </p:sp>
      <p:sp>
        <p:nvSpPr>
          <p:cNvPr id="19" name="Овал 18"/>
          <p:cNvSpPr/>
          <p:nvPr/>
        </p:nvSpPr>
        <p:spPr>
          <a:xfrm>
            <a:off x="433432" y="5626520"/>
            <a:ext cx="1440160" cy="3295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86,7 млн. рублей</a:t>
            </a:r>
            <a:endParaRPr lang="ru-RU" sz="1050" dirty="0"/>
          </a:p>
        </p:txBody>
      </p:sp>
      <p:sp>
        <p:nvSpPr>
          <p:cNvPr id="20" name="Овал 19"/>
          <p:cNvSpPr/>
          <p:nvPr/>
        </p:nvSpPr>
        <p:spPr>
          <a:xfrm>
            <a:off x="406984" y="5967688"/>
            <a:ext cx="1457750" cy="34082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142,3 млн. рублей</a:t>
            </a:r>
            <a:endParaRPr lang="ru-RU" sz="1050" dirty="0"/>
          </a:p>
        </p:txBody>
      </p:sp>
      <p:sp>
        <p:nvSpPr>
          <p:cNvPr id="21" name="Овал 20"/>
          <p:cNvSpPr/>
          <p:nvPr/>
        </p:nvSpPr>
        <p:spPr>
          <a:xfrm>
            <a:off x="424574" y="6304230"/>
            <a:ext cx="1457877" cy="33678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58,9 млн. рублей</a:t>
            </a:r>
            <a:endParaRPr lang="ru-RU" sz="1050" dirty="0"/>
          </a:p>
        </p:txBody>
      </p:sp>
      <p:pic>
        <p:nvPicPr>
          <p:cNvPr id="22" name="Рисунок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974565"/>
            <a:ext cx="2232249" cy="121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01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100448119"/>
              </p:ext>
            </p:extLst>
          </p:nvPr>
        </p:nvGraphicFramePr>
        <p:xfrm>
          <a:off x="5364088" y="1052736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47964935"/>
              </p:ext>
            </p:extLst>
          </p:nvPr>
        </p:nvGraphicFramePr>
        <p:xfrm>
          <a:off x="2483768" y="2852936"/>
          <a:ext cx="3610744" cy="25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5989" y="5669388"/>
            <a:ext cx="144016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0762676"/>
              </p:ext>
            </p:extLst>
          </p:nvPr>
        </p:nvGraphicFramePr>
        <p:xfrm>
          <a:off x="323528" y="1052736"/>
          <a:ext cx="3501656" cy="240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19518" y="6037788"/>
            <a:ext cx="144016" cy="14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5565678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ниже величины прожиточного </a:t>
            </a:r>
            <a:r>
              <a:rPr lang="ru-RU" sz="1000" b="1" dirty="0" smtClean="0"/>
              <a:t>минимума в </a:t>
            </a:r>
            <a:r>
              <a:rPr lang="ru-RU" sz="1000" b="1" dirty="0"/>
              <a:t>общей численности населения Чувашской Республики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3" y="5930066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</a:t>
            </a:r>
            <a:r>
              <a:rPr lang="ru-RU" sz="1000" b="1" dirty="0" smtClean="0"/>
              <a:t>на уровне и выше величины </a:t>
            </a:r>
            <a:r>
              <a:rPr lang="ru-RU" sz="1000" b="1" dirty="0"/>
              <a:t>прожиточного </a:t>
            </a:r>
            <a:r>
              <a:rPr lang="ru-RU" sz="1000" b="1" dirty="0" smtClean="0"/>
              <a:t>минимума </a:t>
            </a:r>
            <a:r>
              <a:rPr lang="ru-RU" sz="1000" b="1" dirty="0"/>
              <a:t>в общей численности населения Чувашской Республики</a:t>
            </a:r>
            <a:endParaRPr lang="ru-RU" sz="10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722" y="3539752"/>
            <a:ext cx="23620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9988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C:\Users\info29\Desktop\21-map-chuvashia-b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1075"/>
            <a:ext cx="47529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67446941"/>
              </p:ext>
            </p:extLst>
          </p:nvPr>
        </p:nvGraphicFramePr>
        <p:xfrm>
          <a:off x="250825" y="1484313"/>
          <a:ext cx="8374063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79512" y="1192213"/>
            <a:ext cx="26642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latin typeface="Times New Roman" pitchFamily="18" charset="0"/>
                <a:cs typeface="Times New Roman" pitchFamily="18" charset="0"/>
              </a:rPr>
              <a:t>Объем расходов на реализацию мероприятий подпрограмм Государственной </a:t>
            </a:r>
            <a:r>
              <a:rPr lang="ru-RU" altLang="ru-RU" sz="1300" b="1" dirty="0" smtClean="0">
                <a:latin typeface="Times New Roman" pitchFamily="18" charset="0"/>
                <a:cs typeface="Times New Roman" pitchFamily="18" charset="0"/>
              </a:rPr>
              <a:t>программы, млн. руб.</a:t>
            </a:r>
            <a:endParaRPr lang="ru-RU" alt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028624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00" y="285728"/>
            <a:ext cx="7715304" cy="42862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69860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953330" y="4672423"/>
            <a:ext cx="3238649" cy="323181"/>
            <a:chOff x="1570810" y="2071678"/>
            <a:chExt cx="5645984" cy="2151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0547" y="2177924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364828" y="4767429"/>
            <a:ext cx="3429000" cy="214312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356428" y="4690150"/>
            <a:ext cx="3199899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716317"/>
            <a:ext cx="2000264" cy="286959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прибыль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доходы физических лиц;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имущество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9" y="3680598"/>
            <a:ext cx="2143140" cy="2905312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использования государственного имущества;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платных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штрафы за нарушения законодательства о налогах и сборах;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930081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cs typeface="Times New Roman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cs typeface="Times New Roman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044" y="2083912"/>
            <a:ext cx="5421547" cy="218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государственных услуг, которые население может получить в электронном виде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2045" y="2302796"/>
            <a:ext cx="5421546" cy="43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граждан, время ожидания в очереди которых при обращении в многофункциональные центры предоставления государственных и муниципальных услуг за государственной (муниципальной) услугой не превышает 15 минут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045" y="2732152"/>
            <a:ext cx="5421547" cy="313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электронного документооборота между органами государственной власти Чувашской Республики в общем объеме документооборота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3812" y="3037328"/>
            <a:ext cx="5421551" cy="339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органов государственной власти Чувашской Республики и органов местного самоуправления, обеспеченных постоянным доступом к информационно-телекоммуникационной сети "Интернет" на скорости не менее 2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65" y="1149795"/>
            <a:ext cx="5421547" cy="6718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149796"/>
            <a:ext cx="3312368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Достижение значений показателей (индикаторов)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63" y="1853080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«Развитие информационных технологий»</a:t>
            </a:r>
            <a:endParaRPr lang="ru-RU" sz="9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375446"/>
            <a:ext cx="16040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2015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6296" y="1375446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2016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86242" y="1595993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44208" y="1601096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факт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6296" y="1595993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93591" y="2077146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4680" y="2082249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40696" y="2079697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93591" y="2305348"/>
            <a:ext cx="857966" cy="4312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60%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54680" y="2305348"/>
            <a:ext cx="739988" cy="4268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74,33%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40696" y="2305349"/>
            <a:ext cx="1656184" cy="4335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940" y="2741422"/>
            <a:ext cx="857966" cy="3162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2029" y="2746526"/>
            <a:ext cx="739988" cy="2951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48045" y="2743973"/>
            <a:ext cx="1656184" cy="2977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93591" y="3049149"/>
            <a:ext cx="857966" cy="3274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54680" y="3035597"/>
            <a:ext cx="739988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40696" y="3035597"/>
            <a:ext cx="1656184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86%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4696" y="3376585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«Информационная среда»</a:t>
            </a:r>
            <a:endParaRPr lang="ru-RU" sz="9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4696" y="3607417"/>
            <a:ext cx="5421547" cy="31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Разовый подписной тираж печатных периодических изданий, обеспечивающих потребность населения в социально значимой информации, по итогам подписных кампаний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6243" y="3600651"/>
            <a:ext cx="857966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120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тыс.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7332" y="3605755"/>
            <a:ext cx="739988" cy="316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133,7 тыс.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3348" y="3603202"/>
            <a:ext cx="1656184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120 тыс. экземпляров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8564" y="3922015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80111" y="3915249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190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54680" y="3920353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201,8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240727" y="3917800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6463" y="4210046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578010" y="4203280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452579" y="4208384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8626" y="4205831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407" y="4525542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книг, изданных по государственному заказу, на 1000 человек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0864" y="4518774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34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435433" y="4523878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34,7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221480" y="4521325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 экземпляра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56462" y="4822891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r>
              <a:rPr lang="ru-RU" sz="800" b="1" dirty="0">
                <a:solidFill>
                  <a:schemeClr val="tx1"/>
                </a:solidFill>
              </a:rPr>
              <a:t> и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576919" y="4816123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18%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451488" y="4821227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18,2% и 18,3% 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7535" y="4818674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21%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56461" y="5117688"/>
            <a:ext cx="5421547" cy="204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"</a:t>
            </a:r>
            <a:r>
              <a:rPr lang="ru-RU" sz="800" b="1" dirty="0" err="1">
                <a:solidFill>
                  <a:schemeClr val="tx1"/>
                </a:solidFill>
              </a:rPr>
              <a:t>Таван</a:t>
            </a:r>
            <a:r>
              <a:rPr lang="ru-RU" sz="800" b="1" dirty="0">
                <a:solidFill>
                  <a:schemeClr val="tx1"/>
                </a:solidFill>
              </a:rPr>
              <a:t> радио"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578008" y="5110922"/>
            <a:ext cx="857966" cy="2092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452577" y="5116026"/>
            <a:ext cx="739988" cy="2056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7,2%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8624" y="5113474"/>
            <a:ext cx="1656184" cy="20744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512" y="5322141"/>
            <a:ext cx="8698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Подпрограмма «Развитие геоинформационного обеспечения </a:t>
            </a:r>
            <a:r>
              <a:rPr lang="ru-RU" sz="900" b="1" dirty="0" smtClean="0"/>
              <a:t>с </a:t>
            </a:r>
            <a:r>
              <a:rPr lang="ru-RU" sz="900" b="1" dirty="0"/>
              <a:t>использованием </a:t>
            </a:r>
            <a:r>
              <a:rPr lang="ru-RU" sz="900" b="1" dirty="0" smtClean="0"/>
              <a:t>результатов</a:t>
            </a:r>
          </a:p>
          <a:p>
            <a:pPr algn="ctr"/>
            <a:r>
              <a:rPr lang="ru-RU" sz="900" b="1" dirty="0" smtClean="0"/>
              <a:t>космической деятельности в интересах социально-экономического развития Чувашской Республики»</a:t>
            </a:r>
            <a:endParaRPr lang="ru-RU" sz="900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6461" y="5715455"/>
            <a:ext cx="5420458" cy="272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администраций муниципальных районов и городских округов Чувашской Республики, подключенных к геоинформационной системе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40407" y="6024814"/>
            <a:ext cx="5412225" cy="3622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муниципальных районов и городских округов Чувашской Республики, обеспеченных сервисом высокоточного определения координат в государственной и местной системах координат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585363" y="5713972"/>
            <a:ext cx="857966" cy="2731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459932" y="5719076"/>
            <a:ext cx="739988" cy="2684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245979" y="5716524"/>
            <a:ext cx="1656184" cy="2708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61076" y="6025406"/>
            <a:ext cx="857966" cy="3627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435645" y="6030509"/>
            <a:ext cx="739988" cy="3565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21692" y="6027958"/>
            <a:ext cx="1656184" cy="3596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5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979862"/>
            <a:ext cx="1703388" cy="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645024"/>
            <a:ext cx="1778000" cy="13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572125"/>
            <a:ext cx="2643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1500188" cy="19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3187"/>
            <a:ext cx="25003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14" y="116632"/>
            <a:ext cx="8401050" cy="512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</a:t>
            </a:r>
            <a:r>
              <a:rPr lang="ru-RU" sz="22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altLang="ru-RU" sz="2200" b="1" dirty="0" smtClean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1625" y="3714750"/>
            <a:ext cx="374015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государственного учреждения, реализующих на территории Чувашской Республики государственную политику в области пожарной безопасности – 88,9 млн. рублей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000250"/>
            <a:ext cx="91440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dbl"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«Безопасный город» на территории Чувашской Республики </a:t>
            </a:r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9144000" cy="1182670"/>
          </a:xfrm>
          <a:prstGeom prst="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защиты населения и территорий от чрезвычайных ситуаций природного и техногенного характера, обеспечению пожарной безопасности и безопасности людей на водных объектах, мероприятий по гражданской обороне и предупреждения террористических актов, профилактики правонарушений и противодействия преступности в Чувашской Республике осуществляется в соответствии с 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программой Чувашской Республики «Повышение безопасности жизнедеятельности населения и территорий Чувашской Республики» на 2012 - 2020 годы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(объем расходов 150,3 млн. руб.)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>
            <a:off x="2691606" y="2714625"/>
            <a:ext cx="1500188" cy="642937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118,6 млн. рублей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338" y="2714625"/>
            <a:ext cx="364966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обеспечению безопасности и защиты населения и территорий Чувашской Республики от ЧС – 23,7 млн. рублей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71625" y="4429125"/>
            <a:ext cx="3740150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подготовке населения Чувашской Республики к действиям в ЧС – 1,1 млн. рублей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4813" y="5214938"/>
            <a:ext cx="3659187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обороны, повышение уровня готовности ТП РСЧС Чувашской Республики к оперативному реагированию на ЧС, пожары и происшествия на водных объектах – 3,9 млн. рублей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1625" y="5000625"/>
            <a:ext cx="3760788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функционирования органов управления ТП РСЧС Чувашской Республики, систем оповещения и информирования населения – 1,0 млн.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0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500" y="3867150"/>
            <a:ext cx="15001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500" y="1469481"/>
            <a:ext cx="1893625" cy="12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067" y="3745705"/>
            <a:ext cx="14700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197" y="3860691"/>
            <a:ext cx="1862963" cy="8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401050" cy="6229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b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TimesET" pitchFamily="2" charset="0"/>
              <a:cs typeface="Arial" charset="0"/>
            </a:endParaRPr>
          </a:p>
        </p:txBody>
      </p: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31595" y="1572669"/>
            <a:ext cx="5107565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безнадзорности и правонарушений несовершеннолетних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2" y="3356992"/>
            <a:ext cx="9001125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 в Чувашской Республике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071563"/>
            <a:ext cx="9001125" cy="276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 в Чувашской Республике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813" y="4495006"/>
            <a:ext cx="4452938" cy="261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антитеррористического и досмотрового оборудования</a:t>
            </a:r>
          </a:p>
        </p:txBody>
      </p:sp>
      <p:pic>
        <p:nvPicPr>
          <p:cNvPr id="410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4" y="1469481"/>
            <a:ext cx="160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10817" y="2122454"/>
            <a:ext cx="5162550" cy="33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 профилактики правонарушений и повышение уровня правовой культуры населения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46575" y="2646062"/>
            <a:ext cx="509111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полномочий по составлению протоколов об административных правонарушениях, посягающих на общественный порядок и общественную безопасность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50" y="4946469"/>
            <a:ext cx="8929688" cy="4619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37" name="Капля 36"/>
          <p:cNvSpPr/>
          <p:nvPr/>
        </p:nvSpPr>
        <p:spPr>
          <a:xfrm>
            <a:off x="654844" y="382047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0,5 млн. рублей</a:t>
            </a:r>
          </a:p>
        </p:txBody>
      </p:sp>
      <p:pic>
        <p:nvPicPr>
          <p:cNvPr id="411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6368" y="5497006"/>
            <a:ext cx="1182675" cy="10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апля 24"/>
          <p:cNvSpPr/>
          <p:nvPr/>
        </p:nvSpPr>
        <p:spPr>
          <a:xfrm>
            <a:off x="399381" y="5608799"/>
            <a:ext cx="1571625" cy="57150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106,6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  <p:pic>
        <p:nvPicPr>
          <p:cNvPr id="22" name="Picture 2" descr="C:\Users\i.smirnov\Documents\Бюджет для граждан\Фото\наркодиспанс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357" y="5497006"/>
            <a:ext cx="2196773" cy="12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67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туризма» 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267800762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55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культуры и туризма" на 2014 - 2020 годы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8011486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Соотношение средней заработной платы работников учреждений культуры и средней заработной платы по Чувашской Республике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удовлетворенности населения качеством предоставления государственных и муниципальных услуг в сфере культуры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культуры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85293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e.babaeva\Desktop\img_00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785" y="1124744"/>
            <a:ext cx="3744416" cy="1806680"/>
          </a:xfrm>
          <a:prstGeom prst="rect">
            <a:avLst/>
          </a:prstGeom>
          <a:noFill/>
          <a:effectLst>
            <a:softEdge rad="609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447" y="548680"/>
            <a:ext cx="3686116" cy="214255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575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»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316264341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04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10488391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Республике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спортом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спорта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учреждениях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4588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73" y="1142025"/>
            <a:ext cx="2284266" cy="18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261" y="1169324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535" y="1038274"/>
            <a:ext cx="1525141" cy="19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8815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53741923"/>
              </p:ext>
            </p:extLst>
          </p:nvPr>
        </p:nvGraphicFramePr>
        <p:xfrm>
          <a:off x="323528" y="11016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406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6560" y="979323"/>
            <a:ext cx="2148609" cy="14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19571310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8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3259306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861048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источников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0" y="4504982"/>
            <a:ext cx="5997608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площади территории Чувашской Республики, занятой особо охраняемыми природными территориями, в общей площади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6561" y="5009038"/>
            <a:ext cx="5997607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Освоение расчетной лесосеки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562" y="5513457"/>
            <a:ext cx="5997606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560" y="6017513"/>
            <a:ext cx="5997608" cy="7647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13285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908721"/>
            <a:ext cx="1687572" cy="151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9457" y="907709"/>
            <a:ext cx="2125591" cy="119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5830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«Пассажирский транспорт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«Развитие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навигационной инфраструктуры с использованием системы ГЛОНАСС на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транспорте», «Расширение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природного газа в качестве моторного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топлива»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Чувашской Республики «Развитие транспортной системы Чувашской Республики» на 2013-2020 годы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7086842"/>
              </p:ext>
            </p:extLst>
          </p:nvPr>
        </p:nvGraphicFramePr>
        <p:xfrm>
          <a:off x="251520" y="1124744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1161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178" y="260649"/>
            <a:ext cx="7322369" cy="432047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  <a:cs typeface="+mn-cs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57898" y="1860922"/>
            <a:ext cx="45719" cy="99153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143504" y="2786058"/>
            <a:ext cx="3857652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429000"/>
            <a:ext cx="3857625" cy="787400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42875" y="4357688"/>
            <a:ext cx="1214438" cy="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4357688"/>
            <a:ext cx="1428750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250" y="4357688"/>
            <a:ext cx="1500188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+mn-cs"/>
              </a:rPr>
              <a:t>- дотации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87400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215063" y="4500563"/>
            <a:ext cx="128587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4500563"/>
            <a:ext cx="1214438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43813" y="4500563"/>
            <a:ext cx="1357312" cy="71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+mn-cs"/>
              </a:rPr>
              <a:t>Иные межбюджетные трансферты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3933515"/>
              </p:ext>
            </p:extLst>
          </p:nvPr>
        </p:nvGraphicFramePr>
        <p:xfrm>
          <a:off x="179512" y="1124744"/>
          <a:ext cx="8784975" cy="2673587"/>
        </p:xfrm>
        <a:graphic>
          <a:graphicData uri="http://schemas.openxmlformats.org/drawingml/2006/table">
            <a:tbl>
              <a:tblPr/>
              <a:tblGrid>
                <a:gridCol w="4680520"/>
                <a:gridCol w="792088"/>
                <a:gridCol w="792088"/>
                <a:gridCol w="792088"/>
                <a:gridCol w="864096"/>
                <a:gridCol w="864095"/>
              </a:tblGrid>
              <a:tr h="752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 (индикатора)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Значения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2014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«Развитие навигационной инфраструктуры с использованием системы ГЛОНАСС на транспорте" </a:t>
                      </a: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0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аппаратурой спутниковой навигации ГЛОНАСС транспортных средств, зарегистрированных на территории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ЧР,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используемых:  для перевозки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пассажиров;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для перевозки опасных, крупногабаритных и тяжеловесных грузов; службой скорой медицинской помощи и пожарно-спасательной службой; в сферах сельского хозяйства,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ЖКХ,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дорожно-строительного хозяйства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«Расширение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использования природного газа в качестве моторного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парка транспортных средств, работающих на компримированном природном газе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 ежегодно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5937877"/>
              </p:ext>
            </p:extLst>
          </p:nvPr>
        </p:nvGraphicFramePr>
        <p:xfrm>
          <a:off x="179512" y="3789040"/>
          <a:ext cx="8784974" cy="2550109"/>
        </p:xfrm>
        <a:graphic>
          <a:graphicData uri="http://schemas.openxmlformats.org/drawingml/2006/table">
            <a:tbl>
              <a:tblPr/>
              <a:tblGrid>
                <a:gridCol w="504056"/>
                <a:gridCol w="4176464"/>
                <a:gridCol w="792088"/>
                <a:gridCol w="792088"/>
                <a:gridCol w="792088"/>
                <a:gridCol w="936104"/>
                <a:gridCol w="792086"/>
              </a:tblGrid>
              <a:tr h="1808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"Пассажирский транспорт"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пассажиров, перевезенных:</a:t>
                      </a:r>
                    </a:p>
                  </a:txBody>
                  <a:tcPr marL="8611" marR="8611" marT="8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171985,5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187614,8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166554,28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189109,8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Железнодорожным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транспортом: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1340,8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1285,783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1381,2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пригородном сообщении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757,59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719,87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поездами дальнего следования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583,21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565,913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Автомобильным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117665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наземным электрическим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71260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69700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Внутренним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водным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железнодорожных линий общего пользования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обслуженных в аэропорту г. Чебоксары пассажиров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авиалиний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самолетовылетов в год из аэропорта г. Чебоксары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1259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482394026"/>
              </p:ext>
            </p:extLst>
          </p:nvPr>
        </p:nvGraphicFramePr>
        <p:xfrm>
          <a:off x="27060" y="1046702"/>
          <a:ext cx="9144000" cy="331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000" y="5260863"/>
            <a:ext cx="2151160" cy="1277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2326804"/>
            <a:ext cx="1224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1047,5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8926" y="1268760"/>
            <a:ext cx="1277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3002,1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208838"/>
            <a:ext cx="1245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1223,8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рынков сельскохозяйственной продукции, сырья и продовольствия на 2013-2020 годы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4365104"/>
            <a:ext cx="1973201" cy="28803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2016 год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9" y="4725144"/>
            <a:ext cx="3960440" cy="31348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растениеводства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5106290"/>
            <a:ext cx="3960440" cy="33268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животноводства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53030" y="4737632"/>
            <a:ext cx="1243106" cy="3009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255,1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53030" y="5144703"/>
            <a:ext cx="1243106" cy="300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186,9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529" y="5517233"/>
            <a:ext cx="3960440" cy="3240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53030" y="5517232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5957007"/>
            <a:ext cx="3960440" cy="2803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молочного скотоводства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3528" y="6308726"/>
            <a:ext cx="3960440" cy="4585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племенного дела, селекции и семеноводства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53030" y="5935140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128,3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53030" y="6345323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94,7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9080"/>
            <a:ext cx="2016224" cy="104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otraslevaya_struktura_selskogo_khozyayst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662" y="1268760"/>
            <a:ext cx="1376238" cy="87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04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539552" y="0"/>
            <a:ext cx="8604448" cy="980728"/>
          </a:xfrm>
          <a:prstGeom prst="roundRect">
            <a:avLst>
              <a:gd name="adj" fmla="val 1237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целевых индикаторов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эффективности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Государственной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рынков сельскохозяйственной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сырья и продовольствия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2013-2020 годы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0328415"/>
              </p:ext>
            </p:extLst>
          </p:nvPr>
        </p:nvGraphicFramePr>
        <p:xfrm>
          <a:off x="179512" y="1124744"/>
          <a:ext cx="8856982" cy="5240274"/>
        </p:xfrm>
        <a:graphic>
          <a:graphicData uri="http://schemas.openxmlformats.org/drawingml/2006/table">
            <a:tbl>
              <a:tblPr firstRow="1" firstCol="1" bandRow="1"/>
              <a:tblGrid>
                <a:gridCol w="416360"/>
                <a:gridCol w="3053311"/>
                <a:gridCol w="1102799"/>
                <a:gridCol w="1205615"/>
                <a:gridCol w="1186627"/>
                <a:gridCol w="946135"/>
                <a:gridCol w="946135"/>
              </a:tblGrid>
              <a:tr h="937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b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 (индикатора)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Значения показателей (индикаторов)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Выполнение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(+,-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</a:tr>
              <a:tr h="99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+2,4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6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пищевых продуктов, включая напитки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+5,3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3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-0,9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+10,4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(по сельскохозяйственным организациям, не относящимся к субъектам малого предпринимательства)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11999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14498,4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15656,0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5567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-25751"/>
            <a:ext cx="8100898" cy="923330"/>
          </a:xfr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052735"/>
            <a:ext cx="4608512" cy="136815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Капремонту подлежат: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5055 </a:t>
            </a:r>
            <a:r>
              <a:rPr lang="ru-RU" sz="1700" dirty="0" smtClean="0">
                <a:solidFill>
                  <a:prstClr val="black"/>
                </a:solidFill>
              </a:rPr>
              <a:t> многоквартирных домов, общей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16,9</a:t>
            </a:r>
            <a:r>
              <a:rPr lang="ru-RU" sz="1700" dirty="0" smtClean="0">
                <a:solidFill>
                  <a:prstClr val="black"/>
                </a:solidFill>
              </a:rPr>
              <a:t> млн. </a:t>
            </a:r>
            <a:r>
              <a:rPr lang="ru-RU" sz="1700" dirty="0" err="1" smtClean="0">
                <a:solidFill>
                  <a:prstClr val="black"/>
                </a:solidFill>
              </a:rPr>
              <a:t>кв.м</a:t>
            </a:r>
            <a:r>
              <a:rPr lang="ru-RU" sz="1700" dirty="0" smtClean="0">
                <a:solidFill>
                  <a:prstClr val="black"/>
                </a:solidFill>
              </a:rPr>
              <a:t>., 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719,9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(или </a:t>
            </a:r>
            <a:r>
              <a:rPr lang="ru-RU" sz="1700" b="1" dirty="0" smtClean="0">
                <a:solidFill>
                  <a:prstClr val="black"/>
                </a:solidFill>
              </a:rPr>
              <a:t>266,6</a:t>
            </a:r>
            <a:r>
              <a:rPr lang="ru-RU" sz="1700" dirty="0" smtClean="0">
                <a:solidFill>
                  <a:prstClr val="black"/>
                </a:solidFill>
              </a:rPr>
              <a:t> тыс. семей)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17032"/>
            <a:ext cx="4104455" cy="1084164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2014-2015 годах отремонтированы: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</a:t>
            </a:r>
            <a:r>
              <a:rPr lang="ru-RU" sz="1700" b="1" dirty="0" smtClean="0">
                <a:solidFill>
                  <a:prstClr val="black"/>
                </a:solidFill>
              </a:rPr>
              <a:t>294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0,5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22,5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236,2 </a:t>
            </a:r>
            <a:r>
              <a:rPr lang="ru-RU" sz="1700" dirty="0" smtClean="0">
                <a:solidFill>
                  <a:prstClr val="black"/>
                </a:solidFill>
              </a:rPr>
              <a:t>млн. руб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869160"/>
            <a:ext cx="4608512" cy="172819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2015-2016 годах будут отремонтированы (краткосрочный план на 2015-2016 годы):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429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0,8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42,6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607,8</a:t>
            </a:r>
            <a:r>
              <a:rPr lang="ru-RU" sz="1700" dirty="0" smtClean="0">
                <a:solidFill>
                  <a:prstClr val="black"/>
                </a:solidFill>
              </a:rPr>
              <a:t> млн. руб.</a:t>
            </a:r>
          </a:p>
        </p:txBody>
      </p:sp>
      <p:pic>
        <p:nvPicPr>
          <p:cNvPr id="10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052734"/>
            <a:ext cx="4104454" cy="259633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4" name="Picture 4" descr="https://im-tub-ap-ru.yandex.net/pic/88f4a36bdb78ee91ca05cc824d829ad2/kubancentr.ru/UserFiles/Image/proch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6941"/>
            <a:ext cx="4608512" cy="2304255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5" name="Picture 2" descr="https://im-tub-ap-ru.yandex.net/pic/fb2c1e449dd8d156754555783282edcb/www.rtvp.ru/upload/iblock/b2a/b2a667f499e13d99f5151e32e86a05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869160"/>
            <a:ext cx="4104453" cy="172819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6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инвестиционной программы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по отраслям экономики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рублей</a:t>
            </a:r>
            <a:endParaRPr lang="ru-RU" sz="1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33791624"/>
              </p:ext>
            </p:extLst>
          </p:nvPr>
        </p:nvGraphicFramePr>
        <p:xfrm>
          <a:off x="215008" y="1097360"/>
          <a:ext cx="8790629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/>
          <p:cNvSpPr/>
          <p:nvPr/>
        </p:nvSpPr>
        <p:spPr>
          <a:xfrm>
            <a:off x="3707904" y="3460504"/>
            <a:ext cx="1224136" cy="7521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1 669,6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605778" y="2375749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8,8%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995937" y="2106638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0,6 </a:t>
            </a:r>
            <a:r>
              <a:rPr lang="ru-RU" dirty="0"/>
              <a:t>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421325" y="2336633"/>
            <a:ext cx="70960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8,8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842892" y="2480649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0,6 </a:t>
            </a:r>
            <a:r>
              <a:rPr lang="ru-RU" dirty="0"/>
              <a:t>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130925" y="3100983"/>
            <a:ext cx="7200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16,8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274941" y="4068589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7,1 </a:t>
            </a:r>
            <a:r>
              <a:rPr lang="ru-RU" dirty="0"/>
              <a:t>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421325" y="4811780"/>
            <a:ext cx="720080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19,5%</a:t>
            </a:r>
            <a:endParaRPr lang="ru-RU" dirty="0"/>
          </a:p>
        </p:txBody>
      </p:sp>
      <p:pic>
        <p:nvPicPr>
          <p:cNvPr id="22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4999" y="3947684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1340102224_4-15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22" y="5229202"/>
            <a:ext cx="1872060" cy="124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:\Ильина И.С\Картинки для слайдов\нац. биб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7030" y="2336633"/>
            <a:ext cx="1599929" cy="105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56" descr="T:\Ильина И.С\Картинки для слайдов\Очистные сооружен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22" y="2862824"/>
            <a:ext cx="1628238" cy="108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i.maksimova\Desktop\123\dscn4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000" y="5183366"/>
            <a:ext cx="1594765" cy="119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.maksimova\Desktop\123\ледовый\image-24-10-15-15-24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682" y="5604540"/>
            <a:ext cx="1828254" cy="125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07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6711774"/>
              </p:ext>
            </p:extLst>
          </p:nvPr>
        </p:nvGraphicFramePr>
        <p:xfrm>
          <a:off x="251520" y="1124744"/>
          <a:ext cx="44644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06388893"/>
              </p:ext>
            </p:extLst>
          </p:nvPr>
        </p:nvGraphicFramePr>
        <p:xfrm>
          <a:off x="4283968" y="1124744"/>
          <a:ext cx="475252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T:\ОБП\IvNik\картинки\дороги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29735"/>
            <a:ext cx="1762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8384" y="105273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ET" pitchFamily="2" charset="0"/>
              </a:rPr>
              <a:t>млн.  рублей</a:t>
            </a:r>
            <a:endParaRPr lang="ru-RU" sz="1200" dirty="0">
              <a:latin typeface="TimesE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42088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TimesET" pitchFamily="2" charset="0"/>
              </a:rPr>
              <a:t>60,5%</a:t>
            </a:r>
          </a:p>
          <a:p>
            <a:pPr algn="r"/>
            <a:r>
              <a:rPr lang="ru-RU" sz="1600" b="1" dirty="0">
                <a:latin typeface="TimesET" pitchFamily="2" charset="0"/>
              </a:rPr>
              <a:t>1 633,2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1700808"/>
            <a:ext cx="194421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TimesET" pitchFamily="2" charset="0"/>
              </a:rPr>
              <a:t>Строительство, капитальный ремонт республиканских дорог</a:t>
            </a:r>
          </a:p>
        </p:txBody>
      </p:sp>
      <p:pic>
        <p:nvPicPr>
          <p:cNvPr id="4098" name="Picture 2" descr="T:\ОБП\Лукин\Картинки\дорог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5264"/>
            <a:ext cx="302433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61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maksimova\Desktop\123\онокдисп и школа в ал.сюрб\IMG_7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7" y="1042069"/>
            <a:ext cx="3600400" cy="218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3610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хирургического корпуса БУ Чувашской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(ул. Гладкова)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1124744"/>
            <a:ext cx="324036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Срок ввода объекта – 2016 год Мощность – 104 койки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8727726"/>
              </p:ext>
            </p:extLst>
          </p:nvPr>
        </p:nvGraphicFramePr>
        <p:xfrm>
          <a:off x="3707905" y="1916832"/>
          <a:ext cx="5338861" cy="43591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3516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Объемы финансирования строительства (млн. рублей)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8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Источники</a:t>
                      </a:r>
                      <a:r>
                        <a:rPr lang="ru-RU" sz="1400" baseline="0" dirty="0" smtClean="0"/>
                        <a:t> / годы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том числе за счет средств: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67138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федерального бюджета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республиканского бюджета Чувашской Республики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2010</a:t>
                      </a:r>
                      <a:r>
                        <a:rPr lang="ru-RU" sz="1400" baseline="0" dirty="0" smtClean="0"/>
                        <a:t> год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2012 год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532,3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363,5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168,8</a:t>
                      </a:r>
                      <a:endParaRPr lang="ru-RU" sz="1400" dirty="0"/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ВСЕГО за 2010-2016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872,0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363,5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508,5</a:t>
                      </a:r>
                      <a:endParaRPr lang="ru-RU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537" y="3083652"/>
            <a:ext cx="34563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Строительство нового хирургического корпуса позволит организовать в полном объеме необходимую </a:t>
            </a:r>
            <a:r>
              <a:rPr lang="ru-RU" sz="1300" dirty="0" err="1" smtClean="0"/>
              <a:t>высокотехно</a:t>
            </a:r>
            <a:r>
              <a:rPr lang="ru-RU" sz="1300" dirty="0" smtClean="0"/>
              <a:t>-логичную медицинскую помощь в современных комфортабельных условиях в едином лечебно-диагностическом комплексе Республиканского </a:t>
            </a:r>
            <a:r>
              <a:rPr lang="ru-RU" sz="1300" dirty="0" err="1" smtClean="0"/>
              <a:t>клини-ческого</a:t>
            </a:r>
            <a:r>
              <a:rPr lang="ru-RU" sz="1300" dirty="0" smtClean="0"/>
              <a:t> онкологического диспансера и позволит увеличить объемы выполняемых оперативных вмешательств до 5000 в год.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160492" y="5373216"/>
            <a:ext cx="3446630" cy="1323439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В результате реализации данного проекта ожидается снижение показателя смертности населения от онкологических заболеваний в Чувашской Республике на 6%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6977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060848"/>
            <a:ext cx="4176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 В </a:t>
            </a:r>
            <a:r>
              <a:rPr lang="ru-RU" sz="1200" dirty="0"/>
              <a:t>целях обеспечения доступного образования и обновления материально-технической базы образовательных организаций в Комсомольском районе </a:t>
            </a:r>
            <a:r>
              <a:rPr lang="ru-RU" sz="1200" dirty="0" smtClean="0"/>
              <a:t>в </a:t>
            </a:r>
            <a:r>
              <a:rPr lang="ru-RU" sz="1200" dirty="0"/>
              <a:t>2015 году начато строительство </a:t>
            </a:r>
            <a:r>
              <a:rPr lang="ru-RU" sz="1200" dirty="0" smtClean="0"/>
              <a:t>школы в                     д</a:t>
            </a:r>
            <a:r>
              <a:rPr lang="ru-RU" sz="1200" dirty="0"/>
              <a:t>. </a:t>
            </a:r>
            <a:r>
              <a:rPr lang="ru-RU" sz="1200" dirty="0" err="1"/>
              <a:t>Альбусь-Сюрбеево</a:t>
            </a:r>
            <a:r>
              <a:rPr lang="ru-RU" sz="1200" dirty="0"/>
              <a:t> Комсомольского района Чувашской </a:t>
            </a:r>
            <a:r>
              <a:rPr lang="ru-RU" sz="1200" dirty="0" smtClean="0"/>
              <a:t>Республики.</a:t>
            </a:r>
            <a:endParaRPr lang="ru-RU" sz="1200" dirty="0"/>
          </a:p>
          <a:p>
            <a:pPr algn="just"/>
            <a:r>
              <a:rPr lang="ru-RU" sz="1200" dirty="0" smtClean="0"/>
              <a:t>        Строительство </a:t>
            </a:r>
            <a:r>
              <a:rPr lang="ru-RU" sz="1200" dirty="0"/>
              <a:t>нового здания школы ведется взамен деревянного, одноэтажного, ветхого здания МБОУ «</a:t>
            </a:r>
            <a:r>
              <a:rPr lang="ru-RU" sz="1200" dirty="0" err="1"/>
              <a:t>Полевояушская</a:t>
            </a:r>
            <a:r>
              <a:rPr lang="ru-RU" sz="1200" dirty="0"/>
              <a:t> ООШ», 1960 года постройки</a:t>
            </a:r>
            <a:r>
              <a:rPr lang="ru-RU" sz="1200" dirty="0" smtClean="0"/>
              <a:t>.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На </a:t>
            </a:r>
            <a:r>
              <a:rPr lang="ru-RU" sz="1200" dirty="0"/>
              <a:t>первом этаже школы разместятся столовая с обеденным залом на 70 мест, спортивный зал с раздевалками, снарядной и комнатой инструктора. </a:t>
            </a:r>
            <a:r>
              <a:rPr lang="ru-RU" sz="1200" dirty="0" smtClean="0"/>
              <a:t>   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Здесь </a:t>
            </a:r>
            <a:r>
              <a:rPr lang="ru-RU" sz="1200" dirty="0"/>
              <a:t>же будет актовый зал на 120 мест с артистической и складом декораций, учебные классы первой ступени образования с игровой комнатой и спальным помещением, комбинированная мастерская с комнатой мастера и инструментальной, блок медицинских помещений. На втором этаже планируются учебные кабинеты, лаборатории, кабинет домоводства, библиотека с читальным залом, кабинет директора, завуча, учительская. На территории школы будет футбольное поле, беговая дорожка, совмещенная волейбольная и баскетбольная площадки, хоккейная площадка. Также разместится учебно-опытная зона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" name="Picture 3" descr="C:\Users\i.maksimova\Desktop\123\онокдисп и школа в ал.сюрб\IMG_70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3722" y="980728"/>
            <a:ext cx="4105423" cy="1963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72" y="116632"/>
            <a:ext cx="8712968" cy="5040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средней общеобразовательной школы с пристроем помещений для дошкольных групп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Альбусь-Сюрбеево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Комсомольского района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51" y="1131580"/>
            <a:ext cx="44644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Срок ввода объекта – август 2016 год</a:t>
            </a:r>
          </a:p>
          <a:p>
            <a:r>
              <a:rPr lang="ru-RU" sz="1600" dirty="0" smtClean="0"/>
              <a:t>Мощность – 165 </a:t>
            </a:r>
            <a:r>
              <a:rPr lang="ru-RU" sz="1600" dirty="0"/>
              <a:t>ученических </a:t>
            </a:r>
            <a:r>
              <a:rPr lang="ru-RU" sz="1600" dirty="0" smtClean="0"/>
              <a:t>мест, пристрой помещений </a:t>
            </a:r>
            <a:r>
              <a:rPr lang="ru-RU" sz="1600" dirty="0"/>
              <a:t>для дошкольных </a:t>
            </a:r>
            <a:r>
              <a:rPr lang="ru-RU" sz="1600" dirty="0" smtClean="0"/>
              <a:t>групп на 40 мест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2649196"/>
              </p:ext>
            </p:extLst>
          </p:nvPr>
        </p:nvGraphicFramePr>
        <p:xfrm>
          <a:off x="4634670" y="2924944"/>
          <a:ext cx="4392487" cy="3412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8111"/>
                <a:gridCol w="629766"/>
                <a:gridCol w="893387"/>
                <a:gridCol w="1042285"/>
                <a:gridCol w="818938"/>
              </a:tblGrid>
              <a:tr h="55002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Объемы финансирования строительства (млн. рублей)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11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Источники</a:t>
                      </a:r>
                      <a:r>
                        <a:rPr lang="ru-RU" sz="1200" baseline="0" dirty="0" smtClean="0"/>
                        <a:t> / годы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 том числе за счет средств: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67095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федераль-ного</a:t>
                      </a:r>
                      <a:r>
                        <a:rPr lang="ru-RU" sz="1100" dirty="0" smtClean="0"/>
                        <a:t>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республикан-ского</a:t>
                      </a:r>
                      <a:r>
                        <a:rPr lang="ru-RU" sz="1100" dirty="0" smtClean="0"/>
                        <a:t> бюджета ЧР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местного бюджета</a:t>
                      </a:r>
                      <a:endParaRPr lang="ru-RU" sz="11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2,1</a:t>
                      </a:r>
                      <a:endParaRPr lang="ru-RU" sz="1200" dirty="0"/>
                    </a:p>
                  </a:txBody>
                  <a:tcPr anchor="ctr"/>
                </a:tc>
              </a:tr>
              <a:tr h="485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117,7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5,9</a:t>
                      </a:r>
                      <a:endParaRPr lang="ru-RU" sz="1200" dirty="0"/>
                    </a:p>
                  </a:txBody>
                  <a:tcPr anchor="ctr"/>
                </a:tc>
              </a:tr>
              <a:tr h="685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за 2014-2016 годы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175,5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141,8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9,8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1370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2016 год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2414584672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45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817" y="1023012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4968552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республиканского бюджета Чувашской Республики бюджетам муниципальных образований предоставляются в форме дотаций на выравнивание бюджетной обеспеченности, дотаций на поддержку мер по обеспечению сбалансированности бюджетов, субсидий, субвенций и иных межбюджетных трансфертов, имеющих целевое назначение. Объем межбюджетных трансфертов из республиканского бюджета Чувашской Республики распределяется на основе единых методик исходя из объективных показателей, адекватно отражающих факторы, определяющие потребность в финансировании.</a:t>
            </a: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3861048"/>
            <a:ext cx="5184576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межбюджетных трансфертов бюджетам муниципальных районов и бюджетам городских округов на 2016 год утверждено Законом Чувашской Республики «О республиканском бюджете Чувашской Республики на 2016 год» от 08.12.2015 и отдельными решениями Кабинета Министров Чувашской Республики. При этом согласно пункту 5 статьи 140 Бюджетного кодекса Российской Федерации 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Федерации. </a:t>
            </a:r>
          </a:p>
          <a:p>
            <a:pPr algn="just"/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.smirnov\Documents\Бюджет для граждан\Фото\46fab39ea95d2ec1d76bfd72c65259a5d5ec1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517" y="3905089"/>
            <a:ext cx="3069284" cy="2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54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85728"/>
            <a:ext cx="7458025" cy="4286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Расходы по основным функциям государства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5000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50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500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43250"/>
            <a:ext cx="533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571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4438" y="1357313"/>
            <a:ext cx="7215187" cy="369887"/>
          </a:xfrm>
          <a:prstGeom prst="rect">
            <a:avLst/>
          </a:prstGeom>
          <a:ln w="190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cs typeface="Times New Roman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63" y="2071688"/>
            <a:ext cx="2500312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28875"/>
            <a:ext cx="2500312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786063"/>
            <a:ext cx="2500312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Calibri"/>
                <a:cs typeface="+mn-cs"/>
              </a:rPr>
              <a:t>Пожарная безопасность, гражданская оборона, предупреждение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2500312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786188"/>
            <a:ext cx="2500312" cy="276225"/>
          </a:xfrm>
          <a:prstGeom prst="rect">
            <a:avLst/>
          </a:prstGeom>
          <a:solidFill>
            <a:srgbClr val="FADA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14813"/>
            <a:ext cx="250031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572000"/>
            <a:ext cx="2500312" cy="276225"/>
          </a:xfrm>
          <a:prstGeom prst="rect">
            <a:avLst/>
          </a:prstGeom>
          <a:solidFill>
            <a:srgbClr val="50BC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71563" y="5000625"/>
            <a:ext cx="250031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2500312" cy="276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2500312" cy="276225"/>
          </a:xfrm>
          <a:prstGeom prst="rect">
            <a:avLst/>
          </a:prstGeom>
          <a:solidFill>
            <a:srgbClr val="A65A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643188"/>
            <a:ext cx="3143250" cy="2857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43250"/>
            <a:ext cx="3071813" cy="461963"/>
          </a:xfrm>
          <a:prstGeom prst="rect">
            <a:avLst/>
          </a:prstGeom>
          <a:solidFill>
            <a:srgbClr val="D49E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926" y="4556051"/>
            <a:ext cx="2989457" cy="17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9a7768ed1d70c506897087c270a7b7a_640_480_c_thumb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31" y="4124594"/>
            <a:ext cx="3780445" cy="25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5832648" cy="34563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финансовой нагрузки на местные бюджеты  в 2015 году в Чувашской Республике введена практика перераспределения полномочий между органами местного самоуправления муниципальных образований Чувашской Республики и органами государственной власти Чувашкой Республики. С 1 января 2016 года полномочия городских, сельских поселений и муниципальных районов по осуществлению дорожной деятельности закреплены за Министерством транспорта и дорожного хозяйства Чувашской Республики. При этом дополнительная финансовая нагрузка ложится на республиканский бюджет Чувашской Республики в части осуществления расходов по разработке проектной документации объекта, оплате государственной экспертизе проектно-сметной документации объекта, осуществлению строительного контроля и осуществлению строительных и монтажных работ на объекте, ранее осуществляемых за счет средств местного бюджета.</a:t>
            </a:r>
          </a:p>
        </p:txBody>
      </p:sp>
      <p:pic>
        <p:nvPicPr>
          <p:cNvPr id="2051" name="Picture 3" descr="E:\194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28338"/>
            <a:ext cx="2661675" cy="19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266931547"/>
              </p:ext>
            </p:extLst>
          </p:nvPr>
        </p:nvGraphicFramePr>
        <p:xfrm>
          <a:off x="107504" y="1288504"/>
          <a:ext cx="7128792" cy="516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34706" y="128850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1 125,8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27804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969,3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2420888"/>
            <a:ext cx="194421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Финансовая помощь муниципальным районам (городским округам) предусмотрена на 2016 год в сумме 969,3 млн. рублей. (снижение к уровню 2015 года на 156,5 млн. рублей, или на 13,9%)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23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2016 год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980728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8577989"/>
              </p:ext>
            </p:extLst>
          </p:nvPr>
        </p:nvGraphicFramePr>
        <p:xfrm>
          <a:off x="395536" y="1149798"/>
          <a:ext cx="5760640" cy="5164824"/>
        </p:xfrm>
        <a:graphic>
          <a:graphicData uri="http://schemas.openxmlformats.org/drawingml/2006/table">
            <a:tbl>
              <a:tblPr/>
              <a:tblGrid>
                <a:gridCol w="327579"/>
                <a:gridCol w="1445861"/>
                <a:gridCol w="1253832"/>
                <a:gridCol w="1211474"/>
                <a:gridCol w="1521894"/>
              </a:tblGrid>
              <a:tr h="813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муниципальных образований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Алатырский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13 394,9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22 127,3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12 362,6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Аликовский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6 570,9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35 313,5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13 263,8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Батыревский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13 874,7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33 457,5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28 295,5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Вурнарский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11 160,0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25 488,5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Ибресинский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8 834,5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26 040,6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19 206,7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Канашский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34 057,8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36 832,8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29 387,5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Козловский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8 831,0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15 631,3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Комсомольский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3 990,6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21 691,1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20 505,8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Красноармейский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581,8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11 279,4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Красночетайский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3 944,9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26 665,5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12 373,4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Марпосадский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28 377,1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18 237,9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Моргаушский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15 947,7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26 318,4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Порецкий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4 396,0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10 203,8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Урмарский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2 555,2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30 278,4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18 891,4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Цивильский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27 556,7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Чебоксарский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47 747,5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Шемуршинский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4 777,1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24 880,7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10 505,8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Шумерлинский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8 448,8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28 558,9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7 932,6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Ядринский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7 433,5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21 166,7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Яльчикский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24 019,4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14 637,6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Янтиковский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7 026,0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25 502,7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12 407,6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районам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107 475,4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412 095,5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403 400,5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Алатырь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4 329,2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Канаш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Новочебоксарск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36 067,1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Шумерля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5 944,0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Чебоксары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городам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46 340,3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8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Всего: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153 815,7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412 095,5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403 400,5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4208" y="1772816"/>
            <a:ext cx="2502024" cy="33085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Финансовая помощь муниципальным районам (городским округам) рассчитывается  в соответствии с методиками, установленными отдельными статьями Закона Чувашской Республики от 23 июля 2001 г. № 36 «О регулировании бюджетных правоотношений в Чувашской Республике»:  дотации на выравнивание бюджетной обеспеченности муниципальных районов (городских округов) – 13 статья, дотации на поддержку мер по обеспечению сбалансированности бюджетов муниципальных районов (городских округов) – 16 статья, дотации на выравнивание бюджетной обеспеченности поселений – статья 17.3 указанного закона.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80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7" y="2"/>
            <a:ext cx="5778104" cy="981075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6241424"/>
              </p:ext>
            </p:extLst>
          </p:nvPr>
        </p:nvGraphicFramePr>
        <p:xfrm>
          <a:off x="1538287" y="1268760"/>
          <a:ext cx="5917019" cy="41293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31690"/>
                <a:gridCol w="1485329"/>
              </a:tblGrid>
              <a:tr h="4989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Виды источников</a:t>
                      </a:r>
                      <a:endParaRPr lang="ru-RU" sz="1400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Сумма, в тыс. рублях</a:t>
                      </a:r>
                      <a:endParaRPr lang="ru-RU" sz="1400" dirty="0"/>
                    </a:p>
                  </a:txBody>
                  <a:tcPr marL="68580" marR="68580" marT="45727" marB="45727"/>
                </a:tc>
              </a:tr>
              <a:tr h="28466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Ценные бумаги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-450 000,0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33988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Кредиты, привлеченные в кредитных организациях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3 435 533,6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Бюджетные кредиты, привлеченные из федерального бюджета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-678</a:t>
                      </a:r>
                      <a:r>
                        <a:rPr lang="ru-RU" sz="1400" b="1" baseline="0" dirty="0" smtClean="0"/>
                        <a:t> 953,2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498986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Кредиты,</a:t>
                      </a:r>
                      <a:r>
                        <a:rPr lang="ru-RU" sz="1400" b="1" kern="1200" baseline="0" dirty="0" smtClean="0"/>
                        <a:t> привлеченные в международных финансовых организациях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-83 334,0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Изменение остатков средств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-38 896,6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Акции и иные формы участия в капитале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60 000,0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343258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Исполнение</a:t>
                      </a:r>
                      <a:r>
                        <a:rPr lang="ru-RU" sz="1400" b="1" kern="1200" baseline="0" dirty="0" smtClean="0"/>
                        <a:t> государственных гарантий 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-14 000,0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Бюджетные кредиты, предоставленные</a:t>
                      </a:r>
                      <a:r>
                        <a:rPr lang="ru-RU" sz="1400" b="1" baseline="0" dirty="0" smtClean="0"/>
                        <a:t> из бюджета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-7 047,4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  <a:tr h="498986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Итого дефицит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2 223 302,4*</a:t>
                      </a:r>
                      <a:endParaRPr lang="ru-RU" sz="1400" b="1" dirty="0"/>
                    </a:p>
                  </a:txBody>
                  <a:tcPr marL="68580" marR="68580" marT="45727" marB="45727"/>
                </a:tc>
              </a:tr>
            </a:tbl>
          </a:graphicData>
        </a:graphic>
      </p:graphicFrame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1964" y="5707275"/>
            <a:ext cx="5901070" cy="510778"/>
          </a:xfrm>
          <a:prstGeom prst="roundRect">
            <a:avLst/>
          </a:prstGeom>
          <a:solidFill>
            <a:srgbClr val="EFED9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*Доля от собственных доходов – 10,0%  (Ограничение </a:t>
            </a:r>
            <a:r>
              <a:rPr lang="ru-RU" sz="1200" b="1" dirty="0"/>
              <a:t>по Бюджетному кодексу не более 15 процентов </a:t>
            </a:r>
            <a:r>
              <a:rPr lang="ru-RU" sz="1200" b="1" dirty="0" smtClean="0"/>
              <a:t>собственных доходов)</a:t>
            </a:r>
            <a:endParaRPr lang="ru-RU" sz="1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31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2" y="0"/>
            <a:ext cx="6493669" cy="980728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государственного долга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56415536"/>
              </p:ext>
            </p:extLst>
          </p:nvPr>
        </p:nvGraphicFramePr>
        <p:xfrm>
          <a:off x="126261" y="1028082"/>
          <a:ext cx="8939324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44008" y="1028083"/>
            <a:ext cx="964665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77,5%*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2885552"/>
            <a:ext cx="820649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1,6%*</a:t>
            </a:r>
            <a:endParaRPr lang="ru-RU" sz="16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56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" t="8746" r="21612" b="4469"/>
          <a:stretch/>
        </p:blipFill>
        <p:spPr bwMode="auto">
          <a:xfrm>
            <a:off x="120366" y="1039977"/>
            <a:ext cx="3959187" cy="25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924"/>
            <a:ext cx="8352928" cy="4308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20366" y="4738041"/>
            <a:ext cx="3313342" cy="707183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</a:t>
            </a:r>
          </a:p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24663" y="1039976"/>
            <a:ext cx="4163761" cy="660832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>
                <a:solidFill>
                  <a:prstClr val="black"/>
                </a:solidFill>
              </a:rPr>
              <a:t>уровню открытости бюджетных данных </a:t>
            </a:r>
            <a:r>
              <a:rPr lang="ru-RU" sz="1300" b="1" dirty="0">
                <a:solidFill>
                  <a:prstClr val="black"/>
                </a:solidFill>
              </a:rPr>
              <a:t>за 2015 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7321" y="1014646"/>
            <a:ext cx="0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530" y="5445224"/>
            <a:ext cx="3986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cs typeface="+mn-cs"/>
              </a:rPr>
              <a:t>Согласно докладу Минфина России на Правительственной </a:t>
            </a:r>
            <a:r>
              <a:rPr lang="ru-RU" sz="1100" dirty="0">
                <a:solidFill>
                  <a:prstClr val="black"/>
                </a:solidFill>
                <a:cs typeface="+mn-cs"/>
              </a:rPr>
              <a:t>комиссии Российской Федерации по координации деятельности открытого правительства </a:t>
            </a:r>
            <a:r>
              <a:rPr lang="ru-RU" sz="1200" b="1" dirty="0">
                <a:solidFill>
                  <a:prstClr val="black"/>
                </a:solidFill>
                <a:cs typeface="+mn-cs"/>
              </a:rPr>
              <a:t>Чувашская </a:t>
            </a:r>
            <a:r>
              <a:rPr lang="ru-RU" sz="1200" b="1" dirty="0" smtClean="0">
                <a:solidFill>
                  <a:prstClr val="black"/>
                </a:solidFill>
                <a:cs typeface="+mn-cs"/>
              </a:rPr>
              <a:t>Республика вошла в число 9 регионов, обеспечивших лучшие практики подготовки бюджетов для граждан.</a:t>
            </a:r>
            <a:endParaRPr lang="ru-RU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4663" y="3429000"/>
            <a:ext cx="4451793" cy="64171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 smtClean="0">
                <a:solidFill>
                  <a:prstClr val="black"/>
                </a:solidFill>
              </a:rPr>
              <a:t>качеству управления региональными финансами </a:t>
            </a:r>
            <a:r>
              <a:rPr lang="ru-RU" sz="1300" b="1" dirty="0" smtClean="0">
                <a:solidFill>
                  <a:prstClr val="black"/>
                </a:solidFill>
              </a:rPr>
              <a:t>за 2014 </a:t>
            </a:r>
            <a:r>
              <a:rPr lang="ru-RU" sz="1300" b="1" dirty="0">
                <a:solidFill>
                  <a:prstClr val="black"/>
                </a:solidFill>
              </a:rPr>
              <a:t>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295307"/>
              </p:ext>
            </p:extLst>
          </p:nvPr>
        </p:nvGraphicFramePr>
        <p:xfrm>
          <a:off x="4257640" y="1800371"/>
          <a:ext cx="3810000" cy="121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200"/>
                <a:gridCol w="787400"/>
                <a:gridCol w="787400"/>
              </a:tblGrid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Севастополь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022381"/>
              </p:ext>
            </p:extLst>
          </p:nvPr>
        </p:nvGraphicFramePr>
        <p:xfrm>
          <a:off x="4224660" y="4174410"/>
          <a:ext cx="479889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676"/>
                <a:gridCol w="1427222"/>
              </a:tblGrid>
              <a:tr h="48972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</a:p>
                    <a:p>
                      <a:pPr algn="ctr"/>
                      <a:r>
                        <a:rPr lang="ru-RU" dirty="0" smtClean="0"/>
                        <a:t>Чувашская Республика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06530" y="3447856"/>
            <a:ext cx="3950344" cy="1133272"/>
          </a:xfrm>
          <a:prstGeom prst="roundRect">
            <a:avLst/>
          </a:prstGeom>
          <a:gradFill flip="none" rotWithShape="1">
            <a:gsLst>
              <a:gs pos="0">
                <a:srgbClr val="ECFA62">
                  <a:tint val="66000"/>
                  <a:satMod val="160000"/>
                </a:srgbClr>
              </a:gs>
              <a:gs pos="50000">
                <a:srgbClr val="ECFA62">
                  <a:tint val="44500"/>
                  <a:satMod val="160000"/>
                </a:srgbClr>
              </a:gs>
              <a:gs pos="100000">
                <a:srgbClr val="ECFA6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prstClr val="black"/>
                </a:solidFill>
              </a:rPr>
              <a:t>Приказ 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  <a:endParaRPr lang="ru-RU" sz="1400" b="1" i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31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076" y="1043559"/>
            <a:ext cx="3382980" cy="2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8607"/>
            <a:ext cx="88677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196752"/>
            <a:ext cx="5400600" cy="1815882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Публичные слушания по проектам законов о республиканском бюджете и годовом отчете об исполнении республиканского бюджета Чувашской Республики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338478"/>
            <a:ext cx="5400600" cy="830997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587413"/>
            <a:ext cx="5400600" cy="1077218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250765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12154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338478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560840" cy="2979539"/>
          </a:xfrm>
          <a:prstGeom prst="roundRect">
            <a:avLst/>
          </a:prstGeom>
          <a:solidFill>
            <a:srgbClr val="A4D76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министр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85728"/>
            <a:ext cx="7500990" cy="39604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i="1" dirty="0" smtClean="0">
                <a:solidFill>
                  <a:prstClr val="white"/>
                </a:solidFill>
              </a:rPr>
              <a:t>Государственный долг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268760"/>
            <a:ext cx="7872445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  <a:cs typeface="+mn-cs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191402" cy="2825700"/>
            <a:chOff x="2936230" y="2890313"/>
            <a:chExt cx="2680633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510696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19101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19101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45161" y="4929198"/>
              <a:ext cx="2071702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6874" y="3919669"/>
              <a:ext cx="2570791" cy="512080"/>
              <a:chOff x="1814470" y="3079116"/>
              <a:chExt cx="5643949" cy="512081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708604" y="3302078"/>
                <a:ext cx="427306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82970" y="3291573"/>
                <a:ext cx="428312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Calibri"/>
                <a:cs typeface="+mn-cs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779980058"/>
              </p:ext>
            </p:extLst>
          </p:nvPr>
        </p:nvGraphicFramePr>
        <p:xfrm>
          <a:off x="467544" y="2132856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980728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8264</TotalTime>
  <Words>7350</Words>
  <Application>Microsoft Office PowerPoint</Application>
  <PresentationFormat>Экран (4:3)</PresentationFormat>
  <Paragraphs>1632</Paragraphs>
  <Slides>77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77</vt:i4>
      </vt:variant>
    </vt:vector>
  </HeadingPairs>
  <TitlesOfParts>
    <vt:vector size="79" baseType="lpstr">
      <vt:lpstr>Тема Office</vt:lpstr>
      <vt:lpstr>1_Тема Office</vt:lpstr>
      <vt:lpstr>Бюджет для граждан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На чем основывается проект республиканского бюджета Чувашской Республики?</vt:lpstr>
      <vt:lpstr>Бюджетный процесс – ежегодное формирование и исполнение бюджета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Задачи бюджетной политики  на 2016-2018 годы</vt:lpstr>
      <vt:lpstr>Результаты бюджетной политики в 2015 году</vt:lpstr>
      <vt:lpstr>Основные параметры консолидированного и республиканского бюджетов Чувашской Республики в 2016 году</vt:lpstr>
      <vt:lpstr>Основные параметры бюджетов муниципальных образований в 2016 году</vt:lpstr>
      <vt:lpstr>Параметры республиканского бюджета по собственным доходам в 2015-2016 годах</vt:lpstr>
      <vt:lpstr>Темп роста поступлений налоговых и неналоговых доходов в консолидированные бюджеты субъектов ПФО за 2015 год к уровню 2014 года</vt:lpstr>
      <vt:lpstr>Налоговые и неналоговые доходы консолидированного бюджета</vt:lpstr>
      <vt:lpstr>Безвозмездные поступления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Доходы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на 2016 год</vt:lpstr>
      <vt:lpstr>Расходные полномочия Чувашской Республики в 2016 году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</vt:lpstr>
      <vt:lpstr>Расходы на реализацию Указов Президента  Российской Федерации от 7 мая 2012 года №596-606  в 2012-2016 гг.</vt:lpstr>
      <vt:lpstr>Сведения о расходах на здравоохранение на 2016 год с учетом средств территориального фонда обязательного медицинского страхования </vt:lpstr>
      <vt:lpstr>Расходы на социальную политику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Слайд 34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 в 2016 году</vt:lpstr>
      <vt:lpstr>Расходы на реализацию государственной программы Чувашской Республики «Развитие здравоохранения» на 2013-2020 годы,  млн. рублей</vt:lpstr>
      <vt:lpstr>Государственная программа Чувашской Республики «Развитие здравоохранения» на 2013-2020 годы </vt:lpstr>
      <vt:lpstr>Государственная программа Чувашской Республики "Развитие образования" </vt:lpstr>
      <vt:lpstr>Слайд 41</vt:lpstr>
      <vt:lpstr>Расходы на реализацию государственной программы Чувашской Республики "Содействие занятости населения" </vt:lpstr>
      <vt:lpstr>Слайд 43</vt:lpstr>
      <vt:lpstr>Слайд 44</vt:lpstr>
      <vt:lpstr>Слайд 45</vt:lpstr>
      <vt:lpstr>Слайд 46</vt:lpstr>
      <vt:lpstr>Государственная программа Чувашской Республики «Социальная поддержка граждан» на 2012-2020 годы»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Слайд 49</vt:lpstr>
      <vt:lpstr>Слайд 50</vt:lpstr>
      <vt:lpstr>ОБЕСПЕЧЕНИЕ БЕЗОПАСНОСТИ НАСЕЛЕНИЯ</vt:lpstr>
      <vt:lpstr>ОБЕСПЕЧЕНИЕ БЕЗОПАСНОСТИ НАСЕЛЕНИЯ </vt:lpstr>
      <vt:lpstr>Расходы на реализацию государственной программы Чувашской Республики «Развитие культуры и туризма» на 2014-2020 годы</vt:lpstr>
      <vt:lpstr>Слайд 54</vt:lpstr>
      <vt:lpstr>Расходы на реализацию государственной программы Чувашской Республики «Развитие физической культуры и спорта » на 2014-2020 годы</vt:lpstr>
      <vt:lpstr>Слайд 56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 на 2013-2020 годы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vt:lpstr>
      <vt:lpstr>Государственная программа развития сельского хозяйства и регулирования рынков сельскохозяйственной продукции, сырья и продовольствия на 2013-2020 годы</vt:lpstr>
      <vt:lpstr>Слайд 62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Структура инвестиционной программы  Чувашской Республики на 2016 год по отраслям экономики </vt:lpstr>
      <vt:lpstr>Дорожный фонд</vt:lpstr>
      <vt:lpstr>Общественно значимые проекты Строительство хирургического корпуса БУ Чувашской Республики «Республиканский клинический онкологический диспансер» в г. Чебоксары (ул. Гладкова)</vt:lpstr>
      <vt:lpstr>Общественно значимые проекты Строительство здания средней общеобразовательной школы с пристроем помещений для дошкольных групп в д. Альбусь-Сюрбеево Комсомольского района</vt:lpstr>
      <vt:lpstr>Межбюджетные трансферты, предусмотренные бюджетам муниципальных образований Чувашской Республики на 2016 год</vt:lpstr>
      <vt:lpstr>Межбюджетные трансферты</vt:lpstr>
      <vt:lpstr>Совершенствование межбюджетных отношений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2016 год</vt:lpstr>
      <vt:lpstr>Источники покрытия дефицита республиканского бюджета Чувашской Республики на 2016 год</vt:lpstr>
      <vt:lpstr>Предельный объем государственного долга Чувашской Республики на 2016 год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1</cp:lastModifiedBy>
  <cp:revision>697</cp:revision>
  <cp:lastPrinted>2016-03-04T12:32:24Z</cp:lastPrinted>
  <dcterms:created xsi:type="dcterms:W3CDTF">2011-09-23T06:24:52Z</dcterms:created>
  <dcterms:modified xsi:type="dcterms:W3CDTF">2016-06-29T06:16:45Z</dcterms:modified>
</cp:coreProperties>
</file>