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charts/chart46.xml" ContentType="application/vnd.openxmlformats-officedocument.drawingml.char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charts/chart35.xml" ContentType="application/vnd.openxmlformats-officedocument.drawingml.char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rawings/drawing17.xml" ContentType="application/vnd.openxmlformats-officedocument.drawingml.chartshapes+xml"/>
  <Override PartName="/ppt/charts/chart24.xml" ContentType="application/vnd.openxmlformats-officedocument.drawingml.char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rawings/drawing20.xml" ContentType="application/vnd.openxmlformats-officedocument.drawingml.chartshapes+xml"/>
  <Override PartName="/ppt/diagrams/data2.xml" ContentType="application/vnd.openxmlformats-officedocument.drawingml.diagramData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charts/chart32.xml" ContentType="application/vnd.openxmlformats-officedocument.drawingml.chart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charts/chart4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21.xml" ContentType="application/vnd.openxmlformats-officedocument.drawingml.chart+xml"/>
  <Override PartName="/ppt/diagrams/data7.xml" ContentType="application/vnd.openxmlformats-officedocument.drawingml.diagramData+xml"/>
  <Override PartName="/ppt/drawings/drawing25.xml" ContentType="application/vnd.openxmlformats-officedocument.drawingml.chartshapes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rawings/drawing14.xml" ContentType="application/vnd.openxmlformats-officedocument.drawingml.chartshapes+xml"/>
  <Override PartName="/ppt/drawings/drawing8.xml" ContentType="application/vnd.openxmlformats-officedocument.drawingml.chartshapes+xml"/>
  <Override PartName="/ppt/diagrams/quickStyle8.xml" ContentType="application/vnd.openxmlformats-officedocument.drawingml.diagramStyl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rawings/drawing4.xml" ContentType="application/vnd.openxmlformats-officedocument.drawingml.chartshapes+xml"/>
  <Override PartName="/ppt/diagrams/quickStyle4.xml" ContentType="application/vnd.openxmlformats-officedocument.drawingml.diagramStyle+xml"/>
  <Override PartName="/ppt/charts/chart48.xml" ContentType="application/vnd.openxmlformats-officedocument.drawingml.char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drawings/drawing19.xml" ContentType="application/vnd.openxmlformats-officedocument.drawingml.chartshapes+xml"/>
  <Override PartName="/ppt/charts/chart26.xml" ContentType="application/vnd.openxmlformats-officedocument.drawingml.chart+xml"/>
  <Override PartName="/ppt/notesSlides/notesSlide18.xml" ContentType="application/vnd.openxmlformats-officedocument.presentationml.notesSlide+xml"/>
  <Override PartName="/ppt/charts/chart44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diagrams/layout7.xml" ContentType="application/vnd.openxmlformats-officedocument.drawingml.diagramLayout+xml"/>
  <Override PartName="/ppt/notesSlides/notesSlide25.xml" ContentType="application/vnd.openxmlformats-officedocument.presentationml.notesSlide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rawings/drawing15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22.xml" ContentType="application/vnd.openxmlformats-officedocument.drawingml.chart+xml"/>
  <Override PartName="/ppt/charts/chart40.xml" ContentType="application/vnd.openxmlformats-officedocument.drawingml.chart+xml"/>
  <Override PartName="/ppt/drawings/drawing26.xml" ContentType="application/vnd.openxmlformats-officedocument.drawingml.chartshapes+xml"/>
  <Override PartName="/ppt/drawings/drawing9.xml" ContentType="application/vnd.openxmlformats-officedocument.drawingml.chartshapes+xml"/>
  <Override PartName="/ppt/notesSlides/notesSlide9.xml" ContentType="application/vnd.openxmlformats-officedocument.presentationml.notesSlide+xml"/>
  <Override PartName="/ppt/drawings/drawing22.xml" ContentType="application/vnd.openxmlformats-officedocument.drawingml.chartshap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rawings/drawing11.xml" ContentType="application/vnd.openxmlformats-officedocument.drawingml.chartshapes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rawings/drawing5.xml" ContentType="application/vnd.openxmlformats-officedocument.drawingml.chartshape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charts/chart49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notesSlides/notesSlide19.xml" ContentType="application/vnd.openxmlformats-officedocument.presentationml.notesSlide+xml"/>
  <Override PartName="/ppt/charts/chart38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charts/chart45.xml" ContentType="application/vnd.openxmlformats-officedocument.drawingml.chart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charts/chart23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drawings/drawing27.xml" ContentType="application/vnd.openxmlformats-officedocument.drawingml.chartshape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rawings/drawing16.xml" ContentType="application/vnd.openxmlformats-officedocument.drawingml.chartshapes+xml"/>
  <Override PartName="/ppt/charts/chart30.xml" ContentType="application/vnd.openxmlformats-officedocument.drawingml.char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charts/chart41.xml" ContentType="application/vnd.openxmlformats-officedocument.drawingml.char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rawings/drawing23.xml" ContentType="application/vnd.openxmlformats-officedocument.drawingml.chartshapes+xml"/>
  <Override PartName="/ppt/notesSlides/notesSlide6.xml" ContentType="application/vnd.openxmlformats-officedocument.presentationml.notesSlide+xml"/>
  <Override PartName="/ppt/drawings/drawing12.xml" ContentType="application/vnd.openxmlformats-officedocument.drawingml.chartshape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charts/chart39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charts/chart42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31.xml" ContentType="application/vnd.openxmlformats-officedocument.drawingml.char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drawings/drawing13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20.xml" ContentType="application/vnd.openxmlformats-officedocument.drawingml.chart+xml"/>
  <Override PartName="/ppt/drawings/drawing24.xml" ContentType="application/vnd.openxmlformats-officedocument.drawingml.chartshapes+xml"/>
  <Override PartName="/ppt/diagrams/colors8.xml" ContentType="application/vnd.openxmlformats-officedocument.drawingml.diagramColors+xml"/>
  <Override PartName="/ppt/drawings/drawing7.xml" ContentType="application/vnd.openxmlformats-officedocument.drawingml.chartshape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charts/chart36.xml" ContentType="application/vnd.openxmlformats-officedocument.drawingml.chart+xml"/>
  <Override PartName="/ppt/charts/chart47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charts/chart25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ppt/drawings/drawing18.xml" ContentType="application/vnd.openxmlformats-officedocument.drawingml.chartshapes+xml"/>
  <Override PartName="/ppt/slides/slide40.xml" ContentType="application/vnd.openxmlformats-officedocument.presentationml.slide+xml"/>
  <Default Extension="wdp" ContentType="image/vnd.ms-photo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drawings/drawing21.xml" ContentType="application/vnd.openxmlformats-officedocument.drawingml.chartshape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handoutMasters/handoutMaster1.xml" ContentType="application/vnd.openxmlformats-officedocument.presentationml.handoutMaster+xml"/>
  <Override PartName="/ppt/drawings/drawing10.xml" ContentType="application/vnd.openxmlformats-officedocument.drawingml.chartshape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284" r:id="rId2"/>
    <p:sldMasterId id="2147484297" r:id="rId3"/>
    <p:sldMasterId id="2147484310" r:id="rId4"/>
  </p:sldMasterIdLst>
  <p:notesMasterIdLst>
    <p:notesMasterId r:id="rId80"/>
  </p:notesMasterIdLst>
  <p:handoutMasterIdLst>
    <p:handoutMasterId r:id="rId81"/>
  </p:handoutMasterIdLst>
  <p:sldIdLst>
    <p:sldId id="722" r:id="rId5"/>
    <p:sldId id="723" r:id="rId6"/>
    <p:sldId id="724" r:id="rId7"/>
    <p:sldId id="725" r:id="rId8"/>
    <p:sldId id="726" r:id="rId9"/>
    <p:sldId id="727" r:id="rId10"/>
    <p:sldId id="728" r:id="rId11"/>
    <p:sldId id="729" r:id="rId12"/>
    <p:sldId id="761" r:id="rId13"/>
    <p:sldId id="766" r:id="rId14"/>
    <p:sldId id="760" r:id="rId15"/>
    <p:sldId id="768" r:id="rId16"/>
    <p:sldId id="758" r:id="rId17"/>
    <p:sldId id="699" r:id="rId18"/>
    <p:sldId id="700" r:id="rId19"/>
    <p:sldId id="757" r:id="rId20"/>
    <p:sldId id="759" r:id="rId21"/>
    <p:sldId id="698" r:id="rId22"/>
    <p:sldId id="657" r:id="rId23"/>
    <p:sldId id="755" r:id="rId24"/>
    <p:sldId id="769" r:id="rId25"/>
    <p:sldId id="754" r:id="rId26"/>
    <p:sldId id="675" r:id="rId27"/>
    <p:sldId id="765" r:id="rId28"/>
    <p:sldId id="749" r:id="rId29"/>
    <p:sldId id="684" r:id="rId30"/>
    <p:sldId id="719" r:id="rId31"/>
    <p:sldId id="720" r:id="rId32"/>
    <p:sldId id="733" r:id="rId33"/>
    <p:sldId id="734" r:id="rId34"/>
    <p:sldId id="735" r:id="rId35"/>
    <p:sldId id="737" r:id="rId36"/>
    <p:sldId id="736" r:id="rId37"/>
    <p:sldId id="740" r:id="rId38"/>
    <p:sldId id="738" r:id="rId39"/>
    <p:sldId id="739" r:id="rId40"/>
    <p:sldId id="743" r:id="rId41"/>
    <p:sldId id="741" r:id="rId42"/>
    <p:sldId id="742" r:id="rId43"/>
    <p:sldId id="744" r:id="rId44"/>
    <p:sldId id="745" r:id="rId45"/>
    <p:sldId id="746" r:id="rId46"/>
    <p:sldId id="747" r:id="rId47"/>
    <p:sldId id="748" r:id="rId48"/>
    <p:sldId id="764" r:id="rId49"/>
    <p:sldId id="763" r:id="rId50"/>
    <p:sldId id="704" r:id="rId51"/>
    <p:sldId id="705" r:id="rId52"/>
    <p:sldId id="711" r:id="rId53"/>
    <p:sldId id="712" r:id="rId54"/>
    <p:sldId id="713" r:id="rId55"/>
    <p:sldId id="714" r:id="rId56"/>
    <p:sldId id="756" r:id="rId57"/>
    <p:sldId id="717" r:id="rId58"/>
    <p:sldId id="690" r:id="rId59"/>
    <p:sldId id="689" r:id="rId60"/>
    <p:sldId id="715" r:id="rId61"/>
    <p:sldId id="706" r:id="rId62"/>
    <p:sldId id="707" r:id="rId63"/>
    <p:sldId id="721" r:id="rId64"/>
    <p:sldId id="702" r:id="rId65"/>
    <p:sldId id="703" r:id="rId66"/>
    <p:sldId id="762" r:id="rId67"/>
    <p:sldId id="701" r:id="rId68"/>
    <p:sldId id="692" r:id="rId69"/>
    <p:sldId id="694" r:id="rId70"/>
    <p:sldId id="695" r:id="rId71"/>
    <p:sldId id="693" r:id="rId72"/>
    <p:sldId id="767" r:id="rId73"/>
    <p:sldId id="708" r:id="rId74"/>
    <p:sldId id="709" r:id="rId75"/>
    <p:sldId id="710" r:id="rId76"/>
    <p:sldId id="730" r:id="rId77"/>
    <p:sldId id="731" r:id="rId78"/>
    <p:sldId id="732" r:id="rId79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FFCCFF"/>
    <a:srgbClr val="99FF99"/>
    <a:srgbClr val="FF0066"/>
    <a:srgbClr val="1DD526"/>
    <a:srgbClr val="CC00FF"/>
    <a:srgbClr val="5743E7"/>
    <a:srgbClr val="341DE1"/>
    <a:srgbClr val="6699FF"/>
    <a:srgbClr val="19D4D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748" autoAdjust="0"/>
    <p:restoredTop sz="94400" autoAdjust="0"/>
  </p:normalViewPr>
  <p:slideViewPr>
    <p:cSldViewPr>
      <p:cViewPr varScale="1">
        <p:scale>
          <a:sx n="74" d="100"/>
          <a:sy n="74" d="100"/>
        </p:scale>
        <p:origin x="-13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presProps" Target="presProps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2.xml"/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9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1.xlsx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3.xml"/><Relationship Id="rId1" Type="http://schemas.openxmlformats.org/officeDocument/2006/relationships/package" Target="../embeddings/_____Microsoft_Office_Excel42.xlsx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4.xml"/><Relationship Id="rId1" Type="http://schemas.openxmlformats.org/officeDocument/2006/relationships/package" Target="../embeddings/_____Microsoft_Office_Excel43.xlsx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5.xml"/><Relationship Id="rId1" Type="http://schemas.openxmlformats.org/officeDocument/2006/relationships/package" Target="../embeddings/_____Microsoft_Office_Excel44.xlsx"/></Relationships>
</file>

<file path=ppt/charts/_rels/chart4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6.xml"/><Relationship Id="rId1" Type="http://schemas.openxmlformats.org/officeDocument/2006/relationships/package" Target="../embeddings/_____Microsoft_Office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8.xlsx"/></Relationships>
</file>

<file path=ppt/charts/_rels/chart4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7.xml"/><Relationship Id="rId1" Type="http://schemas.openxmlformats.org/officeDocument/2006/relationships/package" Target="../embeddings/_____Microsoft_Office_Excel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956693952425869"/>
          <c:y val="1.3710966216314562E-2"/>
          <c:w val="0.47002686679143058"/>
          <c:h val="0.83187551354419509"/>
        </c:manualLayout>
      </c:layout>
      <c:barChart>
        <c:barDir val="bar"/>
        <c:grouping val="clustered"/>
        <c:ser>
          <c:idx val="1"/>
          <c:order val="0"/>
          <c:tx>
            <c:strRef>
              <c:f>Лист1!$B$1</c:f>
              <c:strCache>
                <c:ptCount val="1"/>
                <c:pt idx="0">
                  <c:v>Исполнено на 01.01.2016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dPt>
            <c:idx val="0"/>
            <c:spPr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Lbls>
            <c:dLbl>
              <c:idx val="0"/>
              <c:layout>
                <c:manualLayout>
                  <c:x val="-0.20959555209998978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1">
                  <c:v>Расходы</c:v>
                </c:pt>
                <c:pt idx="2">
                  <c:v>Безвозмездные 
поступления</c:v>
                </c:pt>
                <c:pt idx="3">
                  <c:v>Налоговые и неналоговые доходы</c:v>
                </c:pt>
                <c:pt idx="4">
                  <c:v>Доходы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-2886.1000000000058</c:v>
                </c:pt>
                <c:pt idx="1">
                  <c:v>40008.300000000003</c:v>
                </c:pt>
                <c:pt idx="2">
                  <c:v>15167.7</c:v>
                </c:pt>
                <c:pt idx="3">
                  <c:v>21954.5</c:v>
                </c:pt>
                <c:pt idx="4">
                  <c:v>37122.199999999997</c:v>
                </c:pt>
              </c:numCache>
            </c:numRef>
          </c:val>
        </c:ser>
        <c:gapWidth val="225"/>
        <c:overlap val="100"/>
        <c:axId val="98792576"/>
        <c:axId val="98794112"/>
      </c:barChart>
      <c:catAx>
        <c:axId val="98792576"/>
        <c:scaling>
          <c:orientation val="minMax"/>
        </c:scaling>
        <c:axPos val="l"/>
        <c:numFmt formatCode="General" sourceLinked="1"/>
        <c:majorTickMark val="in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98794112"/>
        <c:crosses val="autoZero"/>
        <c:auto val="1"/>
        <c:lblAlgn val="ctr"/>
        <c:lblOffset val="0"/>
      </c:catAx>
      <c:valAx>
        <c:axId val="98794112"/>
        <c:scaling>
          <c:orientation val="minMax"/>
          <c:max val="65000"/>
        </c:scaling>
        <c:delete val="1"/>
        <c:axPos val="b"/>
        <c:numFmt formatCode="#,##0.0" sourceLinked="1"/>
        <c:tickLblPos val="nextTo"/>
        <c:crossAx val="98792576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</c:chart>
  <c:txPr>
    <a:bodyPr/>
    <a:lstStyle/>
    <a:p>
      <a:pPr>
        <a:defRPr sz="1197">
          <a:latin typeface="TimesET" pitchFamily="2" charset="0"/>
        </a:defRPr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9.4877628456108004E-2"/>
          <c:y val="0.11977668478602795"/>
          <c:w val="0.86740056898377582"/>
          <c:h val="0.58394716517441847"/>
        </c:manualLayout>
      </c:layout>
      <c:barChart>
        <c:barDir val="col"/>
        <c:grouping val="clustered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showVal val="1"/>
            </c:dLbl>
            <c:dLbl>
              <c:idx val="1"/>
              <c:showVal val="1"/>
            </c:dLbl>
            <c:dLbl>
              <c:idx val="2"/>
              <c:showVal val="1"/>
            </c:dLbl>
            <c:delete val="1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27921.87121004998</c:v>
                </c:pt>
                <c:pt idx="1">
                  <c:v>28704.640216599979</c:v>
                </c:pt>
                <c:pt idx="2">
                  <c:v>29206.746410300009</c:v>
                </c:pt>
              </c:numCache>
            </c:numRef>
          </c:val>
        </c:ser>
        <c:axId val="117362048"/>
        <c:axId val="124388480"/>
      </c:barChart>
      <c:lineChart>
        <c:grouping val="standard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8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latin typeface="TimesET" pitchFamily="2" charset="0"/>
                    </a:defRPr>
                  </a:pPr>
                  <a:endParaRPr lang="ru-RU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latin typeface="TimesET" pitchFamily="2" charset="0"/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latin typeface="TimesET" pitchFamily="2" charset="0"/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sz="1100">
                    <a:latin typeface="TimesET" pitchFamily="2" charset="0"/>
                  </a:defRPr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Лист1!$C$2:$C$4</c:f>
              <c:numCache>
                <c:formatCode>0.00</c:formatCode>
                <c:ptCount val="3"/>
                <c:pt idx="0">
                  <c:v>22.486682615182175</c:v>
                </c:pt>
                <c:pt idx="1">
                  <c:v>23.167063388882301</c:v>
                </c:pt>
                <c:pt idx="2">
                  <c:v>23.6042723645694</c:v>
                </c:pt>
              </c:numCache>
            </c:numRef>
          </c:val>
        </c:ser>
        <c:marker val="1"/>
        <c:axId val="124404096"/>
        <c:axId val="124390016"/>
      </c:lineChart>
      <c:catAx>
        <c:axId val="117362048"/>
        <c:scaling>
          <c:orientation val="minMax"/>
        </c:scaling>
        <c:axPos val="b"/>
        <c:numFmt formatCode="dd/mm/yyyy" sourceLinked="0"/>
        <c:tickLblPos val="nextTo"/>
        <c:txPr>
          <a:bodyPr/>
          <a:lstStyle/>
          <a:p>
            <a:pPr>
              <a:defRPr sz="1050" b="1">
                <a:latin typeface="TimesET" pitchFamily="2" charset="0"/>
              </a:defRPr>
            </a:pPr>
            <a:endParaRPr lang="ru-RU"/>
          </a:p>
        </c:txPr>
        <c:crossAx val="124388480"/>
        <c:crosses val="autoZero"/>
        <c:auto val="1"/>
        <c:lblAlgn val="ctr"/>
        <c:lblOffset val="100"/>
        <c:noMultiLvlLbl val="1"/>
      </c:catAx>
      <c:valAx>
        <c:axId val="124388480"/>
        <c:scaling>
          <c:orientation val="minMax"/>
          <c:min val="0"/>
        </c:scaling>
        <c:axPos val="l"/>
        <c:majorGridlines/>
        <c:numFmt formatCode="0.0" sourceLinked="1"/>
        <c:maj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117362048"/>
        <c:crosses val="autoZero"/>
        <c:crossBetween val="between"/>
      </c:valAx>
      <c:valAx>
        <c:axId val="124390016"/>
        <c:scaling>
          <c:orientation val="minMax"/>
          <c:max val="25"/>
        </c:scaling>
        <c:axPos val="r"/>
        <c:numFmt formatCode="0.00" sourceLinked="1"/>
        <c:majorTickMark val="none"/>
        <c:tickLblPos val="none"/>
        <c:spPr>
          <a:noFill/>
          <a:ln>
            <a:noFill/>
          </a:ln>
        </c:spPr>
        <c:crossAx val="124404096"/>
        <c:crosses val="max"/>
        <c:crossBetween val="between"/>
      </c:valAx>
      <c:catAx>
        <c:axId val="124404096"/>
        <c:scaling>
          <c:orientation val="minMax"/>
        </c:scaling>
        <c:delete val="1"/>
        <c:axPos val="b"/>
        <c:numFmt formatCode="General" sourceLinked="1"/>
        <c:tickLblPos val="nextTo"/>
        <c:crossAx val="124390016"/>
        <c:crosses val="autoZero"/>
        <c:auto val="1"/>
        <c:lblAlgn val="ctr"/>
        <c:lblOffset val="100"/>
      </c:catAx>
      <c:spPr>
        <a:noFill/>
        <a:ln w="25394">
          <a:noFill/>
        </a:ln>
      </c:spPr>
    </c:plotArea>
    <c:legend>
      <c:legendPos val="r"/>
      <c:legendEntry>
        <c:idx val="1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</c:legendEntry>
      <c:legendEntry>
        <c:idx val="0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328E-2"/>
          <c:y val="0.77200166166548012"/>
          <c:w val="0.92796610169491467"/>
          <c:h val="0.14866760168302945"/>
        </c:manualLayout>
      </c:layout>
      <c:txPr>
        <a:bodyPr/>
        <a:lstStyle/>
        <a:p>
          <a:pPr>
            <a:defRPr sz="1100" b="1">
              <a:latin typeface="TimesET" pitchFamily="2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58481349622176049"/>
          <c:y val="2.882904447488541E-2"/>
          <c:w val="0.36949216636862042"/>
          <c:h val="0.89426182497286333"/>
        </c:manualLayout>
      </c:layout>
      <c:barChart>
        <c:barDir val="bar"/>
        <c:grouping val="clustered"/>
        <c:ser>
          <c:idx val="0"/>
          <c:order val="0"/>
          <c:spPr>
            <a:solidFill>
              <a:srgbClr val="3BCB27"/>
            </a:solidFill>
          </c:spPr>
          <c:dLbls>
            <c:dLbl>
              <c:idx val="4"/>
              <c:spPr/>
              <c:txPr>
                <a:bodyPr/>
                <a:lstStyle/>
                <a:p>
                  <a:pPr>
                    <a:defRPr sz="1200" b="1">
                      <a:latin typeface="TimesET" pitchFamily="2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sz="1200" b="0">
                    <a:latin typeface="TimesET" pitchFamily="2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Лист1!$A$8:$A$21</c:f>
              <c:strCache>
                <c:ptCount val="14"/>
                <c:pt idx="0">
                  <c:v>Республика Мордовия</c:v>
                </c:pt>
                <c:pt idx="1">
                  <c:v>Самарская область</c:v>
                </c:pt>
                <c:pt idx="2">
                  <c:v>Пензенская область</c:v>
                </c:pt>
                <c:pt idx="3">
                  <c:v>Оренбургская область</c:v>
                </c:pt>
                <c:pt idx="4">
                  <c:v>Чувашская Республика</c:v>
                </c:pt>
                <c:pt idx="5">
                  <c:v>Саратовская область</c:v>
                </c:pt>
                <c:pt idx="6">
                  <c:v>Нижегородская область</c:v>
                </c:pt>
                <c:pt idx="7">
                  <c:v>Удмуртская Республика</c:v>
                </c:pt>
                <c:pt idx="8">
                  <c:v>Пермский край</c:v>
                </c:pt>
                <c:pt idx="9">
                  <c:v>Кировская область</c:v>
                </c:pt>
                <c:pt idx="10">
                  <c:v>Республика Башкортостан</c:v>
                </c:pt>
                <c:pt idx="11">
                  <c:v>Республика Марий Эл</c:v>
                </c:pt>
                <c:pt idx="12">
                  <c:v>Ульяновская область</c:v>
                </c:pt>
                <c:pt idx="13">
                  <c:v>Республика Татарстан</c:v>
                </c:pt>
              </c:strCache>
            </c:strRef>
          </c:cat>
          <c:val>
            <c:numRef>
              <c:f>Лист1!$C$8:$C$21</c:f>
              <c:numCache>
                <c:formatCode>0.0</c:formatCode>
                <c:ptCount val="14"/>
                <c:pt idx="0">
                  <c:v>88.336552466380653</c:v>
                </c:pt>
                <c:pt idx="1">
                  <c:v>97.01337363460965</c:v>
                </c:pt>
                <c:pt idx="2">
                  <c:v>99.747307270508628</c:v>
                </c:pt>
                <c:pt idx="3">
                  <c:v>101.22148093789858</c:v>
                </c:pt>
                <c:pt idx="4">
                  <c:v>101.74921611945385</c:v>
                </c:pt>
                <c:pt idx="5">
                  <c:v>103.04409419102127</c:v>
                </c:pt>
                <c:pt idx="6">
                  <c:v>104.26228781788532</c:v>
                </c:pt>
                <c:pt idx="7">
                  <c:v>104.7110257155793</c:v>
                </c:pt>
                <c:pt idx="8">
                  <c:v>105.28780625792564</c:v>
                </c:pt>
                <c:pt idx="9">
                  <c:v>106.13809036998636</c:v>
                </c:pt>
                <c:pt idx="10">
                  <c:v>108.16225362164053</c:v>
                </c:pt>
                <c:pt idx="11">
                  <c:v>108.22955129213447</c:v>
                </c:pt>
                <c:pt idx="12">
                  <c:v>110.53694453387253</c:v>
                </c:pt>
                <c:pt idx="13">
                  <c:v>111.63707525048275</c:v>
                </c:pt>
              </c:numCache>
            </c:numRef>
          </c:val>
        </c:ser>
        <c:axId val="124467072"/>
        <c:axId val="124468608"/>
      </c:barChart>
      <c:catAx>
        <c:axId val="12446707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124468608"/>
        <c:crosses val="autoZero"/>
        <c:auto val="1"/>
        <c:lblAlgn val="ctr"/>
        <c:lblOffset val="100"/>
      </c:catAx>
      <c:valAx>
        <c:axId val="124468608"/>
        <c:scaling>
          <c:orientation val="minMax"/>
        </c:scaling>
        <c:axPos val="b"/>
        <c:numFmt formatCode="0" sourceLinked="0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24467072"/>
        <c:crosses val="autoZero"/>
        <c:crossBetween val="between"/>
      </c:valAx>
      <c:spPr>
        <a:solidFill>
          <a:srgbClr val="FFFFCC"/>
        </a:solidFill>
        <a:ln w="25396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20"/>
      <c:perspective val="30"/>
    </c:view3D>
    <c:plotArea>
      <c:layout>
        <c:manualLayout>
          <c:layoutTarget val="inner"/>
          <c:xMode val="edge"/>
          <c:yMode val="edge"/>
          <c:x val="0"/>
          <c:y val="4.9777773132433006E-2"/>
          <c:w val="0.94708581869639541"/>
          <c:h val="0.947851856718404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explosion val="9"/>
            <c:spPr>
              <a:solidFill>
                <a:srgbClr val="1DD526"/>
              </a:solidFill>
            </c:spPr>
          </c:dPt>
          <c:dPt>
            <c:idx val="1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21.8</c:v>
                </c:pt>
                <c:pt idx="1">
                  <c:v>78.2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0.12688910761154842"/>
          <c:y val="5.5021011810439321E-2"/>
          <c:w val="0.70346485870602848"/>
          <c:h val="0.6729171600024940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solidFill>
                <a:srgbClr val="99CCFF"/>
              </a:solidFill>
              <a:ln>
                <a:solidFill>
                  <a:srgbClr val="00FFCC"/>
                </a:solidFill>
              </a:ln>
            </c:spPr>
          </c:dPt>
          <c:dPt>
            <c:idx val="1"/>
            <c:spPr>
              <a:solidFill>
                <a:srgbClr val="FF66CC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FF0000"/>
              </a:solidFill>
            </c:spPr>
          </c:dPt>
          <c:dPt>
            <c:idx val="4"/>
            <c:spPr>
              <a:solidFill>
                <a:srgbClr val="66FF99"/>
              </a:solidFill>
            </c:spPr>
          </c:dPt>
          <c:dPt>
            <c:idx val="5"/>
            <c:spPr>
              <a:solidFill>
                <a:srgbClr val="00B0F0"/>
              </a:solidFill>
            </c:spPr>
          </c:dPt>
          <c:dPt>
            <c:idx val="6"/>
            <c:spPr>
              <a:solidFill>
                <a:schemeClr val="accent6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2"/>
            <c:spPr>
              <a:solidFill>
                <a:srgbClr val="6666FF"/>
              </a:solidFill>
            </c:spPr>
          </c:dPt>
          <c:dPt>
            <c:idx val="13"/>
            <c:spPr>
              <a:solidFill>
                <a:srgbClr val="3BCB27"/>
              </a:solidFill>
            </c:spPr>
          </c:dPt>
          <c:dLbls>
            <c:dLbl>
              <c:idx val="0"/>
              <c:layout>
                <c:manualLayout>
                  <c:x val="8.7933090077416246E-2"/>
                  <c:y val="0.16468378609644171"/>
                </c:manualLayout>
              </c:layout>
              <c:showLegendKey val="1"/>
              <c:showVal val="1"/>
              <c:showCatName val="1"/>
              <c:separator>
</c:separator>
            </c:dLbl>
            <c:dLbl>
              <c:idx val="1"/>
              <c:layout>
                <c:manualLayout>
                  <c:x val="-0.17440398471613947"/>
                  <c:y val="-1.4639273274155764E-2"/>
                </c:manualLayout>
              </c:layout>
              <c:showLegendKey val="1"/>
              <c:showVal val="1"/>
              <c:showCatName val="1"/>
              <c:separator>
</c:separator>
            </c:dLbl>
            <c:dLbl>
              <c:idx val="2"/>
              <c:layout>
                <c:manualLayout>
                  <c:x val="-0.13340649606299246"/>
                  <c:y val="7.2915785344542614E-2"/>
                </c:manualLayout>
              </c:layout>
              <c:showLegendKey val="1"/>
              <c:showVal val="1"/>
              <c:showCatName val="1"/>
              <c:separator>
</c:separator>
            </c:dLbl>
            <c:dLbl>
              <c:idx val="3"/>
              <c:layout>
                <c:manualLayout>
                  <c:x val="-0.1241279527559056"/>
                  <c:y val="-3.3031230428512026E-2"/>
                </c:manualLayout>
              </c:layout>
              <c:showLegendKey val="1"/>
              <c:showVal val="1"/>
              <c:showCatName val="1"/>
              <c:separator>
</c:separator>
            </c:dLbl>
            <c:dLbl>
              <c:idx val="4"/>
              <c:layout>
                <c:manualLayout>
                  <c:x val="-0.11176095132503842"/>
                  <c:y val="-6.7781532796874572E-2"/>
                </c:manualLayout>
              </c:layout>
              <c:showLegendKey val="1"/>
              <c:showVal val="1"/>
              <c:showCatName val="1"/>
              <c:separator>
</c:separator>
            </c:dLbl>
            <c:dLbl>
              <c:idx val="5"/>
              <c:layout>
                <c:manualLayout>
                  <c:x val="-0.15731517935258094"/>
                  <c:y val="-7.1171933543143301E-2"/>
                </c:manualLayout>
              </c:layout>
              <c:showLegendKey val="1"/>
              <c:showVal val="1"/>
              <c:showCatName val="1"/>
              <c:separator>
</c:separator>
            </c:dLbl>
            <c:dLbl>
              <c:idx val="6"/>
              <c:layout>
                <c:manualLayout>
                  <c:x val="-3.6809998018237755E-2"/>
                  <c:y val="-0.10355549409232728"/>
                </c:manualLayout>
              </c:layout>
              <c:showLegendKey val="1"/>
              <c:showVal val="1"/>
              <c:showCatName val="1"/>
              <c:separator>
</c:separator>
            </c:dLbl>
            <c:dLbl>
              <c:idx val="7"/>
              <c:layout>
                <c:manualLayout>
                  <c:x val="6.460413171607754E-2"/>
                  <c:y val="-0.12272245607059827"/>
                </c:manualLayout>
              </c:layout>
              <c:showLegendKey val="1"/>
              <c:showVal val="1"/>
              <c:showCatName val="1"/>
              <c:separator>
</c:separator>
            </c:dLbl>
            <c:dLbl>
              <c:idx val="8"/>
              <c:layout>
                <c:manualLayout>
                  <c:x val="0.13373370516185476"/>
                  <c:y val="-8.4808540422553508E-2"/>
                </c:manualLayout>
              </c:layout>
              <c:showLegendKey val="1"/>
              <c:showVal val="1"/>
              <c:showCatName val="1"/>
              <c:separator>
</c:separator>
            </c:dLbl>
            <c:dLbl>
              <c:idx val="9"/>
              <c:layout>
                <c:manualLayout>
                  <c:x val="0.14715234033245844"/>
                  <c:y val="1.0861270665077541E-2"/>
                </c:manualLayout>
              </c:layout>
              <c:showLegendKey val="1"/>
              <c:showVal val="1"/>
              <c:showCatName val="1"/>
              <c:separator>
</c:separator>
            </c:dLbl>
            <c:dLbl>
              <c:idx val="10"/>
              <c:layout>
                <c:manualLayout>
                  <c:x val="0.10335730593183767"/>
                  <c:y val="3.3141035035595255E-2"/>
                </c:manualLayout>
              </c:layout>
              <c:showLegendKey val="1"/>
              <c:showVal val="1"/>
              <c:showCatName val="1"/>
              <c:separator>
</c:separator>
            </c:dLbl>
            <c:dLbl>
              <c:idx val="11"/>
              <c:layout>
                <c:manualLayout>
                  <c:x val="0.14520004967223113"/>
                  <c:y val="6.6582108708492696E-2"/>
                </c:manualLayout>
              </c:layout>
              <c:showLegendKey val="1"/>
              <c:showVal val="1"/>
              <c:showCatName val="1"/>
              <c:separator>
</c:separator>
            </c:dLbl>
            <c:dLbl>
              <c:idx val="12"/>
              <c:layout>
                <c:manualLayout>
                  <c:x val="0.12830763342082241"/>
                  <c:y val="8.0518462065413923E-2"/>
                </c:manualLayout>
              </c:layout>
              <c:showLegendKey val="1"/>
              <c:showVal val="1"/>
              <c:showCatName val="1"/>
              <c:separator>
</c:separator>
            </c:dLbl>
            <c:dLbl>
              <c:idx val="13"/>
              <c:layout>
                <c:manualLayout>
                  <c:x val="0.12778794838145241"/>
                  <c:y val="0.10337886014999145"/>
                </c:manualLayout>
              </c:layout>
              <c:showLegendKey val="1"/>
              <c:showVal val="1"/>
              <c:showCatName val="1"/>
              <c:separator>
</c:separator>
            </c:dLbl>
            <c:txPr>
              <a:bodyPr anchor="t" anchorCtr="0"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1"/>
            <c:showVal val="1"/>
            <c:showCatName val="1"/>
            <c:separator>
</c:separator>
            <c:showLeaderLines val="1"/>
          </c:dLbls>
          <c:cat>
            <c:strRef>
              <c:f>Лист1!$A$2:$A$16</c:f>
              <c:strCache>
                <c:ptCount val="14"/>
                <c:pt idx="0">
                  <c:v>Общегосударственные вопросы</c:v>
                </c:pt>
                <c:pt idx="1">
                  <c:v>Образование</c:v>
                </c:pt>
                <c:pt idx="2">
                  <c:v>Культура, кинематография</c:v>
                </c:pt>
                <c:pt idx="3">
                  <c:v>Средства массовой информации</c:v>
                </c:pt>
                <c:pt idx="4">
                  <c:v>Здравоохранение</c:v>
                </c:pt>
                <c:pt idx="5">
                  <c:v>Физическая культура и спорт</c:v>
                </c:pt>
                <c:pt idx="6">
                  <c:v>Прочие расходы</c:v>
                </c:pt>
                <c:pt idx="7">
                  <c:v>Социальная политика</c:v>
                </c:pt>
                <c:pt idx="8">
                  <c:v>Межбюджетные трансферты бюджетам муниципальных образований</c:v>
                </c:pt>
                <c:pt idx="9">
                  <c:v>Дорожное хозяйство (дорожные фонды)</c:v>
                </c:pt>
                <c:pt idx="10">
                  <c:v>Транспорт</c:v>
                </c:pt>
                <c:pt idx="11">
                  <c:v>Сельское хозяйство и рыболовство</c:v>
                </c:pt>
                <c:pt idx="12">
                  <c:v>Жилищное хозяйство</c:v>
                </c:pt>
                <c:pt idx="13">
                  <c:v>Коммунальное хозяйство</c:v>
                </c:pt>
              </c:strCache>
            </c:strRef>
          </c:cat>
          <c:val>
            <c:numRef>
              <c:f>Лист1!$B$2:$B$16</c:f>
              <c:numCache>
                <c:formatCode>0.0%</c:formatCode>
                <c:ptCount val="15"/>
                <c:pt idx="0">
                  <c:v>2.1999999999999999E-2</c:v>
                </c:pt>
                <c:pt idx="1">
                  <c:v>0.28100000000000008</c:v>
                </c:pt>
                <c:pt idx="2">
                  <c:v>1.4E-2</c:v>
                </c:pt>
                <c:pt idx="3">
                  <c:v>3.0000000000000022E-3</c:v>
                </c:pt>
                <c:pt idx="4">
                  <c:v>0.17200000000000001</c:v>
                </c:pt>
                <c:pt idx="5">
                  <c:v>2.4E-2</c:v>
                </c:pt>
                <c:pt idx="6">
                  <c:v>4.8000000000000001E-2</c:v>
                </c:pt>
                <c:pt idx="7">
                  <c:v>0.20500000000000004</c:v>
                </c:pt>
                <c:pt idx="8">
                  <c:v>2.8000000000000001E-2</c:v>
                </c:pt>
                <c:pt idx="9">
                  <c:v>7.5999999999999998E-2</c:v>
                </c:pt>
                <c:pt idx="10">
                  <c:v>8.0000000000000106E-3</c:v>
                </c:pt>
                <c:pt idx="11">
                  <c:v>7.1999999999999995E-2</c:v>
                </c:pt>
                <c:pt idx="12">
                  <c:v>3.4000000000000002E-2</c:v>
                </c:pt>
                <c:pt idx="13">
                  <c:v>1.2999999999999998E-2</c:v>
                </c:pt>
              </c:numCache>
            </c:numRef>
          </c:val>
        </c:ser>
        <c:firstSliceAng val="150"/>
        <c:holeSize val="50"/>
      </c:doughnutChart>
    </c:plotArea>
    <c:plotVisOnly val="1"/>
    <c:dispBlanksAs val="zero"/>
  </c:chart>
  <c:spPr>
    <a:scene3d>
      <a:camera prst="orthographicFront"/>
      <a:lightRig rig="threePt" dir="t"/>
    </a:scene3d>
  </c:spPr>
  <c:txPr>
    <a:bodyPr/>
    <a:lstStyle/>
    <a:p>
      <a:pPr>
        <a:defRPr sz="1800">
          <a:solidFill>
            <a:srgbClr val="FF0000"/>
          </a:solidFill>
        </a:defRPr>
      </a:pPr>
      <a:endParaRPr lang="ru-RU"/>
    </a:p>
  </c:txPr>
  <c:externalData r:id="rId1"/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layout/>
    </c:title>
    <c:plotArea>
      <c:layout>
        <c:manualLayout>
          <c:layoutTarget val="inner"/>
          <c:xMode val="edge"/>
          <c:yMode val="edge"/>
          <c:x val="0.10106735825649002"/>
          <c:y val="4.3169099932579794E-2"/>
          <c:w val="0.55618260491786098"/>
          <c:h val="0.86236947907326522"/>
        </c:manualLayout>
      </c:layout>
      <c:doughnutChart>
        <c:varyColors val="1"/>
        <c:ser>
          <c:idx val="1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softEdge">
              <a:bevelT w="63500" h="25400"/>
            </a:sp3d>
          </c:spPr>
          <c:explosion val="12"/>
          <c:dLbls>
            <c:dLbl>
              <c:idx val="1"/>
              <c:layout>
                <c:manualLayout>
                  <c:x val="7.1343577565455688E-2"/>
                  <c:y val="-1.5482868722348967E-2"/>
                </c:manualLayout>
              </c:layout>
              <c:showLegendKey val="1"/>
              <c:showVal val="1"/>
            </c:dLbl>
            <c:dLbl>
              <c:idx val="2"/>
              <c:layout>
                <c:manualLayout>
                  <c:x val="0.10822026719253416"/>
                  <c:y val="8.1533368438514525E-2"/>
                </c:manualLayout>
              </c:layout>
              <c:showLegendKey val="1"/>
              <c:showVal val="1"/>
            </c:dLbl>
            <c:dLbl>
              <c:idx val="3"/>
              <c:layout>
                <c:manualLayout>
                  <c:x val="8.0238422582676175E-2"/>
                  <c:y val="0.12681924230641053"/>
                </c:manualLayout>
              </c:layout>
              <c:showLegendKey val="1"/>
              <c:showVal val="1"/>
            </c:dLbl>
            <c:dLbl>
              <c:idx val="4"/>
              <c:layout>
                <c:manualLayout>
                  <c:x val="-1.4697441025071277E-2"/>
                  <c:y val="0.14496106216508683"/>
                </c:manualLayout>
              </c:layout>
              <c:showLegendKey val="1"/>
              <c:showVal val="1"/>
            </c:dLbl>
            <c:dLbl>
              <c:idx val="5"/>
              <c:layout>
                <c:manualLayout>
                  <c:x val="-9.5533482390845567E-2"/>
                  <c:y val="4.8320354055028936E-2"/>
                </c:manualLayout>
              </c:layout>
              <c:showLegendKey val="1"/>
              <c:showVal val="1"/>
            </c:dLbl>
            <c:numFmt formatCode="#,##0.0" sourceLinked="0"/>
            <c:spPr>
              <a:gradFill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</c:spPr>
            <c:txPr>
              <a:bodyPr/>
              <a:lstStyle/>
              <a:p>
                <a:pPr>
                  <a:defRPr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LeaderLines val="1"/>
          </c:dLbls>
          <c:cat>
            <c:strRef>
              <c:f>Лист1!$B$1:$G$1</c:f>
              <c:strCache>
                <c:ptCount val="6"/>
                <c:pt idx="0">
                  <c:v>Расходные обязательства, возникшие в результате принятия нормативных правовых актов субъекта Российской Федерации, заключения договоров (соглашений) по предметам совместного ведения Российской Федерации и субъектов Российской Федерации</c:v>
                </c:pt>
                <c:pt idx="1">
                  <c:v>Расходные обязательства, возникшие в результате принятия нормативных правовых актов субъекта Российской Федерации по предметам ведения субъекта Российской Федерации</c:v>
                </c:pt>
                <c:pt idx="2">
                  <c:v>Расходные обязательства, возникшие в результате принятия нормативных правовых актов субъекта Российской Федерации, предусматривающих предоставление из бюджета субъекта Российской Федерации межбюджетных трансфертов</c:v>
                </c:pt>
                <c:pt idx="3">
                  <c:v>Расходные обязательства, возникшие в результате принятия нормативных правовых актов субъекта Российской Федерации, предусматривающих реализацию субъектом Российской Федерации переданных полномочий за счет средств субвенций из федерального бюджета</c:v>
                </c:pt>
                <c:pt idx="4">
                  <c:v>Полномочия по предметам ведения Российской Федерации, а также совместного ведения по решению вопросов, не указанных в п. 2 ст. 26.3 Федерального закона от 06.10.1999 № 184-ФЗ «Об общих принципах организации законодательных (представительных) и исполнитель</c:v>
                </c:pt>
                <c:pt idx="5">
                  <c:v>Установление дополнительных мер социальной поддержки и социальной помощи для отдельных категорий граждан, не предусмотренных федеральными законами</c:v>
                </c:pt>
              </c:strCache>
            </c:strRef>
          </c:cat>
          <c:val>
            <c:numRef>
              <c:f>Лист1!$B$2:$G$2</c:f>
              <c:numCache>
                <c:formatCode>#,##0.00</c:formatCode>
                <c:ptCount val="6"/>
                <c:pt idx="0">
                  <c:v>36540.4228</c:v>
                </c:pt>
                <c:pt idx="1">
                  <c:v>1.1880999999999999</c:v>
                </c:pt>
                <c:pt idx="2">
                  <c:v>1065.0454999999999</c:v>
                </c:pt>
                <c:pt idx="3" formatCode="#,##0.0">
                  <c:v>2351.8436000000002</c:v>
                </c:pt>
                <c:pt idx="4" formatCode="#,##0.0">
                  <c:v>48.291500000000013</c:v>
                </c:pt>
                <c:pt idx="5" formatCode="#,##0.0">
                  <c:v>1.6</c:v>
                </c:pt>
              </c:numCache>
            </c:numRef>
          </c:val>
        </c:ser>
        <c:firstSliceAng val="176"/>
        <c:holeSize val="54"/>
      </c:doughnutChart>
    </c:plotArea>
    <c:legend>
      <c:legendPos val="r"/>
      <c:layout>
        <c:manualLayout>
          <c:xMode val="edge"/>
          <c:yMode val="edge"/>
          <c:x val="0.71307624194326658"/>
          <c:y val="1.4307770978262685E-2"/>
          <c:w val="0.28692379087508824"/>
          <c:h val="0.74912909220132395"/>
        </c:manualLayout>
      </c:layout>
      <c:txPr>
        <a:bodyPr/>
        <a:lstStyle/>
        <a:p>
          <a:pPr>
            <a:defRPr sz="800" b="1">
              <a:latin typeface="TimesET" pitchFamily="2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9"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"/>
          <c:y val="0.13626163774704575"/>
          <c:w val="0.98073732548235326"/>
          <c:h val="0.6530488733138525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ТФОМС ЧР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>
                <c:manualLayout>
                  <c:x val="8.5339980145575211E-3"/>
                  <c:y val="-2.3693393311821482E-2"/>
                </c:manualLayout>
              </c:layout>
              <c:showVal val="1"/>
            </c:dLbl>
            <c:dLbl>
              <c:idx val="1"/>
              <c:layout>
                <c:manualLayout>
                  <c:x val="1.4223330024262541E-2"/>
                  <c:y val="-9.4773573247286177E-3"/>
                </c:manualLayout>
              </c:layout>
              <c:showVal val="1"/>
            </c:dLbl>
            <c:dLbl>
              <c:idx val="2"/>
              <c:layout>
                <c:manualLayout>
                  <c:x val="1.137866401941004E-2"/>
                  <c:y val="-9.4773573247285969E-3"/>
                </c:manualLayout>
              </c:layout>
              <c:showVal val="1"/>
            </c:dLbl>
            <c:dLbl>
              <c:idx val="3"/>
              <c:layout>
                <c:manualLayout>
                  <c:x val="8.5339980145575211E-3"/>
                  <c:y val="-1.4216035987092859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9243.5461587199989</c:v>
                </c:pt>
                <c:pt idx="1">
                  <c:v>10300.605926469987</c:v>
                </c:pt>
                <c:pt idx="2">
                  <c:v>10976.746891569999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Здравоохранение (респ бюджет)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>
                <c:manualLayout>
                  <c:x val="3.9825324067935111E-2"/>
                  <c:y val="-4.4970270048242163E-3"/>
                </c:manualLayout>
              </c:layout>
              <c:showVal val="1"/>
            </c:dLbl>
            <c:dLbl>
              <c:idx val="1"/>
              <c:layout>
                <c:manualLayout>
                  <c:x val="5.120354010844673E-2"/>
                  <c:y val="-1.7746968224786202E-2"/>
                </c:manualLayout>
              </c:layout>
              <c:showVal val="1"/>
            </c:dLbl>
            <c:dLbl>
              <c:idx val="2"/>
              <c:layout>
                <c:manualLayout>
                  <c:x val="3.6980658063082594E-2"/>
                  <c:y val="-4.7386786623642577E-3"/>
                </c:manualLayout>
              </c:layout>
              <c:showVal val="1"/>
            </c:dLbl>
            <c:dLbl>
              <c:idx val="3"/>
              <c:layout>
                <c:manualLayout>
                  <c:x val="4.2669990072787614E-2"/>
                  <c:y val="-2.369331267297624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6465.3</c:v>
                </c:pt>
                <c:pt idx="1">
                  <c:v>7233.8</c:v>
                </c:pt>
                <c:pt idx="2">
                  <c:v>6889</c:v>
                </c:pt>
              </c:numCache>
            </c:numRef>
          </c:val>
        </c:ser>
        <c:shape val="cylinder"/>
        <c:axId val="112752896"/>
        <c:axId val="114700288"/>
        <c:axId val="0"/>
      </c:bar3DChart>
      <c:catAx>
        <c:axId val="1127528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 b="1">
                <a:latin typeface="TimesET" pitchFamily="2" charset="0"/>
              </a:defRPr>
            </a:pPr>
            <a:endParaRPr lang="ru-RU"/>
          </a:p>
        </c:txPr>
        <c:crossAx val="114700288"/>
        <c:crosses val="autoZero"/>
        <c:auto val="1"/>
        <c:lblAlgn val="ctr"/>
        <c:lblOffset val="100"/>
      </c:catAx>
      <c:valAx>
        <c:axId val="114700288"/>
        <c:scaling>
          <c:orientation val="minMax"/>
          <c:max val="13000"/>
          <c:min val="0"/>
        </c:scaling>
        <c:delete val="1"/>
        <c:axPos val="l"/>
        <c:majorGridlines/>
        <c:numFmt formatCode="#,##0.0" sourceLinked="1"/>
        <c:tickLblPos val="nextTo"/>
        <c:crossAx val="11275289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3.2334370255156855E-2"/>
          <c:y val="6.5957556364157385E-2"/>
          <c:w val="0.93533125948968665"/>
          <c:h val="0.7536566181804078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Сельское хозяйство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1.1757952820057031E-2"/>
                  <c:y val="-4.2648107961278652E-2"/>
                </c:manualLayout>
              </c:layout>
              <c:showVal val="1"/>
            </c:dLbl>
            <c:dLbl>
              <c:idx val="1"/>
              <c:layout>
                <c:manualLayout>
                  <c:x val="1.469744102507128E-2"/>
                  <c:y val="-1.8954714649457197E-2"/>
                </c:manualLayout>
              </c:layout>
              <c:showVal val="1"/>
            </c:dLbl>
            <c:dLbl>
              <c:idx val="2"/>
              <c:layout>
                <c:manualLayout>
                  <c:x val="1.7636929230085561E-2"/>
                  <c:y val="-1.8954714649457204E-2"/>
                </c:manualLayout>
              </c:layout>
              <c:showVal val="1"/>
            </c:dLbl>
            <c:dLbl>
              <c:idx val="3"/>
              <c:layout>
                <c:manualLayout>
                  <c:x val="2.9394882050142578E-3"/>
                  <c:y val="-4.264810796127865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2469.6087979699987</c:v>
                </c:pt>
                <c:pt idx="1">
                  <c:v>2442.2977530300022</c:v>
                </c:pt>
                <c:pt idx="2">
                  <c:v>2892.1965409400004</c:v>
                </c:pt>
              </c:numCache>
            </c:numRef>
          </c:val>
        </c:ser>
        <c:shape val="cylinder"/>
        <c:axId val="115749248"/>
        <c:axId val="115752320"/>
        <c:axId val="0"/>
      </c:bar3DChart>
      <c:catAx>
        <c:axId val="1157492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15752320"/>
        <c:crosses val="autoZero"/>
        <c:auto val="1"/>
        <c:lblAlgn val="ctr"/>
        <c:lblOffset val="100"/>
      </c:catAx>
      <c:valAx>
        <c:axId val="115752320"/>
        <c:scaling>
          <c:orientation val="minMax"/>
          <c:max val="3500"/>
          <c:min val="0"/>
        </c:scaling>
        <c:delete val="1"/>
        <c:axPos val="l"/>
        <c:majorGridlines/>
        <c:numFmt formatCode="#,##0.0" sourceLinked="1"/>
        <c:tickLblPos val="nextTo"/>
        <c:crossAx val="1157492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3.2334370255156855E-2"/>
          <c:y val="5.2125465286007241E-2"/>
          <c:w val="0.93533125948968665"/>
          <c:h val="0.7194306720117971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>
                <c:manualLayout>
                  <c:x val="-1.3472498637528153E-17"/>
                  <c:y val="-4.2648107961278652E-2"/>
                </c:manualLayout>
              </c:layout>
              <c:showVal val="1"/>
            </c:dLbl>
            <c:dLbl>
              <c:idx val="1"/>
              <c:layout>
                <c:manualLayout>
                  <c:x val="5.8789764100285174E-3"/>
                  <c:y val="-4.2648107961278652E-2"/>
                </c:manualLayout>
              </c:layout>
              <c:showVal val="1"/>
            </c:dLbl>
            <c:dLbl>
              <c:idx val="2"/>
              <c:layout>
                <c:manualLayout>
                  <c:x val="1.469744102507128E-2"/>
                  <c:y val="-4.2648107961278672E-2"/>
                </c:manualLayout>
              </c:layout>
              <c:showVal val="1"/>
            </c:dLbl>
            <c:dLbl>
              <c:idx val="3"/>
              <c:layout>
                <c:manualLayout>
                  <c:x val="1.469744102507128E-2"/>
                  <c:y val="-4.264810796127865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2822.0454209199997</c:v>
                </c:pt>
                <c:pt idx="1">
                  <c:v>2144.6888493799979</c:v>
                </c:pt>
                <c:pt idx="2">
                  <c:v>3020.32198006</c:v>
                </c:pt>
              </c:numCache>
            </c:numRef>
          </c:val>
        </c:ser>
        <c:shape val="cylinder"/>
        <c:axId val="160615808"/>
        <c:axId val="160622080"/>
        <c:axId val="0"/>
      </c:bar3DChart>
      <c:catAx>
        <c:axId val="1606158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  <c:crossAx val="160622080"/>
        <c:crosses val="autoZero"/>
        <c:auto val="1"/>
        <c:lblAlgn val="ctr"/>
        <c:lblOffset val="100"/>
      </c:catAx>
      <c:valAx>
        <c:axId val="160622080"/>
        <c:scaling>
          <c:orientation val="minMax"/>
        </c:scaling>
        <c:delete val="1"/>
        <c:axPos val="l"/>
        <c:majorGridlines/>
        <c:numFmt formatCode="#,##0.0" sourceLinked="1"/>
        <c:tickLblPos val="nextTo"/>
        <c:crossAx val="1606158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3.5012588055187838E-2"/>
          <c:y val="9.6657768684507192E-2"/>
          <c:w val="0.932084717315525"/>
          <c:h val="0.72833869818766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ln w="317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triangle"/>
            <c:size val="13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dLbls>
            <c:dLbl>
              <c:idx val="1"/>
              <c:layout>
                <c:manualLayout>
                  <c:x val="-5.6796890740953496E-2"/>
                  <c:y val="0.10477427796856281"/>
                </c:manualLayout>
              </c:layout>
              <c:showVal val="1"/>
            </c:dLbl>
            <c:dLbl>
              <c:idx val="2"/>
              <c:layout>
                <c:manualLayout>
                  <c:x val="-6.8754130896943738E-2"/>
                  <c:y val="0.10932968135850026"/>
                </c:manualLayout>
              </c:layout>
              <c:showVal val="1"/>
            </c:dLbl>
            <c:dLbl>
              <c:idx val="3"/>
              <c:layout>
                <c:manualLayout>
                  <c:x val="-9.5657921247921648E-2"/>
                  <c:y val="6.889326686911312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9432.2000000000007</c:v>
                </c:pt>
                <c:pt idx="1">
                  <c:v>11742.5</c:v>
                </c:pt>
                <c:pt idx="2">
                  <c:v>11226.9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ln w="34925">
              <a:solidFill>
                <a:schemeClr val="bg2">
                  <a:lumMod val="50000"/>
                </a:schemeClr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ymbol val="circle"/>
            <c:size val="13"/>
            <c:spPr>
              <a:solidFill>
                <a:schemeClr val="bg2">
                  <a:lumMod val="50000"/>
                </a:schemeClr>
              </a:soli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marker>
          <c:dLbls>
            <c:dLbl>
              <c:idx val="0"/>
              <c:layout>
                <c:manualLayout>
                  <c:x val="-3.2882410428973101E-2"/>
                  <c:y val="9.566347118868776E-2"/>
                </c:manualLayout>
              </c:layout>
              <c:showVal val="1"/>
            </c:dLbl>
            <c:dLbl>
              <c:idx val="1"/>
              <c:layout>
                <c:manualLayout>
                  <c:x val="-2.9893100389975537E-2"/>
                  <c:y val="8.1997261018875167E-2"/>
                </c:manualLayout>
              </c:layout>
              <c:showVal val="1"/>
            </c:dLbl>
            <c:dLbl>
              <c:idx val="2"/>
              <c:layout>
                <c:manualLayout>
                  <c:x val="-2.391448031198037E-2"/>
                  <c:y val="9.566347118868776E-2"/>
                </c:manualLayout>
              </c:layout>
              <c:showVal val="1"/>
            </c:dLbl>
            <c:dLbl>
              <c:idx val="3"/>
              <c:layout>
                <c:manualLayout>
                  <c:x val="-4.4839650584963288E-2"/>
                  <c:y val="9.1108067798750206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7684</c:v>
                </c:pt>
                <c:pt idx="1">
                  <c:v>7905.7</c:v>
                </c:pt>
                <c:pt idx="2">
                  <c:v>8201</c:v>
                </c:pt>
              </c:numCache>
            </c:numRef>
          </c:val>
        </c:ser>
        <c:marker val="1"/>
        <c:axId val="161367936"/>
        <c:axId val="161369472"/>
      </c:lineChart>
      <c:catAx>
        <c:axId val="1613679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50" b="1">
                <a:latin typeface="TimesET" pitchFamily="2" charset="0"/>
              </a:defRPr>
            </a:pPr>
            <a:endParaRPr lang="ru-RU"/>
          </a:p>
        </c:txPr>
        <c:crossAx val="161369472"/>
        <c:crosses val="autoZero"/>
        <c:auto val="1"/>
        <c:lblAlgn val="ctr"/>
        <c:lblOffset val="100"/>
      </c:catAx>
      <c:valAx>
        <c:axId val="161369472"/>
        <c:scaling>
          <c:orientation val="minMax"/>
          <c:max val="13000"/>
          <c:min val="5000"/>
        </c:scaling>
        <c:delete val="1"/>
        <c:axPos val="l"/>
        <c:majorGridlines/>
        <c:numFmt formatCode="#,##0.0" sourceLinked="1"/>
        <c:tickLblPos val="nextTo"/>
        <c:crossAx val="16136793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200">
                <a:latin typeface="TimesET" pitchFamily="2" charset="0"/>
              </a:defRPr>
            </a:pPr>
            <a:r>
              <a:rPr lang="ru-RU" sz="1200" dirty="0"/>
              <a:t>Темп роста </a:t>
            </a:r>
            <a:r>
              <a:rPr lang="ru-RU" sz="1200" dirty="0" smtClean="0"/>
              <a:t>расходов на реальный сектор экономики</a:t>
            </a:r>
            <a:r>
              <a:rPr lang="ru-RU" sz="1200" baseline="0" dirty="0" smtClean="0"/>
              <a:t> </a:t>
            </a:r>
            <a:r>
              <a:rPr lang="ru-RU" sz="1200" dirty="0" smtClean="0"/>
              <a:t>в 2015 году к </a:t>
            </a:r>
            <a:r>
              <a:rPr lang="ru-RU" sz="1200" dirty="0"/>
              <a:t>уровню </a:t>
            </a:r>
            <a:r>
              <a:rPr lang="ru-RU" sz="1200" dirty="0" smtClean="0"/>
              <a:t>2013 </a:t>
            </a:r>
            <a:r>
              <a:rPr lang="ru-RU" sz="1200" dirty="0"/>
              <a:t>года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43433023706321977"/>
          <c:y val="0.12917830889372761"/>
          <c:w val="0.49647785681260093"/>
          <c:h val="0.7888121127461285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Темп роста поступления НДФЛ в 2015 году к уровню 2014 года</c:v>
                </c:pt>
              </c:strCache>
            </c:strRef>
          </c:tx>
          <c:dPt>
            <c:idx val="3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6"/>
            <c:spPr>
              <a:solidFill>
                <a:schemeClr val="accent1"/>
              </a:solidFill>
            </c:spPr>
          </c:dPt>
          <c:dPt>
            <c:idx val="9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1"/>
            <c:spPr>
              <a:solidFill>
                <a:schemeClr val="accent2">
                  <a:lumMod val="75000"/>
                </a:schemeClr>
              </a:solidFill>
            </c:spPr>
          </c:dPt>
          <c:dLbls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3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200" b="1">
                    <a:solidFill>
                      <a:schemeClr val="dk1"/>
                    </a:solidFill>
                    <a:latin typeface="TimesET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Лист1!$A$2:$A$16</c:f>
              <c:strCache>
                <c:ptCount val="15"/>
                <c:pt idx="0">
                  <c:v>Кировская область</c:v>
                </c:pt>
                <c:pt idx="1">
                  <c:v>Пермский край</c:v>
                </c:pt>
                <c:pt idx="2">
                  <c:v>Республика Башкортостан</c:v>
                </c:pt>
                <c:pt idx="3">
                  <c:v>Пензенская область</c:v>
                </c:pt>
                <c:pt idx="4">
                  <c:v>Удмуртская Республика</c:v>
                </c:pt>
                <c:pt idx="5">
                  <c:v>Самарская область</c:v>
                </c:pt>
                <c:pt idx="6">
                  <c:v>Оренбургская область</c:v>
                </c:pt>
                <c:pt idx="7">
                  <c:v>Республика Мордовия</c:v>
                </c:pt>
                <c:pt idx="8">
                  <c:v>Ульяновская область</c:v>
                </c:pt>
                <c:pt idx="9">
                  <c:v>Нижегородская область</c:v>
                </c:pt>
                <c:pt idx="10">
                  <c:v>Саратовская область</c:v>
                </c:pt>
                <c:pt idx="11">
                  <c:v>Чувашская Республика</c:v>
                </c:pt>
                <c:pt idx="12">
                  <c:v>Республика Марий Эл</c:v>
                </c:pt>
                <c:pt idx="13">
                  <c:v>Республика Татарстан </c:v>
                </c:pt>
                <c:pt idx="14">
                  <c:v>ПФО</c:v>
                </c:pt>
              </c:strCache>
            </c:strRef>
          </c:cat>
          <c:val>
            <c:numRef>
              <c:f>Лист1!$B$2:$B$16</c:f>
              <c:numCache>
                <c:formatCode>0.0</c:formatCode>
                <c:ptCount val="15"/>
                <c:pt idx="0">
                  <c:v>93.9</c:v>
                </c:pt>
                <c:pt idx="1">
                  <c:v>95.7</c:v>
                </c:pt>
                <c:pt idx="2">
                  <c:v>95.8</c:v>
                </c:pt>
                <c:pt idx="3">
                  <c:v>96.2</c:v>
                </c:pt>
                <c:pt idx="4">
                  <c:v>102</c:v>
                </c:pt>
                <c:pt idx="5">
                  <c:v>104.9</c:v>
                </c:pt>
                <c:pt idx="6">
                  <c:v>107.4</c:v>
                </c:pt>
                <c:pt idx="7">
                  <c:v>114.7</c:v>
                </c:pt>
                <c:pt idx="8">
                  <c:v>114.7</c:v>
                </c:pt>
                <c:pt idx="9">
                  <c:v>115.3</c:v>
                </c:pt>
                <c:pt idx="10">
                  <c:v>118.9</c:v>
                </c:pt>
                <c:pt idx="11">
                  <c:v>127.6</c:v>
                </c:pt>
                <c:pt idx="12">
                  <c:v>128.80000000000001</c:v>
                </c:pt>
                <c:pt idx="13">
                  <c:v>142</c:v>
                </c:pt>
                <c:pt idx="14">
                  <c:v>112.7</c:v>
                </c:pt>
              </c:numCache>
            </c:numRef>
          </c:val>
        </c:ser>
        <c:axId val="125081472"/>
        <c:axId val="125083008"/>
      </c:barChart>
      <c:catAx>
        <c:axId val="12508147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ET" pitchFamily="2" charset="0"/>
              </a:defRPr>
            </a:pPr>
            <a:endParaRPr lang="ru-RU"/>
          </a:p>
        </c:txPr>
        <c:crossAx val="125083008"/>
        <c:crosses val="autoZero"/>
        <c:auto val="1"/>
        <c:lblAlgn val="ctr"/>
        <c:lblOffset val="100"/>
      </c:catAx>
      <c:valAx>
        <c:axId val="125083008"/>
        <c:scaling>
          <c:orientation val="minMax"/>
          <c:max val="150"/>
          <c:min val="70"/>
        </c:scaling>
        <c:delete val="1"/>
        <c:axPos val="b"/>
        <c:majorGridlines/>
        <c:numFmt formatCode="0.0" sourceLinked="1"/>
        <c:tickLblPos val="nextTo"/>
        <c:crossAx val="125081472"/>
        <c:crosses val="autoZero"/>
        <c:crossBetween val="between"/>
      </c:valAx>
      <c:spPr>
        <a:noFill/>
        <a:ln w="25397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37233165817561492"/>
          <c:y val="1.3710992209826377E-2"/>
          <c:w val="0.47002686679143058"/>
          <c:h val="0.83187551354419509"/>
        </c:manualLayout>
      </c:layout>
      <c:barChart>
        <c:barDir val="bar"/>
        <c:grouping val="clustered"/>
        <c:ser>
          <c:idx val="1"/>
          <c:order val="0"/>
          <c:tx>
            <c:strRef>
              <c:f>Лист1!$B$1</c:f>
              <c:strCache>
                <c:ptCount val="1"/>
                <c:pt idx="0">
                  <c:v>Исполнено на 01.01.2016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dPt>
            <c:idx val="0"/>
            <c:spPr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Lbls>
            <c:dLbl>
              <c:idx val="0"/>
              <c:layout>
                <c:manualLayout>
                  <c:x val="-0.20959555209998978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1">
                  <c:v>Расходы</c:v>
                </c:pt>
                <c:pt idx="2">
                  <c:v>Безвозмездные 
поступления</c:v>
                </c:pt>
                <c:pt idx="3">
                  <c:v>Налоговые и неналоговые доходы</c:v>
                </c:pt>
                <c:pt idx="4">
                  <c:v>Доходы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-2908.1000000000058</c:v>
                </c:pt>
                <c:pt idx="1">
                  <c:v>47271.8</c:v>
                </c:pt>
                <c:pt idx="2">
                  <c:v>15157</c:v>
                </c:pt>
                <c:pt idx="3">
                  <c:v>29206.7</c:v>
                </c:pt>
                <c:pt idx="4">
                  <c:v>44363.7</c:v>
                </c:pt>
              </c:numCache>
            </c:numRef>
          </c:val>
        </c:ser>
        <c:gapWidth val="225"/>
        <c:overlap val="100"/>
        <c:axId val="117093888"/>
        <c:axId val="117095424"/>
      </c:barChart>
      <c:catAx>
        <c:axId val="117093888"/>
        <c:scaling>
          <c:orientation val="minMax"/>
        </c:scaling>
        <c:axPos val="l"/>
        <c:numFmt formatCode="General" sourceLinked="1"/>
        <c:majorTickMark val="in"/>
        <c:tickLblPos val="nextTo"/>
        <c:txPr>
          <a:bodyPr/>
          <a:lstStyle/>
          <a:p>
            <a:pPr>
              <a:defRPr sz="1000" b="1"/>
            </a:pPr>
            <a:endParaRPr lang="ru-RU"/>
          </a:p>
        </c:txPr>
        <c:crossAx val="117095424"/>
        <c:crosses val="autoZero"/>
        <c:auto val="1"/>
        <c:lblAlgn val="ctr"/>
        <c:lblOffset val="0"/>
      </c:catAx>
      <c:valAx>
        <c:axId val="117095424"/>
        <c:scaling>
          <c:orientation val="minMax"/>
          <c:max val="71000"/>
        </c:scaling>
        <c:delete val="1"/>
        <c:axPos val="b"/>
        <c:numFmt formatCode="#,##0.0" sourceLinked="1"/>
        <c:tickLblPos val="nextTo"/>
        <c:crossAx val="117093888"/>
        <c:crosses val="autoZero"/>
        <c:crossBetween val="between"/>
      </c:valAx>
      <c:spPr>
        <a:noFill/>
        <a:ln w="25381">
          <a:noFill/>
        </a:ln>
      </c:spPr>
    </c:plotArea>
    <c:plotVisOnly val="1"/>
    <c:dispBlanksAs val="gap"/>
  </c:chart>
  <c:txPr>
    <a:bodyPr/>
    <a:lstStyle/>
    <a:p>
      <a:pPr>
        <a:defRPr sz="1197">
          <a:latin typeface="TimesET" pitchFamily="2" charset="0"/>
        </a:defRPr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"/>
      <c:rotY val="5"/>
      <c:depthPercent val="100"/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73B97A"/>
            </a:solidFill>
          </c:spPr>
          <c:dLbls>
            <c:dLbl>
              <c:idx val="1"/>
              <c:layout>
                <c:manualLayout>
                  <c:x val="1.6797075457224329E-2"/>
                  <c:y val="0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effectLst>
                      <a:glow rad="101600">
                        <a:schemeClr val="tx1">
                          <a:lumMod val="75000"/>
                          <a:lumOff val="25000"/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за 2013 год</c:v>
                </c:pt>
                <c:pt idx="1">
                  <c:v>за 2015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7488.3</c:v>
                </c:pt>
                <c:pt idx="1">
                  <c:v>9551.4</c:v>
                </c:pt>
              </c:numCache>
            </c:numRef>
          </c:val>
        </c:ser>
        <c:shape val="cylinder"/>
        <c:axId val="125191296"/>
        <c:axId val="125192832"/>
        <c:axId val="0"/>
      </c:bar3DChart>
      <c:catAx>
        <c:axId val="1251912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5192832"/>
        <c:crosses val="autoZero"/>
        <c:auto val="1"/>
        <c:lblAlgn val="ctr"/>
        <c:lblOffset val="100"/>
      </c:catAx>
      <c:valAx>
        <c:axId val="125192832"/>
        <c:scaling>
          <c:orientation val="minMax"/>
        </c:scaling>
        <c:delete val="1"/>
        <c:axPos val="l"/>
        <c:majorGridlines/>
        <c:numFmt formatCode="0.0" sourceLinked="1"/>
        <c:tickLblPos val="nextTo"/>
        <c:crossAx val="125191296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/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240"/>
      <c:perspective val="100"/>
    </c:view3D>
    <c:plotArea>
      <c:layout>
        <c:manualLayout>
          <c:layoutTarget val="inner"/>
          <c:xMode val="edge"/>
          <c:yMode val="edge"/>
          <c:x val="3.5377005364351816E-2"/>
          <c:y val="7.2502335877980301E-2"/>
          <c:w val="0.84528032921266927"/>
          <c:h val="0.888154144731657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63500" h="25400"/>
            </a:sp3d>
          </c:spPr>
          <c:dPt>
            <c:idx val="0"/>
            <c:explosion val="37"/>
            <c:spPr>
              <a:solidFill>
                <a:srgbClr val="3BCB27"/>
              </a:solidFill>
              <a:ln>
                <a:solidFill>
                  <a:schemeClr val="bg1"/>
                </a:solidFill>
              </a:ln>
              <a:effectLst>
                <a:innerShdw blurRad="63500" dist="50800" dir="108000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Pt>
            <c:idx val="1"/>
            <c:spPr>
              <a:solidFill>
                <a:srgbClr val="F97F88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Pt>
            <c:idx val="2"/>
            <c:explosion val="20"/>
            <c:spPr>
              <a:solidFill>
                <a:srgbClr val="FF0066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Pt>
            <c:idx val="3"/>
            <c:explosion val="13"/>
            <c:spPr>
              <a:solidFill>
                <a:srgbClr val="7030A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Pt>
            <c:idx val="4"/>
            <c:explosion val="10"/>
            <c:spPr>
              <a:solidFill>
                <a:srgbClr val="33CCCC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Pt>
            <c:idx val="5"/>
            <c:explosion val="1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Pt>
            <c:idx val="6"/>
            <c:explosion val="14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0"/>
                  <c:y val="-0.1583698469560220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Указ №596 </a:t>
                    </a:r>
                    <a:r>
                      <a:rPr lang="ru-RU" dirty="0" smtClean="0"/>
                      <a:t>0,1%</a:t>
                    </a:r>
                    <a:endParaRPr lang="ru-RU" dirty="0"/>
                  </a:p>
                </c:rich>
              </c:tx>
              <c:showLegendKey val="1"/>
              <c:showVal val="1"/>
              <c:showCatName val="1"/>
              <c:separator> </c:separator>
            </c:dLbl>
            <c:dLbl>
              <c:idx val="1"/>
              <c:layout>
                <c:manualLayout>
                  <c:x val="5.1416612289609538E-2"/>
                  <c:y val="-6.611095830797006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Указ №597 </a:t>
                    </a:r>
                    <a:r>
                      <a:rPr lang="ru-RU" dirty="0" smtClean="0"/>
                      <a:t>49,1%</a:t>
                    </a:r>
                  </a:p>
                </c:rich>
              </c:tx>
              <c:showLegendKey val="1"/>
              <c:showVal val="1"/>
              <c:showCatNam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2715937271277023E-2"/>
                  <c:y val="-7.750123201022192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Указ №598 </a:t>
                    </a:r>
                    <a:r>
                      <a:rPr lang="ru-RU" dirty="0" smtClean="0"/>
                      <a:t>2,2%</a:t>
                    </a:r>
                    <a:endParaRPr lang="ru-RU" dirty="0"/>
                  </a:p>
                </c:rich>
              </c:tx>
              <c:showLegendKey val="1"/>
              <c:showVal val="1"/>
              <c:showCatNam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3757184213220277E-2"/>
                  <c:y val="-1.414843553965062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Указ №599 </a:t>
                    </a:r>
                    <a:r>
                      <a:rPr lang="ru-RU" dirty="0" smtClean="0"/>
                      <a:t>11,2%</a:t>
                    </a:r>
                    <a:endParaRPr lang="ru-RU" dirty="0"/>
                  </a:p>
                </c:rich>
              </c:tx>
              <c:showLegendKey val="1"/>
              <c:showVal val="1"/>
              <c:showCatNam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2256001381653227E-2"/>
                  <c:y val="6.3329178055712004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Указ №600 </a:t>
                    </a:r>
                    <a:r>
                      <a:rPr lang="ru-RU" dirty="0" smtClean="0"/>
                      <a:t>25,0%</a:t>
                    </a:r>
                    <a:endParaRPr lang="ru-RU" dirty="0"/>
                  </a:p>
                </c:rich>
              </c:tx>
              <c:showLegendKey val="1"/>
              <c:showVal val="1"/>
              <c:showCatName val="1"/>
              <c:separator> </c:separator>
            </c:dLbl>
            <c:dLbl>
              <c:idx val="5"/>
              <c:layout>
                <c:manualLayout>
                  <c:x val="0.22510169148047893"/>
                  <c:y val="3.8851454911105983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Указ №601 </a:t>
                    </a:r>
                    <a:r>
                      <a:rPr lang="ru-RU" dirty="0" smtClean="0"/>
                      <a:t>2,9%</a:t>
                    </a:r>
                    <a:endParaRPr lang="ru-RU" dirty="0"/>
                  </a:p>
                </c:rich>
              </c:tx>
              <c:showLegendKey val="1"/>
              <c:showVal val="1"/>
              <c:showCatNam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3.0438078298582988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Указ №606 </a:t>
                    </a:r>
                    <a:r>
                      <a:rPr lang="ru-RU" dirty="0" smtClean="0"/>
                      <a:t>9,5%</a:t>
                    </a:r>
                    <a:endParaRPr lang="ru-RU" dirty="0"/>
                  </a:p>
                </c:rich>
              </c:tx>
              <c:showLegendKey val="1"/>
              <c:showVal val="1"/>
              <c:showCatName val="1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CatNam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Указ №596</c:v>
                </c:pt>
                <c:pt idx="1">
                  <c:v>Указ №597</c:v>
                </c:pt>
                <c:pt idx="2">
                  <c:v>Указ №598</c:v>
                </c:pt>
                <c:pt idx="3">
                  <c:v>Указ №599</c:v>
                </c:pt>
                <c:pt idx="4">
                  <c:v>Указ №600</c:v>
                </c:pt>
                <c:pt idx="5">
                  <c:v>Указ №601</c:v>
                </c:pt>
                <c:pt idx="6">
                  <c:v>Указ №606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0.1</c:v>
                </c:pt>
                <c:pt idx="1">
                  <c:v>49.1</c:v>
                </c:pt>
                <c:pt idx="2">
                  <c:v>2.2000000000000002</c:v>
                </c:pt>
                <c:pt idx="3">
                  <c:v>11.2</c:v>
                </c:pt>
                <c:pt idx="4">
                  <c:v>25</c:v>
                </c:pt>
                <c:pt idx="5">
                  <c:v>2.9</c:v>
                </c:pt>
                <c:pt idx="6">
                  <c:v>9.5</c:v>
                </c:pt>
              </c:numCache>
            </c:numRef>
          </c:val>
        </c:ser>
      </c:pie3DChart>
      <c:spPr>
        <a:noFill/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9"/>
  <c:chart>
    <c:title>
      <c:tx>
        <c:rich>
          <a:bodyPr/>
          <a:lstStyle/>
          <a:p>
            <a:pPr algn="r">
              <a:defRPr/>
            </a:pPr>
            <a:r>
              <a:rPr lang="ru-RU" sz="1200" dirty="0"/>
              <a:t>на </a:t>
            </a:r>
            <a:r>
              <a:rPr lang="ru-RU" sz="1200" dirty="0" smtClean="0"/>
              <a:t>01.01.2015  </a:t>
            </a:r>
            <a:r>
              <a:rPr lang="ru-RU" sz="1200" dirty="0"/>
              <a:t>(за</a:t>
            </a:r>
            <a:r>
              <a:rPr lang="ru-RU" sz="1200" baseline="0" dirty="0"/>
              <a:t> 2014 год)</a:t>
            </a:r>
            <a:endParaRPr lang="ru-RU" sz="1200" dirty="0"/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rgbClr val="66CCFF"/>
            </a:solidFill>
          </c:spPr>
          <c:dPt>
            <c:idx val="12"/>
            <c:spPr>
              <a:solidFill>
                <a:srgbClr val="FFFF99"/>
              </a:solidFill>
            </c:spPr>
          </c:dPt>
          <c:dLbls>
            <c:dLbl>
              <c:idx val="0"/>
              <c:layout>
                <c:manualLayout>
                  <c:x val="0"/>
                  <c:y val="1.2987012987012988E-2"/>
                </c:manualLayout>
              </c:layout>
              <c:showVal val="1"/>
            </c:dLbl>
            <c:dLbl>
              <c:idx val="1"/>
              <c:layout>
                <c:manualLayout>
                  <c:x val="2.7777772494622815E-3"/>
                  <c:y val="1.4732575468728628E-2"/>
                </c:manualLayout>
              </c:layout>
              <c:showVal val="1"/>
            </c:dLbl>
            <c:dLbl>
              <c:idx val="2"/>
              <c:layout>
                <c:manualLayout>
                  <c:x val="8.3333333333333367E-3"/>
                  <c:y val="4.3290043290043333E-3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2.1645021645021651E-2"/>
                </c:manualLayout>
              </c:layout>
              <c:showVal val="1"/>
            </c:dLbl>
            <c:dLbl>
              <c:idx val="4"/>
              <c:layout>
                <c:manualLayout>
                  <c:x val="5.0925337632080168E-17"/>
                  <c:y val="1.7316017316017323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1.2987012987012988E-2"/>
                </c:manualLayout>
              </c:layout>
              <c:showVal val="1"/>
            </c:dLbl>
            <c:dLbl>
              <c:idx val="12"/>
              <c:layout>
                <c:manualLayout>
                  <c:x val="2.7777777777777848E-3"/>
                  <c:y val="1.2987012987012988E-2"/>
                </c:manualLayout>
              </c:layout>
              <c:showVal val="1"/>
            </c:dLbl>
            <c:dLbl>
              <c:idx val="13"/>
              <c:layout>
                <c:manualLayout>
                  <c:x val="1.6666666666666583E-2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Лист1!$A$3:$A$16</c:f>
              <c:strCache>
                <c:ptCount val="14"/>
                <c:pt idx="0">
                  <c:v>Самарская обл.</c:v>
                </c:pt>
                <c:pt idx="1">
                  <c:v>Оренбургская обл.</c:v>
                </c:pt>
                <c:pt idx="2">
                  <c:v>Нижегородская обл.</c:v>
                </c:pt>
                <c:pt idx="3">
                  <c:v>Башкортостан</c:v>
                </c:pt>
                <c:pt idx="4">
                  <c:v>Татарстан</c:v>
                </c:pt>
                <c:pt idx="5">
                  <c:v>Пермский край</c:v>
                </c:pt>
                <c:pt idx="6">
                  <c:v>Удмуртия</c:v>
                </c:pt>
                <c:pt idx="7">
                  <c:v>Саратовская обл.</c:v>
                </c:pt>
                <c:pt idx="8">
                  <c:v>Мордовия</c:v>
                </c:pt>
                <c:pt idx="9">
                  <c:v>Кировская обл.</c:v>
                </c:pt>
                <c:pt idx="10">
                  <c:v>Ульяновская обл.</c:v>
                </c:pt>
                <c:pt idx="11">
                  <c:v>Марий Эл</c:v>
                </c:pt>
                <c:pt idx="12">
                  <c:v>Чувашия</c:v>
                </c:pt>
                <c:pt idx="13">
                  <c:v>Пензенская обл.</c:v>
                </c:pt>
              </c:strCache>
            </c:strRef>
          </c:cat>
          <c:val>
            <c:numRef>
              <c:f>Лист1!$B$3:$B$16</c:f>
              <c:numCache>
                <c:formatCode>0.0</c:formatCode>
                <c:ptCount val="14"/>
                <c:pt idx="0">
                  <c:v>55.101000000000006</c:v>
                </c:pt>
                <c:pt idx="1">
                  <c:v>54.340999999999994</c:v>
                </c:pt>
                <c:pt idx="2">
                  <c:v>49.672000000000011</c:v>
                </c:pt>
                <c:pt idx="3">
                  <c:v>41.774000000000001</c:v>
                </c:pt>
                <c:pt idx="4">
                  <c:v>39.310999999999993</c:v>
                </c:pt>
                <c:pt idx="5">
                  <c:v>38.552</c:v>
                </c:pt>
                <c:pt idx="6">
                  <c:v>35.943000000000005</c:v>
                </c:pt>
                <c:pt idx="7">
                  <c:v>35.772000000000013</c:v>
                </c:pt>
                <c:pt idx="8">
                  <c:v>35.732000000000035</c:v>
                </c:pt>
                <c:pt idx="9">
                  <c:v>35.655000000000001</c:v>
                </c:pt>
                <c:pt idx="10">
                  <c:v>35.618000000000002</c:v>
                </c:pt>
                <c:pt idx="11">
                  <c:v>34.496000000000002</c:v>
                </c:pt>
                <c:pt idx="12">
                  <c:v>33.866</c:v>
                </c:pt>
                <c:pt idx="13">
                  <c:v>32.639000000000003</c:v>
                </c:pt>
              </c:numCache>
            </c:numRef>
          </c:val>
        </c:ser>
        <c:shape val="cylinder"/>
        <c:axId val="125770368"/>
        <c:axId val="126140800"/>
        <c:axId val="0"/>
      </c:bar3DChart>
      <c:catAx>
        <c:axId val="125770368"/>
        <c:scaling>
          <c:orientation val="minMax"/>
        </c:scaling>
        <c:axPos val="b"/>
        <c:tickLblPos val="nextTo"/>
        <c:crossAx val="126140800"/>
        <c:crosses val="autoZero"/>
        <c:auto val="1"/>
        <c:lblAlgn val="ctr"/>
        <c:lblOffset val="100"/>
      </c:catAx>
      <c:valAx>
        <c:axId val="126140800"/>
        <c:scaling>
          <c:orientation val="minMax"/>
        </c:scaling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0.0" sourceLinked="1"/>
        <c:tickLblPos val="nextTo"/>
        <c:crossAx val="125770368"/>
        <c:crosses val="autoZero"/>
        <c:crossBetween val="between"/>
        <c:majorUnit val="15"/>
        <c:minorUnit val="2"/>
      </c:valAx>
    </c:plotArea>
    <c:plotVisOnly val="1"/>
    <c:dispBlanksAs val="gap"/>
  </c:chart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title>
      <c:tx>
        <c:rich>
          <a:bodyPr/>
          <a:lstStyle/>
          <a:p>
            <a:pPr>
              <a:defRPr/>
            </a:pPr>
            <a:r>
              <a:rPr lang="ru-RU" sz="1200" dirty="0"/>
              <a:t>на 01.01.2016 </a:t>
            </a:r>
            <a:r>
              <a:rPr lang="ru-RU" sz="1200" dirty="0" smtClean="0"/>
              <a:t> (</a:t>
            </a:r>
            <a:r>
              <a:rPr lang="ru-RU" sz="1200" dirty="0"/>
              <a:t>за 2015 год)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rgbClr val="66CCFF"/>
            </a:solidFill>
          </c:spPr>
          <c:dPt>
            <c:idx val="12"/>
            <c:spPr>
              <a:solidFill>
                <a:srgbClr val="FFFF99"/>
              </a:solidFill>
            </c:spPr>
          </c:dPt>
          <c:dLbls>
            <c:dLbl>
              <c:idx val="0"/>
              <c:layout>
                <c:manualLayout>
                  <c:x val="-2.2021767624683368E-17"/>
                  <c:y val="1.8518518518518556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9.2592592592593038E-3"/>
                </c:manualLayout>
              </c:layout>
              <c:showVal val="1"/>
            </c:dLbl>
            <c:dLbl>
              <c:idx val="2"/>
              <c:layout>
                <c:manualLayout>
                  <c:x val="7.2072072072072073E-3"/>
                  <c:y val="1.8518518518518535E-2"/>
                </c:manualLayout>
              </c:layout>
              <c:showVal val="1"/>
            </c:dLbl>
            <c:dLbl>
              <c:idx val="4"/>
              <c:layout>
                <c:manualLayout>
                  <c:x val="2.4024024024024032E-3"/>
                  <c:y val="1.8518518518518535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1.3888888888888907E-2"/>
                </c:manualLayout>
              </c:layout>
              <c:showVal val="1"/>
            </c:dLbl>
            <c:dLbl>
              <c:idx val="6"/>
              <c:layout>
                <c:manualLayout>
                  <c:x val="2.4024024024024032E-3"/>
                  <c:y val="1.8518518518518535E-2"/>
                </c:manualLayout>
              </c:layout>
              <c:showVal val="1"/>
            </c:dLbl>
            <c:dLbl>
              <c:idx val="7"/>
              <c:layout>
                <c:manualLayout>
                  <c:x val="9.6096096096096265E-3"/>
                  <c:y val="1.3888888888888907E-2"/>
                </c:manualLayout>
              </c:layout>
              <c:showVal val="1"/>
            </c:dLbl>
            <c:dLbl>
              <c:idx val="8"/>
              <c:layout>
                <c:manualLayout>
                  <c:x val="4.8048048048048063E-3"/>
                  <c:y val="1.3888888888888907E-2"/>
                </c:manualLayout>
              </c:layout>
              <c:showVal val="1"/>
            </c:dLbl>
            <c:dLbl>
              <c:idx val="9"/>
              <c:layout>
                <c:manualLayout>
                  <c:x val="1.2012012012012015E-2"/>
                  <c:y val="9.2592592592592778E-3"/>
                </c:manualLayout>
              </c:layout>
              <c:showVal val="1"/>
            </c:dLbl>
            <c:dLbl>
              <c:idx val="10"/>
              <c:layout>
                <c:manualLayout>
                  <c:x val="7.2072072072072073E-3"/>
                  <c:y val="0"/>
                </c:manualLayout>
              </c:layout>
              <c:showVal val="1"/>
            </c:dLbl>
            <c:dLbl>
              <c:idx val="11"/>
              <c:layout>
                <c:manualLayout>
                  <c:x val="9.6096096096097185E-3"/>
                  <c:y val="4.6296296296296337E-3"/>
                </c:manualLayout>
              </c:layout>
              <c:showVal val="1"/>
            </c:dLbl>
            <c:dLbl>
              <c:idx val="12"/>
              <c:layout>
                <c:manualLayout>
                  <c:x val="7.2072072072072073E-3"/>
                  <c:y val="4.6296296296296337E-3"/>
                </c:manualLayout>
              </c:layout>
              <c:showVal val="1"/>
            </c:dLbl>
            <c:dLbl>
              <c:idx val="13"/>
              <c:layout>
                <c:manualLayout>
                  <c:x val="1.4414414414414415E-2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Лист1!$A$19:$A$32</c:f>
              <c:strCache>
                <c:ptCount val="14"/>
                <c:pt idx="0">
                  <c:v>Оренбургская обл.</c:v>
                </c:pt>
                <c:pt idx="1">
                  <c:v>Самарская обл.</c:v>
                </c:pt>
                <c:pt idx="2">
                  <c:v>Нижегородская обл.</c:v>
                </c:pt>
                <c:pt idx="3">
                  <c:v>Пермский край</c:v>
                </c:pt>
                <c:pt idx="4">
                  <c:v>Башкортостан</c:v>
                </c:pt>
                <c:pt idx="5">
                  <c:v>Татарстан</c:v>
                </c:pt>
                <c:pt idx="6">
                  <c:v>Ульяновская обл.</c:v>
                </c:pt>
                <c:pt idx="7">
                  <c:v>Пензенская обл.</c:v>
                </c:pt>
                <c:pt idx="8">
                  <c:v>Удмуртия</c:v>
                </c:pt>
                <c:pt idx="9">
                  <c:v>Мордовия</c:v>
                </c:pt>
                <c:pt idx="10">
                  <c:v>Саратовская обл.</c:v>
                </c:pt>
                <c:pt idx="11">
                  <c:v>Марий Эл</c:v>
                </c:pt>
                <c:pt idx="12">
                  <c:v>Чувашия</c:v>
                </c:pt>
                <c:pt idx="13">
                  <c:v>Кировская обл.</c:v>
                </c:pt>
              </c:strCache>
            </c:strRef>
          </c:cat>
          <c:val>
            <c:numRef>
              <c:f>Лист1!$B$19:$B$32</c:f>
              <c:numCache>
                <c:formatCode>0.0</c:formatCode>
                <c:ptCount val="14"/>
                <c:pt idx="0">
                  <c:v>54.870999999999995</c:v>
                </c:pt>
                <c:pt idx="1">
                  <c:v>52.914999999999999</c:v>
                </c:pt>
                <c:pt idx="2">
                  <c:v>50.785000000000011</c:v>
                </c:pt>
                <c:pt idx="3">
                  <c:v>44.545000000000002</c:v>
                </c:pt>
                <c:pt idx="4">
                  <c:v>41.923000000000002</c:v>
                </c:pt>
                <c:pt idx="5">
                  <c:v>41.410999999999994</c:v>
                </c:pt>
                <c:pt idx="6">
                  <c:v>38.851999999999997</c:v>
                </c:pt>
                <c:pt idx="7">
                  <c:v>37.515000000000001</c:v>
                </c:pt>
                <c:pt idx="8">
                  <c:v>37.203000000000003</c:v>
                </c:pt>
                <c:pt idx="9">
                  <c:v>35.891000000000005</c:v>
                </c:pt>
                <c:pt idx="10">
                  <c:v>35.449000000000005</c:v>
                </c:pt>
                <c:pt idx="11">
                  <c:v>35.193000000000012</c:v>
                </c:pt>
                <c:pt idx="12">
                  <c:v>34.035000000000011</c:v>
                </c:pt>
                <c:pt idx="13">
                  <c:v>33.681000000000004</c:v>
                </c:pt>
              </c:numCache>
            </c:numRef>
          </c:val>
        </c:ser>
        <c:shape val="cylinder"/>
        <c:axId val="126182144"/>
        <c:axId val="126183680"/>
        <c:axId val="0"/>
      </c:bar3DChart>
      <c:catAx>
        <c:axId val="126182144"/>
        <c:scaling>
          <c:orientation val="minMax"/>
        </c:scaling>
        <c:axPos val="b"/>
        <c:tickLblPos val="nextTo"/>
        <c:crossAx val="126183680"/>
        <c:crosses val="autoZero"/>
        <c:auto val="1"/>
        <c:lblAlgn val="ctr"/>
        <c:lblOffset val="100"/>
      </c:catAx>
      <c:valAx>
        <c:axId val="126183680"/>
        <c:scaling>
          <c:orientation val="minMax"/>
        </c:scaling>
        <c:axPos val="l"/>
        <c:majorGridlines/>
        <c:numFmt formatCode="0.0" sourceLinked="1"/>
        <c:tickLblPos val="nextTo"/>
        <c:crossAx val="126182144"/>
        <c:crosses val="autoZero"/>
        <c:crossBetween val="between"/>
        <c:majorUnit val="15"/>
        <c:minorUnit val="2"/>
      </c:valAx>
    </c:plotArea>
    <c:plotVisOnly val="1"/>
    <c:dispBlanksAs val="gap"/>
  </c:chart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9005397667414467E-2"/>
          <c:y val="3.3471211637724721E-2"/>
          <c:w val="0.49526940530931496"/>
          <c:h val="0.8119043260867554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solidFill>
                <a:srgbClr val="F97F88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6.6054364435064211E-2"/>
                  <c:y val="-9.7720705162184035E-2"/>
                </c:manualLayout>
              </c:layout>
              <c:showLegendKey val="1"/>
              <c:showVal val="1"/>
            </c:dLbl>
            <c:dLbl>
              <c:idx val="1"/>
              <c:layout>
                <c:manualLayout>
                  <c:x val="5.2000244342497406E-2"/>
                  <c:y val="-0.14033095087461314"/>
                </c:manualLayout>
              </c:layout>
              <c:showLegendKey val="1"/>
              <c:showVal val="1"/>
            </c:dLbl>
            <c:dLbl>
              <c:idx val="2"/>
              <c:layout>
                <c:manualLayout>
                  <c:x val="5.4811068361010733E-2"/>
                  <c:y val="0.14658105774327573"/>
                </c:manualLayout>
              </c:layout>
              <c:showLegendKey val="1"/>
              <c:showVal val="1"/>
            </c:dLbl>
            <c:dLbl>
              <c:idx val="3"/>
              <c:layout>
                <c:manualLayout>
                  <c:x val="6.8865188453577586E-2"/>
                  <c:y val="0.10043495545714146"/>
                </c:manualLayout>
              </c:layout>
              <c:showLegendKey val="1"/>
              <c:showVal val="1"/>
            </c:dLbl>
            <c:dLbl>
              <c:idx val="4"/>
              <c:layout>
                <c:manualLayout>
                  <c:x val="4.0756948268443872E-2"/>
                  <c:y val="0.14929530803823352"/>
                </c:manualLayout>
              </c:layout>
              <c:showLegendKey val="1"/>
              <c:showVal val="1"/>
            </c:dLbl>
            <c:dLbl>
              <c:idx val="5"/>
              <c:layout>
                <c:manualLayout>
                  <c:x val="-1.1243296074053478E-2"/>
                  <c:y val="0.16558230596925613"/>
                </c:manualLayout>
              </c:layout>
              <c:showLegendKey val="1"/>
              <c:showVal val="1"/>
            </c:dLbl>
            <c:dLbl>
              <c:idx val="6"/>
              <c:layout>
                <c:manualLayout>
                  <c:x val="-0.11664919676830489"/>
                  <c:y val="4.6145888548808987E-2"/>
                </c:manualLayout>
              </c:layout>
              <c:showLegendKey val="1"/>
              <c:showVal val="1"/>
            </c:dLbl>
            <c:dLbl>
              <c:idx val="7"/>
              <c:layout>
                <c:manualLayout>
                  <c:x val="-9.9784252657224667E-2"/>
                  <c:y val="0"/>
                </c:manualLayout>
              </c:layout>
              <c:showLegendKey val="1"/>
              <c:showVal val="1"/>
            </c:dLbl>
            <c:dLbl>
              <c:idx val="8"/>
              <c:layout>
                <c:manualLayout>
                  <c:x val="-9.8378840647968008E-2"/>
                  <c:y val="-1.9001248225980216E-2"/>
                </c:manualLayout>
              </c:layout>
              <c:showLegendKey val="1"/>
              <c:showVal val="1"/>
            </c:dLbl>
            <c:dLbl>
              <c:idx val="9"/>
              <c:layout>
                <c:manualLayout>
                  <c:x val="-9.6973428638711279E-2"/>
                  <c:y val="-6.6378904980934697E-2"/>
                </c:manualLayout>
              </c:layout>
              <c:showLegendKey val="1"/>
              <c:showVal val="1"/>
            </c:dLbl>
            <c:dLbl>
              <c:idx val="10"/>
              <c:layout>
                <c:manualLayout>
                  <c:x val="-8.8540956583171265E-2"/>
                  <c:y val="-9.9136073730827848E-2"/>
                </c:manualLayout>
              </c:layout>
              <c:showLegendKey val="1"/>
              <c:showVal val="1"/>
            </c:dLbl>
            <c:dLbl>
              <c:idx val="11"/>
              <c:layout>
                <c:manualLayout>
                  <c:x val="-7.8703072518374384E-2"/>
                  <c:y val="-0.11943641742044696"/>
                </c:manualLayout>
              </c:layout>
              <c:showLegendKey val="1"/>
              <c:showVal val="1"/>
            </c:dLbl>
            <c:dLbl>
              <c:idx val="12"/>
              <c:layout>
                <c:manualLayout>
                  <c:x val="-2.2486702810469949E-2"/>
                  <c:y val="-0.10314963322674969"/>
                </c:manualLayout>
              </c:layout>
              <c:showLegendKey val="1"/>
              <c:showVal val="1"/>
            </c:dLbl>
            <c:dLbl>
              <c:idx val="13"/>
              <c:layout>
                <c:manualLayout>
                  <c:x val="1.2648708083310181E-2"/>
                  <c:y val="0"/>
                </c:manualLayout>
              </c:layout>
              <c:showLegendKey val="1"/>
              <c:showVal val="1"/>
            </c:dLbl>
            <c:dLbl>
              <c:idx val="14"/>
              <c:layout>
                <c:manualLayout>
                  <c:x val="1.5459532101823539E-2"/>
                  <c:y val="-7.8719456936203788E-2"/>
                </c:manualLayout>
              </c:layout>
              <c:showLegendKey val="1"/>
              <c:showVal val="1"/>
            </c:dLbl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showLegendKey val="1"/>
            <c:showVal val="1"/>
            <c:showLeaderLines val="1"/>
          </c:dLbls>
          <c:cat>
            <c:strRef>
              <c:f>Лист1!$A$2:$A$16</c:f>
              <c:strCache>
                <c:ptCount val="15"/>
                <c:pt idx="0">
                  <c:v>    Государственная программа Чувашской Республики "Развитие жилищного строительства и сферы жилищно-коммунального хозяйства" на 2012-2020 годы</c:v>
                </c:pt>
                <c:pt idx="1">
                  <c:v>    Государственная программа Чувашской Республики "Развитие здравоохранения" на 2013-2020 годы</c:v>
                </c:pt>
                <c:pt idx="2">
                  <c:v>    Государственная программа Чувашской Республики "Социальная поддержка граждан" на 2012-2020 годы</c:v>
                </c:pt>
                <c:pt idx="3">
                  <c:v>    Государственная программа Чувашской Республики "Развитие культуры и туризма" на 2014-2020 годы</c:v>
                </c:pt>
                <c:pt idx="4">
                  <c:v>    Государственная программа Чувашской Республики "Развитие физической культуры и спорта" на 2014-2020 годы</c:v>
                </c:pt>
                <c:pt idx="5">
                  <c:v>    Государственная программа Чувашской Республики "Содействие занятости населения" на 2012-2020 годы</c:v>
                </c:pt>
                <c:pt idx="6">
                  <c:v>    Государственная программа Чувашской Республики "Развитие образования" на 2012-2020 годы</c:v>
                </c:pt>
                <c:pt idx="7">
                  <c:v>    Государственная программа Чувашской Республики "Повышение безопасности жизнедеятельности населения и территорий Чувашской Республики" на 2012-2020 годы</c:v>
                </c:pt>
                <c:pt idx="8">
                  <c:v>    Государственная программа Чувашской Республики "Развитие сельского хозяйства и регулирование рынка сельскохозяйственной продукции, сырья и продовольствия Чувашской Республики" на 2013-2020 годы</c:v>
                </c:pt>
                <c:pt idx="9">
                  <c:v>    Государственная программа Чувашской Республики "Экономическое развитие и инновационная экономика на 2012-2020 годы"</c:v>
                </c:pt>
                <c:pt idx="10">
                  <c:v>    Государственная программа Чувашской Республики "Развитие транспортной системы Чувашской Республики"</c:v>
                </c:pt>
                <c:pt idx="11">
                  <c:v>    Государственная программа Чувашской Республики "Развитие потенциала природно-сырьевых ресурсов и повышение экологической безопасности" на 2014-2020 годы</c:v>
                </c:pt>
                <c:pt idx="12">
                  <c:v>    Государственная программа Чувашской Республики "Управление общественными финансами и государственным долгом Чувашской Республики" на 2012-2020 годы</c:v>
                </c:pt>
                <c:pt idx="13">
                  <c:v>    Государственная программа Чувашской Республики "Развитие потенциала государственного управления" на 2012-2020 годы</c:v>
                </c:pt>
                <c:pt idx="14">
                  <c:v>    Государственная программа Чувашской Республики "Информационное общество Чувашии" на 2014-2020 годы</c:v>
                </c:pt>
              </c:strCache>
            </c:strRef>
          </c:cat>
          <c:val>
            <c:numRef>
              <c:f>Лист1!$B$2:$B$16</c:f>
              <c:numCache>
                <c:formatCode>0.0%</c:formatCode>
                <c:ptCount val="15"/>
                <c:pt idx="0">
                  <c:v>7.0000000000000021E-2</c:v>
                </c:pt>
                <c:pt idx="1">
                  <c:v>0.18000000000000013</c:v>
                </c:pt>
                <c:pt idx="2">
                  <c:v>0.16</c:v>
                </c:pt>
                <c:pt idx="3">
                  <c:v>3.0000000000000002E-2</c:v>
                </c:pt>
                <c:pt idx="4">
                  <c:v>3.0000000000000002E-2</c:v>
                </c:pt>
                <c:pt idx="5">
                  <c:v>1.0000000000000005E-2</c:v>
                </c:pt>
                <c:pt idx="6">
                  <c:v>0.26500000000000001</c:v>
                </c:pt>
                <c:pt idx="7">
                  <c:v>5.0000000000000044E-3</c:v>
                </c:pt>
                <c:pt idx="8">
                  <c:v>9.0000000000000024E-2</c:v>
                </c:pt>
                <c:pt idx="9">
                  <c:v>1.4999999999999998E-2</c:v>
                </c:pt>
                <c:pt idx="10">
                  <c:v>7.0000000000000021E-2</c:v>
                </c:pt>
                <c:pt idx="11">
                  <c:v>1.0000000000000005E-2</c:v>
                </c:pt>
                <c:pt idx="12">
                  <c:v>4.0000000000000022E-2</c:v>
                </c:pt>
                <c:pt idx="13">
                  <c:v>2.0000000000000011E-2</c:v>
                </c:pt>
                <c:pt idx="14">
                  <c:v>5.0000000000000044E-3</c:v>
                </c:pt>
              </c:numCache>
            </c:numRef>
          </c:val>
        </c:ser>
        <c:dLbls>
          <c:showVal val="1"/>
          <c:showCatName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5347736556293425"/>
          <c:y val="1.6538780500316333E-2"/>
          <c:w val="0.44576625718641383"/>
          <c:h val="0.97828343279243568"/>
        </c:manualLayout>
      </c:layout>
      <c:txPr>
        <a:bodyPr/>
        <a:lstStyle/>
        <a:p>
          <a:pPr>
            <a:defRPr sz="700" b="1">
              <a:latin typeface="TimesET" pitchFamily="2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"/>
      <c:rotY val="5"/>
      <c:depthPercent val="100"/>
      <c:rAngAx val="1"/>
    </c:view3D>
    <c:plotArea>
      <c:layout>
        <c:manualLayout>
          <c:layoutTarget val="inner"/>
          <c:xMode val="edge"/>
          <c:yMode val="edge"/>
          <c:x val="0.14402051205780003"/>
          <c:y val="0.19712238802731141"/>
          <c:w val="0.82468816188882244"/>
          <c:h val="0.5606162126090849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1"/>
              <c:layout>
                <c:manualLayout>
                  <c:x val="1.1378664019410041E-2"/>
                  <c:y val="1.7225524157780392E-2"/>
                </c:manualLayout>
              </c:layout>
              <c:showVal val="1"/>
            </c:dLbl>
            <c:numFmt formatCode="0.0" sourceLinked="0"/>
            <c:txPr>
              <a:bodyPr/>
              <a:lstStyle/>
              <a:p>
                <a:pPr>
                  <a:defRPr sz="1100" b="1">
                    <a:ln>
                      <a:noFill/>
                    </a:ln>
                    <a:solidFill>
                      <a:schemeClr val="tx1"/>
                    </a:solidFill>
                    <a:effectLst>
                      <a:glow rad="101600">
                        <a:schemeClr val="bg1">
                          <a:lumMod val="65000"/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План на 2015 год</c:v>
                </c:pt>
                <c:pt idx="1">
                  <c:v>Факт за 2015 год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1807.1575587100001</c:v>
                </c:pt>
                <c:pt idx="1">
                  <c:v>1681.5512440299988</c:v>
                </c:pt>
              </c:numCache>
            </c:numRef>
          </c:val>
        </c:ser>
        <c:shape val="cylinder"/>
        <c:axId val="126354176"/>
        <c:axId val="126355712"/>
        <c:axId val="0"/>
      </c:bar3DChart>
      <c:catAx>
        <c:axId val="1263541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6355712"/>
        <c:crosses val="autoZero"/>
        <c:auto val="1"/>
        <c:lblAlgn val="ctr"/>
        <c:lblOffset val="100"/>
      </c:catAx>
      <c:valAx>
        <c:axId val="126355712"/>
        <c:scaling>
          <c:orientation val="minMax"/>
          <c:max val="2500"/>
          <c:min val="0"/>
        </c:scaling>
        <c:delete val="1"/>
        <c:axPos val="l"/>
        <c:majorGridlines/>
        <c:numFmt formatCode="#,##0.00" sourceLinked="1"/>
        <c:tickLblPos val="nextTo"/>
        <c:crossAx val="126354176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/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"/>
      <c:rotY val="5"/>
      <c:depthPercent val="100"/>
      <c:rAngAx val="1"/>
    </c:view3D>
    <c:plotArea>
      <c:layout>
        <c:manualLayout>
          <c:layoutTarget val="inner"/>
          <c:xMode val="edge"/>
          <c:yMode val="edge"/>
          <c:x val="0.14402051205780003"/>
          <c:y val="0.19712238802731141"/>
          <c:w val="0.82468816188882244"/>
          <c:h val="0.5606162126090849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1"/>
              <c:layout>
                <c:manualLayout>
                  <c:x val="1.1378664019410041E-2"/>
                  <c:y val="1.7225524157780392E-2"/>
                </c:manualLayout>
              </c:layout>
              <c:showVal val="1"/>
            </c:dLbl>
            <c:numFmt formatCode="0.0" sourceLinked="0"/>
            <c:txPr>
              <a:bodyPr/>
              <a:lstStyle/>
              <a:p>
                <a:pPr>
                  <a:defRPr sz="1100" b="1">
                    <a:ln>
                      <a:noFill/>
                    </a:ln>
                    <a:solidFill>
                      <a:schemeClr val="tx1"/>
                    </a:solidFill>
                    <a:effectLst>
                      <a:glow rad="101600">
                        <a:schemeClr val="bg1">
                          <a:lumMod val="65000"/>
                          <a:alpha val="60000"/>
                        </a:schemeClr>
                      </a:glow>
                    </a:effectLst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План на 2015 год</c:v>
                </c:pt>
                <c:pt idx="1">
                  <c:v>Факт за 2015 год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643.95259236999948</c:v>
                </c:pt>
                <c:pt idx="1">
                  <c:v>637.12739547000001</c:v>
                </c:pt>
              </c:numCache>
            </c:numRef>
          </c:val>
        </c:ser>
        <c:shape val="cylinder"/>
        <c:axId val="132168320"/>
        <c:axId val="132411776"/>
        <c:axId val="0"/>
      </c:bar3DChart>
      <c:catAx>
        <c:axId val="1321683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2411776"/>
        <c:crosses val="autoZero"/>
        <c:auto val="1"/>
        <c:lblAlgn val="ctr"/>
        <c:lblOffset val="100"/>
      </c:catAx>
      <c:valAx>
        <c:axId val="132411776"/>
        <c:scaling>
          <c:orientation val="minMax"/>
          <c:max val="900"/>
          <c:min val="0"/>
        </c:scaling>
        <c:delete val="1"/>
        <c:axPos val="l"/>
        <c:majorGridlines/>
        <c:numFmt formatCode="#,##0.00" sourceLinked="1"/>
        <c:tickLblPos val="nextTo"/>
        <c:crossAx val="132168320"/>
        <c:crosses val="autoZero"/>
        <c:crossBetween val="between"/>
        <c:majorUnit val="2000"/>
      </c:valAx>
      <c:spPr>
        <a:noFill/>
        <a:ln w="25390">
          <a:noFill/>
        </a:ln>
      </c:spPr>
    </c:plotArea>
    <c:plotVisOnly val="1"/>
    <c:dispBlanksAs val="gap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/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Pt>
            <c:idx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2.0833333333333359E-3"/>
                  <c:y val="0.2531250000000001"/>
                </c:manualLayout>
              </c:layout>
              <c:showVal val="1"/>
            </c:dLbl>
            <c:dLbl>
              <c:idx val="1"/>
              <c:layout>
                <c:manualLayout>
                  <c:x val="2.0833333333333359E-3"/>
                  <c:y val="9.6875000000000044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 formatCode="0.0">
                  <c:v>7298</c:v>
                </c:pt>
                <c:pt idx="1">
                  <c:v>7507.8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CCFF66"/>
            </a:solidFill>
          </c:spPr>
          <c:dPt>
            <c:idx val="0"/>
            <c:spPr>
              <a:solidFill>
                <a:srgbClr val="CCFF66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</c:dPt>
          <c:dLbls>
            <c:dLbl>
              <c:idx val="0"/>
              <c:layout>
                <c:manualLayout>
                  <c:x val="8.3333333333333766E-3"/>
                  <c:y val="0.12812499999999988"/>
                </c:manualLayout>
              </c:layout>
              <c:showVal val="1"/>
            </c:dLbl>
            <c:dLbl>
              <c:idx val="1"/>
              <c:delete val="1"/>
            </c:dLbl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2015</c:v>
                </c:pt>
                <c:pt idx="1">
                  <c:v>2016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7289.1</c:v>
                </c:pt>
                <c:pt idx="1">
                  <c:v>0</c:v>
                </c:pt>
              </c:numCache>
            </c:numRef>
          </c:val>
        </c:ser>
        <c:axId val="134043136"/>
        <c:axId val="134044672"/>
      </c:barChart>
      <c:catAx>
        <c:axId val="134043136"/>
        <c:scaling>
          <c:orientation val="minMax"/>
        </c:scaling>
        <c:axPos val="b"/>
        <c:numFmt formatCode="General" sourceLinked="1"/>
        <c:tickLblPos val="nextTo"/>
        <c:crossAx val="134044672"/>
        <c:crosses val="autoZero"/>
        <c:auto val="1"/>
        <c:lblAlgn val="ctr"/>
        <c:lblOffset val="100"/>
      </c:catAx>
      <c:valAx>
        <c:axId val="134044672"/>
        <c:scaling>
          <c:orientation val="minMax"/>
        </c:scaling>
        <c:axPos val="l"/>
        <c:majorGridlines/>
        <c:numFmt formatCode="0.0" sourceLinked="1"/>
        <c:tickLblPos val="nextTo"/>
        <c:crossAx val="134043136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75"/>
      <c:rotY val="160"/>
      <c:rAngAx val="1"/>
    </c:view3D>
    <c:plotArea>
      <c:layout>
        <c:manualLayout>
          <c:layoutTarget val="inner"/>
          <c:xMode val="edge"/>
          <c:yMode val="edge"/>
          <c:x val="4.8380974899511001E-2"/>
          <c:y val="0"/>
          <c:w val="0.9318634344238843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23706708811926802"/>
                  <c:y val="0.16369735449735467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/>
                      <a:t> 10 909,7 млн. рублей -                    61%</a:t>
                    </a:r>
                    <a:endParaRPr lang="ru-RU" sz="1200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7497831107255304"/>
                  <c:y val="9.1505555555555645E-2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/>
                      <a:t>6 889 </a:t>
                    </a:r>
                    <a:r>
                      <a:rPr lang="ru-RU" sz="1200" i="1" dirty="0" smtClean="0"/>
                      <a:t>млн. рублей -                   39%</a:t>
                    </a:r>
                    <a:endParaRPr lang="ru-RU" dirty="0"/>
                  </a:p>
                </c:rich>
              </c:tx>
              <c:showVal val="1"/>
              <c:showPercent val="1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i="1"/>
                </a:pPr>
                <a:endParaRPr lang="ru-RU"/>
              </a:p>
            </c:txPr>
            <c:showVal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10791.5</c:v>
                </c:pt>
                <c:pt idx="1">
                  <c:v>6299</c:v>
                </c:pt>
              </c:numCache>
            </c:numRef>
          </c:val>
        </c:ser>
        <c:dLbls>
          <c:showCatName val="1"/>
        </c:dLbls>
      </c:pie3DChart>
    </c:plotArea>
    <c:plotVisOnly val="1"/>
    <c:dispBlanksAs val="zero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8.9048871708815487E-3"/>
          <c:y val="8.9194324612017747E-2"/>
          <c:w val="0.58678064781135897"/>
          <c:h val="0.550611140512870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F97F88"/>
              </a:solidFill>
            </c:spPr>
          </c:dPt>
          <c:dPt>
            <c:idx val="1"/>
            <c:spPr>
              <a:solidFill>
                <a:srgbClr val="9DFFE5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7030A0"/>
              </a:solidFill>
            </c:spPr>
          </c:dPt>
          <c:dPt>
            <c:idx val="4"/>
            <c:spPr>
              <a:solidFill>
                <a:srgbClr val="99FF66"/>
              </a:solidFill>
            </c:spPr>
          </c:dPt>
          <c:dPt>
            <c:idx val="5"/>
            <c:spPr>
              <a:solidFill>
                <a:srgbClr val="0000FF"/>
              </a:solidFill>
            </c:spPr>
          </c:dPt>
          <c:dPt>
            <c:idx val="6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-0.13885124133306964"/>
                  <c:y val="0.12032194769431855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981,3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</a:rPr>
                      <a:t> 14,2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sz="1200" b="0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8976802270627329E-2"/>
                  <c:y val="-0.15870091926242269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476,6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</a:rPr>
                      <a:t>млн. рублей- 6,9%</a:t>
                    </a:r>
                    <a:endParaRPr lang="ru-RU" b="0" dirty="0"/>
                  </a:p>
                </c:rich>
              </c:tx>
              <c:showVal val="1"/>
              <c:showPercent val="1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1529610822388002"/>
                  <c:y val="-0.10731379177031601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26,4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рублей-0,4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b="0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444965005962979"/>
                  <c:y val="-2.1222865846127582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47,0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</a:rPr>
                      <a:t> рублей-0,7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b="0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2420716893246525"/>
                  <c:y val="6.911864587879121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86,2 млн. рублей- 1,3%</a:t>
                    </a:r>
                    <a:endParaRPr lang="ru-RU" b="0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0230632344442836"/>
                  <c:y val="0.16040877468888937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44,8 млн. рублей- 0,7%</a:t>
                    </a:r>
                    <a:endParaRPr lang="ru-RU" b="0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913461553301774"/>
                  <c:y val="-0.16891990351449834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</a:rPr>
                      <a:t>5226,7 млн. рублей – 75,9%</a:t>
                    </a:r>
                    <a:endParaRPr lang="ru-RU" b="0" dirty="0"/>
                  </a:p>
                </c:rich>
              </c:tx>
              <c:showVal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</c:v>
                </c:pt>
                <c:pt idx="3">
                  <c:v>Скорая медицинская помощь</c:v>
                </c:pt>
                <c:pt idx="4">
                  <c:v>Санаторно-оздоровительная помощь</c:v>
                </c:pt>
                <c:pt idx="5">
                  <c:v>Заготовка, переработка, хранение и обеспечение безопасности донорской крови и ее компонентов</c:v>
                </c:pt>
                <c:pt idx="6">
                  <c:v>Другие вопросы в области здравоохранения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981.3</c:v>
                </c:pt>
                <c:pt idx="1">
                  <c:v>476.6</c:v>
                </c:pt>
                <c:pt idx="2">
                  <c:v>26.4</c:v>
                </c:pt>
                <c:pt idx="3">
                  <c:v>47</c:v>
                </c:pt>
                <c:pt idx="4">
                  <c:v>86.2</c:v>
                </c:pt>
                <c:pt idx="5">
                  <c:v>44.8</c:v>
                </c:pt>
                <c:pt idx="6">
                  <c:v>5226.7</c:v>
                </c:pt>
              </c:numCache>
            </c:numRef>
          </c:val>
        </c:ser>
        <c:dLbls>
          <c:showCatName val="1"/>
        </c:dLbls>
        <c:firstSliceAng val="0"/>
      </c:pieChart>
    </c:plotArea>
    <c:legend>
      <c:legendPos val="b"/>
      <c:layout>
        <c:manualLayout>
          <c:xMode val="edge"/>
          <c:yMode val="edge"/>
          <c:x val="0.21867199707550702"/>
          <c:y val="0.64280143437643655"/>
          <c:w val="0.77826681015732169"/>
          <c:h val="0.35719856562356472"/>
        </c:manualLayout>
      </c:layout>
      <c:txPr>
        <a:bodyPr/>
        <a:lstStyle/>
        <a:p>
          <a:pPr>
            <a:defRPr sz="900" b="1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"/>
      <c:rotY val="5"/>
      <c:depthPercent val="100"/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Поступление налога на доходы физических лиц в консолидированный бюджет Чувашской Республики</c:v>
                </c:pt>
              </c:strCache>
            </c:strRef>
          </c:tx>
          <c:spPr>
            <a:solidFill>
              <a:srgbClr val="F9AD6F"/>
            </a:solidFill>
            <a:ln>
              <a:solidFill>
                <a:schemeClr val="accent1"/>
              </a:solidFill>
            </a:ln>
          </c:spPr>
          <c:dLbls>
            <c:dLbl>
              <c:idx val="0"/>
              <c:layout>
                <c:manualLayout>
                  <c:x val="3.6548358426124797E-3"/>
                  <c:y val="-0.33189307203537882"/>
                </c:manualLayout>
              </c:layout>
              <c:showVal val="1"/>
            </c:dLbl>
            <c:dLbl>
              <c:idx val="1"/>
              <c:layout>
                <c:manualLayout>
                  <c:x val="7.0122136966860333E-3"/>
                  <c:y val="-0.33846490249696876"/>
                </c:manualLayout>
              </c:layout>
              <c:showVal val="1"/>
            </c:dLbl>
            <c:dLbl>
              <c:idx val="2"/>
              <c:layout>
                <c:manualLayout>
                  <c:x val="1.4222210077016533E-3"/>
                  <c:y val="-0.33579982452455132"/>
                </c:manualLayout>
              </c:layout>
              <c:showVal val="1"/>
            </c:dLbl>
            <c:dLbl>
              <c:idx val="3"/>
              <c:layout>
                <c:manualLayout>
                  <c:x val="1.2800997021836284E-2"/>
                  <c:y val="-0.3251395126348832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103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</a:t>
                    </a:r>
                    <a:endParaRPr lang="en-US" dirty="0"/>
                  </a:p>
                </c:rich>
              </c:tx>
              <c:showVal val="1"/>
            </c:dLbl>
            <c:numFmt formatCode="#,##0.0" sourceLinked="0"/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effectLst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за 2013 год</c:v>
                </c:pt>
                <c:pt idx="1">
                  <c:v>за 2014 год</c:v>
                </c:pt>
                <c:pt idx="2">
                  <c:v>за 2015 год</c:v>
                </c:pt>
                <c:pt idx="3">
                  <c:v>за 2016 год 
(первоначальный бюджет)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35622.1</c:v>
                </c:pt>
                <c:pt idx="1">
                  <c:v>36882.400000000001</c:v>
                </c:pt>
                <c:pt idx="2">
                  <c:v>37122.199999999997</c:v>
                </c:pt>
                <c:pt idx="3">
                  <c:v>32103.8</c:v>
                </c:pt>
              </c:numCache>
            </c:numRef>
          </c:val>
        </c:ser>
        <c:gapWidth val="204"/>
        <c:gapDepth val="110"/>
        <c:shape val="cylinder"/>
        <c:axId val="123308288"/>
        <c:axId val="123330560"/>
        <c:axId val="0"/>
      </c:bar3DChart>
      <c:catAx>
        <c:axId val="123308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23330560"/>
        <c:crosses val="autoZero"/>
        <c:auto val="1"/>
        <c:lblAlgn val="ctr"/>
        <c:lblOffset val="100"/>
      </c:catAx>
      <c:valAx>
        <c:axId val="123330560"/>
        <c:scaling>
          <c:orientation val="minMax"/>
          <c:max val="50000"/>
          <c:min val="0"/>
        </c:scaling>
        <c:delete val="1"/>
        <c:axPos val="l"/>
        <c:majorGridlines/>
        <c:numFmt formatCode="0.0" sourceLinked="1"/>
        <c:tickLblPos val="nextTo"/>
        <c:crossAx val="123308288"/>
        <c:crosses val="autoZero"/>
        <c:crossBetween val="between"/>
        <c:majorUnit val="10000"/>
      </c:valAx>
      <c:spPr>
        <a:noFill/>
        <a:ln w="25390">
          <a:noFill/>
        </a:ln>
      </c:spPr>
    </c:plotArea>
    <c:plotVisOnly val="1"/>
    <c:dispBlanksAs val="gap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/>
  <c:userShapes r:id="rId2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 smtClean="0"/>
              <a:t>Ресурсное обеспечение государственной программы, млн. руб.</a:t>
            </a:r>
          </a:p>
        </c:rich>
      </c:tx>
      <c:layout>
        <c:manualLayout>
          <c:xMode val="edge"/>
          <c:yMode val="edge"/>
          <c:x val="0.16064069151111704"/>
          <c:y val="0"/>
        </c:manualLayout>
      </c:layout>
    </c:title>
    <c:plotArea>
      <c:layout>
        <c:manualLayout>
          <c:layoutTarget val="inner"/>
          <c:xMode val="edge"/>
          <c:yMode val="edge"/>
          <c:x val="0.13400223034700859"/>
          <c:y val="9.3466738246428024E-2"/>
          <c:w val="0.84232751310095888"/>
          <c:h val="0.6835113922981671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dLbls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dLblPos val="t"/>
            <c:showVal val="1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6657.4</c:v>
                </c:pt>
                <c:pt idx="1">
                  <c:v>7586.9</c:v>
                </c:pt>
                <c:pt idx="2">
                  <c:v>10485.700000000004</c:v>
                </c:pt>
                <c:pt idx="3">
                  <c:v>10260</c:v>
                </c:pt>
                <c:pt idx="4">
                  <c:v>10501.8</c:v>
                </c:pt>
                <c:pt idx="5">
                  <c:v>12596.1</c:v>
                </c:pt>
                <c:pt idx="6">
                  <c:v>10052.29999999999</c:v>
                </c:pt>
                <c:pt idx="7">
                  <c:v>9929.1</c:v>
                </c:pt>
                <c:pt idx="8">
                  <c:v>10063.6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федеральный бюджет</c:v>
                </c:pt>
              </c:strCache>
            </c:strRef>
          </c:tx>
          <c:dLbls>
            <c:dLbl>
              <c:idx val="3"/>
              <c:layout>
                <c:manualLayout>
                  <c:x val="-5.5046496626004734E-2"/>
                  <c:y val="-6.0471254492764616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0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t"/>
            <c:showVal val="1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1037</c:v>
                </c:pt>
                <c:pt idx="1">
                  <c:v>1345.1</c:v>
                </c:pt>
                <c:pt idx="2">
                  <c:v>798.8</c:v>
                </c:pt>
                <c:pt idx="3">
                  <c:v>427.6</c:v>
                </c:pt>
                <c:pt idx="4">
                  <c:v>15.9</c:v>
                </c:pt>
                <c:pt idx="5">
                  <c:v>20.7</c:v>
                </c:pt>
                <c:pt idx="6">
                  <c:v>27</c:v>
                </c:pt>
                <c:pt idx="7">
                  <c:v>27</c:v>
                </c:pt>
                <c:pt idx="8">
                  <c:v>27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dLbls>
            <c:dLbl>
              <c:idx val="0"/>
              <c:layout>
                <c:manualLayout>
                  <c:x val="-3.9266325591316355E-2"/>
                  <c:y val="2.4343007228924116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9786439614442075E-2"/>
                  <c:y val="1.6135175449405844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7676525131786192E-2"/>
                  <c:y val="2.7078951155430051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5.5046496626004734E-2"/>
                  <c:y val="3.5286782934948198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5.7676525131786192E-2"/>
                  <c:y val="2.7078951155430051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6.2936582143349046E-2"/>
                  <c:y val="-4.1319862435877659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-5.5046496626004714E-2"/>
                  <c:y val="-5.7735310566258517E-2"/>
                </c:manualLayout>
              </c:layout>
              <c:dLblPos val="r"/>
              <c:showVal val="1"/>
            </c:dLbl>
            <c:dLbl>
              <c:idx val="8"/>
              <c:layout>
                <c:manualLayout>
                  <c:x val="-2.462472910188666E-2"/>
                  <c:y val="-6.8679086272282794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000" b="1">
                    <a:solidFill>
                      <a:srgbClr val="00B050"/>
                    </a:solidFill>
                  </a:defRPr>
                </a:pPr>
                <a:endParaRPr lang="ru-RU"/>
              </a:p>
            </c:txPr>
            <c:dLblPos val="t"/>
            <c:showVal val="1"/>
          </c:dLbls>
          <c:trendline>
            <c:trendlineType val="linear"/>
          </c:trendline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Лист1!$D$2:$D$10</c:f>
              <c:numCache>
                <c:formatCode>#,##0.0</c:formatCode>
                <c:ptCount val="9"/>
                <c:pt idx="0">
                  <c:v>438.8</c:v>
                </c:pt>
                <c:pt idx="1">
                  <c:v>198.4</c:v>
                </c:pt>
                <c:pt idx="2">
                  <c:v>166.5</c:v>
                </c:pt>
                <c:pt idx="3">
                  <c:v>344.8</c:v>
                </c:pt>
                <c:pt idx="4">
                  <c:v>166</c:v>
                </c:pt>
                <c:pt idx="5">
                  <c:v>387.2</c:v>
                </c:pt>
                <c:pt idx="6">
                  <c:v>414.2</c:v>
                </c:pt>
                <c:pt idx="7">
                  <c:v>270.39999999999969</c:v>
                </c:pt>
                <c:pt idx="8">
                  <c:v>236.9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dLbls>
            <c:dLbl>
              <c:idx val="8"/>
              <c:layout>
                <c:manualLayout>
                  <c:x val="-2.462472910188666E-2"/>
                  <c:y val="-8.2358805904813356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000" b="1">
                    <a:solidFill>
                      <a:srgbClr val="CC99FF"/>
                    </a:solidFill>
                  </a:defRPr>
                </a:pPr>
                <a:endParaRPr lang="ru-RU"/>
              </a:p>
            </c:txPr>
            <c:dLblPos val="t"/>
            <c:showVal val="1"/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</c:numCache>
            </c:numRef>
          </c:cat>
          <c:val>
            <c:numRef>
              <c:f>Лист1!$E$2:$E$10</c:f>
              <c:numCache>
                <c:formatCode>#,##0.0</c:formatCode>
                <c:ptCount val="9"/>
                <c:pt idx="0">
                  <c:v>260.2</c:v>
                </c:pt>
                <c:pt idx="1">
                  <c:v>266</c:v>
                </c:pt>
                <c:pt idx="2">
                  <c:v>156.1</c:v>
                </c:pt>
                <c:pt idx="3">
                  <c:v>150.69999999999999</c:v>
                </c:pt>
                <c:pt idx="4">
                  <c:v>1171.8</c:v>
                </c:pt>
                <c:pt idx="5">
                  <c:v>1564.1</c:v>
                </c:pt>
                <c:pt idx="6">
                  <c:v>1665.9</c:v>
                </c:pt>
                <c:pt idx="7">
                  <c:v>1215.5999999999999</c:v>
                </c:pt>
                <c:pt idx="8">
                  <c:v>945.3</c:v>
                </c:pt>
              </c:numCache>
            </c:numRef>
          </c:val>
        </c:ser>
        <c:marker val="1"/>
        <c:axId val="134936064"/>
        <c:axId val="134937600"/>
      </c:lineChart>
      <c:catAx>
        <c:axId val="13493606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134937600"/>
        <c:crosses val="autoZero"/>
        <c:auto val="1"/>
        <c:lblAlgn val="ctr"/>
        <c:lblOffset val="100"/>
      </c:catAx>
      <c:valAx>
        <c:axId val="134937600"/>
        <c:scaling>
          <c:orientation val="minMax"/>
        </c:scaling>
        <c:axPos val="l"/>
        <c:majorGridlines/>
        <c:numFmt formatCode="#,##0.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34936064"/>
        <c:crosses val="autoZero"/>
        <c:crossBetween val="between"/>
        <c:majorUnit val="2000"/>
        <c:minorUnit val="400"/>
      </c:valAx>
    </c:plotArea>
    <c:legend>
      <c:legendPos val="b"/>
      <c:legendEntry>
        <c:idx val="4"/>
        <c:delete val="1"/>
      </c:legendEntry>
      <c:layout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600" dirty="0"/>
              <a:t>Основные направления </a:t>
            </a:r>
            <a:r>
              <a:rPr lang="ru-RU" sz="1600" dirty="0" smtClean="0"/>
              <a:t>программы за 2015 год</a:t>
            </a:r>
          </a:p>
        </c:rich>
      </c:tx>
      <c:layout/>
      <c:overlay val="1"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6.4869094488189019E-2"/>
          <c:y val="0.16234190479303581"/>
          <c:w val="0.49358579396325519"/>
          <c:h val="0.746256546311494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Основные направления программы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Среднее профессиональное образование</c:v>
                </c:pt>
                <c:pt idx="3">
                  <c:v>Профессиональная подготовка, переподготовка и повышение квалификации</c:v>
                </c:pt>
                <c:pt idx="4">
                  <c:v>Молодежная политика и оздоровление детей</c:v>
                </c:pt>
                <c:pt idx="5">
                  <c:v>Прикладные научные исследования в области образования</c:v>
                </c:pt>
                <c:pt idx="6">
                  <c:v>Другие вопросы в области образования</c:v>
                </c:pt>
                <c:pt idx="7">
                  <c:v>Прочие расходы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3439.4</c:v>
                </c:pt>
                <c:pt idx="1">
                  <c:v>5424.7</c:v>
                </c:pt>
                <c:pt idx="2">
                  <c:v>1208.7</c:v>
                </c:pt>
                <c:pt idx="3" formatCode="General">
                  <c:v>47.4</c:v>
                </c:pt>
                <c:pt idx="4" formatCode="General">
                  <c:v>10.4</c:v>
                </c:pt>
                <c:pt idx="5" formatCode="General">
                  <c:v>29.2</c:v>
                </c:pt>
                <c:pt idx="6" formatCode="General">
                  <c:v>240.9</c:v>
                </c:pt>
                <c:pt idx="7" formatCode="General">
                  <c:v>286.89999999999969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4207763036023171"/>
          <c:y val="0.14085428565176494"/>
          <c:w val="0.44542234741750658"/>
          <c:h val="0.83814613011225569"/>
        </c:manualLayout>
      </c:layout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198.6</c:v>
                </c:pt>
                <c:pt idx="1">
                  <c:v>239.9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222.6</c:v>
                </c:pt>
                <c:pt idx="1">
                  <c:v>212.7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17.600000000000001</c:v>
                </c:pt>
                <c:pt idx="1">
                  <c:v>17.5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Лист1!$E$2:$E$3</c:f>
              <c:numCache>
                <c:formatCode>#,##0.0</c:formatCode>
                <c:ptCount val="2"/>
                <c:pt idx="0">
                  <c:v>5.8</c:v>
                </c:pt>
                <c:pt idx="1">
                  <c:v>6.1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Территориальный государственный внебюджетный фонд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Лист1!$F$2:$F$3</c:f>
              <c:numCache>
                <c:formatCode>#,##0.0</c:formatCode>
                <c:ptCount val="2"/>
                <c:pt idx="0">
                  <c:v>471.9</c:v>
                </c:pt>
                <c:pt idx="1">
                  <c:v>510</c:v>
                </c:pt>
              </c:numCache>
            </c:numRef>
          </c:val>
        </c:ser>
        <c:overlap val="100"/>
        <c:axId val="100919936"/>
        <c:axId val="100737408"/>
      </c:barChart>
      <c:catAx>
        <c:axId val="1009199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737408"/>
        <c:crosses val="autoZero"/>
        <c:auto val="1"/>
        <c:lblAlgn val="ctr"/>
        <c:lblOffset val="100"/>
      </c:catAx>
      <c:valAx>
        <c:axId val="1007374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0919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715888049476162E-2"/>
          <c:y val="0.75210904928692135"/>
          <c:w val="0.81673540902862662"/>
          <c:h val="0.233967059215642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5929839344904687"/>
          <c:y val="8.3020989461474667E-2"/>
          <c:w val="0.50877433017061102"/>
          <c:h val="0.7986162740208147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dLbls>
            <c:dLbl>
              <c:idx val="0"/>
              <c:layout>
                <c:manualLayout>
                  <c:x val="6.3474356360030551E-3"/>
                  <c:y val="5.9327233839693762E-3"/>
                </c:manualLayout>
              </c:layout>
              <c:showVal val="1"/>
            </c:dLbl>
            <c:dLbl>
              <c:idx val="1"/>
              <c:layout>
                <c:manualLayout>
                  <c:x val="1.1108012363005345E-2"/>
                  <c:y val="2.9663616919846812E-3"/>
                </c:manualLayout>
              </c:layout>
              <c:showVal val="1"/>
            </c:dLbl>
            <c:dLbl>
              <c:idx val="2"/>
              <c:layout>
                <c:manualLayout>
                  <c:x val="1.4281730181006928E-2"/>
                  <c:y val="8.8990850759540583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 i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1998</c:v>
                </c:pt>
                <c:pt idx="1">
                  <c:v>1936.7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dLbls>
            <c:dLbl>
              <c:idx val="0"/>
              <c:layout>
                <c:manualLayout>
                  <c:x val="6.3474356360030551E-3"/>
                  <c:y val="2.9663616919847376E-3"/>
                </c:manualLayout>
              </c:layout>
              <c:spPr/>
              <c:txPr>
                <a:bodyPr/>
                <a:lstStyle/>
                <a:p>
                  <a:pPr>
                    <a:defRPr sz="1100" b="1" i="1"/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1.1108012363005345E-2"/>
                  <c:y val="2.9663616919846812E-3"/>
                </c:manualLayout>
              </c:layout>
              <c:spPr/>
              <c:txPr>
                <a:bodyPr/>
                <a:lstStyle/>
                <a:p>
                  <a:pPr>
                    <a:defRPr sz="1100" b="1" i="1"/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1.4281730181006928E-2"/>
                  <c:y val="5.4382669453147971E-17"/>
                </c:manualLayout>
              </c:layout>
              <c:spPr/>
              <c:txPr>
                <a:bodyPr/>
                <a:lstStyle/>
                <a:p>
                  <a:pPr>
                    <a:defRPr sz="1100" b="1" i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4541.2</c:v>
                </c:pt>
                <c:pt idx="1">
                  <c:v>4626.5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Местные бюджеты</c:v>
                </c:pt>
              </c:strCache>
            </c:strRef>
          </c:tx>
          <c:dLbls>
            <c:dLbl>
              <c:idx val="0"/>
              <c:layout>
                <c:manualLayout>
                  <c:x val="9.5211534540045814E-3"/>
                  <c:y val="8.8990850759540583E-3"/>
                </c:manualLayout>
              </c:layout>
              <c:showVal val="1"/>
            </c:dLbl>
            <c:dLbl>
              <c:idx val="1"/>
              <c:layout>
                <c:manualLayout>
                  <c:x val="1.2694871272006124E-2"/>
                  <c:y val="8.8990850759540583E-3"/>
                </c:manualLayout>
              </c:layout>
              <c:showVal val="1"/>
            </c:dLbl>
            <c:dLbl>
              <c:idx val="2"/>
              <c:layout>
                <c:manualLayout>
                  <c:x val="9.5211534540046508E-3"/>
                  <c:y val="1.4831808459923403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 i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289.10000000000002</c:v>
                </c:pt>
                <c:pt idx="1">
                  <c:v>268.89999999999969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dLbls>
            <c:dLbl>
              <c:idx val="0"/>
              <c:layout>
                <c:manualLayout>
                  <c:x val="1.9042306908009163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221602472601069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2.5389742544012248E-2"/>
                  <c:y val="-8.8990850759540583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 i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2014</c:v>
                </c:pt>
                <c:pt idx="1">
                  <c:v>2015</c:v>
                </c:pt>
              </c:numCache>
            </c:numRef>
          </c:cat>
          <c:val>
            <c:numRef>
              <c:f>Лист1!$E$2:$E$3</c:f>
              <c:numCache>
                <c:formatCode>#,##0.0</c:formatCode>
                <c:ptCount val="2"/>
                <c:pt idx="0">
                  <c:v>214</c:v>
                </c:pt>
                <c:pt idx="1">
                  <c:v>216</c:v>
                </c:pt>
              </c:numCache>
            </c:numRef>
          </c:val>
        </c:ser>
        <c:shape val="cylinder"/>
        <c:axId val="136540160"/>
        <c:axId val="136541696"/>
        <c:axId val="0"/>
      </c:bar3DChart>
      <c:catAx>
        <c:axId val="136540160"/>
        <c:scaling>
          <c:orientation val="minMax"/>
        </c:scaling>
        <c:axPos val="b"/>
        <c:numFmt formatCode="General" sourceLinked="1"/>
        <c:tickLblPos val="nextTo"/>
        <c:crossAx val="136541696"/>
        <c:crosses val="autoZero"/>
        <c:auto val="1"/>
        <c:lblAlgn val="ctr"/>
        <c:lblOffset val="100"/>
      </c:catAx>
      <c:valAx>
        <c:axId val="136541696"/>
        <c:scaling>
          <c:orientation val="minMax"/>
        </c:scaling>
        <c:axPos val="l"/>
        <c:majorGridlines/>
        <c:minorGridlines/>
        <c:numFmt formatCode="#,##0.0" sourceLinked="1"/>
        <c:tickLblPos val="nextTo"/>
        <c:crossAx val="13654016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2014 </a:t>
            </a:r>
            <a:r>
              <a:rPr lang="ru-RU" dirty="0" smtClean="0"/>
              <a:t>год</a:t>
            </a:r>
          </a:p>
          <a:p>
            <a:pPr>
              <a:defRPr/>
            </a:pPr>
            <a:r>
              <a:rPr lang="ru-RU" sz="1100" dirty="0" smtClean="0"/>
              <a:t>(по данным</a:t>
            </a:r>
            <a:r>
              <a:rPr lang="ru-RU" sz="1100" baseline="0" dirty="0" smtClean="0"/>
              <a:t> </a:t>
            </a:r>
            <a:r>
              <a:rPr lang="ru-RU" sz="1100" baseline="0" dirty="0" err="1" smtClean="0"/>
              <a:t>Чувашстата</a:t>
            </a:r>
            <a:r>
              <a:rPr lang="ru-RU" sz="1100" baseline="0" dirty="0" smtClean="0"/>
              <a:t>)</a:t>
            </a:r>
            <a:endParaRPr lang="ru-RU" sz="1100" dirty="0"/>
          </a:p>
        </c:rich>
      </c:tx>
      <c:layout>
        <c:manualLayout>
          <c:xMode val="edge"/>
          <c:yMode val="edge"/>
          <c:x val="0.33661004386704546"/>
          <c:y val="3.3704182547514276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2014 год</c:v>
                </c:pt>
              </c:strCache>
            </c:strRef>
          </c:tx>
          <c:dPt>
            <c:idx val="1"/>
            <c:explosion val="10"/>
          </c:dPt>
          <c:dLbls>
            <c:dLbl>
              <c:idx val="0"/>
              <c:layout>
                <c:manualLayout>
                  <c:x val="3.0021587468572048E-2"/>
                  <c:y val="2.5479388919285601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населения с денежными доходами ниже прожиточного минимума</c:v>
                </c:pt>
                <c:pt idx="1">
                  <c:v>Доля населения с денежными доходами выше прожиточного минимума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16.100000000000001</c:v>
                </c:pt>
                <c:pt idx="1">
                  <c:v>83.9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>
        <c:manualLayout>
          <c:layoutTarget val="inner"/>
          <c:xMode val="edge"/>
          <c:yMode val="edge"/>
          <c:x val="0.27861236179867516"/>
          <c:y val="0.28806327893926514"/>
          <c:w val="0.4267941948522288"/>
          <c:h val="0.6000622775446546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год</c:v>
                </c:pt>
              </c:strCache>
            </c:strRef>
          </c:tx>
          <c:dPt>
            <c:idx val="1"/>
            <c:explosion val="12"/>
          </c:dPt>
          <c:dLbls>
            <c:dLbl>
              <c:idx val="0"/>
              <c:layout>
                <c:manualLayout>
                  <c:x val="3.7982556369026872E-2"/>
                  <c:y val="5.632181213500956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85</a:t>
                    </a:r>
                    <a:r>
                      <a:rPr lang="ru-RU" smtClean="0"/>
                      <a:t>,0</a:t>
                    </a:r>
                    <a:endParaRPr lang="en-US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населения с денежными доходами ниже прожиточного минимума</c:v>
                </c:pt>
                <c:pt idx="1">
                  <c:v>Доля населения с денежными доходами выше прожиточного минимума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2013 </a:t>
            </a:r>
            <a:r>
              <a:rPr lang="ru-RU" dirty="0" smtClean="0"/>
              <a:t>год</a:t>
            </a:r>
          </a:p>
          <a:p>
            <a:pPr>
              <a:defRPr/>
            </a:pPr>
            <a:r>
              <a:rPr lang="ru-RU" sz="1100" dirty="0" smtClean="0"/>
              <a:t>(по данным </a:t>
            </a:r>
            <a:r>
              <a:rPr lang="ru-RU" sz="1100" dirty="0" err="1" smtClean="0"/>
              <a:t>Чувашстата</a:t>
            </a:r>
            <a:r>
              <a:rPr lang="ru-RU" sz="1100" dirty="0" smtClean="0"/>
              <a:t>)</a:t>
            </a:r>
            <a:endParaRPr lang="ru-RU" sz="1100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27411995359103225"/>
          <c:y val="0.3194678808428883"/>
          <c:w val="0.42778799860068439"/>
          <c:h val="0.6014595414904236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2013 год</c:v>
                </c:pt>
              </c:strCache>
            </c:strRef>
          </c:tx>
          <c:explosion val="3"/>
          <c:dPt>
            <c:idx val="0"/>
            <c:explosion val="6"/>
          </c:dPt>
          <c:dLbls>
            <c:dLbl>
              <c:idx val="0"/>
              <c:layout>
                <c:manualLayout>
                  <c:x val="0.10063324709251853"/>
                  <c:y val="8.1344734959950774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Доля населения с денежными доходами ниже прожиточного минимума</c:v>
                </c:pt>
                <c:pt idx="1">
                  <c:v>Доля населения с денежными доходами выше прожиточного минимума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</c:v>
                </c:pt>
                <c:pt idx="1">
                  <c:v>84</c:v>
                </c:pt>
              </c:numCache>
            </c:numRef>
          </c:val>
        </c:ser>
        <c:firstSliceAng val="0"/>
      </c:pie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410.4</c:v>
                </c:pt>
                <c:pt idx="1">
                  <c:v>445.2</c:v>
                </c:pt>
                <c:pt idx="2">
                  <c:v>245.6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832</c:v>
                </c:pt>
                <c:pt idx="1">
                  <c:v>744.9</c:v>
                </c:pt>
                <c:pt idx="2">
                  <c:v>799.4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240.7</c:v>
                </c:pt>
                <c:pt idx="1">
                  <c:v>321.89999999999969</c:v>
                </c:pt>
                <c:pt idx="2">
                  <c:v>1043.8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7.6</c:v>
                </c:pt>
                <c:pt idx="1">
                  <c:v>8.8000000000000007</c:v>
                </c:pt>
                <c:pt idx="2">
                  <c:v>9.3000000000000007</c:v>
                </c:pt>
              </c:numCache>
            </c:numRef>
          </c:val>
        </c:ser>
        <c:overlap val="100"/>
        <c:axId val="88131072"/>
        <c:axId val="88132608"/>
      </c:barChart>
      <c:catAx>
        <c:axId val="881310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132608"/>
        <c:crosses val="autoZero"/>
        <c:auto val="1"/>
        <c:lblAlgn val="ctr"/>
        <c:lblOffset val="100"/>
      </c:catAx>
      <c:valAx>
        <c:axId val="88132608"/>
        <c:scaling>
          <c:orientation val="minMax"/>
          <c:max val="21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131072"/>
        <c:crosses val="autoZero"/>
        <c:crossBetween val="between"/>
        <c:majorUnit val="700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430.9</c:v>
                </c:pt>
                <c:pt idx="1">
                  <c:v>375.3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635.6</c:v>
                </c:pt>
                <c:pt idx="1">
                  <c:v>876.8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Внебюджетные источники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127.1</c:v>
                </c:pt>
                <c:pt idx="1">
                  <c:v>165.5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</c:numCache>
            </c:numRef>
          </c:val>
        </c:ser>
        <c:overlap val="100"/>
        <c:axId val="129055744"/>
        <c:axId val="129078016"/>
      </c:barChart>
      <c:catAx>
        <c:axId val="1290557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9078016"/>
        <c:crosses val="autoZero"/>
        <c:auto val="1"/>
        <c:lblAlgn val="ctr"/>
        <c:lblOffset val="100"/>
      </c:catAx>
      <c:valAx>
        <c:axId val="129078016"/>
        <c:scaling>
          <c:orientation val="minMax"/>
          <c:max val="21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9055744"/>
        <c:crosses val="autoZero"/>
        <c:crossBetween val="between"/>
        <c:majorUnit val="700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7.3758355553086699E-2"/>
          <c:y val="0.93226516250500313"/>
          <c:w val="0.85983189367848178"/>
          <c:h val="5.2377748908780102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9.8155285019446009E-2"/>
          <c:y val="3.6153561281062757E-2"/>
          <c:w val="0.73927149228416456"/>
          <c:h val="0.5674773510014035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2015 г.</c:v>
                </c:pt>
              </c:strCache>
            </c:strRef>
          </c:tx>
          <c:dLbls>
            <c:dLbl>
              <c:idx val="0"/>
              <c:layout>
                <c:manualLayout>
                  <c:x val="-6.3632020821175854E-3"/>
                  <c:y val="-4.4872721412312112E-3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3.275560853576187E-3"/>
                  <c:y val="-8.024617720306694E-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-7.991649129588406E-3"/>
                  <c:y val="-1.3119716625229658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Лист1!$A$2:$A$4</c:f>
              <c:strCache>
                <c:ptCount val="3"/>
                <c:pt idx="0">
                  <c:v>Развитие информационных технологий</c:v>
                </c:pt>
                <c:pt idx="1">
                  <c:v>Информационная среда</c:v>
                </c:pt>
                <c:pt idx="2">
                  <c:v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39.895500000000013</c:v>
                </c:pt>
                <c:pt idx="1">
                  <c:v>97.56689999999999</c:v>
                </c:pt>
                <c:pt idx="2">
                  <c:v>2.7473000000000023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2015 г.</c:v>
                </c:pt>
              </c:strCache>
            </c:strRef>
          </c:tx>
          <c:dLbls>
            <c:dLbl>
              <c:idx val="0"/>
              <c:layout>
                <c:manualLayout>
                  <c:x val="-1.8505519588732596E-3"/>
                  <c:y val="1.483388352825004E-3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1.7927486699649921E-2"/>
                  <c:y val="-9.5537575328755748E-3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3.2066987256864072E-3"/>
                  <c:y val="-1.3461185243253817E-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6.4134288109402027E-3"/>
                  <c:y val="-2.5880149119233694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 algn="ctr">
                  <a:defRPr lang="ru-RU" sz="1000" b="1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Лист1!$A$2:$A$4</c:f>
              <c:strCache>
                <c:ptCount val="3"/>
                <c:pt idx="0">
                  <c:v>Развитие информационных технологий</c:v>
                </c:pt>
                <c:pt idx="1">
                  <c:v>Информационная среда</c:v>
                </c:pt>
                <c:pt idx="2">
                  <c:v>Развитие геоинформационного обеспечения с использованием результатов космической деятельности в интересах социально-экономического развития Чувашской Республики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38.884190000000004</c:v>
                </c:pt>
                <c:pt idx="1">
                  <c:v>97.566600000000022</c:v>
                </c:pt>
                <c:pt idx="2">
                  <c:v>2.7473000000000023</c:v>
                </c:pt>
              </c:numCache>
            </c:numRef>
          </c:val>
        </c:ser>
        <c:axId val="129804928"/>
        <c:axId val="129810816"/>
      </c:barChart>
      <c:catAx>
        <c:axId val="129804928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9810816"/>
        <c:crosses val="autoZero"/>
        <c:auto val="1"/>
        <c:lblAlgn val="ctr"/>
        <c:lblOffset val="100"/>
      </c:catAx>
      <c:valAx>
        <c:axId val="129810816"/>
        <c:scaling>
          <c:orientation val="minMax"/>
        </c:scaling>
        <c:delete val="1"/>
        <c:axPos val="l"/>
        <c:numFmt formatCode="0.0" sourceLinked="1"/>
        <c:tickLblPos val="nextTo"/>
        <c:crossAx val="129804928"/>
        <c:crosses val="autoZero"/>
        <c:crossBetween val="between"/>
      </c:valAx>
      <c:spPr>
        <a:noFill/>
        <a:ln w="25384">
          <a:noFill/>
        </a:ln>
      </c:spPr>
    </c:plotArea>
    <c:legend>
      <c:legendPos val="r"/>
      <c:layout>
        <c:manualLayout>
          <c:xMode val="edge"/>
          <c:yMode val="edge"/>
          <c:x val="0.84855769230769262"/>
          <c:y val="0.27853881278538811"/>
          <c:w val="0.11698150317716198"/>
          <c:h val="0.1023753634284375"/>
        </c:manualLayout>
      </c:layout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229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"/>
      <c:rotY val="5"/>
      <c:depthPercent val="100"/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Поступление налога на доходы физических лиц в консолидированный бюджет Чувашской Республики</c:v>
                </c:pt>
              </c:strCache>
            </c:strRef>
          </c:tx>
          <c:spPr>
            <a:solidFill>
              <a:srgbClr val="F9AD6F"/>
            </a:solidFill>
            <a:ln>
              <a:solidFill>
                <a:schemeClr val="accent1"/>
              </a:solidFill>
            </a:ln>
          </c:spPr>
          <c:dLbls>
            <c:dLbl>
              <c:idx val="0"/>
              <c:layout>
                <c:manualLayout>
                  <c:x val="3.654835842612481E-3"/>
                  <c:y val="-0.385194631483720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BC-47BF-9618-F297FAAAB556}"/>
                </c:ext>
              </c:extLst>
            </c:dLbl>
            <c:dLbl>
              <c:idx val="1"/>
              <c:layout>
                <c:manualLayout>
                  <c:x val="5.5898806942597853E-3"/>
                  <c:y val="-0.41575216369706391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BC-47BF-9618-F297FAAAB556}"/>
                </c:ext>
              </c:extLst>
            </c:dLbl>
            <c:dLbl>
              <c:idx val="2"/>
              <c:layout>
                <c:manualLayout>
                  <c:x val="-1.1199472460049265E-7"/>
                  <c:y val="-0.3917664619453106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BC-47BF-9618-F297FAAAB556}"/>
                </c:ext>
              </c:extLst>
            </c:dLbl>
            <c:dLbl>
              <c:idx val="3"/>
              <c:layout>
                <c:manualLayout>
                  <c:x val="2.8446660048524076E-3"/>
                  <c:y val="-0.3464601364142194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34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327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1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BC-47BF-9618-F297FAAAB55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  <a:effectLst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за 2013 год</c:v>
                </c:pt>
                <c:pt idx="1">
                  <c:v>за 2014 год</c:v>
                </c:pt>
                <c:pt idx="2">
                  <c:v>за 2015 год</c:v>
                </c:pt>
                <c:pt idx="3">
                  <c:v>за 2016 год 
(первоначальный бюджет)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36791.800000000003</c:v>
                </c:pt>
                <c:pt idx="1">
                  <c:v>40196.1</c:v>
                </c:pt>
                <c:pt idx="2">
                  <c:v>40008.300000000003</c:v>
                </c:pt>
                <c:pt idx="3">
                  <c:v>34327.1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FBC-47BF-9618-F297FAAAB556}"/>
            </c:ext>
          </c:extLst>
        </c:ser>
        <c:gapWidth val="204"/>
        <c:gapDepth val="110"/>
        <c:shape val="cylinder"/>
        <c:axId val="123583488"/>
        <c:axId val="123585280"/>
        <c:axId val="0"/>
      </c:bar3DChart>
      <c:catAx>
        <c:axId val="1235834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23585280"/>
        <c:crosses val="autoZero"/>
        <c:auto val="1"/>
        <c:lblAlgn val="ctr"/>
        <c:lblOffset val="100"/>
      </c:catAx>
      <c:valAx>
        <c:axId val="123585280"/>
        <c:scaling>
          <c:orientation val="minMax"/>
          <c:max val="50000"/>
          <c:min val="0"/>
        </c:scaling>
        <c:delete val="1"/>
        <c:axPos val="l"/>
        <c:majorGridlines/>
        <c:numFmt formatCode="0.0" sourceLinked="1"/>
        <c:tickLblPos val="nextTo"/>
        <c:crossAx val="123583488"/>
        <c:crosses val="autoZero"/>
        <c:crossBetween val="between"/>
        <c:majorUnit val="10000"/>
      </c:valAx>
      <c:spPr>
        <a:noFill/>
        <a:ln w="25390">
          <a:noFill/>
        </a:ln>
      </c:spPr>
    </c:plotArea>
    <c:plotVisOnly val="1"/>
    <c:dispBlanksAs val="gap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/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Госпрограммы за счет республиканского</a:t>
            </a:r>
            <a:r>
              <a:rPr lang="ru-RU" sz="180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Чувашской Республики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</c:rich>
      </c:tx>
      <c:layout>
        <c:manualLayout>
          <c:xMode val="edge"/>
          <c:yMode val="edge"/>
          <c:x val="6.6350845276450757E-2"/>
          <c:y val="1.1699613284977478E-3"/>
        </c:manualLayout>
      </c:layout>
    </c:title>
    <c:plotArea>
      <c:layout>
        <c:manualLayout>
          <c:layoutTarget val="inner"/>
          <c:xMode val="edge"/>
          <c:yMode val="edge"/>
          <c:x val="7.4967943376661864E-2"/>
          <c:y val="0.14929467502088808"/>
          <c:w val="0.76398090890089465"/>
          <c:h val="0.5308872937505866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на 2015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dLbls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Использование минерально-сырьевых ресурсов и оценка их состояния</c:v>
                </c:pt>
                <c:pt idx="1">
                  <c:v>Повышение экологической безопасности в Чувашской Республике</c:v>
                </c:pt>
                <c:pt idx="2">
                  <c:v>Охрана и воспроизводство объектов животного мра и среды их обитания, в том числе охотничьих ресурсов, на территории Чувашской Республики</c:v>
                </c:pt>
                <c:pt idx="3">
                  <c:v>Развитие водохозяйственного комплекса Российской Федерации</c:v>
                </c:pt>
                <c:pt idx="4">
                  <c:v>Развитие лесного хозяйства Чувашской Республики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">
                  <c:v>0</c:v>
                </c:pt>
                <c:pt idx="1">
                  <c:v>13844.5</c:v>
                </c:pt>
                <c:pt idx="2" formatCode="0.0">
                  <c:v>7053.9</c:v>
                </c:pt>
                <c:pt idx="3">
                  <c:v>29936.5</c:v>
                </c:pt>
                <c:pt idx="4">
                  <c:v>21398.5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2015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dLbls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Использование минерально-сырьевых ресурсов и оценка их состояния</c:v>
                </c:pt>
                <c:pt idx="1">
                  <c:v>Повышение экологической безопасности в Чувашской Республике</c:v>
                </c:pt>
                <c:pt idx="2">
                  <c:v>Охрана и воспроизводство объектов животного мра и среды их обитания, в том числе охотничьих ресурсов, на территории Чувашской Республики</c:v>
                </c:pt>
                <c:pt idx="3">
                  <c:v>Развитие водохозяйственного комплекса Российской Федерации</c:v>
                </c:pt>
                <c:pt idx="4">
                  <c:v>Развитие лесного хозяйства Чувашской Республики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9690.7999999999902</c:v>
                </c:pt>
                <c:pt idx="2" formatCode="0.0">
                  <c:v>7018</c:v>
                </c:pt>
                <c:pt idx="3">
                  <c:v>26265.1</c:v>
                </c:pt>
                <c:pt idx="4">
                  <c:v>21377.7</c:v>
                </c:pt>
              </c:numCache>
            </c:numRef>
          </c:val>
        </c:ser>
        <c:gapWidth val="100"/>
        <c:axId val="136393472"/>
        <c:axId val="136395008"/>
      </c:barChart>
      <c:catAx>
        <c:axId val="136393472"/>
        <c:scaling>
          <c:orientation val="minMax"/>
        </c:scaling>
        <c:axPos val="b"/>
        <c:tickLblPos val="nextTo"/>
        <c:txPr>
          <a:bodyPr rot="0" vert="horz"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6395008"/>
        <c:crosses val="autoZero"/>
        <c:auto val="1"/>
        <c:lblAlgn val="ctr"/>
        <c:lblOffset val="100"/>
      </c:catAx>
      <c:valAx>
        <c:axId val="136395008"/>
        <c:scaling>
          <c:orientation val="minMax"/>
          <c:max val="30000"/>
          <c:min val="0"/>
        </c:scaling>
        <c:axPos val="l"/>
        <c:majorGridlines/>
        <c:numFmt formatCode="0" sourceLinked="1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6393472"/>
        <c:crosses val="autoZero"/>
        <c:crossBetween val="between"/>
        <c:majorUnit val="5000"/>
        <c:minorUnit val="500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6238264015862642"/>
          <c:y val="0.38088337406954847"/>
          <c:w val="0.12869885926045882"/>
          <c:h val="8.4468045217198098E-2"/>
        </c:manualLayout>
      </c:layout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6"/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отрасли «Транспорт» в 2015 году, тыс. рублей</a:t>
            </a:r>
          </a:p>
        </c:rich>
      </c:tx>
      <c:layout>
        <c:manualLayout>
          <c:xMode val="edge"/>
          <c:yMode val="edge"/>
          <c:x val="0.13105544731705521"/>
          <c:y val="1.069325630485502E-3"/>
        </c:manualLayout>
      </c:layout>
    </c:title>
    <c:plotArea>
      <c:layout>
        <c:manualLayout>
          <c:layoutTarget val="inner"/>
          <c:xMode val="edge"/>
          <c:yMode val="edge"/>
          <c:x val="7.4644021034699873E-2"/>
          <c:y val="8.2591476764019831E-2"/>
          <c:w val="0.81083809116060268"/>
          <c:h val="0.52757738317676028"/>
        </c:manualLayout>
      </c:layout>
      <c:barChart>
        <c:barDir val="col"/>
        <c:grouping val="clustered"/>
        <c:ser>
          <c:idx val="0"/>
          <c:order val="0"/>
          <c:tx>
            <c:strRef>
              <c:f>Лист1!$C$1</c:f>
              <c:strCache>
                <c:ptCount val="1"/>
                <c:pt idx="0">
                  <c:v>План 2015</c:v>
                </c:pt>
              </c:strCache>
            </c:strRef>
          </c:tx>
          <c:dLbls>
            <c:dLbl>
              <c:idx val="0"/>
              <c:layout>
                <c:manualLayout>
                  <c:x val="-1.4697441025071278E-3"/>
                  <c:y val="1.7636929230085564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8.8184646150427891E-3"/>
                  <c:y val="2.0086502734264114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-1.1757952820057031E-2"/>
                  <c:y val="7.2383932649458804E-3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-7.3487205125356498E-3"/>
                  <c:y val="1.2737782221728448E-2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-7.3487205125355934E-3"/>
                  <c:y val="4.8991470083570971E-4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-8.8184646150427891E-3"/>
                  <c:y val="1.9963059660037811E-2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-1.3227696922564158E-2"/>
                  <c:y val="1.0288208717549902E-2"/>
                </c:manualLayout>
              </c:layout>
              <c:dLblPos val="outEnd"/>
              <c:showVal val="1"/>
            </c:dLbl>
            <c:dLbl>
              <c:idx val="7"/>
              <c:layout>
                <c:manualLayout>
                  <c:x val="-2.0576417435099824E-2"/>
                  <c:y val="1.0288208717549902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Лист1!$A$2:$A$9</c:f>
              <c:strCache>
                <c:ptCount val="8"/>
                <c:pt idx="0">
                  <c:v>На приобретение автотранспортных средств</c:v>
                </c:pt>
                <c:pt idx="1">
                  <c:v>Субсидии ГУП ЧР "Чувашавтотранс" на обеспечение перевозок пассажиров по социально значимым маршрутам</c:v>
                </c:pt>
                <c:pt idx="2">
                  <c:v>Компенсация части потерь в доходах организациям ж/д транспорта в части льгот по тарифам на проезд обучающихся</c:v>
                </c:pt>
                <c:pt idx="3">
                  <c:v>Компенсация части потерь в доходах организациям ж/д транспорта, осуществляющим перевозку пассажиров в пригородном сообщении</c:v>
                </c:pt>
                <c:pt idx="4">
                  <c:v>Отдельные мероприятия по осуществлению аэропортовой деятельности</c:v>
                </c:pt>
                <c:pt idx="5">
                  <c:v>Государственная поддержка регионального авиасообщения</c:v>
                </c:pt>
                <c:pt idx="6">
                  <c:v>Городской электрический транспорт</c:v>
                </c:pt>
                <c:pt idx="7">
                  <c:v>Прочие направления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92711.8</c:v>
                </c:pt>
                <c:pt idx="1">
                  <c:v>76611.7</c:v>
                </c:pt>
                <c:pt idx="2">
                  <c:v>3889.8</c:v>
                </c:pt>
                <c:pt idx="3">
                  <c:v>72000</c:v>
                </c:pt>
                <c:pt idx="4">
                  <c:v>49955.4</c:v>
                </c:pt>
                <c:pt idx="5">
                  <c:v>6829.1</c:v>
                </c:pt>
                <c:pt idx="6">
                  <c:v>20647.3</c:v>
                </c:pt>
                <c:pt idx="7">
                  <c:v>11245.5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Факт 2015</c:v>
                </c:pt>
              </c:strCache>
            </c:strRef>
          </c:tx>
          <c:dLbls>
            <c:dLbl>
              <c:idx val="0"/>
              <c:layout>
                <c:manualLayout>
                  <c:x val="1.0288208717549902E-2"/>
                  <c:y val="2.0086502734264114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1.1757952820057004E-2"/>
                  <c:y val="2.0086502734264114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5.8789764100285174E-3"/>
                  <c:y val="1.2137540273302966E-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8.8184646150427891E-3"/>
                  <c:y val="1.2737782221728448E-2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1.4697441025071234E-2"/>
                  <c:y val="4.8991470083570971E-4"/>
                </c:manualLayout>
              </c:layout>
              <c:dLblPos val="outEnd"/>
              <c:showVal val="1"/>
            </c:dLbl>
            <c:dLbl>
              <c:idx val="5"/>
              <c:layout>
                <c:manualLayout>
                  <c:x val="4.4092323075213971E-3"/>
                  <c:y val="2.0111962868323306E-2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7.3487205125356498E-3"/>
                  <c:y val="1.0288208717549902E-2"/>
                </c:manualLayout>
              </c:layout>
              <c:dLblPos val="outEnd"/>
              <c:showVal val="1"/>
            </c:dLbl>
            <c:dLbl>
              <c:idx val="7"/>
              <c:layout>
                <c:manualLayout>
                  <c:x val="0"/>
                  <c:y val="1.0288208717549902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Лист1!$A$2:$A$9</c:f>
              <c:strCache>
                <c:ptCount val="8"/>
                <c:pt idx="0">
                  <c:v>На приобретение автотранспортных средств</c:v>
                </c:pt>
                <c:pt idx="1">
                  <c:v>Субсидии ГУП ЧР "Чувашавтотранс" на обеспечение перевозок пассажиров по социально значимым маршрутам</c:v>
                </c:pt>
                <c:pt idx="2">
                  <c:v>Компенсация части потерь в доходах организациям ж/д транспорта в части льгот по тарифам на проезд обучающихся</c:v>
                </c:pt>
                <c:pt idx="3">
                  <c:v>Компенсация части потерь в доходах организациям ж/д транспорта, осуществляющим перевозку пассажиров в пригородном сообщении</c:v>
                </c:pt>
                <c:pt idx="4">
                  <c:v>Отдельные мероприятия по осуществлению аэропортовой деятельности</c:v>
                </c:pt>
                <c:pt idx="5">
                  <c:v>Государственная поддержка регионального авиасообщения</c:v>
                </c:pt>
                <c:pt idx="6">
                  <c:v>Городской электрический транспорт</c:v>
                </c:pt>
                <c:pt idx="7">
                  <c:v>Прочие направления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86464.5</c:v>
                </c:pt>
                <c:pt idx="1">
                  <c:v>76611.7</c:v>
                </c:pt>
                <c:pt idx="2">
                  <c:v>3889.8</c:v>
                </c:pt>
                <c:pt idx="3">
                  <c:v>71999.600000000006</c:v>
                </c:pt>
                <c:pt idx="4">
                  <c:v>49955.4</c:v>
                </c:pt>
                <c:pt idx="5">
                  <c:v>6795.1</c:v>
                </c:pt>
                <c:pt idx="6">
                  <c:v>20647.3</c:v>
                </c:pt>
                <c:pt idx="7">
                  <c:v>10955.4</c:v>
                </c:pt>
              </c:numCache>
            </c:numRef>
          </c:val>
        </c:ser>
        <c:gapWidth val="100"/>
        <c:axId val="137943680"/>
        <c:axId val="138027392"/>
      </c:barChart>
      <c:catAx>
        <c:axId val="137943680"/>
        <c:scaling>
          <c:orientation val="minMax"/>
        </c:scaling>
        <c:axPos val="b"/>
        <c:tickLblPos val="low"/>
        <c:txPr>
          <a:bodyPr rot="0" vert="horz" anchor="t" anchorCtr="1"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8027392"/>
        <c:crosses val="autoZero"/>
        <c:auto val="1"/>
        <c:lblAlgn val="ctr"/>
        <c:lblOffset val="0"/>
        <c:tickLblSkip val="1"/>
      </c:catAx>
      <c:valAx>
        <c:axId val="138027392"/>
        <c:scaling>
          <c:orientation val="minMax"/>
          <c:max val="10000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7943680"/>
        <c:crosses val="autoZero"/>
        <c:crossBetween val="between"/>
        <c:majorUnit val="10000"/>
        <c:minorUnit val="2000"/>
      </c:valAx>
    </c:plotArea>
    <c:legend>
      <c:legendPos val="r"/>
      <c:layout>
        <c:manualLayout>
          <c:xMode val="edge"/>
          <c:yMode val="edge"/>
          <c:x val="0.90284254775666228"/>
          <c:y val="0.13651449028811621"/>
          <c:w val="9.7121548373577268E-2"/>
          <c:h val="0.21183062993000767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24945472440944891"/>
          <c:y val="6.6504018049657054E-2"/>
          <c:w val="0.57278969816272962"/>
          <c:h val="0.76904358454568988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Республиканский бюджет</c:v>
                </c:pt>
              </c:strCache>
            </c:strRef>
          </c:tx>
          <c:spPr>
            <a:solidFill>
              <a:srgbClr val="3CA2BE"/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872,3</a:t>
                    </a:r>
                    <a:endParaRPr lang="en-US" dirty="0"/>
                  </a:p>
                </c:rich>
              </c:tx>
              <c:dLblPos val="ctr"/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937,0</a:t>
                    </a:r>
                    <a:endParaRPr lang="en-US" dirty="0"/>
                  </a:p>
                </c:rich>
              </c:tx>
              <c:dLblPos val="ctr"/>
              <c:showVal val="1"/>
            </c:dLbl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872.3</c:v>
                </c:pt>
                <c:pt idx="1">
                  <c:v>937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Федеральный бюджет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dLbls>
            <c:numFmt formatCode="#,##0.0" sourceLinked="0"/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1512.9</c:v>
                </c:pt>
                <c:pt idx="1">
                  <c:v>1899.5</c:v>
                </c:pt>
              </c:numCache>
            </c:numRef>
          </c:val>
        </c:ser>
        <c:dLbls>
          <c:showVal val="1"/>
        </c:dLbls>
        <c:gapWidth val="132"/>
        <c:overlap val="100"/>
        <c:axId val="138744960"/>
        <c:axId val="138746496"/>
      </c:barChart>
      <c:catAx>
        <c:axId val="1387449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>
                <a:latin typeface="TimesET" pitchFamily="2" charset="0"/>
              </a:defRPr>
            </a:pPr>
            <a:endParaRPr lang="ru-RU"/>
          </a:p>
        </c:txPr>
        <c:crossAx val="138746496"/>
        <c:crosses val="autoZero"/>
        <c:auto val="1"/>
        <c:lblAlgn val="ctr"/>
        <c:lblOffset val="100"/>
      </c:catAx>
      <c:valAx>
        <c:axId val="138746496"/>
        <c:scaling>
          <c:orientation val="minMax"/>
          <c:max val="4000"/>
          <c:min val="0"/>
        </c:scaling>
        <c:delete val="1"/>
        <c:axPos val="l"/>
        <c:majorGridlines/>
        <c:numFmt formatCode="0.0" sourceLinked="1"/>
        <c:tickLblPos val="nextTo"/>
        <c:crossAx val="138744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001738845144357"/>
          <c:y val="0.26374660566941732"/>
          <c:w val="0.16164927821522321"/>
          <c:h val="0.52930251648309001"/>
        </c:manualLayout>
      </c:layout>
      <c:txPr>
        <a:bodyPr/>
        <a:lstStyle/>
        <a:p>
          <a:pPr>
            <a:defRPr sz="1200" b="1">
              <a:latin typeface="TimesET" pitchFamily="2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5596512127870241"/>
          <c:y val="0.19979427500084529"/>
          <c:w val="0.80959302898933749"/>
          <c:h val="0.69417949009855473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3.1310772483600113E-3"/>
                  <c:y val="-0.24658606548581971"/>
                </c:manualLayout>
              </c:layout>
              <c:showVal val="1"/>
            </c:dLbl>
            <c:dLbl>
              <c:idx val="1"/>
              <c:layout>
                <c:manualLayout>
                  <c:x val="3.1310772483600113E-3"/>
                  <c:y val="-0.35906391991794839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2014 год</c:v>
                </c:pt>
                <c:pt idx="1">
                  <c:v>2015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1834.1</c:v>
                </c:pt>
                <c:pt idx="1">
                  <c:v>2911.5</c:v>
                </c:pt>
              </c:numCache>
            </c:numRef>
          </c:val>
        </c:ser>
        <c:overlap val="100"/>
        <c:axId val="139372800"/>
        <c:axId val="139378688"/>
      </c:barChart>
      <c:catAx>
        <c:axId val="139372800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>
                <a:latin typeface="TimesET" pitchFamily="2" charset="0"/>
              </a:defRPr>
            </a:pPr>
            <a:endParaRPr lang="ru-RU"/>
          </a:p>
        </c:txPr>
        <c:crossAx val="139378688"/>
        <c:crosses val="autoZero"/>
        <c:auto val="1"/>
        <c:lblAlgn val="ctr"/>
        <c:lblOffset val="100"/>
      </c:catAx>
      <c:valAx>
        <c:axId val="13937868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tickLblPos val="nextTo"/>
        <c:crossAx val="1393728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1">
                <a:latin typeface="TimesET" pitchFamily="2" charset="0"/>
              </a:defRPr>
            </a:pPr>
            <a:r>
              <a:rPr lang="ru-RU" sz="1400" b="1" dirty="0" smtClean="0">
                <a:latin typeface="TimesET" pitchFamily="2" charset="0"/>
              </a:rPr>
              <a:t>Структура</a:t>
            </a:r>
            <a:r>
              <a:rPr lang="ru-RU" sz="1400" b="1" baseline="0" dirty="0" smtClean="0">
                <a:latin typeface="TimesET" pitchFamily="2" charset="0"/>
              </a:rPr>
              <a:t> Дорожного фонда Чувашской Республики за 2015 год</a:t>
            </a:r>
            <a:endParaRPr lang="ru-RU" sz="1400" b="1" dirty="0">
              <a:latin typeface="TimesET" pitchFamily="2" charset="0"/>
            </a:endParaRPr>
          </a:p>
        </c:rich>
      </c:tx>
      <c:layout>
        <c:manualLayout>
          <c:xMode val="edge"/>
          <c:yMode val="edge"/>
          <c:x val="0.14434397563897183"/>
          <c:y val="0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19328930627182941"/>
                  <c:y val="4.0138861639486864E-2"/>
                </c:manualLayout>
              </c:layout>
              <c:showVal val="1"/>
            </c:dLbl>
            <c:dLbl>
              <c:idx val="1"/>
              <c:layout>
                <c:manualLayout>
                  <c:x val="0.13053818328613584"/>
                  <c:y val="-8.33300385146697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ET" pitchFamily="2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Строительство и реконструкция</c:v>
                </c:pt>
                <c:pt idx="1">
                  <c:v>Капитальный ремонт, ремонт и содержание</c:v>
                </c:pt>
                <c:pt idx="2">
                  <c:v>Прочие расходы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1344.8</c:v>
                </c:pt>
                <c:pt idx="1">
                  <c:v>1484.4</c:v>
                </c:pt>
                <c:pt idx="2">
                  <c:v>82.3</c:v>
                </c:pt>
              </c:numCache>
            </c:numRef>
          </c:val>
        </c:ser>
        <c:firstSliceAng val="0"/>
      </c:pieChart>
    </c:plotArea>
    <c:legend>
      <c:legendPos val="r"/>
      <c:txPr>
        <a:bodyPr/>
        <a:lstStyle/>
        <a:p>
          <a:pPr>
            <a:defRPr sz="1100">
              <a:latin typeface="TimesET" pitchFamily="2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layout>
        <c:manualLayout>
          <c:xMode val="edge"/>
          <c:yMode val="edge"/>
          <c:x val="6.0577346564667352E-2"/>
          <c:y val="3.3367163408269986E-2"/>
        </c:manualLayout>
      </c:layout>
      <c:txPr>
        <a:bodyPr/>
        <a:lstStyle/>
        <a:p>
          <a:pPr>
            <a:defRPr sz="2400" b="1">
              <a:solidFill>
                <a:schemeClr val="tx1"/>
              </a:solidFill>
              <a:latin typeface="TimesET" pitchFamily="2" charset="0"/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9.2627852857619153E-2"/>
          <c:y val="0.21553442260169303"/>
          <c:w val="0.38063082276572446"/>
          <c:h val="0.576089893915691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Государственная поддержка</c:v>
                </c:pt>
              </c:strCache>
            </c:strRef>
          </c:tx>
          <c:dLbls>
            <c:dLbl>
              <c:idx val="5"/>
              <c:layout>
                <c:manualLayout>
                  <c:x val="1.8555353968606664E-2"/>
                  <c:y val="2.1568549440452562E-3"/>
                </c:manualLayout>
              </c:layout>
              <c:showPercent val="1"/>
            </c:dLbl>
            <c:dLbl>
              <c:idx val="6"/>
              <c:layout>
                <c:manualLayout>
                  <c:x val="-3.3891323583093991E-2"/>
                  <c:y val="-8.4657635638082429E-2"/>
                </c:manualLayout>
              </c:layout>
              <c:showPercent val="1"/>
            </c:dLbl>
            <c:dLbl>
              <c:idx val="7"/>
              <c:layout>
                <c:manualLayout>
                  <c:x val="4.2408621264304006E-3"/>
                  <c:y val="-6.7897077450918913E-2"/>
                </c:manualLayout>
              </c:layout>
              <c:showPercent val="1"/>
            </c:dLbl>
            <c:dLbl>
              <c:idx val="8"/>
              <c:layout>
                <c:manualLayout>
                  <c:x val="-2.8558458782357507E-2"/>
                  <c:y val="-1.1901267727009321E-2"/>
                </c:manualLayout>
              </c:layout>
              <c:showPercent val="1"/>
            </c:dLbl>
            <c:dLbl>
              <c:idx val="9"/>
              <c:layout>
                <c:manualLayout>
                  <c:x val="7.1895781421112012E-2"/>
                  <c:y val="-6.2566246393043395E-2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400" b="1">
                    <a:latin typeface="TimesET" pitchFamily="2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Лист1!$A$2:$A$11</c:f>
              <c:strCache>
                <c:ptCount val="10"/>
                <c:pt idx="0">
                  <c:v>Материнский капитал</c:v>
                </c:pt>
                <c:pt idx="1">
                  <c:v>Социальные выплаты на жилье и расходы, связанные с привлечением кредитных ресурсов на строительство жилья</c:v>
                </c:pt>
                <c:pt idx="2">
                  <c:v>Образование</c:v>
                </c:pt>
                <c:pt idx="3">
                  <c:v>Жилищное строительсво</c:v>
                </c:pt>
                <c:pt idx="4">
                  <c:v>Физическая культура и спорт</c:v>
                </c:pt>
                <c:pt idx="5">
                  <c:v>Здравоохранение и социальная политика</c:v>
                </c:pt>
                <c:pt idx="6">
                  <c:v>Инженерная инфраструктура</c:v>
                </c:pt>
                <c:pt idx="7">
                  <c:v>Культура</c:v>
                </c:pt>
                <c:pt idx="8">
                  <c:v>Инфраструктура малого бизнеса</c:v>
                </c:pt>
                <c:pt idx="9">
                  <c:v>Дорожное хозяйство</c:v>
                </c:pt>
              </c:strCache>
            </c:strRef>
          </c:cat>
          <c:val>
            <c:numRef>
              <c:f>Лист1!$B$2:$B$11</c:f>
              <c:numCache>
                <c:formatCode>#,##0.0</c:formatCode>
                <c:ptCount val="10"/>
                <c:pt idx="0">
                  <c:v>2977201.4</c:v>
                </c:pt>
                <c:pt idx="1">
                  <c:v>1064389.9000000004</c:v>
                </c:pt>
                <c:pt idx="2">
                  <c:v>739393.1</c:v>
                </c:pt>
                <c:pt idx="3">
                  <c:v>1402844.9</c:v>
                </c:pt>
                <c:pt idx="4">
                  <c:v>882496.5</c:v>
                </c:pt>
                <c:pt idx="5">
                  <c:v>249255.7</c:v>
                </c:pt>
                <c:pt idx="6">
                  <c:v>580470</c:v>
                </c:pt>
                <c:pt idx="7">
                  <c:v>399328.3</c:v>
                </c:pt>
                <c:pt idx="8">
                  <c:v>190433.3</c:v>
                </c:pt>
                <c:pt idx="9">
                  <c:v>1429312</c:v>
                </c:pt>
              </c:numCache>
            </c:numRef>
          </c:val>
        </c:ser>
        <c:firstSliceAng val="247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 sz="1600">
                <a:latin typeface="TimesET" pitchFamily="2" charset="0"/>
              </a:defRPr>
            </a:pPr>
            <a:r>
              <a:rPr lang="ru-RU" sz="1600" dirty="0">
                <a:latin typeface="TimesET" pitchFamily="2" charset="0"/>
              </a:rPr>
              <a:t>Объем произведенной продукции </a:t>
            </a:r>
            <a:r>
              <a:rPr lang="ru-RU" sz="1600" dirty="0" smtClean="0">
                <a:latin typeface="TimesET" pitchFamily="2" charset="0"/>
              </a:rPr>
              <a:t>в Чувашской Республике</a:t>
            </a:r>
          </a:p>
          <a:p>
            <a:pPr>
              <a:defRPr sz="1600">
                <a:latin typeface="TimesET" pitchFamily="2" charset="0"/>
              </a:defRPr>
            </a:pPr>
            <a:r>
              <a:rPr lang="ru-RU" sz="1600" dirty="0" smtClean="0">
                <a:solidFill>
                  <a:srgbClr val="C00000"/>
                </a:solidFill>
                <a:latin typeface="TimesET" pitchFamily="2" charset="0"/>
              </a:rPr>
              <a:t>(</a:t>
            </a:r>
            <a:r>
              <a:rPr lang="ru-RU" sz="1600" dirty="0">
                <a:solidFill>
                  <a:srgbClr val="C00000"/>
                </a:solidFill>
                <a:latin typeface="TimesET" pitchFamily="2" charset="0"/>
              </a:rPr>
              <a:t>33,07 млрд. рублей)</a:t>
            </a:r>
          </a:p>
        </c:rich>
      </c:tx>
      <c:layout>
        <c:manualLayout>
          <c:xMode val="edge"/>
          <c:yMode val="edge"/>
          <c:x val="0.12005957671369849"/>
          <c:y val="0"/>
        </c:manualLayout>
      </c:layout>
    </c:title>
    <c:plotArea>
      <c:layout>
        <c:manualLayout>
          <c:layoutTarget val="inner"/>
          <c:xMode val="edge"/>
          <c:yMode val="edge"/>
          <c:x val="0.16036854490915137"/>
          <c:y val="0.32435115942585152"/>
          <c:w val="0.65722085172354672"/>
          <c:h val="0.5875305572422067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произведенной продукции (33,07 млрд. рублей)</c:v>
                </c:pt>
              </c:strCache>
            </c:strRef>
          </c:tx>
          <c:dPt>
            <c:idx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0.24895403036026331"/>
                  <c:y val="3.0670385828211359E-2"/>
                </c:manualLayout>
              </c:layout>
              <c:spPr/>
              <c:txPr>
                <a:bodyPr/>
                <a:lstStyle/>
                <a:p>
                  <a:pPr>
                    <a:defRPr sz="20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-0.20076572931290471"/>
                  <c:y val="-9.414311059746606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0.30000000000000027</c:v>
                </c:pt>
                <c:pt idx="1">
                  <c:v>0.70000000000000051</c:v>
                </c:pt>
              </c:numCache>
            </c:numRef>
          </c:val>
        </c:ser>
        <c:firstSliceAng val="251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9.5939643859015697E-2"/>
          <c:y val="3.5587454107166384E-2"/>
          <c:w val="0.88733394702175861"/>
          <c:h val="0.7061424699581186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4.1498657011965999E-3"/>
                  <c:y val="-2.8124999999999928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/>
                      <a:t>6,24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9.7771123073867247E-3"/>
                  <c:y val="-3.437496843785039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81,77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расселяемые граждане, тыс. чел.</c:v>
                </c:pt>
                <c:pt idx="1">
                  <c:v>расселяемая площадь, тыс.кв.м.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1.4524529954188126E-2"/>
                  <c:y val="-3.437500000000005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6,52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4.3321996209175422E-2"/>
                  <c:y val="-2.666893433197180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81,95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расселяемые граждане, тыс. чел.</c:v>
                </c:pt>
                <c:pt idx="1">
                  <c:v>расселяемая площадь, тыс.кв.м.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104.5</c:v>
                </c:pt>
                <c:pt idx="1">
                  <c:v>100.2</c:v>
                </c:pt>
              </c:numCache>
            </c:numRef>
          </c:val>
        </c:ser>
        <c:shape val="cylinder"/>
        <c:axId val="138112000"/>
        <c:axId val="138113792"/>
        <c:axId val="0"/>
      </c:bar3DChart>
      <c:catAx>
        <c:axId val="13811200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38113792"/>
        <c:crosses val="autoZero"/>
        <c:auto val="1"/>
        <c:lblAlgn val="ctr"/>
        <c:lblOffset val="100"/>
      </c:catAx>
      <c:valAx>
        <c:axId val="13811379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8112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7400995848946112E-2"/>
          <c:y val="0.90363751069505982"/>
          <c:w val="0.7209485141381613"/>
          <c:h val="6.865705397812942E-2"/>
        </c:manualLayout>
      </c:layout>
      <c:txPr>
        <a:bodyPr/>
        <a:lstStyle/>
        <a:p>
          <a:pPr>
            <a:defRPr sz="1600" b="1" i="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5.8303898281274495E-3"/>
                  <c:y val="-7.4522236183460142E-3"/>
                </c:manualLayout>
              </c:layout>
              <c:showVal val="1"/>
            </c:dLbl>
            <c:dLbl>
              <c:idx val="1"/>
              <c:layout>
                <c:manualLayout>
                  <c:x val="-1.0203182199223042E-2"/>
                  <c:y val="-2.7445111732499233E-2"/>
                </c:manualLayout>
              </c:layout>
              <c:showVal val="1"/>
            </c:dLbl>
            <c:dLbl>
              <c:idx val="2"/>
              <c:layout>
                <c:manualLayout>
                  <c:x val="-7.2879872851593207E-3"/>
                  <c:y val="1.1378664019410081E-2"/>
                </c:manualLayout>
              </c:layout>
              <c:showVal val="1"/>
            </c:dLbl>
            <c:dLbl>
              <c:idx val="6"/>
              <c:layout>
                <c:manualLayout>
                  <c:x val="-2.9151949140637265E-3"/>
                  <c:y val="-2.4840745394486686E-3"/>
                </c:manualLayout>
              </c:layout>
              <c:showVal val="1"/>
            </c:dLbl>
            <c:dLbl>
              <c:idx val="13"/>
              <c:layout>
                <c:manualLayout>
                  <c:x val="0"/>
                  <c:y val="-2.4840745394486686E-3"/>
                </c:manualLayout>
              </c:layout>
              <c:showVal val="1"/>
            </c:dLbl>
            <c:dLbl>
              <c:idx val="14"/>
              <c:layout>
                <c:manualLayout>
                  <c:x val="5.8303898281274495E-3"/>
                  <c:y val="-2.4840745394486686E-3"/>
                </c:manualLayout>
              </c:layout>
              <c:showVal val="1"/>
            </c:dLbl>
            <c:dLbl>
              <c:idx val="16"/>
              <c:layout>
                <c:manualLayout>
                  <c:x val="-4.3727923710955904E-3"/>
                  <c:y val="0"/>
                </c:manualLayout>
              </c:layout>
              <c:showVal val="1"/>
            </c:dLbl>
            <c:dLbl>
              <c:idx val="18"/>
              <c:layout>
                <c:manualLayout>
                  <c:x val="0"/>
                  <c:y val="-2.4840745394486686E-3"/>
                </c:manualLayout>
              </c:layout>
              <c:showVal val="1"/>
            </c:dLbl>
            <c:txPr>
              <a:bodyPr/>
              <a:lstStyle/>
              <a:p>
                <a:pPr>
                  <a:defRPr sz="950" b="1"/>
                </a:pPr>
                <a:endParaRPr lang="ru-RU"/>
              </a:p>
            </c:txPr>
            <c:showVal val="1"/>
          </c:dLbls>
          <c:cat>
            <c:strRef>
              <c:f>Лист1!$A$2:$A$27</c:f>
              <c:strCache>
                <c:ptCount val="26"/>
                <c:pt idx="0">
                  <c:v>Алатырский</c:v>
                </c:pt>
                <c:pt idx="1">
                  <c:v>Аликовский</c:v>
                </c:pt>
                <c:pt idx="2">
                  <c:v>Батыревский</c:v>
                </c:pt>
                <c:pt idx="3">
                  <c:v>Вурнарский</c:v>
                </c:pt>
                <c:pt idx="4">
                  <c:v>Ибресинский</c:v>
                </c:pt>
                <c:pt idx="5">
                  <c:v>Канашский</c:v>
                </c:pt>
                <c:pt idx="6">
                  <c:v>Козловский</c:v>
                </c:pt>
                <c:pt idx="7">
                  <c:v>Комсомольский</c:v>
                </c:pt>
                <c:pt idx="8">
                  <c:v>Красноармейский</c:v>
                </c:pt>
                <c:pt idx="9">
                  <c:v>Красночетайский</c:v>
                </c:pt>
                <c:pt idx="10">
                  <c:v>Марпосадский</c:v>
                </c:pt>
                <c:pt idx="11">
                  <c:v>Моргаушский</c:v>
                </c:pt>
                <c:pt idx="12">
                  <c:v>Порецкий</c:v>
                </c:pt>
                <c:pt idx="13">
                  <c:v>Урмарский</c:v>
                </c:pt>
                <c:pt idx="14">
                  <c:v>Цивильский</c:v>
                </c:pt>
                <c:pt idx="15">
                  <c:v>Чебоксарский</c:v>
                </c:pt>
                <c:pt idx="16">
                  <c:v>Шемуршинский</c:v>
                </c:pt>
                <c:pt idx="17">
                  <c:v>Шумерлинский</c:v>
                </c:pt>
                <c:pt idx="18">
                  <c:v>Ядринский</c:v>
                </c:pt>
                <c:pt idx="19">
                  <c:v>Яльчикский</c:v>
                </c:pt>
                <c:pt idx="20">
                  <c:v>Янтиковский</c:v>
                </c:pt>
                <c:pt idx="21">
                  <c:v>г. Алатырь</c:v>
                </c:pt>
                <c:pt idx="22">
                  <c:v>г. Канаш</c:v>
                </c:pt>
                <c:pt idx="23">
                  <c:v>г. Новочебоксарск</c:v>
                </c:pt>
                <c:pt idx="24">
                  <c:v>г. Шумерля</c:v>
                </c:pt>
                <c:pt idx="25">
                  <c:v>г. Чебоксары</c:v>
                </c:pt>
              </c:strCache>
            </c:strRef>
          </c:cat>
          <c:val>
            <c:numRef>
              <c:f>Лист1!$B$2:$B$27</c:f>
              <c:numCache>
                <c:formatCode>#,##0.0</c:formatCode>
                <c:ptCount val="26"/>
                <c:pt idx="0">
                  <c:v>232.03669191000003</c:v>
                </c:pt>
                <c:pt idx="1">
                  <c:v>325.4395478499996</c:v>
                </c:pt>
                <c:pt idx="2">
                  <c:v>516.51782297</c:v>
                </c:pt>
                <c:pt idx="3">
                  <c:v>421.79160927999959</c:v>
                </c:pt>
                <c:pt idx="4">
                  <c:v>346.30456578000002</c:v>
                </c:pt>
                <c:pt idx="5">
                  <c:v>491.19365305999969</c:v>
                </c:pt>
                <c:pt idx="6">
                  <c:v>277.52503999999959</c:v>
                </c:pt>
                <c:pt idx="7">
                  <c:v>347.10161960000005</c:v>
                </c:pt>
                <c:pt idx="8">
                  <c:v>199.14937485000002</c:v>
                </c:pt>
                <c:pt idx="9">
                  <c:v>290.06897655999967</c:v>
                </c:pt>
                <c:pt idx="10">
                  <c:v>288.17163024999974</c:v>
                </c:pt>
                <c:pt idx="11">
                  <c:v>410.11090137000002</c:v>
                </c:pt>
                <c:pt idx="12">
                  <c:v>139.29010470999998</c:v>
                </c:pt>
                <c:pt idx="13">
                  <c:v>364.05442944999993</c:v>
                </c:pt>
                <c:pt idx="14">
                  <c:v>364.15539366000002</c:v>
                </c:pt>
                <c:pt idx="15">
                  <c:v>683.602982</c:v>
                </c:pt>
                <c:pt idx="16">
                  <c:v>205.41049329000001</c:v>
                </c:pt>
                <c:pt idx="17">
                  <c:v>147.25110236000003</c:v>
                </c:pt>
                <c:pt idx="18">
                  <c:v>363.16533553999994</c:v>
                </c:pt>
                <c:pt idx="19">
                  <c:v>282.03934583999995</c:v>
                </c:pt>
                <c:pt idx="20">
                  <c:v>204.64370899999992</c:v>
                </c:pt>
                <c:pt idx="21">
                  <c:v>360.47706791999974</c:v>
                </c:pt>
                <c:pt idx="22">
                  <c:v>461.54394933000032</c:v>
                </c:pt>
                <c:pt idx="23">
                  <c:v>1024.7740551100001</c:v>
                </c:pt>
                <c:pt idx="24">
                  <c:v>358.90449715</c:v>
                </c:pt>
                <c:pt idx="25">
                  <c:v>4725.3230911600003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Лист1!$A$2:$A$27</c:f>
              <c:strCache>
                <c:ptCount val="26"/>
                <c:pt idx="0">
                  <c:v>Алатырский</c:v>
                </c:pt>
                <c:pt idx="1">
                  <c:v>Аликовский</c:v>
                </c:pt>
                <c:pt idx="2">
                  <c:v>Батыревский</c:v>
                </c:pt>
                <c:pt idx="3">
                  <c:v>Вурнарский</c:v>
                </c:pt>
                <c:pt idx="4">
                  <c:v>Ибресинский</c:v>
                </c:pt>
                <c:pt idx="5">
                  <c:v>Канашский</c:v>
                </c:pt>
                <c:pt idx="6">
                  <c:v>Козловский</c:v>
                </c:pt>
                <c:pt idx="7">
                  <c:v>Комсомольский</c:v>
                </c:pt>
                <c:pt idx="8">
                  <c:v>Красноармейский</c:v>
                </c:pt>
                <c:pt idx="9">
                  <c:v>Красночетайский</c:v>
                </c:pt>
                <c:pt idx="10">
                  <c:v>Марпосадский</c:v>
                </c:pt>
                <c:pt idx="11">
                  <c:v>Моргаушский</c:v>
                </c:pt>
                <c:pt idx="12">
                  <c:v>Порецкий</c:v>
                </c:pt>
                <c:pt idx="13">
                  <c:v>Урмарский</c:v>
                </c:pt>
                <c:pt idx="14">
                  <c:v>Цивильский</c:v>
                </c:pt>
                <c:pt idx="15">
                  <c:v>Чебоксарский</c:v>
                </c:pt>
                <c:pt idx="16">
                  <c:v>Шемуршинский</c:v>
                </c:pt>
                <c:pt idx="17">
                  <c:v>Шумерлинский</c:v>
                </c:pt>
                <c:pt idx="18">
                  <c:v>Ядринский</c:v>
                </c:pt>
                <c:pt idx="19">
                  <c:v>Яльчикский</c:v>
                </c:pt>
                <c:pt idx="20">
                  <c:v>Янтиковский</c:v>
                </c:pt>
                <c:pt idx="21">
                  <c:v>г. Алатырь</c:v>
                </c:pt>
                <c:pt idx="22">
                  <c:v>г. Канаш</c:v>
                </c:pt>
                <c:pt idx="23">
                  <c:v>г. Новочебоксарск</c:v>
                </c:pt>
                <c:pt idx="24">
                  <c:v>г. Шумерля</c:v>
                </c:pt>
                <c:pt idx="25">
                  <c:v>г. Чебоксары</c:v>
                </c:pt>
              </c:strCache>
            </c:strRef>
          </c:cat>
          <c:val>
            <c:numRef>
              <c:f>Лист1!$C$2:$C$27</c:f>
              <c:numCache>
                <c:formatCode>General</c:formatCode>
                <c:ptCount val="26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Лист1!$A$2:$A$27</c:f>
              <c:strCache>
                <c:ptCount val="26"/>
                <c:pt idx="0">
                  <c:v>Алатырский</c:v>
                </c:pt>
                <c:pt idx="1">
                  <c:v>Аликовский</c:v>
                </c:pt>
                <c:pt idx="2">
                  <c:v>Батыревский</c:v>
                </c:pt>
                <c:pt idx="3">
                  <c:v>Вурнарский</c:v>
                </c:pt>
                <c:pt idx="4">
                  <c:v>Ибресинский</c:v>
                </c:pt>
                <c:pt idx="5">
                  <c:v>Канашский</c:v>
                </c:pt>
                <c:pt idx="6">
                  <c:v>Козловский</c:v>
                </c:pt>
                <c:pt idx="7">
                  <c:v>Комсомольский</c:v>
                </c:pt>
                <c:pt idx="8">
                  <c:v>Красноармейский</c:v>
                </c:pt>
                <c:pt idx="9">
                  <c:v>Красночетайский</c:v>
                </c:pt>
                <c:pt idx="10">
                  <c:v>Марпосадский</c:v>
                </c:pt>
                <c:pt idx="11">
                  <c:v>Моргаушский</c:v>
                </c:pt>
                <c:pt idx="12">
                  <c:v>Порецкий</c:v>
                </c:pt>
                <c:pt idx="13">
                  <c:v>Урмарский</c:v>
                </c:pt>
                <c:pt idx="14">
                  <c:v>Цивильский</c:v>
                </c:pt>
                <c:pt idx="15">
                  <c:v>Чебоксарский</c:v>
                </c:pt>
                <c:pt idx="16">
                  <c:v>Шемуршинский</c:v>
                </c:pt>
                <c:pt idx="17">
                  <c:v>Шумерлинский</c:v>
                </c:pt>
                <c:pt idx="18">
                  <c:v>Ядринский</c:v>
                </c:pt>
                <c:pt idx="19">
                  <c:v>Яльчикский</c:v>
                </c:pt>
                <c:pt idx="20">
                  <c:v>Янтиковский</c:v>
                </c:pt>
                <c:pt idx="21">
                  <c:v>г. Алатырь</c:v>
                </c:pt>
                <c:pt idx="22">
                  <c:v>г. Канаш</c:v>
                </c:pt>
                <c:pt idx="23">
                  <c:v>г. Новочебоксарск</c:v>
                </c:pt>
                <c:pt idx="24">
                  <c:v>г. Шумерля</c:v>
                </c:pt>
                <c:pt idx="25">
                  <c:v>г. Чебоксары</c:v>
                </c:pt>
              </c:strCache>
            </c:strRef>
          </c:cat>
          <c:val>
            <c:numRef>
              <c:f>Лист1!$D$2:$D$27</c:f>
              <c:numCache>
                <c:formatCode>General</c:formatCode>
                <c:ptCount val="2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gapWidth val="262"/>
        <c:overlap val="100"/>
        <c:axId val="142658944"/>
        <c:axId val="143144064"/>
      </c:barChart>
      <c:catAx>
        <c:axId val="142658944"/>
        <c:scaling>
          <c:orientation val="minMax"/>
        </c:scaling>
        <c:axPos val="b"/>
        <c:tickLblPos val="nextTo"/>
        <c:txPr>
          <a:bodyPr rot="-4500000"/>
          <a:lstStyle/>
          <a:p>
            <a:pPr>
              <a:defRPr sz="1200"/>
            </a:pPr>
            <a:endParaRPr lang="ru-RU"/>
          </a:p>
        </c:txPr>
        <c:crossAx val="143144064"/>
        <c:crosses val="autoZero"/>
        <c:auto val="1"/>
        <c:lblAlgn val="ctr"/>
        <c:lblOffset val="10"/>
        <c:tickMarkSkip val="1"/>
      </c:catAx>
      <c:valAx>
        <c:axId val="143144064"/>
        <c:scaling>
          <c:orientation val="minMax"/>
          <c:max val="5000"/>
          <c:min val="0"/>
        </c:scaling>
        <c:axPos val="l"/>
        <c:majorGridlines>
          <c:spPr>
            <a:ln>
              <a:noFill/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2658944"/>
        <c:crosses val="autoZero"/>
        <c:crossBetween val="between"/>
        <c:majorUnit val="500"/>
        <c:minorUnit val="200"/>
      </c:valAx>
      <c:spPr>
        <a:noFill/>
        <a:ln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2.6397635123060492E-2"/>
          <c:y val="8.81398635092462E-2"/>
          <c:w val="0.48947772725754979"/>
          <c:h val="0.76888636760038331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1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1"/>
              <c:dLblPos val="inBase"/>
              <c:showVal val="1"/>
            </c:dLbl>
            <c:dLbl>
              <c:idx val="3"/>
              <c:dLblPos val="inBase"/>
              <c:showVal val="1"/>
            </c:dLbl>
            <c:txPr>
              <a:bodyPr/>
              <a:lstStyle/>
              <a:p>
                <a:pPr>
                  <a:defRPr sz="1800" b="0"/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Лист1!$A$2:$A$5</c:f>
              <c:strCache>
                <c:ptCount val="4"/>
                <c:pt idx="0">
                  <c:v>Государственный долг на 01.01.2015</c:v>
                </c:pt>
                <c:pt idx="1">
                  <c:v>Расходы на обслуживание 2014 год</c:v>
                </c:pt>
                <c:pt idx="2">
                  <c:v>Государственный долг на 01.01.2016</c:v>
                </c:pt>
                <c:pt idx="3">
                  <c:v>Расходы на обслуживание 2015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2000.1</c:v>
                </c:pt>
                <c:pt idx="1">
                  <c:v>415.58</c:v>
                </c:pt>
                <c:pt idx="2">
                  <c:v>1275</c:v>
                </c:pt>
                <c:pt idx="3">
                  <c:v>354.83799999999974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кредиты, привлеченные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dLbls>
            <c:txPr>
              <a:bodyPr/>
              <a:lstStyle/>
              <a:p>
                <a:pPr>
                  <a:defRPr sz="1800" b="0"/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Лист1!$A$2:$A$5</c:f>
              <c:strCache>
                <c:ptCount val="4"/>
                <c:pt idx="0">
                  <c:v>Государственный долг на 01.01.2015</c:v>
                </c:pt>
                <c:pt idx="1">
                  <c:v>Расходы на обслуживание 2014 год</c:v>
                </c:pt>
                <c:pt idx="2">
                  <c:v>Государственный долг на 01.01.2016</c:v>
                </c:pt>
                <c:pt idx="3">
                  <c:v>Расходы на обслуживание 2015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#,##0.0">
                  <c:v>3252.1831000000002</c:v>
                </c:pt>
                <c:pt idx="2" formatCode="#,##0.0">
                  <c:v>8827.93839999999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dLbls>
            <c:txPr>
              <a:bodyPr/>
              <a:lstStyle/>
              <a:p>
                <a:pPr>
                  <a:defRPr sz="1800" b="0"/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Лист1!$A$2:$A$5</c:f>
              <c:strCache>
                <c:ptCount val="4"/>
                <c:pt idx="0">
                  <c:v>Государственный долг на 01.01.2015</c:v>
                </c:pt>
                <c:pt idx="1">
                  <c:v>Расходы на обслуживание 2014 год</c:v>
                </c:pt>
                <c:pt idx="2">
                  <c:v>Государственный долг на 01.01.2016</c:v>
                </c:pt>
                <c:pt idx="3">
                  <c:v>Расходы на обслуживание 2015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#,##0.0">
                  <c:v>662.43729999999925</c:v>
                </c:pt>
                <c:pt idx="2" formatCode="#,##0.0">
                  <c:v>29.153099999999988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Кредиты, привлеченные в кредитных организациях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dLbls>
            <c:txPr>
              <a:bodyPr/>
              <a:lstStyle/>
              <a:p>
                <a:pPr>
                  <a:defRPr sz="1800" b="0"/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Лист1!$A$2:$A$5</c:f>
              <c:strCache>
                <c:ptCount val="4"/>
                <c:pt idx="0">
                  <c:v>Государственный долг на 01.01.2015</c:v>
                </c:pt>
                <c:pt idx="1">
                  <c:v>Расходы на обслуживание 2014 год</c:v>
                </c:pt>
                <c:pt idx="2">
                  <c:v>Государственный долг на 01.01.2016</c:v>
                </c:pt>
                <c:pt idx="3">
                  <c:v>Расходы на обслуживание 2015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 formatCode="#,##0.0">
                  <c:v>5846.8560000000034</c:v>
                </c:pt>
                <c:pt idx="2" formatCode="#,##0.0">
                  <c:v>3700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Кредиты, привлеченные в международных финансовых организациях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dLbls>
            <c:txPr>
              <a:bodyPr/>
              <a:lstStyle/>
              <a:p>
                <a:pPr>
                  <a:defRPr sz="1800" b="0"/>
                </a:pPr>
                <a:endParaRPr lang="ru-RU"/>
              </a:p>
            </c:txPr>
            <c:dLblPos val="ctr"/>
            <c:showVal val="1"/>
          </c:dLbls>
          <c:cat>
            <c:strRef>
              <c:f>Лист1!$A$2:$A$5</c:f>
              <c:strCache>
                <c:ptCount val="4"/>
                <c:pt idx="0">
                  <c:v>Государственный долг на 01.01.2015</c:v>
                </c:pt>
                <c:pt idx="1">
                  <c:v>Расходы на обслуживание 2014 год</c:v>
                </c:pt>
                <c:pt idx="2">
                  <c:v>Государственный долг на 01.01.2016</c:v>
                </c:pt>
                <c:pt idx="3">
                  <c:v>Расходы на обслуживание 2015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 formatCode="#,##0.0">
                  <c:v>500</c:v>
                </c:pt>
                <c:pt idx="2" formatCode="#,##0.0">
                  <c:v>458.33300000000003</c:v>
                </c:pt>
              </c:numCache>
            </c:numRef>
          </c:val>
        </c:ser>
        <c:dLbls>
          <c:showVal val="1"/>
        </c:dLbls>
        <c:gapWidth val="0"/>
        <c:overlap val="100"/>
        <c:axId val="143093120"/>
        <c:axId val="143123584"/>
      </c:barChart>
      <c:lineChart>
        <c:grouping val="stacked"/>
        <c:ser>
          <c:idx val="6"/>
          <c:order val="6"/>
          <c:tx>
            <c:strRef>
              <c:f>Лист1!$H$1</c:f>
              <c:strCache>
                <c:ptCount val="1"/>
                <c:pt idx="0">
                  <c:v>Доля расходов на обслуживание госдолга к расходам бюджета без учета субвенций</c:v>
                </c:pt>
              </c:strCache>
            </c:strRef>
          </c:tx>
          <c:spPr>
            <a:ln w="38100"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Pt>
            <c:idx val="0"/>
            <c:marker>
              <c:symbol val="none"/>
            </c:marker>
          </c:dPt>
          <c:dPt>
            <c:idx val="2"/>
            <c:marker>
              <c:symbol val="none"/>
            </c:marker>
          </c:dPt>
          <c:dLbls>
            <c:dLbl>
              <c:idx val="0"/>
              <c:delete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800" b="1" dirty="0" smtClean="0"/>
                      <a:t>1,1%**</a:t>
                    </a:r>
                    <a:endParaRPr lang="en-US" dirty="0"/>
                  </a:p>
                </c:rich>
              </c:tx>
              <c:dLblPos val="b"/>
              <c:showVal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3.7793883396210017E-2"/>
                  <c:y val="4.1975275977230407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smtClean="0"/>
                      <a:t>0,9%**</a:t>
                    </a:r>
                    <a:endParaRPr lang="en-US" dirty="0"/>
                  </a:p>
                </c:rich>
              </c:tx>
              <c:dLblPos val="r"/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dLblPos val="b"/>
            <c:showVal val="1"/>
          </c:dLbls>
          <c:cat>
            <c:strRef>
              <c:f>Лист1!$A$2:$A$5</c:f>
              <c:strCache>
                <c:ptCount val="4"/>
                <c:pt idx="0">
                  <c:v>Государственный долг на 01.01.2015</c:v>
                </c:pt>
                <c:pt idx="1">
                  <c:v>Расходы на обслуживание 2014 год</c:v>
                </c:pt>
                <c:pt idx="2">
                  <c:v>Государственный долг на 01.01.2016</c:v>
                </c:pt>
                <c:pt idx="3">
                  <c:v>Расходы на обслуживание 2015 год</c:v>
                </c:pt>
              </c:strCache>
            </c:strRef>
          </c:cat>
          <c:val>
            <c:numRef>
              <c:f>Лист1!$H$2:$H$5</c:f>
              <c:numCache>
                <c:formatCode>0.00</c:formatCode>
                <c:ptCount val="4"/>
                <c:pt idx="0">
                  <c:v>18000</c:v>
                </c:pt>
                <c:pt idx="1">
                  <c:v>18000</c:v>
                </c:pt>
                <c:pt idx="2">
                  <c:v>17000</c:v>
                </c:pt>
                <c:pt idx="3">
                  <c:v>17000</c:v>
                </c:pt>
              </c:numCache>
            </c:numRef>
          </c:val>
        </c:ser>
        <c:marker val="1"/>
        <c:axId val="143093120"/>
        <c:axId val="143123584"/>
      </c:lineChart>
      <c:lineChart>
        <c:grouping val="stacked"/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государственного долга к собственным доходам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circle"/>
            <c:size val="8"/>
            <c:spPr>
              <a:solidFill>
                <a:srgbClr val="FF0000"/>
              </a:solidFill>
              <a:ln cap="flat" cmpd="sng">
                <a:solidFill>
                  <a:srgbClr val="FF0000"/>
                </a:solidFill>
              </a:ln>
            </c:spPr>
          </c:marker>
          <c:dPt>
            <c:idx val="1"/>
            <c:marker>
              <c:symbol val="none"/>
            </c:marker>
          </c:dPt>
          <c:dPt>
            <c:idx val="3"/>
            <c:marker>
              <c:symbol val="none"/>
            </c:marke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="1"/>
                      <a:t>58,2</a:t>
                    </a:r>
                    <a:r>
                      <a:rPr lang="en-US" b="1" smtClean="0"/>
                      <a:t>%</a:t>
                    </a:r>
                    <a:r>
                      <a:rPr lang="ru-RU" b="1" smtClean="0"/>
                      <a:t>*</a:t>
                    </a:r>
                    <a:endParaRPr lang="en-US"/>
                  </a:p>
                </c:rich>
              </c:tx>
              <c:dLblPos val="t"/>
              <c:showVal val="1"/>
            </c:dLbl>
            <c:dLbl>
              <c:idx val="1"/>
              <c:delete val="1"/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/>
                      <a:t>65,1</a:t>
                    </a:r>
                    <a:r>
                      <a:rPr lang="en-US" b="1" smtClean="0"/>
                      <a:t>%</a:t>
                    </a:r>
                    <a:r>
                      <a:rPr lang="ru-RU" b="1" smtClean="0"/>
                      <a:t>*</a:t>
                    </a:r>
                    <a:endParaRPr lang="en-US"/>
                  </a:p>
                </c:rich>
              </c:tx>
              <c:dLblPos val="t"/>
              <c:showVal val="1"/>
            </c:dLbl>
            <c:dLbl>
              <c:idx val="3"/>
              <c:delete val="1"/>
            </c:dLbl>
            <c:numFmt formatCode="0.0%" sourceLinked="0"/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t"/>
            <c:showVal val="1"/>
          </c:dLbls>
          <c:cat>
            <c:strRef>
              <c:f>Лист1!$A$2:$A$5</c:f>
              <c:strCache>
                <c:ptCount val="4"/>
                <c:pt idx="0">
                  <c:v>Государственный долг на 01.01.2015</c:v>
                </c:pt>
                <c:pt idx="1">
                  <c:v>Расходы на обслуживание 2014 год</c:v>
                </c:pt>
                <c:pt idx="2">
                  <c:v>Государственный долг на 01.01.2016</c:v>
                </c:pt>
                <c:pt idx="3">
                  <c:v>Расходы на обслуживание 2015 год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 formatCode="0.00%">
                  <c:v>0.58199999999999996</c:v>
                </c:pt>
                <c:pt idx="2" formatCode="0.00%">
                  <c:v>0.6510000000000008</c:v>
                </c:pt>
              </c:numCache>
            </c:numRef>
          </c:val>
        </c:ser>
        <c:marker val="1"/>
        <c:axId val="143917824"/>
        <c:axId val="143125504"/>
      </c:lineChart>
      <c:catAx>
        <c:axId val="143093120"/>
        <c:scaling>
          <c:orientation val="minMax"/>
        </c:scaling>
        <c:axPos val="b"/>
        <c:numFmt formatCode="0.0" sourceLinked="1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43123584"/>
        <c:crosses val="autoZero"/>
        <c:auto val="1"/>
        <c:lblAlgn val="ctr"/>
        <c:lblOffset val="100"/>
      </c:catAx>
      <c:valAx>
        <c:axId val="143123584"/>
        <c:scaling>
          <c:orientation val="minMax"/>
          <c:max val="22000"/>
          <c:min val="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/>
                </a:pPr>
                <a:r>
                  <a:rPr lang="ru-RU" dirty="0" smtClean="0"/>
                  <a:t>млн. рублей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2.9144822871663635E-3"/>
              <c:y val="6.6443765885945319E-2"/>
            </c:manualLayout>
          </c:layout>
        </c:title>
        <c:numFmt formatCode="#,##0.0" sourceLinked="1"/>
        <c:maj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143093120"/>
        <c:crosses val="autoZero"/>
        <c:crossBetween val="between"/>
      </c:valAx>
      <c:valAx>
        <c:axId val="143125504"/>
        <c:scaling>
          <c:orientation val="minMax"/>
          <c:max val="0.70000000000000062"/>
          <c:min val="-40"/>
        </c:scaling>
        <c:axPos val="r"/>
        <c:numFmt formatCode="0.00%" sourceLinked="1"/>
        <c:majorTickMark val="none"/>
        <c:tickLblPos val="none"/>
        <c:spPr>
          <a:noFill/>
          <a:ln>
            <a:noFill/>
          </a:ln>
        </c:spPr>
        <c:crossAx val="143917824"/>
        <c:crosses val="max"/>
        <c:crossBetween val="between"/>
      </c:valAx>
      <c:catAx>
        <c:axId val="143917824"/>
        <c:scaling>
          <c:orientation val="minMax"/>
        </c:scaling>
        <c:delete val="1"/>
        <c:axPos val="b"/>
        <c:tickLblPos val="nextTo"/>
        <c:crossAx val="143125504"/>
        <c:crosses val="autoZero"/>
        <c:auto val="1"/>
        <c:lblAlgn val="ctr"/>
        <c:lblOffset val="100"/>
      </c:catAx>
    </c:plotArea>
    <c:legend>
      <c:legendPos val="r"/>
      <c:layout>
        <c:manualLayout>
          <c:xMode val="edge"/>
          <c:yMode val="edge"/>
          <c:x val="0.50938275698379187"/>
          <c:y val="0.38937446321562785"/>
          <c:w val="0.49061724301620818"/>
          <c:h val="0.58409746594258727"/>
        </c:manualLayout>
      </c:layout>
      <c:txPr>
        <a:bodyPr/>
        <a:lstStyle/>
        <a:p>
          <a:pPr>
            <a:lnSpc>
              <a:spcPct val="100000"/>
            </a:lnSpc>
            <a:defRPr sz="1500" b="1" kern="1200" spc="0" baseline="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view3D>
      <c:rotX val="5"/>
      <c:rotY val="10"/>
      <c:depthPercent val="100"/>
      <c:rAngAx val="1"/>
    </c:view3D>
    <c:plotArea>
      <c:layout>
        <c:manualLayout>
          <c:layoutTarget val="inner"/>
          <c:xMode val="edge"/>
          <c:yMode val="edge"/>
          <c:x val="1.1983131817745322E-3"/>
          <c:y val="0.14098976408054581"/>
          <c:w val="0.99880172044376025"/>
          <c:h val="0.69865505506507286"/>
        </c:manualLayout>
      </c:layout>
      <c:bar3DChart>
        <c:barDir val="col"/>
        <c:grouping val="stacked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97F88"/>
            </a:solidFill>
          </c:spPr>
          <c:dLbls>
            <c:dLbl>
              <c:idx val="0"/>
              <c:layout>
                <c:manualLayout>
                  <c:x val="9.3275888366452959E-3"/>
                  <c:y val="-2.100892564671263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15 </a:t>
                    </a:r>
                    <a:r>
                      <a:rPr lang="en-US" dirty="0" smtClean="0"/>
                      <a:t>807,2</a:t>
                    </a:r>
                    <a:r>
                      <a:rPr lang="ru-RU" dirty="0" smtClean="0"/>
                      <a:t> (42,9%)</a:t>
                    </a:r>
                    <a:r>
                      <a:rPr lang="en-US" dirty="0" smtClean="0"/>
                      <a:t>   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730566305517728E-2"/>
                  <c:y val="-1.132743489121984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</a:t>
                    </a:r>
                    <a:r>
                      <a:rPr lang="ru-RU" baseline="0" dirty="0" smtClean="0"/>
                      <a:t> </a:t>
                    </a:r>
                    <a:r>
                      <a:rPr lang="ru-RU" dirty="0" smtClean="0"/>
                      <a:t>167,7</a:t>
                    </a:r>
                  </a:p>
                  <a:p>
                    <a:r>
                      <a:rPr lang="ru-RU" dirty="0" smtClean="0"/>
                      <a:t>(40,9%)</a:t>
                    </a:r>
                    <a:r>
                      <a:rPr lang="en-US" dirty="0" smtClean="0"/>
                      <a:t>   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/>
            </c:spPr>
            <c:txPr>
              <a:bodyPr/>
              <a:lstStyle/>
              <a:p>
                <a:pPr>
                  <a:defRPr sz="1000" b="1">
                    <a:effectLst>
                      <a:glow rad="228600">
                        <a:schemeClr val="accent2">
                          <a:lumMod val="20000"/>
                          <a:lumOff val="80000"/>
                          <a:alpha val="40000"/>
                        </a:schemeClr>
                      </a:glow>
                    </a:effectLst>
                    <a:latin typeface="TimesET" pitchFamily="2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за 2014 год</c:v>
                </c:pt>
                <c:pt idx="1">
                  <c:v>за 2015 год</c:v>
                </c:pt>
              </c:strCache>
            </c:strRef>
          </c:cat>
          <c:val>
            <c:numRef>
              <c:f>Лист1!$B$2:$C$2</c:f>
              <c:numCache>
                <c:formatCode>_-* #,##0.0\ _₽_-;\-* #,##0.0\ _₽_-;_-* "-"??\ _₽_-;_-@_-</c:formatCode>
                <c:ptCount val="2"/>
                <c:pt idx="0">
                  <c:v>15807.2</c:v>
                </c:pt>
                <c:pt idx="1">
                  <c:v>15167.7</c:v>
                </c:pt>
              </c:numCache>
            </c:numRef>
          </c:val>
        </c:ser>
        <c:ser>
          <c:idx val="2"/>
          <c:order val="1"/>
          <c:tx>
            <c:strRef>
              <c:f>Лист1!$A$3</c:f>
              <c:strCache>
                <c:ptCount val="1"/>
                <c:pt idx="0">
                  <c:v>Собственные доходы (налоговые и неналоговые доходы)</c:v>
                </c:pt>
              </c:strCache>
            </c:strRef>
          </c:tx>
          <c:spPr>
            <a:solidFill>
              <a:srgbClr val="CCFF66"/>
            </a:solidFill>
          </c:spPr>
          <c:dLbls>
            <c:dLbl>
              <c:idx val="0"/>
              <c:layout>
                <c:manualLayout>
                  <c:x val="1.7636929230085564E-2"/>
                  <c:y val="-2.383368814876427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</a:t>
                    </a:r>
                    <a:r>
                      <a:rPr lang="en-US" dirty="0"/>
                      <a:t>21 </a:t>
                    </a:r>
                    <a:r>
                      <a:rPr lang="en-US" dirty="0" smtClean="0"/>
                      <a:t>075,2</a:t>
                    </a:r>
                    <a:r>
                      <a:rPr lang="ru-RU" dirty="0" smtClean="0"/>
                      <a:t> (57,1%)</a:t>
                    </a:r>
                    <a:r>
                      <a:rPr lang="en-US" dirty="0" smtClean="0"/>
                      <a:t>   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636929230085564E-2"/>
                  <c:y val="2.383368814876427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effectLst>
                          <a:glow rad="228600">
                            <a:schemeClr val="bg2">
                              <a:alpha val="40000"/>
                            </a:schemeClr>
                          </a:glow>
                        </a:effectLst>
                      </a:rPr>
                      <a:t>21</a:t>
                    </a:r>
                    <a:r>
                      <a:rPr lang="ru-RU" dirty="0" smtClean="0">
                        <a:effectLst>
                          <a:glow rad="228600">
                            <a:schemeClr val="bg2">
                              <a:alpha val="40000"/>
                            </a:schemeClr>
                          </a:glow>
                        </a:effectLst>
                      </a:rPr>
                      <a:t> 954,5</a:t>
                    </a:r>
                  </a:p>
                  <a:p>
                    <a:r>
                      <a:rPr lang="ru-RU" dirty="0" smtClean="0">
                        <a:effectLst>
                          <a:glow rad="228600">
                            <a:schemeClr val="bg2">
                              <a:alpha val="40000"/>
                            </a:schemeClr>
                          </a:glow>
                        </a:effectLst>
                      </a:rPr>
                      <a:t>(59,1%)</a:t>
                    </a:r>
                    <a:r>
                      <a:rPr lang="en-US" dirty="0" smtClean="0">
                        <a:effectLst>
                          <a:glow rad="228600">
                            <a:schemeClr val="bg2">
                              <a:alpha val="40000"/>
                            </a:schemeClr>
                          </a:glow>
                        </a:effectLst>
                      </a:rPr>
                      <a:t>   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effectLst>
                      <a:glow rad="228600">
                        <a:schemeClr val="bg2">
                          <a:alpha val="40000"/>
                        </a:schemeClr>
                      </a:glow>
                    </a:effectLst>
                    <a:latin typeface="TimesET" pitchFamily="2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за 2014 год</c:v>
                </c:pt>
                <c:pt idx="1">
                  <c:v>за 2015 год</c:v>
                </c:pt>
              </c:strCache>
            </c:strRef>
          </c:cat>
          <c:val>
            <c:numRef>
              <c:f>Лист1!$B$3:$C$3</c:f>
              <c:numCache>
                <c:formatCode>_-* #,##0.0\ _₽_-;\-* #,##0.0\ _₽_-;_-* "-"??\ _₽_-;_-@_-</c:formatCode>
                <c:ptCount val="2"/>
                <c:pt idx="0">
                  <c:v>21075.200000000001</c:v>
                </c:pt>
                <c:pt idx="1">
                  <c:v>21954.400000000001</c:v>
                </c:pt>
              </c:numCache>
            </c:numRef>
          </c:val>
        </c:ser>
        <c:gapWidth val="157"/>
        <c:gapDepth val="250"/>
        <c:shape val="cylinder"/>
        <c:axId val="123840384"/>
        <c:axId val="123841920"/>
        <c:axId val="0"/>
      </c:bar3DChart>
      <c:catAx>
        <c:axId val="12384038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  <c:crossAx val="123841920"/>
        <c:crosses val="autoZero"/>
        <c:auto val="1"/>
        <c:lblAlgn val="ctr"/>
        <c:lblOffset val="100"/>
      </c:catAx>
      <c:valAx>
        <c:axId val="123841920"/>
        <c:scaling>
          <c:orientation val="minMax"/>
          <c:min val="0"/>
        </c:scaling>
        <c:delete val="1"/>
        <c:axPos val="l"/>
        <c:majorGridlines/>
        <c:numFmt formatCode="_-* #,##0.0\ _₽_-;\-* #,##0.0\ _₽_-;_-* &quot;-&quot;??\ _₽_-;_-@_-" sourceLinked="1"/>
        <c:majorTickMark val="none"/>
        <c:tickLblPos val="nextTo"/>
        <c:crossAx val="123840384"/>
        <c:crosses val="autoZero"/>
        <c:crossBetween val="between"/>
      </c:valAx>
      <c:spPr>
        <a:noFill/>
        <a:ln w="25409">
          <a:noFill/>
        </a:ln>
      </c:spPr>
    </c:plotArea>
    <c:legend>
      <c:legendPos val="b"/>
      <c:layout>
        <c:manualLayout>
          <c:xMode val="edge"/>
          <c:yMode val="edge"/>
          <c:x val="0"/>
          <c:y val="0.90905233507645422"/>
          <c:w val="0.98177580080556071"/>
          <c:h val="7.6914808036443724E-2"/>
        </c:manualLayout>
      </c:layout>
      <c:txPr>
        <a:bodyPr/>
        <a:lstStyle/>
        <a:p>
          <a:pPr>
            <a:defRPr sz="1000" b="1">
              <a:latin typeface="TimesET" pitchFamily="2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9"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6458027142729617"/>
          <c:y val="0.20675252500965874"/>
          <c:w val="0.69770138851426877"/>
          <c:h val="0.6138975851771030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  <a:round/>
            </a:ln>
            <a:effectLst/>
            <a:scene3d>
              <a:camera prst="orthographicFront"/>
              <a:lightRig rig="flood" dir="t"/>
            </a:scene3d>
            <a:sp3d prstMaterial="softEdge">
              <a:bevelT w="63500" h="25400"/>
            </a:sp3d>
          </c:spPr>
          <c:dPt>
            <c:idx val="0"/>
            <c:spPr>
              <a:solidFill>
                <a:srgbClr val="3BCB27"/>
              </a:solidFill>
              <a:ln>
                <a:solidFill>
                  <a:srgbClr val="3BCB27"/>
                </a:solidFill>
              </a:ln>
              <a:scene3d>
                <a:camera prst="orthographicFront"/>
                <a:lightRig rig="flood" dir="t"/>
              </a:scene3d>
              <a:sp3d prstMaterial="softEdge">
                <a:bevelT w="63500" h="25400"/>
              </a:sp3d>
            </c:spPr>
          </c:dPt>
          <c:dPt>
            <c:idx val="1"/>
            <c:spPr>
              <a:solidFill>
                <a:srgbClr val="E76FBC"/>
              </a:solidFill>
              <a:ln>
                <a:noFill/>
                <a:round/>
              </a:ln>
              <a:effectLst/>
              <a:scene3d>
                <a:camera prst="orthographicFront"/>
                <a:lightRig rig="flood" dir="t"/>
              </a:scene3d>
              <a:sp3d prstMaterial="softEdge">
                <a:bevelT w="63500" h="25400"/>
              </a:sp3d>
            </c:spPr>
          </c:dPt>
          <c:dPt>
            <c:idx val="2"/>
            <c:spPr>
              <a:solidFill>
                <a:srgbClr val="FFFF00"/>
              </a:solidFill>
              <a:ln>
                <a:noFill/>
                <a:round/>
              </a:ln>
              <a:effectLst/>
              <a:scene3d>
                <a:camera prst="orthographicFront"/>
                <a:lightRig rig="flood" dir="t"/>
              </a:scene3d>
              <a:sp3d prstMaterial="softEdge">
                <a:bevelT w="63500" h="25400"/>
              </a:sp3d>
            </c:spPr>
          </c:dPt>
          <c:dPt>
            <c:idx val="3"/>
            <c:spPr>
              <a:solidFill>
                <a:srgbClr val="FF3300"/>
              </a:solidFill>
              <a:ln>
                <a:noFill/>
                <a:round/>
              </a:ln>
              <a:effectLst/>
              <a:scene3d>
                <a:camera prst="orthographicFront"/>
                <a:lightRig rig="flood" dir="t"/>
              </a:scene3d>
              <a:sp3d prstMaterial="softEdge">
                <a:bevelT w="63500" h="25400"/>
              </a:sp3d>
            </c:spPr>
          </c:dPt>
          <c:dPt>
            <c:idx val="4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  <a:round/>
              </a:ln>
              <a:effectLst/>
              <a:scene3d>
                <a:camera prst="orthographicFront"/>
                <a:lightRig rig="flood" dir="t"/>
              </a:scene3d>
              <a:sp3d prstMaterial="softEdge">
                <a:bevelT w="63500" h="25400"/>
              </a:sp3d>
            </c:spPr>
          </c:dPt>
          <c:dPt>
            <c:idx val="5"/>
            <c:spPr>
              <a:solidFill>
                <a:srgbClr val="F7633B"/>
              </a:solidFill>
              <a:ln>
                <a:noFill/>
                <a:round/>
              </a:ln>
              <a:effectLst/>
              <a:scene3d>
                <a:camera prst="orthographicFront"/>
                <a:lightRig rig="flood" dir="t"/>
              </a:scene3d>
              <a:sp3d prstMaterial="softEdge">
                <a:bevelT w="63500" h="25400"/>
              </a:sp3d>
            </c:spPr>
          </c:dPt>
          <c:dLbls>
            <c:dLbl>
              <c:idx val="0"/>
              <c:layout>
                <c:manualLayout>
                  <c:x val="0.14349142917583149"/>
                  <c:y val="-0.1415161996925716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/>
                      <a:t>Налог </a:t>
                    </a:r>
                    <a:r>
                      <a:rPr lang="ru-RU" sz="1000" dirty="0"/>
                      <a:t>на доходы физических </a:t>
                    </a:r>
                    <a:r>
                      <a:rPr lang="ru-RU" sz="1000" dirty="0" smtClean="0"/>
                      <a:t>лиц </a:t>
                    </a:r>
                  </a:p>
                  <a:p>
                    <a:r>
                      <a:rPr lang="ru-RU" sz="1000" dirty="0" smtClean="0"/>
                      <a:t>7 402,0</a:t>
                    </a:r>
                    <a:r>
                      <a:rPr lang="ru-RU" sz="1000" dirty="0"/>
                      <a:t>
33,7%</a:t>
                    </a:r>
                    <a:endParaRPr lang="ru-RU" dirty="0"/>
                  </a:p>
                </c:rich>
              </c:tx>
              <c:showVal val="1"/>
              <c:showCatName val="1"/>
              <c:separator>
</c:separator>
            </c:dLbl>
            <c:dLbl>
              <c:idx val="1"/>
              <c:layout>
                <c:manualLayout>
                  <c:x val="0.28881181595183697"/>
                  <c:y val="9.1388892113148393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/>
                      <a:t>Налог </a:t>
                    </a:r>
                    <a:r>
                      <a:rPr lang="ru-RU" sz="1000" dirty="0"/>
                      <a:t>на прибыль </a:t>
                    </a:r>
                    <a:r>
                      <a:rPr lang="ru-RU" sz="1000" dirty="0" smtClean="0"/>
                      <a:t>организаций </a:t>
                    </a:r>
                  </a:p>
                  <a:p>
                    <a:r>
                      <a:rPr lang="ru-RU" sz="1000" dirty="0" smtClean="0"/>
                      <a:t>5 429,8</a:t>
                    </a:r>
                    <a:r>
                      <a:rPr lang="ru-RU" sz="1000" dirty="0"/>
                      <a:t>
24,7%</a:t>
                    </a:r>
                    <a:endParaRPr lang="ru-RU" dirty="0"/>
                  </a:p>
                </c:rich>
              </c:tx>
              <c:showVal val="1"/>
              <c:showCatName val="1"/>
              <c:separator>
</c:separator>
            </c:dLbl>
            <c:dLbl>
              <c:idx val="2"/>
              <c:layout>
                <c:manualLayout>
                  <c:x val="-0.19314018404062541"/>
                  <c:y val="7.2060608522767799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/>
                      <a:t>Налоги </a:t>
                    </a:r>
                    <a:r>
                      <a:rPr lang="ru-RU" sz="1000" dirty="0"/>
                      <a:t>на </a:t>
                    </a:r>
                    <a:r>
                      <a:rPr lang="ru-RU" sz="1000" dirty="0" smtClean="0"/>
                      <a:t>имущество </a:t>
                    </a:r>
                  </a:p>
                  <a:p>
                    <a:r>
                      <a:rPr lang="ru-RU" sz="1000" dirty="0" smtClean="0"/>
                      <a:t>3 180,1</a:t>
                    </a:r>
                    <a:r>
                      <a:rPr lang="ru-RU" sz="1000" dirty="0"/>
                      <a:t>
14,5%</a:t>
                    </a:r>
                    <a:endParaRPr lang="ru-RU" dirty="0"/>
                  </a:p>
                </c:rich>
              </c:tx>
              <c:showVal val="1"/>
              <c:showCatName val="1"/>
              <c:separator>
</c:separator>
            </c:dLbl>
            <c:dLbl>
              <c:idx val="3"/>
              <c:layout>
                <c:manualLayout>
                  <c:x val="-0.17220069252570241"/>
                  <c:y val="-6.7046862123114018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/>
                      <a:t> Акцизы </a:t>
                    </a:r>
                    <a:r>
                      <a:rPr lang="ru-RU" sz="1000" dirty="0"/>
                      <a:t>по подакцизным </a:t>
                    </a:r>
                    <a:r>
                      <a:rPr lang="ru-RU" sz="1000" dirty="0" smtClean="0"/>
                      <a:t>товарам </a:t>
                    </a:r>
                  </a:p>
                  <a:p>
                    <a:r>
                      <a:rPr lang="ru-RU" sz="1000" dirty="0" smtClean="0"/>
                      <a:t>3 219,5 </a:t>
                    </a:r>
                    <a:r>
                      <a:rPr lang="ru-RU" sz="1000" dirty="0"/>
                      <a:t>
14,7%</a:t>
                    </a:r>
                    <a:endParaRPr lang="ru-RU" dirty="0"/>
                  </a:p>
                </c:rich>
              </c:tx>
              <c:showVal val="1"/>
              <c:showCatName val="1"/>
              <c:separator>
</c:separator>
            </c:dLbl>
            <c:dLbl>
              <c:idx val="4"/>
              <c:layout>
                <c:manualLayout>
                  <c:x val="-0.13089178643975405"/>
                  <c:y val="-0.15312519172828226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/>
                      <a:t>Другие </a:t>
                    </a:r>
                    <a:r>
                      <a:rPr lang="ru-RU" sz="1000" dirty="0" smtClean="0"/>
                      <a:t>налоги 1702,5 </a:t>
                    </a:r>
                    <a:r>
                      <a:rPr lang="ru-RU" sz="1000" dirty="0"/>
                      <a:t>
</a:t>
                    </a:r>
                    <a:r>
                      <a:rPr lang="ru-RU" sz="1000" dirty="0" smtClean="0"/>
                      <a:t>7,8%</a:t>
                    </a:r>
                    <a:endParaRPr lang="ru-RU" dirty="0"/>
                  </a:p>
                </c:rich>
              </c:tx>
              <c:showVal val="1"/>
              <c:showCatName val="1"/>
              <c:separator>
</c:separator>
            </c:dLbl>
            <c:dLbl>
              <c:idx val="5"/>
              <c:layout>
                <c:manualLayout>
                  <c:x val="1.5536010135120015E-2"/>
                  <c:y val="-0.17575555452379268"/>
                </c:manualLayout>
              </c:layout>
              <c:showVal val="1"/>
              <c:showCatName val="1"/>
              <c:separator>
</c:separator>
            </c:dLbl>
            <c:txPr>
              <a:bodyPr/>
              <a:lstStyle/>
              <a:p>
                <a:pPr>
                  <a:defRPr sz="1000" b="1">
                    <a:latin typeface="TimesET" pitchFamily="2" charset="0"/>
                  </a:defRPr>
                </a:pPr>
                <a:endParaRPr lang="ru-RU"/>
              </a:p>
            </c:txPr>
            <c:showVal val="1"/>
            <c:showCatName val="1"/>
            <c:separator>
</c:separator>
            <c:showLeaderLines val="1"/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Налог на прибыль организаций</c:v>
                </c:pt>
                <c:pt idx="2">
                  <c:v>Налог на имущество</c:v>
                </c:pt>
                <c:pt idx="3">
                  <c:v>Акцизы по подакцизным товарам </c:v>
                </c:pt>
                <c:pt idx="4">
                  <c:v>Другие налоги </c:v>
                </c:pt>
                <c:pt idx="5">
                  <c:v>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0.33715337244470389</c:v>
                </c:pt>
                <c:pt idx="1">
                  <c:v>0.24732172138614583</c:v>
                </c:pt>
                <c:pt idx="2">
                  <c:v>0.14485023503261318</c:v>
                </c:pt>
                <c:pt idx="3">
                  <c:v>0.1466448638997194</c:v>
                </c:pt>
                <c:pt idx="4">
                  <c:v>7.7547097620522532E-2</c:v>
                </c:pt>
                <c:pt idx="5">
                  <c:v>4.6482709616295588E-2</c:v>
                </c:pt>
              </c:numCache>
            </c:numRef>
          </c:val>
        </c:ser>
        <c:dLbls>
          <c:showVal val="1"/>
          <c:showCatName val="1"/>
        </c:dLbls>
        <c:firstSliceAng val="0"/>
        <c:holeSize val="44"/>
      </c:doughnutChart>
      <c:spPr>
        <a:effectLst>
          <a:glow rad="139700">
            <a:schemeClr val="accent1">
              <a:satMod val="175000"/>
              <a:alpha val="40000"/>
            </a:schemeClr>
          </a:glow>
        </a:effectLst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20910870516185476"/>
          <c:y val="2.5527057419989056E-2"/>
          <c:w val="0.71362040682414785"/>
          <c:h val="0.84279527281690636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Неналоговые доходы</c:v>
                </c:pt>
                <c:pt idx="1">
                  <c:v>Прочие налоговые доходы</c:v>
                </c:pt>
                <c:pt idx="2">
                  <c:v>Транспортный налог</c:v>
                </c:pt>
                <c:pt idx="3">
                  <c:v>Налог, взимаемый в связи с применением упрощенной системы налогообложения</c:v>
                </c:pt>
                <c:pt idx="4">
                  <c:v>Налог на имущество организаций</c:v>
                </c:pt>
                <c:pt idx="5">
                  <c:v>Акцизы</c:v>
                </c:pt>
                <c:pt idx="6">
                  <c:v>Налог на прибыль 
организаций</c:v>
                </c:pt>
                <c:pt idx="7">
                  <c:v>Налог на доходы 
физических лиц</c:v>
                </c:pt>
                <c:pt idx="8">
                  <c:v>Налоговые доходы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971.7</c:v>
                </c:pt>
                <c:pt idx="1">
                  <c:v>137.19999999999902</c:v>
                </c:pt>
                <c:pt idx="2">
                  <c:v>655.1</c:v>
                </c:pt>
                <c:pt idx="3">
                  <c:v>1564.7</c:v>
                </c:pt>
                <c:pt idx="4">
                  <c:v>2517.8000000000002</c:v>
                </c:pt>
                <c:pt idx="5">
                  <c:v>3251.2</c:v>
                </c:pt>
                <c:pt idx="6">
                  <c:v>5311.2</c:v>
                </c:pt>
                <c:pt idx="7">
                  <c:v>7299.9</c:v>
                </c:pt>
                <c:pt idx="8">
                  <c:v>20737.09999999998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Неналоговые доходы</c:v>
                </c:pt>
                <c:pt idx="1">
                  <c:v>Прочие налоговые доходы</c:v>
                </c:pt>
                <c:pt idx="2">
                  <c:v>Транспортный налог</c:v>
                </c:pt>
                <c:pt idx="3">
                  <c:v>Налог, взимаемый в связи с применением упрощенной системы налогообложения</c:v>
                </c:pt>
                <c:pt idx="4">
                  <c:v>Налог на имущество организаций</c:v>
                </c:pt>
                <c:pt idx="5">
                  <c:v>Акцизы</c:v>
                </c:pt>
                <c:pt idx="6">
                  <c:v>Налог на прибыль 
организаций</c:v>
                </c:pt>
                <c:pt idx="7">
                  <c:v>Налог на доходы 
физических лиц</c:v>
                </c:pt>
                <c:pt idx="8">
                  <c:v>Налоговые доходы</c:v>
                </c:pt>
              </c:strCache>
            </c:str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1020.5</c:v>
                </c:pt>
                <c:pt idx="1">
                  <c:v>140.00000000000148</c:v>
                </c:pt>
                <c:pt idx="2">
                  <c:v>628.4</c:v>
                </c:pt>
                <c:pt idx="3">
                  <c:v>1565</c:v>
                </c:pt>
                <c:pt idx="4">
                  <c:v>2549.1999999999998</c:v>
                </c:pt>
                <c:pt idx="5">
                  <c:v>3219.5</c:v>
                </c:pt>
                <c:pt idx="6">
                  <c:v>5429.8</c:v>
                </c:pt>
                <c:pt idx="7">
                  <c:v>7402</c:v>
                </c:pt>
                <c:pt idx="8">
                  <c:v>20933.900000000001</c:v>
                </c:pt>
              </c:numCache>
            </c:numRef>
          </c:val>
        </c:ser>
        <c:gapWidth val="75"/>
        <c:overlap val="-25"/>
        <c:axId val="124013184"/>
        <c:axId val="124025472"/>
      </c:barChart>
      <c:catAx>
        <c:axId val="124013184"/>
        <c:scaling>
          <c:orientation val="minMax"/>
        </c:scaling>
        <c:axPos val="l"/>
        <c:numFmt formatCode="General" sourceLinked="1"/>
        <c:majorTickMark val="none"/>
        <c:tickLblPos val="low"/>
        <c:txPr>
          <a:bodyPr/>
          <a:lstStyle/>
          <a:p>
            <a:pPr>
              <a:defRPr sz="1050" b="1"/>
            </a:pPr>
            <a:endParaRPr lang="ru-RU"/>
          </a:p>
        </c:txPr>
        <c:crossAx val="124025472"/>
        <c:crosses val="autoZero"/>
        <c:auto val="1"/>
        <c:lblAlgn val="ctr"/>
        <c:lblOffset val="100"/>
      </c:catAx>
      <c:valAx>
        <c:axId val="124025472"/>
        <c:scaling>
          <c:orientation val="minMax"/>
          <c:max val="35000"/>
        </c:scaling>
        <c:axPos val="b"/>
        <c:numFmt formatCode="#,##0.0" sourceLinked="1"/>
        <c:tickLblPos val="nextTo"/>
        <c:crossAx val="124013184"/>
        <c:crosses val="autoZero"/>
        <c:crossBetween val="between"/>
      </c:val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10583333333333333"/>
          <c:y val="0.93553564067924022"/>
          <c:w val="0.78333333333333333"/>
          <c:h val="4.467805519053876E-2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200">
          <a:latin typeface="TimesET" pitchFamily="2" charset="0"/>
        </a:defRPr>
      </a:pPr>
      <a:endParaRPr lang="ru-RU"/>
    </a:p>
  </c:txPr>
  <c:externalData r:id="rId1"/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5"/>
      <c:rotY val="10"/>
      <c:depthPercent val="100"/>
      <c:rAngAx val="1"/>
    </c:view3D>
    <c:plotArea>
      <c:layout>
        <c:manualLayout>
          <c:layoutTarget val="inner"/>
          <c:xMode val="edge"/>
          <c:yMode val="edge"/>
          <c:x val="1.1982795562397847E-3"/>
          <c:y val="9.4985381028124233E-2"/>
          <c:w val="0.99880172044376025"/>
          <c:h val="0.72769393560643214"/>
        </c:manualLayout>
      </c:layout>
      <c:bar3DChart>
        <c:barDir val="col"/>
        <c:grouping val="stacked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Pt>
            <c:idx val="1"/>
            <c:spPr>
              <a:solidFill>
                <a:srgbClr val="00B050"/>
              </a:soli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1.079811993678708E-2"/>
                  <c:y val="-0.32413815882319374"/>
                </c:manualLayout>
              </c:layout>
              <c:showVal val="1"/>
            </c:dLbl>
            <c:dLbl>
              <c:idx val="1"/>
              <c:layout>
                <c:manualLayout>
                  <c:x val="2.8794986498098824E-2"/>
                  <c:y val="-0.325517885400121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TimesET" pitchFamily="2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Лист1!$B$1:$C$1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Лист1!$B$2:$C$2</c:f>
              <c:numCache>
                <c:formatCode>0.0</c:formatCode>
                <c:ptCount val="2"/>
                <c:pt idx="0">
                  <c:v>15260.1</c:v>
                </c:pt>
                <c:pt idx="1">
                  <c:v>15167.7</c:v>
                </c:pt>
              </c:numCache>
            </c:numRef>
          </c:val>
        </c:ser>
        <c:gapWidth val="217"/>
        <c:gapDepth val="260"/>
        <c:shape val="cylinder"/>
        <c:axId val="124083584"/>
        <c:axId val="124134528"/>
        <c:axId val="0"/>
      </c:bar3DChart>
      <c:catAx>
        <c:axId val="12408358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100" b="1">
                <a:latin typeface="TimesET" pitchFamily="2" charset="0"/>
              </a:defRPr>
            </a:pPr>
            <a:endParaRPr lang="ru-RU"/>
          </a:p>
        </c:txPr>
        <c:crossAx val="124134528"/>
        <c:crosses val="autoZero"/>
        <c:auto val="1"/>
        <c:lblAlgn val="ctr"/>
        <c:lblOffset val="100"/>
      </c:catAx>
      <c:valAx>
        <c:axId val="124134528"/>
        <c:scaling>
          <c:orientation val="minMax"/>
          <c:min val="0"/>
        </c:scaling>
        <c:delete val="1"/>
        <c:axPos val="l"/>
        <c:majorGridlines/>
        <c:numFmt formatCode="0.0" sourceLinked="1"/>
        <c:majorTickMark val="none"/>
        <c:tickLblPos val="nextTo"/>
        <c:crossAx val="124083584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</c:chart>
  <c:txPr>
    <a:bodyPr/>
    <a:lstStyle/>
    <a:p>
      <a:pPr>
        <a:defRPr sz="1809"/>
      </a:pPr>
      <a:endParaRPr lang="ru-RU"/>
    </a:p>
  </c:txPr>
  <c:externalData r:id="rId1"/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0"/>
      <c:perspective val="0"/>
    </c:view3D>
    <c:plotArea>
      <c:layout>
        <c:manualLayout>
          <c:layoutTarget val="inner"/>
          <c:xMode val="edge"/>
          <c:yMode val="edge"/>
          <c:x val="2.5376414815697978E-2"/>
          <c:y val="2.4515550903700764E-2"/>
          <c:w val="0.94794582444769082"/>
          <c:h val="0.8379707059575966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9.5788814792936369E-4"/>
                  <c:y val="-2.7286757927797844E-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2531954444086197E-3"/>
                  <c:y val="8.9888661019646588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374664252991498E-2"/>
                  <c:y val="-5.039122637167299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303066596936387E-2"/>
                  <c:y val="-8.1710140314739891E-4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7350.4</c:v>
                </c:pt>
                <c:pt idx="1">
                  <c:v>4086.9</c:v>
                </c:pt>
                <c:pt idx="2">
                  <c:v>2365</c:v>
                </c:pt>
                <c:pt idx="3">
                  <c:v>982.4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dLbls>
            <c:dLbl>
              <c:idx val="0"/>
              <c:layout>
                <c:manualLayout>
                  <c:x val="3.379892071612639E-2"/>
                  <c:y val="-5.44984491212689E-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4467714969339452E-2"/>
                  <c:y val="-1.0895936487537432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6473928371102492E-2"/>
                  <c:y val="-1.062306890825944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6677760736611964E-2"/>
                  <c:y val="-1.3620858943600885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ET" pitchFamily="2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7350.4</c:v>
                </c:pt>
                <c:pt idx="1">
                  <c:v>3978.9</c:v>
                </c:pt>
                <c:pt idx="2">
                  <c:v>2363.5</c:v>
                </c:pt>
                <c:pt idx="3">
                  <c:v>982.4</c:v>
                </c:pt>
              </c:numCache>
            </c:numRef>
          </c:val>
        </c:ser>
        <c:gapWidth val="164"/>
        <c:gapDepth val="112"/>
        <c:shape val="cylinder"/>
        <c:axId val="124196736"/>
        <c:axId val="124198272"/>
        <c:axId val="123464768"/>
      </c:bar3DChart>
      <c:catAx>
        <c:axId val="12419673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24198272"/>
        <c:crosses val="autoZero"/>
        <c:auto val="1"/>
        <c:lblAlgn val="ctr"/>
        <c:lblOffset val="100"/>
      </c:catAx>
      <c:valAx>
        <c:axId val="124198272"/>
        <c:scaling>
          <c:orientation val="minMax"/>
          <c:max val="4500"/>
          <c:min val="0"/>
        </c:scaling>
        <c:delete val="1"/>
        <c:axPos val="l"/>
        <c:majorGridlines/>
        <c:numFmt formatCode="0.0" sourceLinked="1"/>
        <c:tickLblPos val="nextTo"/>
        <c:crossAx val="124196736"/>
        <c:crosses val="autoZero"/>
        <c:crossBetween val="between"/>
      </c:valAx>
      <c:serAx>
        <c:axId val="123464768"/>
        <c:scaling>
          <c:orientation val="minMax"/>
        </c:scaling>
        <c:delete val="1"/>
        <c:axPos val="b"/>
        <c:tickLblPos val="nextTo"/>
        <c:crossAx val="124198272"/>
        <c:crosses val="autoZero"/>
      </c:serAx>
    </c:plotArea>
    <c:legend>
      <c:legendPos val="b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>
          <a:latin typeface="TimesET" pitchFamily="2" charset="0"/>
        </a:defRPr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50BCB9"/>
        </a:solidFill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ADB1419B-AC29-439A-9A52-52A4D8AD4433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rPr>
            <a:t>(-)Дефицит </a:t>
          </a:r>
          <a:r>
            <a:rPr lang="ru-RU" sz="1800" smtClean="0">
              <a:latin typeface="Times New Roman" pitchFamily="18" charset="0"/>
              <a:cs typeface="Times New Roman" pitchFamily="18" charset="0"/>
            </a:rPr>
            <a:t>((+) </a:t>
          </a:r>
          <a:r>
            <a:rPr lang="ru-RU" sz="1800" smtClean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Профи-цит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)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54330" custScaleY="80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48453" custScaleY="77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52634" custScaleY="864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06A4AC-C8AC-4DB6-8ECC-D63DF6FF405C}" type="presOf" srcId="{D36948F7-83BC-4220-85A0-DE21D57BD41D}" destId="{1816D16A-814C-4C22-A6CC-12105B3989BB}" srcOrd="0" destOrd="0" presId="urn:microsoft.com/office/officeart/2005/8/layout/equation1"/>
    <dgm:cxn modelId="{4EFEF8E2-E5C1-4B36-B663-839F5E542BCE}" type="presOf" srcId="{FEA73179-04A7-4795-AF97-EAF1F3F2AA68}" destId="{4B955819-9EB5-4C61-BE5E-7CE7027DF3F0}" srcOrd="0" destOrd="0" presId="urn:microsoft.com/office/officeart/2005/8/layout/equation1"/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2CC90FE6-EEA6-47BB-BBCA-4A53D3DEBA1A}" type="presOf" srcId="{ADB1419B-AC29-439A-9A52-52A4D8AD4433}" destId="{A84245DF-C8CC-47D2-83AC-15EF153255E0}" srcOrd="0" destOrd="0" presId="urn:microsoft.com/office/officeart/2005/8/layout/equation1"/>
    <dgm:cxn modelId="{DD0D444D-5A4F-4FAD-B336-C5A404AE1A9F}" type="presOf" srcId="{4E7CB679-5A70-4D19-B9FE-B35165ACC3D3}" destId="{32775538-2AC3-4373-B014-5A44732CBC7F}" srcOrd="0" destOrd="0" presId="urn:microsoft.com/office/officeart/2005/8/layout/equation1"/>
    <dgm:cxn modelId="{048692C7-8B9E-4700-94CC-303D3BE7FE71}" type="presOf" srcId="{65EBFEF0-9C89-4A4C-BA89-C4D7B4B700F7}" destId="{7FAC88BC-C8FF-402F-AB2A-11AC4BBF48B7}" srcOrd="0" destOrd="0" presId="urn:microsoft.com/office/officeart/2005/8/layout/equation1"/>
    <dgm:cxn modelId="{0CA8FE70-C358-48BB-8B4A-8422B1107B89}" type="presOf" srcId="{6CD1DB72-7F8F-4E2A-A00A-E83DF7CE947F}" destId="{22696057-B287-4EFB-96CD-3F248CB196C8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7A52DC5D-5891-42AA-BB59-F9C2823FD825}" type="presParOf" srcId="{22696057-B287-4EFB-96CD-3F248CB196C8}" destId="{7FAC88BC-C8FF-402F-AB2A-11AC4BBF48B7}" srcOrd="0" destOrd="0" presId="urn:microsoft.com/office/officeart/2005/8/layout/equation1"/>
    <dgm:cxn modelId="{07CEF2F2-C9FF-499F-AFD9-6082A54A57D4}" type="presParOf" srcId="{22696057-B287-4EFB-96CD-3F248CB196C8}" destId="{2E3F7D03-16FC-4BE4-943C-EE4202A7666A}" srcOrd="1" destOrd="0" presId="urn:microsoft.com/office/officeart/2005/8/layout/equation1"/>
    <dgm:cxn modelId="{1ACBB81A-BD99-49BB-A501-79558A159834}" type="presParOf" srcId="{22696057-B287-4EFB-96CD-3F248CB196C8}" destId="{1816D16A-814C-4C22-A6CC-12105B3989BB}" srcOrd="2" destOrd="0" presId="urn:microsoft.com/office/officeart/2005/8/layout/equation1"/>
    <dgm:cxn modelId="{F6A66B9B-21B7-4133-9E3C-6BE047959161}" type="presParOf" srcId="{22696057-B287-4EFB-96CD-3F248CB196C8}" destId="{5A3AD51A-CA0C-4D60-85EB-AFC0F3AEFCE4}" srcOrd="3" destOrd="0" presId="urn:microsoft.com/office/officeart/2005/8/layout/equation1"/>
    <dgm:cxn modelId="{A3A1FD9E-C480-4EFD-9181-7EE7960BEB5D}" type="presParOf" srcId="{22696057-B287-4EFB-96CD-3F248CB196C8}" destId="{32775538-2AC3-4373-B014-5A44732CBC7F}" srcOrd="4" destOrd="0" presId="urn:microsoft.com/office/officeart/2005/8/layout/equation1"/>
    <dgm:cxn modelId="{9542C7FD-2A57-408E-85A5-251859312BD7}" type="presParOf" srcId="{22696057-B287-4EFB-96CD-3F248CB196C8}" destId="{EDA2439C-BAC0-499A-8F57-8D66EBFA7D82}" srcOrd="5" destOrd="0" presId="urn:microsoft.com/office/officeart/2005/8/layout/equation1"/>
    <dgm:cxn modelId="{A2E742AF-2638-4E67-A906-CA95243D4372}" type="presParOf" srcId="{22696057-B287-4EFB-96CD-3F248CB196C8}" destId="{4B955819-9EB5-4C61-BE5E-7CE7027DF3F0}" srcOrd="6" destOrd="0" presId="urn:microsoft.com/office/officeart/2005/8/layout/equation1"/>
    <dgm:cxn modelId="{E022B4F5-AE7A-4E41-BA9F-E82606590115}" type="presParOf" srcId="{22696057-B287-4EFB-96CD-3F248CB196C8}" destId="{EE572389-320D-4E27-B728-8E274B326BA1}" srcOrd="7" destOrd="0" presId="urn:microsoft.com/office/officeart/2005/8/layout/equation1"/>
    <dgm:cxn modelId="{AC45248A-F664-48D6-A08D-6A0E2BC6E6B7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79,0%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79,0%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79,5%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774,0</a:t>
          </a:r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797,0</a:t>
          </a:r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797,0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93,0%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93,8%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95,0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60,0%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60,0%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60,6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BEF973DE-6365-49F3-835F-CCBF08C4BF08}">
      <dgm:prSet custT="1"/>
      <dgm:spPr/>
      <dgm:t>
        <a:bodyPr/>
        <a:lstStyle/>
        <a:p>
          <a:r>
            <a:rPr lang="ru-RU" sz="1100" b="1" dirty="0" smtClean="0"/>
            <a:t>62,0%</a:t>
          </a:r>
          <a:endParaRPr lang="ru-RU" sz="1100" b="1" dirty="0"/>
        </a:p>
      </dgm:t>
    </dgm:pt>
    <dgm:pt modelId="{4114FF11-0257-4D42-AADC-1BE4D81731B2}" type="par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4B6E5B7-7418-4AEA-A67A-36550A12FE23}" type="sib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62,0%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63,0%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760B7BB0-6CDC-4C42-A4D4-3948592E3CC2}">
      <dgm:prSet custT="1"/>
      <dgm:spPr/>
      <dgm:t>
        <a:bodyPr/>
        <a:lstStyle/>
        <a:p>
          <a:r>
            <a:rPr lang="ru-RU" sz="1100" b="1" dirty="0" smtClean="0"/>
            <a:t>20,0%</a:t>
          </a:r>
          <a:endParaRPr lang="ru-RU" sz="1100" b="1" dirty="0"/>
        </a:p>
      </dgm:t>
    </dgm:pt>
    <dgm:pt modelId="{183294BA-F08B-4F00-A2C9-E7340190BF27}" type="par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B450BEF8-5FD5-4BB7-BBE9-94543DFCEDAA}" type="sib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20,0%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22,0%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1EB24ED6-8318-42F7-A9D6-D82438474064}">
      <dgm:prSet custT="1"/>
      <dgm:spPr/>
      <dgm:t>
        <a:bodyPr/>
        <a:lstStyle/>
        <a:p>
          <a:r>
            <a:rPr lang="ru-RU" sz="1100" b="1" dirty="0" smtClean="0"/>
            <a:t>100%</a:t>
          </a:r>
          <a:endParaRPr lang="ru-RU" sz="1100" b="1" dirty="0"/>
        </a:p>
      </dgm:t>
    </dgm:pt>
    <dgm:pt modelId="{73053D4B-97B6-4717-947D-221B14DBA9FA}" type="par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15C83D72-75FC-4ADF-88E4-6BFD8F38066F}" type="sib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DC722614-D910-48E5-B4DB-10C9FEEA1F64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100%</a:t>
          </a:r>
          <a:endParaRPr lang="ru-RU" sz="1100" b="1" dirty="0"/>
        </a:p>
      </dgm:t>
    </dgm:pt>
    <dgm:pt modelId="{717D88B6-8BDB-4F41-9877-821E0194E958}" type="par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A9A42DA1-2B08-4E7D-A3ED-88FF9D735BF1}" type="sib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30D4164A-77BD-4082-90FA-94DEA28292F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100%</a:t>
          </a:r>
          <a:endParaRPr lang="ru-RU" sz="1100" b="1" dirty="0"/>
        </a:p>
      </dgm:t>
    </dgm:pt>
    <dgm:pt modelId="{76EA3304-4694-43B5-9430-085F265215D3}" type="par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719D61AA-3576-4B4B-9B86-78D3FC03ED0E}" type="sib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21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21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8B5A2-76C8-4678-86AB-DBE9F295BAD2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E5FAF1B6-DF8B-41BB-9450-959403177014}" type="pres">
      <dgm:prSet presAssocID="{BEF973DE-6365-49F3-835F-CCBF08C4BF08}" presName="vertFour" presStyleCnt="0">
        <dgm:presLayoutVars>
          <dgm:chPref val="3"/>
        </dgm:presLayoutVars>
      </dgm:prSet>
      <dgm:spPr/>
    </dgm:pt>
    <dgm:pt modelId="{9BB5BEDE-0A68-4B74-853B-ED035F285445}" type="pres">
      <dgm:prSet presAssocID="{BEF973DE-6365-49F3-835F-CCBF08C4BF08}" presName="txFour" presStyleLbl="node4" presStyleIdx="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B2D3E-8D0A-4478-B85E-864C8F700D89}" type="pres">
      <dgm:prSet presAssocID="{BEF973DE-6365-49F3-835F-CCBF08C4BF08}" presName="parTransFour" presStyleCnt="0"/>
      <dgm:spPr/>
    </dgm:pt>
    <dgm:pt modelId="{F76323CD-0211-4D0A-9436-5011E89DC58D}" type="pres">
      <dgm:prSet presAssocID="{BEF973DE-6365-49F3-835F-CCBF08C4BF08}" presName="horzFour" presStyleCnt="0"/>
      <dgm:spPr/>
    </dgm:pt>
    <dgm:pt modelId="{229A73DC-6CC6-4786-8845-25809D353107}" type="pres">
      <dgm:prSet presAssocID="{760B7BB0-6CDC-4C42-A4D4-3948592E3CC2}" presName="vertFour" presStyleCnt="0">
        <dgm:presLayoutVars>
          <dgm:chPref val="3"/>
        </dgm:presLayoutVars>
      </dgm:prSet>
      <dgm:spPr/>
    </dgm:pt>
    <dgm:pt modelId="{D0394572-BF2C-44BB-9A5E-1619CF8086D8}" type="pres">
      <dgm:prSet presAssocID="{760B7BB0-6CDC-4C42-A4D4-3948592E3CC2}" presName="txFour" presStyleLbl="node4" presStyleIdx="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2CDC6D-E68E-49E9-AD6C-8AE4487E1E75}" type="pres">
      <dgm:prSet presAssocID="{760B7BB0-6CDC-4C42-A4D4-3948592E3CC2}" presName="parTransFour" presStyleCnt="0"/>
      <dgm:spPr/>
    </dgm:pt>
    <dgm:pt modelId="{E37820FE-BEC5-4BB7-9E41-E2B17ED92E62}" type="pres">
      <dgm:prSet presAssocID="{760B7BB0-6CDC-4C42-A4D4-3948592E3CC2}" presName="horzFour" presStyleCnt="0"/>
      <dgm:spPr/>
    </dgm:pt>
    <dgm:pt modelId="{D8877AE0-E91C-48A5-BBE9-F3AF2AB45D03}" type="pres">
      <dgm:prSet presAssocID="{1EB24ED6-8318-42F7-A9D6-D82438474064}" presName="vertFour" presStyleCnt="0">
        <dgm:presLayoutVars>
          <dgm:chPref val="3"/>
        </dgm:presLayoutVars>
      </dgm:prSet>
      <dgm:spPr/>
    </dgm:pt>
    <dgm:pt modelId="{4F8FFF34-D04F-4EDB-B6E8-78ED95BECC76}" type="pres">
      <dgm:prSet presAssocID="{1EB24ED6-8318-42F7-A9D6-D82438474064}" presName="txFour" presStyleLbl="node4" presStyleIdx="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D644E5-730C-4769-BE26-4A7A687D497F}" type="pres">
      <dgm:prSet presAssocID="{1EB24ED6-8318-42F7-A9D6-D82438474064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1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</dgm:pt>
    <dgm:pt modelId="{2BC9EB28-F68D-4321-836D-A642C2C0DAB1}" type="pres">
      <dgm:prSet presAssocID="{9C715FE5-31CA-4541-A958-D2C730C134E0}" presName="txFour" presStyleLbl="node4" presStyleIdx="11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</dgm:pt>
    <dgm:pt modelId="{7F93EC46-9C8D-4119-8F52-CCFA2BE3D856}" type="pres">
      <dgm:prSet presAssocID="{9C715FE5-31CA-4541-A958-D2C730C134E0}" presName="horzFour" presStyleCnt="0"/>
      <dgm:spPr/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</dgm:pt>
    <dgm:pt modelId="{85D767EC-FAE5-4312-B23F-9B41F2C6B7D7}" type="pres">
      <dgm:prSet presAssocID="{8536FD6B-8AD2-4A43-B337-6FD60B3FD4B2}" presName="txFour" presStyleLbl="node4" presStyleIdx="1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B5E747-E89C-44EE-90A6-8904E34D8B12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</dgm:pt>
    <dgm:pt modelId="{AF157ACE-04CF-46AC-BBA4-4513DAC2FEED}" type="pres">
      <dgm:prSet presAssocID="{DC722614-D910-48E5-B4DB-10C9FEEA1F64}" presName="vertFour" presStyleCnt="0">
        <dgm:presLayoutVars>
          <dgm:chPref val="3"/>
        </dgm:presLayoutVars>
      </dgm:prSet>
      <dgm:spPr/>
    </dgm:pt>
    <dgm:pt modelId="{0173EF90-65AC-40C1-BC63-3905C32CCBD3}" type="pres">
      <dgm:prSet presAssocID="{DC722614-D910-48E5-B4DB-10C9FEEA1F64}" presName="txFour" presStyleLbl="node4" presStyleIdx="1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4A374B-49A7-4B87-A7E3-020A459817C7}" type="pres">
      <dgm:prSet presAssocID="{DC722614-D910-48E5-B4DB-10C9FEEA1F64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</dgm:pt>
    <dgm:pt modelId="{89DC61A6-3199-4C88-A8D1-98ADCFDD3274}" type="pres">
      <dgm:prSet presAssocID="{BE98D1AB-A280-4D0B-A815-73E57FD87EC3}" presName="txFour" presStyleLbl="node4" presStyleIdx="1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</dgm:pt>
    <dgm:pt modelId="{C7E808E6-5BB0-42AD-9568-7FA84FFA1273}" type="pres">
      <dgm:prSet presAssocID="{BE98D1AB-A280-4D0B-A815-73E57FD87EC3}" presName="horzFour" presStyleCnt="0"/>
      <dgm:spPr/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</dgm:pt>
    <dgm:pt modelId="{B35EEDEE-A63C-4DC0-9860-A34A7BFD903E}" type="pres">
      <dgm:prSet presAssocID="{4D9EF634-1BF2-4A35-90CA-8A6D73717D8F}" presName="txFour" presStyleLbl="node4" presStyleIdx="1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95F23C-C4B0-414E-84D4-9F202008C6C7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</dgm:pt>
    <dgm:pt modelId="{70126A72-D428-49FA-8D64-455D3BB37C3B}" type="pres">
      <dgm:prSet presAssocID="{30D4164A-77BD-4082-90FA-94DEA28292F9}" presName="vertFour" presStyleCnt="0">
        <dgm:presLayoutVars>
          <dgm:chPref val="3"/>
        </dgm:presLayoutVars>
      </dgm:prSet>
      <dgm:spPr/>
    </dgm:pt>
    <dgm:pt modelId="{6C2FB839-90B1-4C3A-BFA4-60802C25EC81}" type="pres">
      <dgm:prSet presAssocID="{30D4164A-77BD-4082-90FA-94DEA28292F9}" presName="txFour" presStyleLbl="node4" presStyleIdx="2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AF8949-B074-41B5-830F-D70AB29BD449}" type="pres">
      <dgm:prSet presAssocID="{30D4164A-77BD-4082-90FA-94DEA28292F9}" presName="horzFour" presStyleCnt="0"/>
      <dgm:spPr/>
    </dgm:pt>
  </dgm:ptLst>
  <dgm:cxnLst>
    <dgm:cxn modelId="{80793341-8EA2-49D0-A84B-80834F9D1070}" type="presOf" srcId="{B34B6A16-5EF9-4B63-A5E4-12B190B34880}" destId="{C586111C-58B6-40AF-8D8A-60EE680572BA}" srcOrd="0" destOrd="0" presId="urn:microsoft.com/office/officeart/2005/8/layout/hierarchy4"/>
    <dgm:cxn modelId="{A8B7B024-A4D0-4431-920D-A638C2E35878}" type="presOf" srcId="{8536FD6B-8AD2-4A43-B337-6FD60B3FD4B2}" destId="{85D767EC-FAE5-4312-B23F-9B41F2C6B7D7}" srcOrd="0" destOrd="0" presId="urn:microsoft.com/office/officeart/2005/8/layout/hierarchy4"/>
    <dgm:cxn modelId="{3A848235-5665-4265-A98F-CAAD1B49D463}" type="presOf" srcId="{9A0A1B48-08CE-44F2-8C66-5814C06EE4CC}" destId="{41590EE3-70B4-4E0E-8D44-18EF1FD97F2E}" srcOrd="0" destOrd="0" presId="urn:microsoft.com/office/officeart/2005/8/layout/hierarchy4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2AD90A74-E2BC-4184-8957-6744FAE4F1ED}" type="presOf" srcId="{760B7BB0-6CDC-4C42-A4D4-3948592E3CC2}" destId="{D0394572-BF2C-44BB-9A5E-1619CF8086D8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5E230B90-42EE-479D-997F-97800260F8D3}" type="presOf" srcId="{38339FB0-E72C-41C6-B50E-F0AC88B19FB8}" destId="{B0232F34-051D-481D-9CC7-7CFB0339C454}" srcOrd="0" destOrd="0" presId="urn:microsoft.com/office/officeart/2005/8/layout/hierarchy4"/>
    <dgm:cxn modelId="{ECD12774-5FCA-44D3-81B3-75B180235D87}" type="presOf" srcId="{88AF55BF-2C52-478B-8F7B-157C2C0B3B5C}" destId="{A222F7FC-2C70-4D44-8E21-34A02376492D}" srcOrd="0" destOrd="0" presId="urn:microsoft.com/office/officeart/2005/8/layout/hierarchy4"/>
    <dgm:cxn modelId="{FD36F6B4-3270-4488-A9B1-D7EA6930C0A1}" srcId="{8536FD6B-8AD2-4A43-B337-6FD60B3FD4B2}" destId="{DC722614-D910-48E5-B4DB-10C9FEEA1F64}" srcOrd="0" destOrd="0" parTransId="{717D88B6-8BDB-4F41-9877-821E0194E958}" sibTransId="{A9A42DA1-2B08-4E7D-A3ED-88FF9D735BF1}"/>
    <dgm:cxn modelId="{086DFAA1-C291-42DA-94C0-F4B3D1A7C17D}" type="presOf" srcId="{CE075476-E9CA-4A59-A127-31223E8D37A1}" destId="{25DDEEC2-9BA5-4367-BB24-33CAA47BBC09}" srcOrd="0" destOrd="0" presId="urn:microsoft.com/office/officeart/2005/8/layout/hierarchy4"/>
    <dgm:cxn modelId="{75C524D2-4580-4B19-A466-F74F64F4D1E8}" type="presOf" srcId="{44367D81-039C-4579-8E09-66CAF90F5041}" destId="{085136A3-D02F-461C-B31C-FD1D69D16759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EC26CD0E-9D17-4F6F-9663-0A9192D44166}" type="presOf" srcId="{30D4164A-77BD-4082-90FA-94DEA28292F9}" destId="{6C2FB839-90B1-4C3A-BFA4-60802C25EC81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5C042DCE-5A69-4DBC-A6FC-EB5C98F1F147}" type="presOf" srcId="{BE98D1AB-A280-4D0B-A815-73E57FD87EC3}" destId="{89DC61A6-3199-4C88-A8D1-98ADCFDD3274}" srcOrd="0" destOrd="0" presId="urn:microsoft.com/office/officeart/2005/8/layout/hierarchy4"/>
    <dgm:cxn modelId="{64F2CD8B-DA14-484B-A2D3-42E3EA40E9A9}" type="presOf" srcId="{791EFB96-2A48-4A9C-BE1D-F031EA878AFE}" destId="{615F75F9-6DBD-4ECA-9FA4-52847E4C9098}" srcOrd="0" destOrd="0" presId="urn:microsoft.com/office/officeart/2005/8/layout/hierarchy4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893EE4A5-4E9E-4103-A80E-3EE88EB87018}" type="presOf" srcId="{B27758F7-CCC5-4853-943C-C625AC5B9618}" destId="{C1736FFF-D3A9-461C-843A-75D86022B9DC}" srcOrd="0" destOrd="0" presId="urn:microsoft.com/office/officeart/2005/8/layout/hierarchy4"/>
    <dgm:cxn modelId="{3C6470B4-A5B2-4D3A-908E-8A4CB3ACBB72}" type="presOf" srcId="{4D9EF634-1BF2-4A35-90CA-8A6D73717D8F}" destId="{B35EEDEE-A63C-4DC0-9860-A34A7BFD903E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601F7FC8-6CCA-4181-A8F9-2AC1D6B66D4A}" type="presOf" srcId="{614AF9F2-E1A1-4D10-882A-EB6B0D669FCA}" destId="{6CE5FDB4-BFBB-4259-A330-B441199BCE24}" srcOrd="0" destOrd="0" presId="urn:microsoft.com/office/officeart/2005/8/layout/hierarchy4"/>
    <dgm:cxn modelId="{12941072-D46A-43DC-AF02-4A1351E967EB}" srcId="{4D9EF634-1BF2-4A35-90CA-8A6D73717D8F}" destId="{30D4164A-77BD-4082-90FA-94DEA28292F9}" srcOrd="0" destOrd="0" parTransId="{76EA3304-4694-43B5-9430-085F265215D3}" sibTransId="{719D61AA-3576-4B4B-9B86-78D3FC03ED0E}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69C3308E-25B7-439B-809F-5B27EA6FCA0F}" type="presOf" srcId="{7711325B-E859-44FE-8B41-57F9AFDCA54B}" destId="{576C6983-4618-426C-8177-DEA9FE3AC4EB}" srcOrd="0" destOrd="0" presId="urn:microsoft.com/office/officeart/2005/8/layout/hierarchy4"/>
    <dgm:cxn modelId="{33B737A2-FD40-4314-990B-1DA3E639D69F}" type="presOf" srcId="{CD119780-6575-4106-AE5B-2CC6B48E5482}" destId="{14BABD28-5047-47A3-A701-B7AFBBE28819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B116100C-3213-4EDD-A58F-DAD9EF2BF62B}" type="presOf" srcId="{A57325F4-ED51-4632-8210-EB7BB1A937E3}" destId="{98728C6C-700D-4AF5-919D-571D1B1C73D6}" srcOrd="0" destOrd="0" presId="urn:microsoft.com/office/officeart/2005/8/layout/hierarchy4"/>
    <dgm:cxn modelId="{379A96F5-6F35-4339-98B4-992DBE2D32BB}" type="presOf" srcId="{A0EE0816-71FE-4855-B1E0-02990AF78A21}" destId="{4DC6FEF6-AA8E-4A28-95B0-4EA11C79CD95}" srcOrd="0" destOrd="0" presId="urn:microsoft.com/office/officeart/2005/8/layout/hierarchy4"/>
    <dgm:cxn modelId="{402D5D82-3325-480C-9CB6-A5150FE24F55}" type="presOf" srcId="{F6F97186-B344-4193-9FE9-6DFB5403A289}" destId="{8A4A9CFA-AEA9-4F05-83EE-AD7DC19C36EB}" srcOrd="0" destOrd="0" presId="urn:microsoft.com/office/officeart/2005/8/layout/hierarchy4"/>
    <dgm:cxn modelId="{A6E1B6F7-E5B5-4056-AFC5-A597599F0AF8}" srcId="{760B7BB0-6CDC-4C42-A4D4-3948592E3CC2}" destId="{1EB24ED6-8318-42F7-A9D6-D82438474064}" srcOrd="0" destOrd="0" parTransId="{73053D4B-97B6-4717-947D-221B14DBA9FA}" sibTransId="{15C83D72-75FC-4ADF-88E4-6BFD8F38066F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62E29D80-B6C2-4EB9-8644-FCED4BDFC622}" type="presOf" srcId="{6B08672F-E0FF-490A-8A6A-EE15E9A347DB}" destId="{F6FE7E8E-883A-4C79-93F7-AEF9AEF9F9DE}" srcOrd="0" destOrd="0" presId="urn:microsoft.com/office/officeart/2005/8/layout/hierarchy4"/>
    <dgm:cxn modelId="{565633DA-048C-4561-903F-E036F7363E55}" type="presOf" srcId="{5A6BA2F8-AB86-4FEA-9FCE-F9FA52A7F9A0}" destId="{EFD09625-1EEB-463A-9D51-52F09A5E039B}" srcOrd="0" destOrd="0" presId="urn:microsoft.com/office/officeart/2005/8/layout/hierarchy4"/>
    <dgm:cxn modelId="{B9C6C282-9097-4533-86F9-6173B08D8B28}" type="presOf" srcId="{9C715FE5-31CA-4541-A958-D2C730C134E0}" destId="{2BC9EB28-F68D-4321-836D-A642C2C0DAB1}" srcOrd="0" destOrd="0" presId="urn:microsoft.com/office/officeart/2005/8/layout/hierarchy4"/>
    <dgm:cxn modelId="{335857F4-0F0B-4E8E-8181-4F76BA2CD150}" type="presOf" srcId="{BEF973DE-6365-49F3-835F-CCBF08C4BF08}" destId="{9BB5BEDE-0A68-4B74-853B-ED035F285445}" srcOrd="0" destOrd="0" presId="urn:microsoft.com/office/officeart/2005/8/layout/hierarchy4"/>
    <dgm:cxn modelId="{FB2CAE80-4D2D-46AB-86ED-6675E5050F82}" type="presOf" srcId="{A1BB5A2E-A45D-4F6A-B329-CD4782193917}" destId="{33D6FFE4-E349-423D-A7F1-8E1A49A29AC4}" srcOrd="0" destOrd="0" presId="urn:microsoft.com/office/officeart/2005/8/layout/hierarchy4"/>
    <dgm:cxn modelId="{6062F554-C830-484E-9671-C14667665DC3}" type="presOf" srcId="{1EB24ED6-8318-42F7-A9D6-D82438474064}" destId="{4F8FFF34-D04F-4EDB-B6E8-78ED95BECC76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82628FE3-2F0A-4606-8242-BC6E9B910153}" srcId="{BEF973DE-6365-49F3-835F-CCBF08C4BF08}" destId="{760B7BB0-6CDC-4C42-A4D4-3948592E3CC2}" srcOrd="0" destOrd="0" parTransId="{183294BA-F08B-4F00-A2C9-E7340190BF27}" sibTransId="{B450BEF8-5FD5-4BB7-BBE9-94543DFCEDAA}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E8BFBDE0-9B27-4B82-B25E-26F4F37A9B89}" type="presOf" srcId="{93520637-36B3-4AB9-B949-92D55141E733}" destId="{8E7E2D4A-62E6-4A23-A5DD-552A63903B64}" srcOrd="0" destOrd="0" presId="urn:microsoft.com/office/officeart/2005/8/layout/hierarchy4"/>
    <dgm:cxn modelId="{81437BF4-0A52-41FC-8975-0B1E3A15020F}" type="presOf" srcId="{946393D2-3BB5-4D19-BAF6-84B7339845C4}" destId="{9DF12F5D-797B-4C71-93F7-7C835BFF7982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245AD219-9A78-47B6-898D-B74C4FEDFDE6}" type="presOf" srcId="{DC722614-D910-48E5-B4DB-10C9FEEA1F64}" destId="{0173EF90-65AC-40C1-BC63-3905C32CCBD3}" srcOrd="0" destOrd="0" presId="urn:microsoft.com/office/officeart/2005/8/layout/hierarchy4"/>
    <dgm:cxn modelId="{91EE41DD-3D34-4525-8B8A-AC9BAD6A700E}" srcId="{791EFB96-2A48-4A9C-BE1D-F031EA878AFE}" destId="{BEF973DE-6365-49F3-835F-CCBF08C4BF08}" srcOrd="0" destOrd="0" parTransId="{4114FF11-0257-4D42-AADC-1BE4D81731B2}" sibTransId="{94B6E5B7-7418-4AEA-A67A-36550A12FE23}"/>
    <dgm:cxn modelId="{4D910664-7740-43B3-92B7-21597F48046F}" type="presParOf" srcId="{25DDEEC2-9BA5-4367-BB24-33CAA47BBC09}" destId="{87933F1B-038B-4A5D-83E8-61DBF60EC4B3}" srcOrd="0" destOrd="0" presId="urn:microsoft.com/office/officeart/2005/8/layout/hierarchy4"/>
    <dgm:cxn modelId="{FA86A2BB-8670-43AA-8819-A2074B0E0191}" type="presParOf" srcId="{87933F1B-038B-4A5D-83E8-61DBF60EC4B3}" destId="{9DF12F5D-797B-4C71-93F7-7C835BFF7982}" srcOrd="0" destOrd="0" presId="urn:microsoft.com/office/officeart/2005/8/layout/hierarchy4"/>
    <dgm:cxn modelId="{AF234887-C52A-4F77-9AC2-1CA0073FF6E9}" type="presParOf" srcId="{87933F1B-038B-4A5D-83E8-61DBF60EC4B3}" destId="{BB51C614-670C-40C7-BCBD-B3150FB090FB}" srcOrd="1" destOrd="0" presId="urn:microsoft.com/office/officeart/2005/8/layout/hierarchy4"/>
    <dgm:cxn modelId="{CCD96C83-9B37-4583-9ECC-4BD77C0E0981}" type="presParOf" srcId="{87933F1B-038B-4A5D-83E8-61DBF60EC4B3}" destId="{B74154C5-AFFE-498C-8E4C-911D7456AC97}" srcOrd="2" destOrd="0" presId="urn:microsoft.com/office/officeart/2005/8/layout/hierarchy4"/>
    <dgm:cxn modelId="{8866D147-AA81-4901-B83A-32EEC7EC6234}" type="presParOf" srcId="{B74154C5-AFFE-498C-8E4C-911D7456AC97}" destId="{AA6E5317-C9D5-49D6-9218-04A9A8CDF9E8}" srcOrd="0" destOrd="0" presId="urn:microsoft.com/office/officeart/2005/8/layout/hierarchy4"/>
    <dgm:cxn modelId="{D1EDBD0B-6185-4D7D-8FEA-CDFC816A0A37}" type="presParOf" srcId="{AA6E5317-C9D5-49D6-9218-04A9A8CDF9E8}" destId="{EFD09625-1EEB-463A-9D51-52F09A5E039B}" srcOrd="0" destOrd="0" presId="urn:microsoft.com/office/officeart/2005/8/layout/hierarchy4"/>
    <dgm:cxn modelId="{3BC8C88F-1481-46AB-BAA2-BC5FCABE81C9}" type="presParOf" srcId="{AA6E5317-C9D5-49D6-9218-04A9A8CDF9E8}" destId="{D65A41FF-7035-4133-9240-517AEBC67369}" srcOrd="1" destOrd="0" presId="urn:microsoft.com/office/officeart/2005/8/layout/hierarchy4"/>
    <dgm:cxn modelId="{B31B34CC-985B-4ABD-B7F7-1BB2D2C46DCB}" type="presParOf" srcId="{AA6E5317-C9D5-49D6-9218-04A9A8CDF9E8}" destId="{ED986375-36F5-4143-A5F0-85653599471E}" srcOrd="2" destOrd="0" presId="urn:microsoft.com/office/officeart/2005/8/layout/hierarchy4"/>
    <dgm:cxn modelId="{DC388376-5FDB-421E-B827-6D548E52FB0F}" type="presParOf" srcId="{ED986375-36F5-4143-A5F0-85653599471E}" destId="{3DBCE625-CEFD-4EF1-944D-CC5E1F9EB348}" srcOrd="0" destOrd="0" presId="urn:microsoft.com/office/officeart/2005/8/layout/hierarchy4"/>
    <dgm:cxn modelId="{988A0F41-B6C3-4B8F-8ECC-118BE48C79C3}" type="presParOf" srcId="{3DBCE625-CEFD-4EF1-944D-CC5E1F9EB348}" destId="{A222F7FC-2C70-4D44-8E21-34A02376492D}" srcOrd="0" destOrd="0" presId="urn:microsoft.com/office/officeart/2005/8/layout/hierarchy4"/>
    <dgm:cxn modelId="{918893FF-E153-4722-8A59-791B2D078B61}" type="presParOf" srcId="{3DBCE625-CEFD-4EF1-944D-CC5E1F9EB348}" destId="{F0163781-30A9-4492-8F46-0B375E77D606}" srcOrd="1" destOrd="0" presId="urn:microsoft.com/office/officeart/2005/8/layout/hierarchy4"/>
    <dgm:cxn modelId="{A90D5304-92EB-4A7A-9B74-2B87B30FB39D}" type="presParOf" srcId="{3DBCE625-CEFD-4EF1-944D-CC5E1F9EB348}" destId="{6207E762-9DCF-4231-A9C6-08BD43E83D20}" srcOrd="2" destOrd="0" presId="urn:microsoft.com/office/officeart/2005/8/layout/hierarchy4"/>
    <dgm:cxn modelId="{6AD5AD43-97AE-47B5-8453-CCC7DAC050FC}" type="presParOf" srcId="{6207E762-9DCF-4231-A9C6-08BD43E83D20}" destId="{CFAF5DA1-06E5-4585-BDBB-446033F9BE23}" srcOrd="0" destOrd="0" presId="urn:microsoft.com/office/officeart/2005/8/layout/hierarchy4"/>
    <dgm:cxn modelId="{8BDDDCB8-6A31-482E-94AA-5B34EB33C938}" type="presParOf" srcId="{CFAF5DA1-06E5-4585-BDBB-446033F9BE23}" destId="{F6FE7E8E-883A-4C79-93F7-AEF9AEF9F9DE}" srcOrd="0" destOrd="0" presId="urn:microsoft.com/office/officeart/2005/8/layout/hierarchy4"/>
    <dgm:cxn modelId="{94AADFCC-834C-4338-AE47-5A44699365DE}" type="presParOf" srcId="{CFAF5DA1-06E5-4585-BDBB-446033F9BE23}" destId="{F4A7653C-2830-4B7A-B97A-E0B91F2A457A}" srcOrd="1" destOrd="0" presId="urn:microsoft.com/office/officeart/2005/8/layout/hierarchy4"/>
    <dgm:cxn modelId="{28AE1BB4-B0AD-43D6-A9F2-7FBE6F01DCFD}" type="presParOf" srcId="{CFAF5DA1-06E5-4585-BDBB-446033F9BE23}" destId="{E69FA2EB-A010-4E64-83A0-722237B7A7E1}" srcOrd="2" destOrd="0" presId="urn:microsoft.com/office/officeart/2005/8/layout/hierarchy4"/>
    <dgm:cxn modelId="{D7A1CD00-DF1B-4EFA-97CE-719D6F0BAE2E}" type="presParOf" srcId="{E69FA2EB-A010-4E64-83A0-722237B7A7E1}" destId="{67CE9756-A8D0-45D9-86D8-03109F5CBCE9}" srcOrd="0" destOrd="0" presId="urn:microsoft.com/office/officeart/2005/8/layout/hierarchy4"/>
    <dgm:cxn modelId="{EE2A4715-21AF-47BB-A4B6-E1E8B4B00CD8}" type="presParOf" srcId="{67CE9756-A8D0-45D9-86D8-03109F5CBCE9}" destId="{B0232F34-051D-481D-9CC7-7CFB0339C454}" srcOrd="0" destOrd="0" presId="urn:microsoft.com/office/officeart/2005/8/layout/hierarchy4"/>
    <dgm:cxn modelId="{667F5C1C-0E1A-4CC5-A962-41996033BC22}" type="presParOf" srcId="{67CE9756-A8D0-45D9-86D8-03109F5CBCE9}" destId="{571A3C60-BC49-49D1-BCCE-B160FCDBC262}" srcOrd="1" destOrd="0" presId="urn:microsoft.com/office/officeart/2005/8/layout/hierarchy4"/>
    <dgm:cxn modelId="{20F6A705-42B7-44BB-AFEE-F7F174BB2F12}" type="presParOf" srcId="{67CE9756-A8D0-45D9-86D8-03109F5CBCE9}" destId="{03D9FDDF-6FEE-4AC3-8403-A2D130230B08}" srcOrd="2" destOrd="0" presId="urn:microsoft.com/office/officeart/2005/8/layout/hierarchy4"/>
    <dgm:cxn modelId="{7C2A3FAA-E63B-403C-BD17-E7EA83D8B2D5}" type="presParOf" srcId="{03D9FDDF-6FEE-4AC3-8403-A2D130230B08}" destId="{A97F1489-052C-4C38-86B7-BC4BB90AC75E}" srcOrd="0" destOrd="0" presId="urn:microsoft.com/office/officeart/2005/8/layout/hierarchy4"/>
    <dgm:cxn modelId="{0E50F6A3-63F8-4D73-9DE0-AE0C501F6E35}" type="presParOf" srcId="{A97F1489-052C-4C38-86B7-BC4BB90AC75E}" destId="{4DC6FEF6-AA8E-4A28-95B0-4EA11C79CD95}" srcOrd="0" destOrd="0" presId="urn:microsoft.com/office/officeart/2005/8/layout/hierarchy4"/>
    <dgm:cxn modelId="{E0874F2B-5C9E-49D3-BCDF-53CD58EAF26F}" type="presParOf" srcId="{A97F1489-052C-4C38-86B7-BC4BB90AC75E}" destId="{A86EFF89-E9BD-466E-8956-F5C947F3F307}" srcOrd="1" destOrd="0" presId="urn:microsoft.com/office/officeart/2005/8/layout/hierarchy4"/>
    <dgm:cxn modelId="{440B9F6E-61A0-46F3-B064-2255657AE7B2}" type="presParOf" srcId="{A97F1489-052C-4C38-86B7-BC4BB90AC75E}" destId="{63BC19EF-6235-4CE4-A4BA-F52EF090EA43}" srcOrd="2" destOrd="0" presId="urn:microsoft.com/office/officeart/2005/8/layout/hierarchy4"/>
    <dgm:cxn modelId="{141B42EF-FFDD-4408-84B1-9564C86976D3}" type="presParOf" srcId="{63BC19EF-6235-4CE4-A4BA-F52EF090EA43}" destId="{73293728-592E-4338-AB87-2AC4FCED647C}" srcOrd="0" destOrd="0" presId="urn:microsoft.com/office/officeart/2005/8/layout/hierarchy4"/>
    <dgm:cxn modelId="{79B6B8E6-237F-4701-BC75-C9503CA7FC1B}" type="presParOf" srcId="{73293728-592E-4338-AB87-2AC4FCED647C}" destId="{615F75F9-6DBD-4ECA-9FA4-52847E4C9098}" srcOrd="0" destOrd="0" presId="urn:microsoft.com/office/officeart/2005/8/layout/hierarchy4"/>
    <dgm:cxn modelId="{CE9118C0-7594-4479-AD46-EDD38DAF6EC8}" type="presParOf" srcId="{73293728-592E-4338-AB87-2AC4FCED647C}" destId="{B8C8B5A2-76C8-4678-86AB-DBE9F295BAD2}" srcOrd="1" destOrd="0" presId="urn:microsoft.com/office/officeart/2005/8/layout/hierarchy4"/>
    <dgm:cxn modelId="{78C48DB4-141E-4A14-BAB8-E5AB4F00BD1F}" type="presParOf" srcId="{73293728-592E-4338-AB87-2AC4FCED647C}" destId="{C877937E-BF6D-4EE3-A84E-C485A4A82125}" srcOrd="2" destOrd="0" presId="urn:microsoft.com/office/officeart/2005/8/layout/hierarchy4"/>
    <dgm:cxn modelId="{5B781436-71C0-4F60-AB41-6D4A08FE1DBA}" type="presParOf" srcId="{C877937E-BF6D-4EE3-A84E-C485A4A82125}" destId="{E5FAF1B6-DF8B-41BB-9450-959403177014}" srcOrd="0" destOrd="0" presId="urn:microsoft.com/office/officeart/2005/8/layout/hierarchy4"/>
    <dgm:cxn modelId="{DE407975-BBEA-401C-9A12-92CD509688EB}" type="presParOf" srcId="{E5FAF1B6-DF8B-41BB-9450-959403177014}" destId="{9BB5BEDE-0A68-4B74-853B-ED035F285445}" srcOrd="0" destOrd="0" presId="urn:microsoft.com/office/officeart/2005/8/layout/hierarchy4"/>
    <dgm:cxn modelId="{0390CEBB-AE7B-4EEB-8D6E-A2B250AC81D1}" type="presParOf" srcId="{E5FAF1B6-DF8B-41BB-9450-959403177014}" destId="{14EB2D3E-8D0A-4478-B85E-864C8F700D89}" srcOrd="1" destOrd="0" presId="urn:microsoft.com/office/officeart/2005/8/layout/hierarchy4"/>
    <dgm:cxn modelId="{F5F48559-4FA5-407F-887F-B2D91338B2AA}" type="presParOf" srcId="{E5FAF1B6-DF8B-41BB-9450-959403177014}" destId="{F76323CD-0211-4D0A-9436-5011E89DC58D}" srcOrd="2" destOrd="0" presId="urn:microsoft.com/office/officeart/2005/8/layout/hierarchy4"/>
    <dgm:cxn modelId="{4463B8AD-5337-49BB-9831-FE75B0E50DB4}" type="presParOf" srcId="{F76323CD-0211-4D0A-9436-5011E89DC58D}" destId="{229A73DC-6CC6-4786-8845-25809D353107}" srcOrd="0" destOrd="0" presId="urn:microsoft.com/office/officeart/2005/8/layout/hierarchy4"/>
    <dgm:cxn modelId="{75879E6C-DBD8-4E8B-8A06-6E3485F34D46}" type="presParOf" srcId="{229A73DC-6CC6-4786-8845-25809D353107}" destId="{D0394572-BF2C-44BB-9A5E-1619CF8086D8}" srcOrd="0" destOrd="0" presId="urn:microsoft.com/office/officeart/2005/8/layout/hierarchy4"/>
    <dgm:cxn modelId="{FC1C18D7-758A-4858-B9EC-3B71DFFBD947}" type="presParOf" srcId="{229A73DC-6CC6-4786-8845-25809D353107}" destId="{2B2CDC6D-E68E-49E9-AD6C-8AE4487E1E75}" srcOrd="1" destOrd="0" presId="urn:microsoft.com/office/officeart/2005/8/layout/hierarchy4"/>
    <dgm:cxn modelId="{81E30747-9B8E-4359-8DD4-AAB2C4815F2E}" type="presParOf" srcId="{229A73DC-6CC6-4786-8845-25809D353107}" destId="{E37820FE-BEC5-4BB7-9E41-E2B17ED92E62}" srcOrd="2" destOrd="0" presId="urn:microsoft.com/office/officeart/2005/8/layout/hierarchy4"/>
    <dgm:cxn modelId="{2036F5E0-D9E6-4CED-B9DD-866B0C335EBA}" type="presParOf" srcId="{E37820FE-BEC5-4BB7-9E41-E2B17ED92E62}" destId="{D8877AE0-E91C-48A5-BBE9-F3AF2AB45D03}" srcOrd="0" destOrd="0" presId="urn:microsoft.com/office/officeart/2005/8/layout/hierarchy4"/>
    <dgm:cxn modelId="{7471AF83-9CEE-4661-9C96-FB461860ACED}" type="presParOf" srcId="{D8877AE0-E91C-48A5-BBE9-F3AF2AB45D03}" destId="{4F8FFF34-D04F-4EDB-B6E8-78ED95BECC76}" srcOrd="0" destOrd="0" presId="urn:microsoft.com/office/officeart/2005/8/layout/hierarchy4"/>
    <dgm:cxn modelId="{C68BF1C7-A2C8-4E73-8BDF-C8CA6B95F7D0}" type="presParOf" srcId="{D8877AE0-E91C-48A5-BBE9-F3AF2AB45D03}" destId="{7BD644E5-730C-4769-BE26-4A7A687D497F}" srcOrd="1" destOrd="0" presId="urn:microsoft.com/office/officeart/2005/8/layout/hierarchy4"/>
    <dgm:cxn modelId="{0124E6C3-40F9-4224-AB01-9810571ABF96}" type="presParOf" srcId="{ED986375-36F5-4143-A5F0-85653599471E}" destId="{9F687AEC-AB3B-4512-84AB-9EF38359FE99}" srcOrd="1" destOrd="0" presId="urn:microsoft.com/office/officeart/2005/8/layout/hierarchy4"/>
    <dgm:cxn modelId="{45162FE7-B7E0-419C-9A6E-36867C21A5C2}" type="presParOf" srcId="{ED986375-36F5-4143-A5F0-85653599471E}" destId="{113415A5-E91F-4FE8-9BF8-30244626B0BF}" srcOrd="2" destOrd="0" presId="urn:microsoft.com/office/officeart/2005/8/layout/hierarchy4"/>
    <dgm:cxn modelId="{ECBEED3A-78DB-419D-8FF0-2CEF7BB9C135}" type="presParOf" srcId="{113415A5-E91F-4FE8-9BF8-30244626B0BF}" destId="{98728C6C-700D-4AF5-919D-571D1B1C73D6}" srcOrd="0" destOrd="0" presId="urn:microsoft.com/office/officeart/2005/8/layout/hierarchy4"/>
    <dgm:cxn modelId="{EEB897D8-1B91-410A-B0E0-3CBA5D5E91F4}" type="presParOf" srcId="{113415A5-E91F-4FE8-9BF8-30244626B0BF}" destId="{7DA4393A-B616-4187-9FD5-5855AF709139}" srcOrd="1" destOrd="0" presId="urn:microsoft.com/office/officeart/2005/8/layout/hierarchy4"/>
    <dgm:cxn modelId="{F5E72032-0ED1-45C1-A4D9-F6528812133E}" type="presParOf" srcId="{113415A5-E91F-4FE8-9BF8-30244626B0BF}" destId="{5DBF41F9-76A7-4B1D-8947-AD1CA93918D7}" srcOrd="2" destOrd="0" presId="urn:microsoft.com/office/officeart/2005/8/layout/hierarchy4"/>
    <dgm:cxn modelId="{3C847AEF-6EF7-4110-A27E-3C0444D6FA65}" type="presParOf" srcId="{5DBF41F9-76A7-4B1D-8947-AD1CA93918D7}" destId="{AE066C26-0F89-4F74-8EEE-568A145904EB}" srcOrd="0" destOrd="0" presId="urn:microsoft.com/office/officeart/2005/8/layout/hierarchy4"/>
    <dgm:cxn modelId="{A9BAD1E7-8968-45BF-B7B9-274D5D1536CA}" type="presParOf" srcId="{AE066C26-0F89-4F74-8EEE-568A145904EB}" destId="{8A4A9CFA-AEA9-4F05-83EE-AD7DC19C36EB}" srcOrd="0" destOrd="0" presId="urn:microsoft.com/office/officeart/2005/8/layout/hierarchy4"/>
    <dgm:cxn modelId="{BBC574BE-3588-44A8-92ED-EB8F4928E615}" type="presParOf" srcId="{AE066C26-0F89-4F74-8EEE-568A145904EB}" destId="{895BD70D-9B23-4D1F-955D-1C23DF0F0579}" srcOrd="1" destOrd="0" presId="urn:microsoft.com/office/officeart/2005/8/layout/hierarchy4"/>
    <dgm:cxn modelId="{D83D6519-EE3F-4950-AF6A-B87441DC8329}" type="presParOf" srcId="{AE066C26-0F89-4F74-8EEE-568A145904EB}" destId="{74FFA38C-DB40-401A-8BBA-313CB5741F28}" srcOrd="2" destOrd="0" presId="urn:microsoft.com/office/officeart/2005/8/layout/hierarchy4"/>
    <dgm:cxn modelId="{7FCD0E05-0373-4997-99D9-7B15D64CED7B}" type="presParOf" srcId="{74FFA38C-DB40-401A-8BBA-313CB5741F28}" destId="{0149EBE6-AA59-4F78-AF18-137F8047AB47}" srcOrd="0" destOrd="0" presId="urn:microsoft.com/office/officeart/2005/8/layout/hierarchy4"/>
    <dgm:cxn modelId="{FB38D210-880E-4E15-AAD3-579D0E055841}" type="presParOf" srcId="{0149EBE6-AA59-4F78-AF18-137F8047AB47}" destId="{14BABD28-5047-47A3-A701-B7AFBBE28819}" srcOrd="0" destOrd="0" presId="urn:microsoft.com/office/officeart/2005/8/layout/hierarchy4"/>
    <dgm:cxn modelId="{3FEBDEEA-F1D1-42FC-B67D-E80ACAA7F261}" type="presParOf" srcId="{0149EBE6-AA59-4F78-AF18-137F8047AB47}" destId="{3F489D25-51FA-4C91-9DDF-6BA1DB51256D}" srcOrd="1" destOrd="0" presId="urn:microsoft.com/office/officeart/2005/8/layout/hierarchy4"/>
    <dgm:cxn modelId="{C00791E0-8B14-4F8E-B509-6480C89E25BE}" type="presParOf" srcId="{0149EBE6-AA59-4F78-AF18-137F8047AB47}" destId="{D0D594F6-8533-4A50-8AE7-20755C3BFFA9}" srcOrd="2" destOrd="0" presId="urn:microsoft.com/office/officeart/2005/8/layout/hierarchy4"/>
    <dgm:cxn modelId="{A92D34D7-482F-421C-9478-8988515866C9}" type="presParOf" srcId="{D0D594F6-8533-4A50-8AE7-20755C3BFFA9}" destId="{25C7D557-F0AE-4C4E-8B80-BC2468777DC6}" srcOrd="0" destOrd="0" presId="urn:microsoft.com/office/officeart/2005/8/layout/hierarchy4"/>
    <dgm:cxn modelId="{EF5EEB1E-737A-4BDD-A700-3C6C4424E139}" type="presParOf" srcId="{25C7D557-F0AE-4C4E-8B80-BC2468777DC6}" destId="{8E7E2D4A-62E6-4A23-A5DD-552A63903B64}" srcOrd="0" destOrd="0" presId="urn:microsoft.com/office/officeart/2005/8/layout/hierarchy4"/>
    <dgm:cxn modelId="{8894BB3C-46E4-4A2D-B3B8-0DDA70F93AA1}" type="presParOf" srcId="{25C7D557-F0AE-4C4E-8B80-BC2468777DC6}" destId="{9B983630-5D09-45D7-92AD-109BAA43CF48}" srcOrd="1" destOrd="0" presId="urn:microsoft.com/office/officeart/2005/8/layout/hierarchy4"/>
    <dgm:cxn modelId="{D85132FF-90BB-4493-A288-B30690DEFA71}" type="presParOf" srcId="{25C7D557-F0AE-4C4E-8B80-BC2468777DC6}" destId="{B338BAF6-59FE-4215-B697-18ED9B1E550D}" srcOrd="2" destOrd="0" presId="urn:microsoft.com/office/officeart/2005/8/layout/hierarchy4"/>
    <dgm:cxn modelId="{2A8D7D41-B87E-4375-A039-270E1DC78A75}" type="presParOf" srcId="{B338BAF6-59FE-4215-B697-18ED9B1E550D}" destId="{C2D8D153-FBF9-44C5-B447-F4BF501D8FA1}" srcOrd="0" destOrd="0" presId="urn:microsoft.com/office/officeart/2005/8/layout/hierarchy4"/>
    <dgm:cxn modelId="{CB710095-188E-4553-BB3D-A27FB2759919}" type="presParOf" srcId="{C2D8D153-FBF9-44C5-B447-F4BF501D8FA1}" destId="{085136A3-D02F-461C-B31C-FD1D69D16759}" srcOrd="0" destOrd="0" presId="urn:microsoft.com/office/officeart/2005/8/layout/hierarchy4"/>
    <dgm:cxn modelId="{7B5DACEE-15C1-43F4-BA23-0E3D80D652E9}" type="presParOf" srcId="{C2D8D153-FBF9-44C5-B447-F4BF501D8FA1}" destId="{DCA6CF81-D743-4AD3-A3A1-3DF9D9BFBC77}" srcOrd="1" destOrd="0" presId="urn:microsoft.com/office/officeart/2005/8/layout/hierarchy4"/>
    <dgm:cxn modelId="{04CCA955-2E45-421D-944E-35264D042234}" type="presParOf" srcId="{C2D8D153-FBF9-44C5-B447-F4BF501D8FA1}" destId="{8A9FECDA-0971-4926-9F35-6C36E65B14A9}" srcOrd="2" destOrd="0" presId="urn:microsoft.com/office/officeart/2005/8/layout/hierarchy4"/>
    <dgm:cxn modelId="{D22992F7-C77C-40B4-AFD4-E00919FB90C2}" type="presParOf" srcId="{8A9FECDA-0971-4926-9F35-6C36E65B14A9}" destId="{4A1D7939-C139-4889-AA8A-C0FC12630CEE}" srcOrd="0" destOrd="0" presId="urn:microsoft.com/office/officeart/2005/8/layout/hierarchy4"/>
    <dgm:cxn modelId="{512C02D1-11FB-4B51-8188-1861845A90A1}" type="presParOf" srcId="{4A1D7939-C139-4889-AA8A-C0FC12630CEE}" destId="{2BC9EB28-F68D-4321-836D-A642C2C0DAB1}" srcOrd="0" destOrd="0" presId="urn:microsoft.com/office/officeart/2005/8/layout/hierarchy4"/>
    <dgm:cxn modelId="{E349F241-6247-4347-97A8-30F8B0C09F71}" type="presParOf" srcId="{4A1D7939-C139-4889-AA8A-C0FC12630CEE}" destId="{27FCCA56-038C-4613-B7B2-16CD590F385E}" srcOrd="1" destOrd="0" presId="urn:microsoft.com/office/officeart/2005/8/layout/hierarchy4"/>
    <dgm:cxn modelId="{7B5808B7-8863-4EDB-82CA-077176183373}" type="presParOf" srcId="{4A1D7939-C139-4889-AA8A-C0FC12630CEE}" destId="{7F93EC46-9C8D-4119-8F52-CCFA2BE3D856}" srcOrd="2" destOrd="0" presId="urn:microsoft.com/office/officeart/2005/8/layout/hierarchy4"/>
    <dgm:cxn modelId="{F0ABDC63-EFA9-49A8-A9E9-091778482C3A}" type="presParOf" srcId="{7F93EC46-9C8D-4119-8F52-CCFA2BE3D856}" destId="{57E5281D-099B-4146-8847-39F267019B93}" srcOrd="0" destOrd="0" presId="urn:microsoft.com/office/officeart/2005/8/layout/hierarchy4"/>
    <dgm:cxn modelId="{953B6999-3504-457A-8D2E-F344BA2C98FB}" type="presParOf" srcId="{57E5281D-099B-4146-8847-39F267019B93}" destId="{85D767EC-FAE5-4312-B23F-9B41F2C6B7D7}" srcOrd="0" destOrd="0" presId="urn:microsoft.com/office/officeart/2005/8/layout/hierarchy4"/>
    <dgm:cxn modelId="{511E66EE-C752-45C4-83A5-B562688CD0B8}" type="presParOf" srcId="{57E5281D-099B-4146-8847-39F267019B93}" destId="{A9B5E747-E89C-44EE-90A6-8904E34D8B12}" srcOrd="1" destOrd="0" presId="urn:microsoft.com/office/officeart/2005/8/layout/hierarchy4"/>
    <dgm:cxn modelId="{E0F8FEC8-A643-43EB-908D-383FA8AF741D}" type="presParOf" srcId="{57E5281D-099B-4146-8847-39F267019B93}" destId="{E795CE46-C816-4100-AC67-9520DA742BDE}" srcOrd="2" destOrd="0" presId="urn:microsoft.com/office/officeart/2005/8/layout/hierarchy4"/>
    <dgm:cxn modelId="{862156EF-2B65-4C44-B26D-D222E8CC8F48}" type="presParOf" srcId="{E795CE46-C816-4100-AC67-9520DA742BDE}" destId="{AF157ACE-04CF-46AC-BBA4-4513DAC2FEED}" srcOrd="0" destOrd="0" presId="urn:microsoft.com/office/officeart/2005/8/layout/hierarchy4"/>
    <dgm:cxn modelId="{996F81A0-4BC9-41A6-91E2-8A53A3145301}" type="presParOf" srcId="{AF157ACE-04CF-46AC-BBA4-4513DAC2FEED}" destId="{0173EF90-65AC-40C1-BC63-3905C32CCBD3}" srcOrd="0" destOrd="0" presId="urn:microsoft.com/office/officeart/2005/8/layout/hierarchy4"/>
    <dgm:cxn modelId="{8D23C314-7CC9-403D-9E71-31A2AE0CCC90}" type="presParOf" srcId="{AF157ACE-04CF-46AC-BBA4-4513DAC2FEED}" destId="{074A374B-49A7-4B87-A7E3-020A459817C7}" srcOrd="1" destOrd="0" presId="urn:microsoft.com/office/officeart/2005/8/layout/hierarchy4"/>
    <dgm:cxn modelId="{253677EE-566A-4A25-A58C-E594D2BDE1E9}" type="presParOf" srcId="{B74154C5-AFFE-498C-8E4C-911D7456AC97}" destId="{694C6A3E-E1B4-4940-ABED-A0BE47161CCE}" srcOrd="1" destOrd="0" presId="urn:microsoft.com/office/officeart/2005/8/layout/hierarchy4"/>
    <dgm:cxn modelId="{6920C041-9ED0-4D19-907A-B3076536A39A}" type="presParOf" srcId="{B74154C5-AFFE-498C-8E4C-911D7456AC97}" destId="{22BDFE06-8D1B-4C76-8FF0-2DABD4B35522}" srcOrd="2" destOrd="0" presId="urn:microsoft.com/office/officeart/2005/8/layout/hierarchy4"/>
    <dgm:cxn modelId="{BC74ED46-5427-48B1-A0B5-20547AA621BB}" type="presParOf" srcId="{22BDFE06-8D1B-4C76-8FF0-2DABD4B35522}" destId="{576C6983-4618-426C-8177-DEA9FE3AC4EB}" srcOrd="0" destOrd="0" presId="urn:microsoft.com/office/officeart/2005/8/layout/hierarchy4"/>
    <dgm:cxn modelId="{58EC8623-2CF7-4655-997D-AFB98A0C1780}" type="presParOf" srcId="{22BDFE06-8D1B-4C76-8FF0-2DABD4B35522}" destId="{498D5BED-6816-45E0-A418-8DCFF49902AF}" srcOrd="1" destOrd="0" presId="urn:microsoft.com/office/officeart/2005/8/layout/hierarchy4"/>
    <dgm:cxn modelId="{D44BA03B-55B8-4F96-8ABA-94F77AD4C812}" type="presParOf" srcId="{22BDFE06-8D1B-4C76-8FF0-2DABD4B35522}" destId="{508A389B-C0F5-43D4-BD46-7C9F058EB2F7}" srcOrd="2" destOrd="0" presId="urn:microsoft.com/office/officeart/2005/8/layout/hierarchy4"/>
    <dgm:cxn modelId="{95194D06-063D-4706-BD73-676A80D0890A}" type="presParOf" srcId="{508A389B-C0F5-43D4-BD46-7C9F058EB2F7}" destId="{4BE30B0A-6BC4-4384-8F26-09633F1C2F67}" srcOrd="0" destOrd="0" presId="urn:microsoft.com/office/officeart/2005/8/layout/hierarchy4"/>
    <dgm:cxn modelId="{13234E33-29AC-4322-85C1-9C67B18E04A5}" type="presParOf" srcId="{4BE30B0A-6BC4-4384-8F26-09633F1C2F67}" destId="{C1736FFF-D3A9-461C-843A-75D86022B9DC}" srcOrd="0" destOrd="0" presId="urn:microsoft.com/office/officeart/2005/8/layout/hierarchy4"/>
    <dgm:cxn modelId="{1CF6751A-717B-49D5-8782-263882B0A76E}" type="presParOf" srcId="{4BE30B0A-6BC4-4384-8F26-09633F1C2F67}" destId="{45FD02FA-D649-4107-81C7-BA7596601166}" srcOrd="1" destOrd="0" presId="urn:microsoft.com/office/officeart/2005/8/layout/hierarchy4"/>
    <dgm:cxn modelId="{14E3E855-DC07-4823-9605-034695E56C67}" type="presParOf" srcId="{4BE30B0A-6BC4-4384-8F26-09633F1C2F67}" destId="{62BDDD9A-D02D-4EC9-9A51-1238D67179B7}" srcOrd="2" destOrd="0" presId="urn:microsoft.com/office/officeart/2005/8/layout/hierarchy4"/>
    <dgm:cxn modelId="{86999FBE-BABC-4479-8B3D-C7A8C5DA3C16}" type="presParOf" srcId="{62BDDD9A-D02D-4EC9-9A51-1238D67179B7}" destId="{244A4C12-9192-4253-93E3-A0FF0E338196}" srcOrd="0" destOrd="0" presId="urn:microsoft.com/office/officeart/2005/8/layout/hierarchy4"/>
    <dgm:cxn modelId="{892AFB57-A3CB-437B-8479-DF759A5FA85C}" type="presParOf" srcId="{244A4C12-9192-4253-93E3-A0FF0E338196}" destId="{33D6FFE4-E349-423D-A7F1-8E1A49A29AC4}" srcOrd="0" destOrd="0" presId="urn:microsoft.com/office/officeart/2005/8/layout/hierarchy4"/>
    <dgm:cxn modelId="{7DB24297-9111-49B8-B797-5EDD39DE1B7C}" type="presParOf" srcId="{244A4C12-9192-4253-93E3-A0FF0E338196}" destId="{43C3D53A-843E-4C4F-9A60-8FB58F11DD4E}" srcOrd="1" destOrd="0" presId="urn:microsoft.com/office/officeart/2005/8/layout/hierarchy4"/>
    <dgm:cxn modelId="{03A50809-BBC2-40F3-89C8-9FE4552F1C93}" type="presParOf" srcId="{244A4C12-9192-4253-93E3-A0FF0E338196}" destId="{6E5BFFB0-6E2B-4011-9640-F6BAB03B9ADF}" srcOrd="2" destOrd="0" presId="urn:microsoft.com/office/officeart/2005/8/layout/hierarchy4"/>
    <dgm:cxn modelId="{AA78EE31-128D-43E8-BDBF-C42F7BA5904E}" type="presParOf" srcId="{6E5BFFB0-6E2B-4011-9640-F6BAB03B9ADF}" destId="{FF422C5A-2F9A-4C9D-854E-BFC785439DEC}" srcOrd="0" destOrd="0" presId="urn:microsoft.com/office/officeart/2005/8/layout/hierarchy4"/>
    <dgm:cxn modelId="{2CD961BE-40AE-4B94-949B-6D775FB3C0F8}" type="presParOf" srcId="{FF422C5A-2F9A-4C9D-854E-BFC785439DEC}" destId="{C586111C-58B6-40AF-8D8A-60EE680572BA}" srcOrd="0" destOrd="0" presId="urn:microsoft.com/office/officeart/2005/8/layout/hierarchy4"/>
    <dgm:cxn modelId="{EA7ACF6C-0AB8-405D-B5CE-772C24ABDDC3}" type="presParOf" srcId="{FF422C5A-2F9A-4C9D-854E-BFC785439DEC}" destId="{A0E0AB26-1DEA-4D08-AD62-8A7E0816A59C}" srcOrd="1" destOrd="0" presId="urn:microsoft.com/office/officeart/2005/8/layout/hierarchy4"/>
    <dgm:cxn modelId="{5AD10E01-720C-4532-A721-B595C503B61E}" type="presParOf" srcId="{FF422C5A-2F9A-4C9D-854E-BFC785439DEC}" destId="{FFF447F9-BACE-4B19-B5DF-5D71FE61C4DC}" srcOrd="2" destOrd="0" presId="urn:microsoft.com/office/officeart/2005/8/layout/hierarchy4"/>
    <dgm:cxn modelId="{3C1ECC56-CFB3-4EA0-BC19-F68EC10DB393}" type="presParOf" srcId="{FFF447F9-BACE-4B19-B5DF-5D71FE61C4DC}" destId="{5106FDE3-AC3E-4615-8C4F-829EABC2C26C}" srcOrd="0" destOrd="0" presId="urn:microsoft.com/office/officeart/2005/8/layout/hierarchy4"/>
    <dgm:cxn modelId="{36DA705A-A346-41E9-99B2-67950A84CDAE}" type="presParOf" srcId="{5106FDE3-AC3E-4615-8C4F-829EABC2C26C}" destId="{41590EE3-70B4-4E0E-8D44-18EF1FD97F2E}" srcOrd="0" destOrd="0" presId="urn:microsoft.com/office/officeart/2005/8/layout/hierarchy4"/>
    <dgm:cxn modelId="{EED906A4-2FAA-4564-BC57-F20F1B9C126A}" type="presParOf" srcId="{5106FDE3-AC3E-4615-8C4F-829EABC2C26C}" destId="{58DAA9F4-0E18-4F78-BD4F-92D296477D35}" srcOrd="1" destOrd="0" presId="urn:microsoft.com/office/officeart/2005/8/layout/hierarchy4"/>
    <dgm:cxn modelId="{58F6961E-0696-4070-8162-740A7A4FB800}" type="presParOf" srcId="{5106FDE3-AC3E-4615-8C4F-829EABC2C26C}" destId="{D1A4E4BA-FB74-44DD-88E4-672303AAC4FA}" srcOrd="2" destOrd="0" presId="urn:microsoft.com/office/officeart/2005/8/layout/hierarchy4"/>
    <dgm:cxn modelId="{2CBCA0A4-57D5-42AD-B10E-8775DD3E67CD}" type="presParOf" srcId="{D1A4E4BA-FB74-44DD-88E4-672303AAC4FA}" destId="{E5B57F09-2B59-4711-A8C9-974EF4149D9A}" srcOrd="0" destOrd="0" presId="urn:microsoft.com/office/officeart/2005/8/layout/hierarchy4"/>
    <dgm:cxn modelId="{CE995707-ED7A-4AE3-93AE-3E2F104B21F3}" type="presParOf" srcId="{E5B57F09-2B59-4711-A8C9-974EF4149D9A}" destId="{6CE5FDB4-BFBB-4259-A330-B441199BCE24}" srcOrd="0" destOrd="0" presId="urn:microsoft.com/office/officeart/2005/8/layout/hierarchy4"/>
    <dgm:cxn modelId="{8BD2C9C7-2EE3-41FD-BA09-26D5B8A2DD61}" type="presParOf" srcId="{E5B57F09-2B59-4711-A8C9-974EF4149D9A}" destId="{333F826B-C233-4B5F-A398-764D3F47A1BA}" srcOrd="1" destOrd="0" presId="urn:microsoft.com/office/officeart/2005/8/layout/hierarchy4"/>
    <dgm:cxn modelId="{140BEF1C-DCAA-4CEC-8B23-EE91FFB52A1C}" type="presParOf" srcId="{E5B57F09-2B59-4711-A8C9-974EF4149D9A}" destId="{E607D5B5-B0CE-46E0-84C5-F456BAF04EE4}" srcOrd="2" destOrd="0" presId="urn:microsoft.com/office/officeart/2005/8/layout/hierarchy4"/>
    <dgm:cxn modelId="{DF554AF4-234E-4AF4-A4AB-744DB1631C25}" type="presParOf" srcId="{E607D5B5-B0CE-46E0-84C5-F456BAF04EE4}" destId="{F267116D-D0B1-4457-ABA0-2D94424C53E8}" srcOrd="0" destOrd="0" presId="urn:microsoft.com/office/officeart/2005/8/layout/hierarchy4"/>
    <dgm:cxn modelId="{BD83679B-CAF3-4E90-90B1-82B5318EDC13}" type="presParOf" srcId="{F267116D-D0B1-4457-ABA0-2D94424C53E8}" destId="{89DC61A6-3199-4C88-A8D1-98ADCFDD3274}" srcOrd="0" destOrd="0" presId="urn:microsoft.com/office/officeart/2005/8/layout/hierarchy4"/>
    <dgm:cxn modelId="{44EF6799-7CBD-4A46-9486-113F1C46EC09}" type="presParOf" srcId="{F267116D-D0B1-4457-ABA0-2D94424C53E8}" destId="{911FD772-B984-413E-A468-8F0F3007E9F5}" srcOrd="1" destOrd="0" presId="urn:microsoft.com/office/officeart/2005/8/layout/hierarchy4"/>
    <dgm:cxn modelId="{8E463DD8-BDB9-46CE-A616-2FA8DBC0A7D1}" type="presParOf" srcId="{F267116D-D0B1-4457-ABA0-2D94424C53E8}" destId="{C7E808E6-5BB0-42AD-9568-7FA84FFA1273}" srcOrd="2" destOrd="0" presId="urn:microsoft.com/office/officeart/2005/8/layout/hierarchy4"/>
    <dgm:cxn modelId="{1FF13F8E-C1CD-4D57-8159-F0428AE58291}" type="presParOf" srcId="{C7E808E6-5BB0-42AD-9568-7FA84FFA1273}" destId="{6143EFE8-4DC9-41D7-A90D-BEF4DD9D6775}" srcOrd="0" destOrd="0" presId="urn:microsoft.com/office/officeart/2005/8/layout/hierarchy4"/>
    <dgm:cxn modelId="{87CE6257-993C-4666-88C9-2C2FC9D1E6F1}" type="presParOf" srcId="{6143EFE8-4DC9-41D7-A90D-BEF4DD9D6775}" destId="{B35EEDEE-A63C-4DC0-9860-A34A7BFD903E}" srcOrd="0" destOrd="0" presId="urn:microsoft.com/office/officeart/2005/8/layout/hierarchy4"/>
    <dgm:cxn modelId="{6FAAE627-D164-4D0C-A2DE-F42A7F170AC0}" type="presParOf" srcId="{6143EFE8-4DC9-41D7-A90D-BEF4DD9D6775}" destId="{DE95F23C-C4B0-414E-84D4-9F202008C6C7}" srcOrd="1" destOrd="0" presId="urn:microsoft.com/office/officeart/2005/8/layout/hierarchy4"/>
    <dgm:cxn modelId="{54962796-5E00-4107-94F6-257E17A7A066}" type="presParOf" srcId="{6143EFE8-4DC9-41D7-A90D-BEF4DD9D6775}" destId="{2AFD5925-89E6-4CDB-B771-8976E3EAA1E0}" srcOrd="2" destOrd="0" presId="urn:microsoft.com/office/officeart/2005/8/layout/hierarchy4"/>
    <dgm:cxn modelId="{89BB0B47-4261-4840-A9A7-1D7224AD3CE2}" type="presParOf" srcId="{2AFD5925-89E6-4CDB-B771-8976E3EAA1E0}" destId="{70126A72-D428-49FA-8D64-455D3BB37C3B}" srcOrd="0" destOrd="0" presId="urn:microsoft.com/office/officeart/2005/8/layout/hierarchy4"/>
    <dgm:cxn modelId="{052C3AE9-89A1-46D1-B18F-234BAE791453}" type="presParOf" srcId="{70126A72-D428-49FA-8D64-455D3BB37C3B}" destId="{6C2FB839-90B1-4C3A-BFA4-60802C25EC81}" srcOrd="0" destOrd="0" presId="urn:microsoft.com/office/officeart/2005/8/layout/hierarchy4"/>
    <dgm:cxn modelId="{7A65990C-3C16-4B05-8A03-245919103285}" type="presParOf" srcId="{70126A72-D428-49FA-8D64-455D3BB37C3B}" destId="{BCAF8949-B074-41B5-830F-D70AB29BD44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smtClean="0"/>
            <a:t>5,0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4,95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4,9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0,7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0,65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0,7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17,3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18,9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17,1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 custLinFactNeighborX="-747" custLinFactNeighborY="576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9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9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BC19EF-6235-4CE4-A4BA-F52EF090EA43}" type="pres">
      <dgm:prSet presAssocID="{A0EE0816-71FE-4855-B1E0-02990AF78A21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4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5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38BAF6-59FE-4215-B697-18ED9B1E550D}" type="pres">
      <dgm:prSet presAssocID="{93520637-36B3-4AB9-B949-92D55141E733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A4E4BA-FB74-44DD-88E4-672303AAC4FA}" type="pres">
      <dgm:prSet presAssocID="{9A0A1B48-08CE-44F2-8C66-5814C06EE4CC}" presName="horzFour" presStyleCnt="0"/>
      <dgm:spPr/>
    </dgm:pt>
  </dgm:ptLst>
  <dgm:cxnLst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2A663A36-98E0-451B-8F75-15CAAE5E0BF7}" type="presOf" srcId="{CE075476-E9CA-4A59-A127-31223E8D37A1}" destId="{25DDEEC2-9BA5-4367-BB24-33CAA47BBC09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D47E5B6E-9465-46CC-895C-EBAF9389EEDE}" type="presOf" srcId="{7711325B-E859-44FE-8B41-57F9AFDCA54B}" destId="{576C6983-4618-426C-8177-DEA9FE3AC4EB}" srcOrd="0" destOrd="0" presId="urn:microsoft.com/office/officeart/2005/8/layout/hierarchy4"/>
    <dgm:cxn modelId="{C4C19378-C485-4973-8335-5D2D4138DA82}" type="presOf" srcId="{A0EE0816-71FE-4855-B1E0-02990AF78A21}" destId="{4DC6FEF6-AA8E-4A28-95B0-4EA11C79CD95}" srcOrd="0" destOrd="0" presId="urn:microsoft.com/office/officeart/2005/8/layout/hierarchy4"/>
    <dgm:cxn modelId="{A5F77CB5-3A8D-4786-8296-5FCE5A3D3F02}" type="presOf" srcId="{38339FB0-E72C-41C6-B50E-F0AC88B19FB8}" destId="{B0232F34-051D-481D-9CC7-7CFB0339C454}" srcOrd="0" destOrd="0" presId="urn:microsoft.com/office/officeart/2005/8/layout/hierarchy4"/>
    <dgm:cxn modelId="{CE650ED4-1969-49A1-B7E6-0CDEBF8835E0}" type="presOf" srcId="{946393D2-3BB5-4D19-BAF6-84B7339845C4}" destId="{9DF12F5D-797B-4C71-93F7-7C835BFF7982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C68D984B-F0C5-463F-ACB3-A62263AAC103}" type="presOf" srcId="{A1BB5A2E-A45D-4F6A-B329-CD4782193917}" destId="{33D6FFE4-E349-423D-A7F1-8E1A49A29AC4}" srcOrd="0" destOrd="0" presId="urn:microsoft.com/office/officeart/2005/8/layout/hierarchy4"/>
    <dgm:cxn modelId="{4825439B-948A-4509-80E6-B4D88A8B32B4}" type="presOf" srcId="{5A6BA2F8-AB86-4FEA-9FCE-F9FA52A7F9A0}" destId="{EFD09625-1EEB-463A-9D51-52F09A5E039B}" srcOrd="0" destOrd="0" presId="urn:microsoft.com/office/officeart/2005/8/layout/hierarchy4"/>
    <dgm:cxn modelId="{59F92731-0E91-4FB9-9F50-CC1E463E786A}" type="presOf" srcId="{F6F97186-B344-4193-9FE9-6DFB5403A289}" destId="{8A4A9CFA-AEA9-4F05-83EE-AD7DC19C36EB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3DBE7DCC-AB94-4847-A21D-5351C989ABD5}" type="presOf" srcId="{B27758F7-CCC5-4853-943C-C625AC5B9618}" destId="{C1736FFF-D3A9-461C-843A-75D86022B9DC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DDA177B1-26AC-4BE9-81D0-41F2BBFAEF80}" type="presOf" srcId="{A57325F4-ED51-4632-8210-EB7BB1A937E3}" destId="{98728C6C-700D-4AF5-919D-571D1B1C73D6}" srcOrd="0" destOrd="0" presId="urn:microsoft.com/office/officeart/2005/8/layout/hierarchy4"/>
    <dgm:cxn modelId="{54ACAEDE-8D2C-4BDD-9EE5-CC85E23D73F4}" type="presOf" srcId="{9A0A1B48-08CE-44F2-8C66-5814C06EE4CC}" destId="{41590EE3-70B4-4E0E-8D44-18EF1FD97F2E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38AA97C1-18A4-47DF-A5B2-DE40AD2F1867}" type="presOf" srcId="{CD119780-6575-4106-AE5B-2CC6B48E5482}" destId="{14BABD28-5047-47A3-A701-B7AFBBE28819}" srcOrd="0" destOrd="0" presId="urn:microsoft.com/office/officeart/2005/8/layout/hierarchy4"/>
    <dgm:cxn modelId="{0F9FF72A-7517-4C86-9F5E-F2F9018327D0}" type="presOf" srcId="{88AF55BF-2C52-478B-8F7B-157C2C0B3B5C}" destId="{A222F7FC-2C70-4D44-8E21-34A02376492D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D90A1ED5-3725-4471-9C8E-F49ABDA01778}" type="presOf" srcId="{6B08672F-E0FF-490A-8A6A-EE15E9A347DB}" destId="{F6FE7E8E-883A-4C79-93F7-AEF9AEF9F9DE}" srcOrd="0" destOrd="0" presId="urn:microsoft.com/office/officeart/2005/8/layout/hierarchy4"/>
    <dgm:cxn modelId="{B5F90C4D-258F-4333-8B86-F4651034C157}" type="presOf" srcId="{B34B6A16-5EF9-4B63-A5E4-12B190B34880}" destId="{C586111C-58B6-40AF-8D8A-60EE680572BA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44F04D7C-6C53-4CDA-AF82-35F410B01CAF}" type="presOf" srcId="{93520637-36B3-4AB9-B949-92D55141E733}" destId="{8E7E2D4A-62E6-4A23-A5DD-552A63903B64}" srcOrd="0" destOrd="0" presId="urn:microsoft.com/office/officeart/2005/8/layout/hierarchy4"/>
    <dgm:cxn modelId="{AF5C5E1C-323D-4989-959C-2DF5DCBC397B}" type="presParOf" srcId="{25DDEEC2-9BA5-4367-BB24-33CAA47BBC09}" destId="{87933F1B-038B-4A5D-83E8-61DBF60EC4B3}" srcOrd="0" destOrd="0" presId="urn:microsoft.com/office/officeart/2005/8/layout/hierarchy4"/>
    <dgm:cxn modelId="{A284757B-3417-473B-A7F6-1B7E8091E306}" type="presParOf" srcId="{87933F1B-038B-4A5D-83E8-61DBF60EC4B3}" destId="{9DF12F5D-797B-4C71-93F7-7C835BFF7982}" srcOrd="0" destOrd="0" presId="urn:microsoft.com/office/officeart/2005/8/layout/hierarchy4"/>
    <dgm:cxn modelId="{CB6C630A-163A-4AE0-911B-C7C8DFF095FB}" type="presParOf" srcId="{87933F1B-038B-4A5D-83E8-61DBF60EC4B3}" destId="{BB51C614-670C-40C7-BCBD-B3150FB090FB}" srcOrd="1" destOrd="0" presId="urn:microsoft.com/office/officeart/2005/8/layout/hierarchy4"/>
    <dgm:cxn modelId="{7298D441-D77D-4FE8-839E-CD7425069899}" type="presParOf" srcId="{87933F1B-038B-4A5D-83E8-61DBF60EC4B3}" destId="{B74154C5-AFFE-498C-8E4C-911D7456AC97}" srcOrd="2" destOrd="0" presId="urn:microsoft.com/office/officeart/2005/8/layout/hierarchy4"/>
    <dgm:cxn modelId="{522E0B42-DE53-4908-9374-C83C333983F8}" type="presParOf" srcId="{B74154C5-AFFE-498C-8E4C-911D7456AC97}" destId="{AA6E5317-C9D5-49D6-9218-04A9A8CDF9E8}" srcOrd="0" destOrd="0" presId="urn:microsoft.com/office/officeart/2005/8/layout/hierarchy4"/>
    <dgm:cxn modelId="{966B49D9-505E-473E-A47D-C4CD3AEF919F}" type="presParOf" srcId="{AA6E5317-C9D5-49D6-9218-04A9A8CDF9E8}" destId="{EFD09625-1EEB-463A-9D51-52F09A5E039B}" srcOrd="0" destOrd="0" presId="urn:microsoft.com/office/officeart/2005/8/layout/hierarchy4"/>
    <dgm:cxn modelId="{1718A3D7-C0C2-4579-97A4-928A6B290343}" type="presParOf" srcId="{AA6E5317-C9D5-49D6-9218-04A9A8CDF9E8}" destId="{D65A41FF-7035-4133-9240-517AEBC67369}" srcOrd="1" destOrd="0" presId="urn:microsoft.com/office/officeart/2005/8/layout/hierarchy4"/>
    <dgm:cxn modelId="{46911CC8-AF27-4795-AD85-419DB6FF5E9B}" type="presParOf" srcId="{AA6E5317-C9D5-49D6-9218-04A9A8CDF9E8}" destId="{ED986375-36F5-4143-A5F0-85653599471E}" srcOrd="2" destOrd="0" presId="urn:microsoft.com/office/officeart/2005/8/layout/hierarchy4"/>
    <dgm:cxn modelId="{8A006D73-8A9E-46D7-9F36-896714B64C1D}" type="presParOf" srcId="{ED986375-36F5-4143-A5F0-85653599471E}" destId="{3DBCE625-CEFD-4EF1-944D-CC5E1F9EB348}" srcOrd="0" destOrd="0" presId="urn:microsoft.com/office/officeart/2005/8/layout/hierarchy4"/>
    <dgm:cxn modelId="{099FA0CD-AEFE-4AF1-BB08-FB2A2AB926B0}" type="presParOf" srcId="{3DBCE625-CEFD-4EF1-944D-CC5E1F9EB348}" destId="{A222F7FC-2C70-4D44-8E21-34A02376492D}" srcOrd="0" destOrd="0" presId="urn:microsoft.com/office/officeart/2005/8/layout/hierarchy4"/>
    <dgm:cxn modelId="{06D031EB-CDA3-4433-BD1E-E4FF9D766862}" type="presParOf" srcId="{3DBCE625-CEFD-4EF1-944D-CC5E1F9EB348}" destId="{F0163781-30A9-4492-8F46-0B375E77D606}" srcOrd="1" destOrd="0" presId="urn:microsoft.com/office/officeart/2005/8/layout/hierarchy4"/>
    <dgm:cxn modelId="{96B2A799-5208-4952-91AC-601E85A4D2DA}" type="presParOf" srcId="{3DBCE625-CEFD-4EF1-944D-CC5E1F9EB348}" destId="{6207E762-9DCF-4231-A9C6-08BD43E83D20}" srcOrd="2" destOrd="0" presId="urn:microsoft.com/office/officeart/2005/8/layout/hierarchy4"/>
    <dgm:cxn modelId="{E25DAE76-DE85-4120-A97D-0AB69D07D259}" type="presParOf" srcId="{6207E762-9DCF-4231-A9C6-08BD43E83D20}" destId="{CFAF5DA1-06E5-4585-BDBB-446033F9BE23}" srcOrd="0" destOrd="0" presId="urn:microsoft.com/office/officeart/2005/8/layout/hierarchy4"/>
    <dgm:cxn modelId="{0CD14FE6-BE70-4764-83F0-1B734B565411}" type="presParOf" srcId="{CFAF5DA1-06E5-4585-BDBB-446033F9BE23}" destId="{F6FE7E8E-883A-4C79-93F7-AEF9AEF9F9DE}" srcOrd="0" destOrd="0" presId="urn:microsoft.com/office/officeart/2005/8/layout/hierarchy4"/>
    <dgm:cxn modelId="{C8545601-5237-4FF4-AB47-2A00565A56BF}" type="presParOf" srcId="{CFAF5DA1-06E5-4585-BDBB-446033F9BE23}" destId="{F4A7653C-2830-4B7A-B97A-E0B91F2A457A}" srcOrd="1" destOrd="0" presId="urn:microsoft.com/office/officeart/2005/8/layout/hierarchy4"/>
    <dgm:cxn modelId="{E773C597-14CC-45B1-B984-035B43CED0AD}" type="presParOf" srcId="{CFAF5DA1-06E5-4585-BDBB-446033F9BE23}" destId="{E69FA2EB-A010-4E64-83A0-722237B7A7E1}" srcOrd="2" destOrd="0" presId="urn:microsoft.com/office/officeart/2005/8/layout/hierarchy4"/>
    <dgm:cxn modelId="{54BA8062-4E43-490C-80A3-289C9C2150D5}" type="presParOf" srcId="{E69FA2EB-A010-4E64-83A0-722237B7A7E1}" destId="{67CE9756-A8D0-45D9-86D8-03109F5CBCE9}" srcOrd="0" destOrd="0" presId="urn:microsoft.com/office/officeart/2005/8/layout/hierarchy4"/>
    <dgm:cxn modelId="{4C34C44D-AE79-4487-85A9-1E5380E2F2F5}" type="presParOf" srcId="{67CE9756-A8D0-45D9-86D8-03109F5CBCE9}" destId="{B0232F34-051D-481D-9CC7-7CFB0339C454}" srcOrd="0" destOrd="0" presId="urn:microsoft.com/office/officeart/2005/8/layout/hierarchy4"/>
    <dgm:cxn modelId="{075804A9-1B53-4489-A846-99B48BABE642}" type="presParOf" srcId="{67CE9756-A8D0-45D9-86D8-03109F5CBCE9}" destId="{571A3C60-BC49-49D1-BCCE-B160FCDBC262}" srcOrd="1" destOrd="0" presId="urn:microsoft.com/office/officeart/2005/8/layout/hierarchy4"/>
    <dgm:cxn modelId="{BFF08643-757B-48B3-821A-5E86DD48AA5C}" type="presParOf" srcId="{67CE9756-A8D0-45D9-86D8-03109F5CBCE9}" destId="{03D9FDDF-6FEE-4AC3-8403-A2D130230B08}" srcOrd="2" destOrd="0" presId="urn:microsoft.com/office/officeart/2005/8/layout/hierarchy4"/>
    <dgm:cxn modelId="{91A31B1F-B472-4D94-9606-74AD90454B2E}" type="presParOf" srcId="{03D9FDDF-6FEE-4AC3-8403-A2D130230B08}" destId="{A97F1489-052C-4C38-86B7-BC4BB90AC75E}" srcOrd="0" destOrd="0" presId="urn:microsoft.com/office/officeart/2005/8/layout/hierarchy4"/>
    <dgm:cxn modelId="{C15FFEA1-1A4D-410F-8BCA-6A3CD2925322}" type="presParOf" srcId="{A97F1489-052C-4C38-86B7-BC4BB90AC75E}" destId="{4DC6FEF6-AA8E-4A28-95B0-4EA11C79CD95}" srcOrd="0" destOrd="0" presId="urn:microsoft.com/office/officeart/2005/8/layout/hierarchy4"/>
    <dgm:cxn modelId="{E5355C1E-327B-4000-BAD8-D5338C9777E0}" type="presParOf" srcId="{A97F1489-052C-4C38-86B7-BC4BB90AC75E}" destId="{63BC19EF-6235-4CE4-A4BA-F52EF090EA43}" srcOrd="1" destOrd="0" presId="urn:microsoft.com/office/officeart/2005/8/layout/hierarchy4"/>
    <dgm:cxn modelId="{15EA158F-D801-4E59-8362-6B5F94FC6C8C}" type="presParOf" srcId="{ED986375-36F5-4143-A5F0-85653599471E}" destId="{9F687AEC-AB3B-4512-84AB-9EF38359FE99}" srcOrd="1" destOrd="0" presId="urn:microsoft.com/office/officeart/2005/8/layout/hierarchy4"/>
    <dgm:cxn modelId="{1D680865-A77B-4856-B474-44D3A5795B63}" type="presParOf" srcId="{ED986375-36F5-4143-A5F0-85653599471E}" destId="{113415A5-E91F-4FE8-9BF8-30244626B0BF}" srcOrd="2" destOrd="0" presId="urn:microsoft.com/office/officeart/2005/8/layout/hierarchy4"/>
    <dgm:cxn modelId="{72476AC9-873A-4F81-B9C6-BD5DEB967B77}" type="presParOf" srcId="{113415A5-E91F-4FE8-9BF8-30244626B0BF}" destId="{98728C6C-700D-4AF5-919D-571D1B1C73D6}" srcOrd="0" destOrd="0" presId="urn:microsoft.com/office/officeart/2005/8/layout/hierarchy4"/>
    <dgm:cxn modelId="{DB32C477-CDC1-4E74-8F71-0457825269F9}" type="presParOf" srcId="{113415A5-E91F-4FE8-9BF8-30244626B0BF}" destId="{7DA4393A-B616-4187-9FD5-5855AF709139}" srcOrd="1" destOrd="0" presId="urn:microsoft.com/office/officeart/2005/8/layout/hierarchy4"/>
    <dgm:cxn modelId="{74FAA97A-13D1-47BD-B2D8-D5719F38C252}" type="presParOf" srcId="{113415A5-E91F-4FE8-9BF8-30244626B0BF}" destId="{5DBF41F9-76A7-4B1D-8947-AD1CA93918D7}" srcOrd="2" destOrd="0" presId="urn:microsoft.com/office/officeart/2005/8/layout/hierarchy4"/>
    <dgm:cxn modelId="{7E084A61-1062-4DC8-965C-64E846B97D7C}" type="presParOf" srcId="{5DBF41F9-76A7-4B1D-8947-AD1CA93918D7}" destId="{AE066C26-0F89-4F74-8EEE-568A145904EB}" srcOrd="0" destOrd="0" presId="urn:microsoft.com/office/officeart/2005/8/layout/hierarchy4"/>
    <dgm:cxn modelId="{28D9B055-EB19-4CC7-9429-FD679EDD2E34}" type="presParOf" srcId="{AE066C26-0F89-4F74-8EEE-568A145904EB}" destId="{8A4A9CFA-AEA9-4F05-83EE-AD7DC19C36EB}" srcOrd="0" destOrd="0" presId="urn:microsoft.com/office/officeart/2005/8/layout/hierarchy4"/>
    <dgm:cxn modelId="{D73E9F9A-C251-4D25-9A99-14A3B5544447}" type="presParOf" srcId="{AE066C26-0F89-4F74-8EEE-568A145904EB}" destId="{895BD70D-9B23-4D1F-955D-1C23DF0F0579}" srcOrd="1" destOrd="0" presId="urn:microsoft.com/office/officeart/2005/8/layout/hierarchy4"/>
    <dgm:cxn modelId="{BA4A0015-8DA8-45AB-9D74-29B0123750C0}" type="presParOf" srcId="{AE066C26-0F89-4F74-8EEE-568A145904EB}" destId="{74FFA38C-DB40-401A-8BBA-313CB5741F28}" srcOrd="2" destOrd="0" presId="urn:microsoft.com/office/officeart/2005/8/layout/hierarchy4"/>
    <dgm:cxn modelId="{BB53AFB8-27E7-43D3-8A62-12C759899CDC}" type="presParOf" srcId="{74FFA38C-DB40-401A-8BBA-313CB5741F28}" destId="{0149EBE6-AA59-4F78-AF18-137F8047AB47}" srcOrd="0" destOrd="0" presId="urn:microsoft.com/office/officeart/2005/8/layout/hierarchy4"/>
    <dgm:cxn modelId="{29F9F783-70FD-478A-BC75-435A58B45196}" type="presParOf" srcId="{0149EBE6-AA59-4F78-AF18-137F8047AB47}" destId="{14BABD28-5047-47A3-A701-B7AFBBE28819}" srcOrd="0" destOrd="0" presId="urn:microsoft.com/office/officeart/2005/8/layout/hierarchy4"/>
    <dgm:cxn modelId="{D8F94179-22B2-4D24-91D3-6A6D71B98829}" type="presParOf" srcId="{0149EBE6-AA59-4F78-AF18-137F8047AB47}" destId="{3F489D25-51FA-4C91-9DDF-6BA1DB51256D}" srcOrd="1" destOrd="0" presId="urn:microsoft.com/office/officeart/2005/8/layout/hierarchy4"/>
    <dgm:cxn modelId="{65287881-70D7-4D1D-905B-C02415C3A2A8}" type="presParOf" srcId="{0149EBE6-AA59-4F78-AF18-137F8047AB47}" destId="{D0D594F6-8533-4A50-8AE7-20755C3BFFA9}" srcOrd="2" destOrd="0" presId="urn:microsoft.com/office/officeart/2005/8/layout/hierarchy4"/>
    <dgm:cxn modelId="{C2AD8081-E885-4CB4-9544-3219093BA82C}" type="presParOf" srcId="{D0D594F6-8533-4A50-8AE7-20755C3BFFA9}" destId="{25C7D557-F0AE-4C4E-8B80-BC2468777DC6}" srcOrd="0" destOrd="0" presId="urn:microsoft.com/office/officeart/2005/8/layout/hierarchy4"/>
    <dgm:cxn modelId="{F884F387-5517-48D0-91F2-5A2F29B64E78}" type="presParOf" srcId="{25C7D557-F0AE-4C4E-8B80-BC2468777DC6}" destId="{8E7E2D4A-62E6-4A23-A5DD-552A63903B64}" srcOrd="0" destOrd="0" presId="urn:microsoft.com/office/officeart/2005/8/layout/hierarchy4"/>
    <dgm:cxn modelId="{103463FF-583B-4749-BD10-39FD321B2D20}" type="presParOf" srcId="{25C7D557-F0AE-4C4E-8B80-BC2468777DC6}" destId="{B338BAF6-59FE-4215-B697-18ED9B1E550D}" srcOrd="1" destOrd="0" presId="urn:microsoft.com/office/officeart/2005/8/layout/hierarchy4"/>
    <dgm:cxn modelId="{33CD9E54-4AE3-4B3E-88A7-EBF0A88D99C3}" type="presParOf" srcId="{B74154C5-AFFE-498C-8E4C-911D7456AC97}" destId="{694C6A3E-E1B4-4940-ABED-A0BE47161CCE}" srcOrd="1" destOrd="0" presId="urn:microsoft.com/office/officeart/2005/8/layout/hierarchy4"/>
    <dgm:cxn modelId="{B582398A-CCA3-4E50-9752-B1EFCD4200B4}" type="presParOf" srcId="{B74154C5-AFFE-498C-8E4C-911D7456AC97}" destId="{22BDFE06-8D1B-4C76-8FF0-2DABD4B35522}" srcOrd="2" destOrd="0" presId="urn:microsoft.com/office/officeart/2005/8/layout/hierarchy4"/>
    <dgm:cxn modelId="{A60AB731-90AB-4950-945F-AFF60CDF2B3A}" type="presParOf" srcId="{22BDFE06-8D1B-4C76-8FF0-2DABD4B35522}" destId="{576C6983-4618-426C-8177-DEA9FE3AC4EB}" srcOrd="0" destOrd="0" presId="urn:microsoft.com/office/officeart/2005/8/layout/hierarchy4"/>
    <dgm:cxn modelId="{625937DD-E62D-4DA2-873E-8EF7D35F41D2}" type="presParOf" srcId="{22BDFE06-8D1B-4C76-8FF0-2DABD4B35522}" destId="{498D5BED-6816-45E0-A418-8DCFF49902AF}" srcOrd="1" destOrd="0" presId="urn:microsoft.com/office/officeart/2005/8/layout/hierarchy4"/>
    <dgm:cxn modelId="{9F150F0B-0E6F-4023-8529-F1EDA1B884DE}" type="presParOf" srcId="{22BDFE06-8D1B-4C76-8FF0-2DABD4B35522}" destId="{508A389B-C0F5-43D4-BD46-7C9F058EB2F7}" srcOrd="2" destOrd="0" presId="urn:microsoft.com/office/officeart/2005/8/layout/hierarchy4"/>
    <dgm:cxn modelId="{28AF170A-FBC4-46E5-A91A-F2C865EAF6FD}" type="presParOf" srcId="{508A389B-C0F5-43D4-BD46-7C9F058EB2F7}" destId="{4BE30B0A-6BC4-4384-8F26-09633F1C2F67}" srcOrd="0" destOrd="0" presId="urn:microsoft.com/office/officeart/2005/8/layout/hierarchy4"/>
    <dgm:cxn modelId="{B5A80477-54DA-4B0D-9797-5EBCD545506C}" type="presParOf" srcId="{4BE30B0A-6BC4-4384-8F26-09633F1C2F67}" destId="{C1736FFF-D3A9-461C-843A-75D86022B9DC}" srcOrd="0" destOrd="0" presId="urn:microsoft.com/office/officeart/2005/8/layout/hierarchy4"/>
    <dgm:cxn modelId="{8DCA74E9-24E4-4D85-8CD2-EFEF288ED42E}" type="presParOf" srcId="{4BE30B0A-6BC4-4384-8F26-09633F1C2F67}" destId="{45FD02FA-D649-4107-81C7-BA7596601166}" srcOrd="1" destOrd="0" presId="urn:microsoft.com/office/officeart/2005/8/layout/hierarchy4"/>
    <dgm:cxn modelId="{2CD1A8D4-44FD-40B4-B71B-CFB559C1306B}" type="presParOf" srcId="{4BE30B0A-6BC4-4384-8F26-09633F1C2F67}" destId="{62BDDD9A-D02D-4EC9-9A51-1238D67179B7}" srcOrd="2" destOrd="0" presId="urn:microsoft.com/office/officeart/2005/8/layout/hierarchy4"/>
    <dgm:cxn modelId="{E91DA57D-BB28-4D67-80AC-3EC2353AE08C}" type="presParOf" srcId="{62BDDD9A-D02D-4EC9-9A51-1238D67179B7}" destId="{244A4C12-9192-4253-93E3-A0FF0E338196}" srcOrd="0" destOrd="0" presId="urn:microsoft.com/office/officeart/2005/8/layout/hierarchy4"/>
    <dgm:cxn modelId="{D478CA64-78E7-47D6-8BD8-CE1DA1B1E061}" type="presParOf" srcId="{244A4C12-9192-4253-93E3-A0FF0E338196}" destId="{33D6FFE4-E349-423D-A7F1-8E1A49A29AC4}" srcOrd="0" destOrd="0" presId="urn:microsoft.com/office/officeart/2005/8/layout/hierarchy4"/>
    <dgm:cxn modelId="{AC1C646D-CAF4-4566-9AC7-F70588CD5D7C}" type="presParOf" srcId="{244A4C12-9192-4253-93E3-A0FF0E338196}" destId="{43C3D53A-843E-4C4F-9A60-8FB58F11DD4E}" srcOrd="1" destOrd="0" presId="urn:microsoft.com/office/officeart/2005/8/layout/hierarchy4"/>
    <dgm:cxn modelId="{9C54A2AE-DF01-4321-99A2-B7D0C89FA73E}" type="presParOf" srcId="{244A4C12-9192-4253-93E3-A0FF0E338196}" destId="{6E5BFFB0-6E2B-4011-9640-F6BAB03B9ADF}" srcOrd="2" destOrd="0" presId="urn:microsoft.com/office/officeart/2005/8/layout/hierarchy4"/>
    <dgm:cxn modelId="{1D93D3EE-46AF-4968-83FE-0D814A15E356}" type="presParOf" srcId="{6E5BFFB0-6E2B-4011-9640-F6BAB03B9ADF}" destId="{FF422C5A-2F9A-4C9D-854E-BFC785439DEC}" srcOrd="0" destOrd="0" presId="urn:microsoft.com/office/officeart/2005/8/layout/hierarchy4"/>
    <dgm:cxn modelId="{AD5BA502-17CE-4DB2-8170-4C3B021C098D}" type="presParOf" srcId="{FF422C5A-2F9A-4C9D-854E-BFC785439DEC}" destId="{C586111C-58B6-40AF-8D8A-60EE680572BA}" srcOrd="0" destOrd="0" presId="urn:microsoft.com/office/officeart/2005/8/layout/hierarchy4"/>
    <dgm:cxn modelId="{862F52A1-0062-4989-934F-5A32B051054D}" type="presParOf" srcId="{FF422C5A-2F9A-4C9D-854E-BFC785439DEC}" destId="{A0E0AB26-1DEA-4D08-AD62-8A7E0816A59C}" srcOrd="1" destOrd="0" presId="urn:microsoft.com/office/officeart/2005/8/layout/hierarchy4"/>
    <dgm:cxn modelId="{7E33EA26-7CB9-4A8D-9DCC-D3C659A862A7}" type="presParOf" srcId="{FF422C5A-2F9A-4C9D-854E-BFC785439DEC}" destId="{FFF447F9-BACE-4B19-B5DF-5D71FE61C4DC}" srcOrd="2" destOrd="0" presId="urn:microsoft.com/office/officeart/2005/8/layout/hierarchy4"/>
    <dgm:cxn modelId="{1415F2CC-D252-4348-8537-46B89DACBA8A}" type="presParOf" srcId="{FFF447F9-BACE-4B19-B5DF-5D71FE61C4DC}" destId="{5106FDE3-AC3E-4615-8C4F-829EABC2C26C}" srcOrd="0" destOrd="0" presId="urn:microsoft.com/office/officeart/2005/8/layout/hierarchy4"/>
    <dgm:cxn modelId="{420FE3B5-00BC-4BD5-B97F-C82A2CD97C5E}" type="presParOf" srcId="{5106FDE3-AC3E-4615-8C4F-829EABC2C26C}" destId="{41590EE3-70B4-4E0E-8D44-18EF1FD97F2E}" srcOrd="0" destOrd="0" presId="urn:microsoft.com/office/officeart/2005/8/layout/hierarchy4"/>
    <dgm:cxn modelId="{CADD15DD-ADB7-4039-995D-A987F2C74ED5}" type="presParOf" srcId="{5106FDE3-AC3E-4615-8C4F-829EABC2C26C}" destId="{D1A4E4BA-FB74-44DD-88E4-672303AAC4F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99,9%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99,8%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99,9%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0,15%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1%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0,15%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45%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45,2%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50%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45%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45%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51%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BEF973DE-6365-49F3-835F-CCBF08C4BF0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20%</a:t>
          </a:r>
          <a:endParaRPr lang="ru-RU" sz="1100" b="1" dirty="0"/>
        </a:p>
      </dgm:t>
    </dgm:pt>
    <dgm:pt modelId="{4114FF11-0257-4D42-AADC-1BE4D81731B2}" type="par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4B6E5B7-7418-4AEA-A67A-36550A12FE23}" type="sib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20,4%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25%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760B7BB0-6CDC-4C42-A4D4-3948592E3CC2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350 человек</a:t>
          </a:r>
          <a:endParaRPr lang="ru-RU" sz="1100" b="1" dirty="0"/>
        </a:p>
      </dgm:t>
    </dgm:pt>
    <dgm:pt modelId="{183294BA-F08B-4F00-A2C9-E7340190BF27}" type="par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B450BEF8-5FD5-4BB7-BBE9-94543DFCEDAA}" type="sib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rgbClr val="00B050"/>
        </a:solidFill>
      </dgm:spPr>
      <dgm:t>
        <a:bodyPr/>
        <a:lstStyle/>
        <a:p>
          <a:r>
            <a:rPr lang="ru-RU" sz="1100" b="1" dirty="0" smtClean="0"/>
            <a:t>350 человек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rgbClr val="FFC000"/>
        </a:solidFill>
      </dgm:spPr>
      <dgm:t>
        <a:bodyPr/>
        <a:lstStyle/>
        <a:p>
          <a:r>
            <a:rPr lang="ru-RU" sz="1100" b="1" dirty="0" smtClean="0"/>
            <a:t>350 человек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 custScaleY="826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18" custScaleY="68832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18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18" custScaleY="1252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8B5A2-76C8-4678-86AB-DBE9F295BAD2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E5FAF1B6-DF8B-41BB-9450-959403177014}" type="pres">
      <dgm:prSet presAssocID="{BEF973DE-6365-49F3-835F-CCBF08C4BF08}" presName="vertFour" presStyleCnt="0">
        <dgm:presLayoutVars>
          <dgm:chPref val="3"/>
        </dgm:presLayoutVars>
      </dgm:prSet>
      <dgm:spPr/>
    </dgm:pt>
    <dgm:pt modelId="{9BB5BEDE-0A68-4B74-853B-ED035F285445}" type="pres">
      <dgm:prSet presAssocID="{BEF973DE-6365-49F3-835F-CCBF08C4BF08}" presName="txFour" presStyleLbl="node4" presStyleIdx="4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B2D3E-8D0A-4478-B85E-864C8F700D89}" type="pres">
      <dgm:prSet presAssocID="{BEF973DE-6365-49F3-835F-CCBF08C4BF08}" presName="parTransFour" presStyleCnt="0"/>
      <dgm:spPr/>
    </dgm:pt>
    <dgm:pt modelId="{F76323CD-0211-4D0A-9436-5011E89DC58D}" type="pres">
      <dgm:prSet presAssocID="{BEF973DE-6365-49F3-835F-CCBF08C4BF08}" presName="horzFour" presStyleCnt="0"/>
      <dgm:spPr/>
    </dgm:pt>
    <dgm:pt modelId="{229A73DC-6CC6-4786-8845-25809D353107}" type="pres">
      <dgm:prSet presAssocID="{760B7BB0-6CDC-4C42-A4D4-3948592E3CC2}" presName="vertFour" presStyleCnt="0">
        <dgm:presLayoutVars>
          <dgm:chPref val="3"/>
        </dgm:presLayoutVars>
      </dgm:prSet>
      <dgm:spPr/>
    </dgm:pt>
    <dgm:pt modelId="{D0394572-BF2C-44BB-9A5E-1619CF8086D8}" type="pres">
      <dgm:prSet presAssocID="{760B7BB0-6CDC-4C42-A4D4-3948592E3CC2}" presName="txFour" presStyleLbl="node4" presStyleIdx="5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7820FE-BEC5-4BB7-9E41-E2B17ED92E62}" type="pres">
      <dgm:prSet presAssocID="{760B7BB0-6CDC-4C42-A4D4-3948592E3CC2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 custScaleY="822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6" presStyleCnt="18" custScaleY="73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7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8" presStyleCnt="18" custScaleY="1223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9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</dgm:pt>
    <dgm:pt modelId="{2BC9EB28-F68D-4321-836D-A642C2C0DAB1}" type="pres">
      <dgm:prSet presAssocID="{9C715FE5-31CA-4541-A958-D2C730C134E0}" presName="txFour" presStyleLbl="node4" presStyleIdx="10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</dgm:pt>
    <dgm:pt modelId="{7F93EC46-9C8D-4119-8F52-CCFA2BE3D856}" type="pres">
      <dgm:prSet presAssocID="{9C715FE5-31CA-4541-A958-D2C730C134E0}" presName="horzFour" presStyleCnt="0"/>
      <dgm:spPr/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</dgm:pt>
    <dgm:pt modelId="{85D767EC-FAE5-4312-B23F-9B41F2C6B7D7}" type="pres">
      <dgm:prSet presAssocID="{8536FD6B-8AD2-4A43-B337-6FD60B3FD4B2}" presName="txFour" presStyleLbl="node4" presStyleIdx="11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95CE46-C816-4100-AC67-9520DA742BDE}" type="pres">
      <dgm:prSet presAssocID="{8536FD6B-8AD2-4A43-B337-6FD60B3FD4B2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 custScaleY="822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2" presStyleCnt="18" custScaleY="73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3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4" presStyleCnt="18" custScaleY="1223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5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</dgm:pt>
    <dgm:pt modelId="{89DC61A6-3199-4C88-A8D1-98ADCFDD3274}" type="pres">
      <dgm:prSet presAssocID="{BE98D1AB-A280-4D0B-A815-73E57FD87EC3}" presName="txFour" presStyleLbl="node4" presStyleIdx="16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</dgm:pt>
    <dgm:pt modelId="{C7E808E6-5BB0-42AD-9568-7FA84FFA1273}" type="pres">
      <dgm:prSet presAssocID="{BE98D1AB-A280-4D0B-A815-73E57FD87EC3}" presName="horzFour" presStyleCnt="0"/>
      <dgm:spPr/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</dgm:pt>
    <dgm:pt modelId="{B35EEDEE-A63C-4DC0-9860-A34A7BFD903E}" type="pres">
      <dgm:prSet presAssocID="{4D9EF634-1BF2-4A35-90CA-8A6D73717D8F}" presName="txFour" presStyleLbl="node4" presStyleIdx="17" presStyleCnt="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FD5925-89E6-4CDB-B771-8976E3EAA1E0}" type="pres">
      <dgm:prSet presAssocID="{4D9EF634-1BF2-4A35-90CA-8A6D73717D8F}" presName="horzFour" presStyleCnt="0"/>
      <dgm:spPr/>
    </dgm:pt>
  </dgm:ptLst>
  <dgm:cxnLst>
    <dgm:cxn modelId="{FCAAA050-3D90-4A76-8519-77D48E8AD2FD}" type="presOf" srcId="{8536FD6B-8AD2-4A43-B337-6FD60B3FD4B2}" destId="{85D767EC-FAE5-4312-B23F-9B41F2C6B7D7}" srcOrd="0" destOrd="0" presId="urn:microsoft.com/office/officeart/2005/8/layout/hierarchy4"/>
    <dgm:cxn modelId="{830E9801-ABD6-4E00-B3EE-74F9220B2F2A}" type="presOf" srcId="{A1BB5A2E-A45D-4F6A-B329-CD4782193917}" destId="{33D6FFE4-E349-423D-A7F1-8E1A49A29AC4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17EC7567-04FD-45B7-B422-0ADBD7E2076D}" type="presOf" srcId="{B27758F7-CCC5-4853-943C-C625AC5B9618}" destId="{C1736FFF-D3A9-461C-843A-75D86022B9DC}" srcOrd="0" destOrd="0" presId="urn:microsoft.com/office/officeart/2005/8/layout/hierarchy4"/>
    <dgm:cxn modelId="{B46C987B-5E62-4970-B450-081ECD554898}" type="presOf" srcId="{BEF973DE-6365-49F3-835F-CCBF08C4BF08}" destId="{9BB5BEDE-0A68-4B74-853B-ED035F285445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6A2A47D3-8E16-46DB-90F2-7B0D25F7736D}" type="presOf" srcId="{CD119780-6575-4106-AE5B-2CC6B48E5482}" destId="{14BABD28-5047-47A3-A701-B7AFBBE28819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2FC01F63-DD68-4A7D-95A6-81DC27D274E1}" type="presOf" srcId="{760B7BB0-6CDC-4C42-A4D4-3948592E3CC2}" destId="{D0394572-BF2C-44BB-9A5E-1619CF8086D8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D0E60F95-A6BD-47A0-AEC2-9F958148D77E}" type="presOf" srcId="{5A6BA2F8-AB86-4FEA-9FCE-F9FA52A7F9A0}" destId="{EFD09625-1EEB-463A-9D51-52F09A5E039B}" srcOrd="0" destOrd="0" presId="urn:microsoft.com/office/officeart/2005/8/layout/hierarchy4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FD7B580D-CF68-435B-9297-611894F1DD80}" type="presOf" srcId="{614AF9F2-E1A1-4D10-882A-EB6B0D669FCA}" destId="{6CE5FDB4-BFBB-4259-A330-B441199BCE24}" srcOrd="0" destOrd="0" presId="urn:microsoft.com/office/officeart/2005/8/layout/hierarchy4"/>
    <dgm:cxn modelId="{91EE41DD-3D34-4525-8B8A-AC9BAD6A700E}" srcId="{791EFB96-2A48-4A9C-BE1D-F031EA878AFE}" destId="{BEF973DE-6365-49F3-835F-CCBF08C4BF08}" srcOrd="0" destOrd="0" parTransId="{4114FF11-0257-4D42-AADC-1BE4D81731B2}" sibTransId="{94B6E5B7-7418-4AEA-A67A-36550A12FE23}"/>
    <dgm:cxn modelId="{66FE2942-3DD3-4E32-8E72-6FA7EAE9191D}" type="presOf" srcId="{B34B6A16-5EF9-4B63-A5E4-12B190B34880}" destId="{C586111C-58B6-40AF-8D8A-60EE680572BA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92C14CBB-398D-4CCD-A747-58A1B7ECE111}" type="presOf" srcId="{BE98D1AB-A280-4D0B-A815-73E57FD87EC3}" destId="{89DC61A6-3199-4C88-A8D1-98ADCFDD3274}" srcOrd="0" destOrd="0" presId="urn:microsoft.com/office/officeart/2005/8/layout/hierarchy4"/>
    <dgm:cxn modelId="{73EAFD5B-2AB7-42EA-8A75-05501C21CA01}" type="presOf" srcId="{A57325F4-ED51-4632-8210-EB7BB1A937E3}" destId="{98728C6C-700D-4AF5-919D-571D1B1C73D6}" srcOrd="0" destOrd="0" presId="urn:microsoft.com/office/officeart/2005/8/layout/hierarchy4"/>
    <dgm:cxn modelId="{77138ECF-2E85-4D8D-A33A-024AAAC8E36D}" type="presOf" srcId="{F6F97186-B344-4193-9FE9-6DFB5403A289}" destId="{8A4A9CFA-AEA9-4F05-83EE-AD7DC19C36EB}" srcOrd="0" destOrd="0" presId="urn:microsoft.com/office/officeart/2005/8/layout/hierarchy4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7C438D45-A42B-4776-886E-EEE99983A246}" type="presOf" srcId="{6B08672F-E0FF-490A-8A6A-EE15E9A347DB}" destId="{F6FE7E8E-883A-4C79-93F7-AEF9AEF9F9DE}" srcOrd="0" destOrd="0" presId="urn:microsoft.com/office/officeart/2005/8/layout/hierarchy4"/>
    <dgm:cxn modelId="{0AA12A6C-E2BD-4800-975E-5794539FF0C2}" type="presOf" srcId="{946393D2-3BB5-4D19-BAF6-84B7339845C4}" destId="{9DF12F5D-797B-4C71-93F7-7C835BFF7982}" srcOrd="0" destOrd="0" presId="urn:microsoft.com/office/officeart/2005/8/layout/hierarchy4"/>
    <dgm:cxn modelId="{943A119A-7896-43D0-8123-F0A77F7F68DD}" type="presOf" srcId="{9A0A1B48-08CE-44F2-8C66-5814C06EE4CC}" destId="{41590EE3-70B4-4E0E-8D44-18EF1FD97F2E}" srcOrd="0" destOrd="0" presId="urn:microsoft.com/office/officeart/2005/8/layout/hierarchy4"/>
    <dgm:cxn modelId="{B8D25731-A078-4EB7-8FE2-6B3BD7650999}" type="presOf" srcId="{CE075476-E9CA-4A59-A127-31223E8D37A1}" destId="{25DDEEC2-9BA5-4367-BB24-33CAA47BBC09}" srcOrd="0" destOrd="0" presId="urn:microsoft.com/office/officeart/2005/8/layout/hierarchy4"/>
    <dgm:cxn modelId="{7E218AA1-3EF9-47E4-9E64-03E2A0AAF77B}" type="presOf" srcId="{791EFB96-2A48-4A9C-BE1D-F031EA878AFE}" destId="{615F75F9-6DBD-4ECA-9FA4-52847E4C9098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1DB3A83F-5C91-44FD-989A-5C91AEE28BA6}" type="presOf" srcId="{44367D81-039C-4579-8E09-66CAF90F5041}" destId="{085136A3-D02F-461C-B31C-FD1D69D16759}" srcOrd="0" destOrd="0" presId="urn:microsoft.com/office/officeart/2005/8/layout/hierarchy4"/>
    <dgm:cxn modelId="{82628FE3-2F0A-4606-8242-BC6E9B910153}" srcId="{BEF973DE-6365-49F3-835F-CCBF08C4BF08}" destId="{760B7BB0-6CDC-4C42-A4D4-3948592E3CC2}" srcOrd="0" destOrd="0" parTransId="{183294BA-F08B-4F00-A2C9-E7340190BF27}" sibTransId="{B450BEF8-5FD5-4BB7-BBE9-94543DFCEDAA}"/>
    <dgm:cxn modelId="{298E7F65-2FDC-4DDD-B45A-2F0FE3E9AAAD}" type="presOf" srcId="{93520637-36B3-4AB9-B949-92D55141E733}" destId="{8E7E2D4A-62E6-4A23-A5DD-552A63903B64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AB1BA5DD-03E6-4628-B959-D33EBD9CC08B}" type="presOf" srcId="{7711325B-E859-44FE-8B41-57F9AFDCA54B}" destId="{576C6983-4618-426C-8177-DEA9FE3AC4EB}" srcOrd="0" destOrd="0" presId="urn:microsoft.com/office/officeart/2005/8/layout/hierarchy4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8F8398C3-1C7D-4172-9668-BBF0D2CF6A9D}" type="presOf" srcId="{38339FB0-E72C-41C6-B50E-F0AC88B19FB8}" destId="{B0232F34-051D-481D-9CC7-7CFB0339C454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EB227710-968B-462D-BB72-BD1FCD57BAB4}" type="presOf" srcId="{4D9EF634-1BF2-4A35-90CA-8A6D73717D8F}" destId="{B35EEDEE-A63C-4DC0-9860-A34A7BFD903E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165623C0-EED8-4775-8F40-D6E0092A4D99}" type="presOf" srcId="{A0EE0816-71FE-4855-B1E0-02990AF78A21}" destId="{4DC6FEF6-AA8E-4A28-95B0-4EA11C79CD95}" srcOrd="0" destOrd="0" presId="urn:microsoft.com/office/officeart/2005/8/layout/hierarchy4"/>
    <dgm:cxn modelId="{F80907EB-75F4-47B1-B537-6783FB70B4BA}" type="presOf" srcId="{88AF55BF-2C52-478B-8F7B-157C2C0B3B5C}" destId="{A222F7FC-2C70-4D44-8E21-34A02376492D}" srcOrd="0" destOrd="0" presId="urn:microsoft.com/office/officeart/2005/8/layout/hierarchy4"/>
    <dgm:cxn modelId="{75CA343B-269A-477F-96F0-E59C7269EC9C}" type="presOf" srcId="{9C715FE5-31CA-4541-A958-D2C730C134E0}" destId="{2BC9EB28-F68D-4321-836D-A642C2C0DAB1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ED74A01B-4655-40E2-AD0B-64996DAB784A}" type="presParOf" srcId="{25DDEEC2-9BA5-4367-BB24-33CAA47BBC09}" destId="{87933F1B-038B-4A5D-83E8-61DBF60EC4B3}" srcOrd="0" destOrd="0" presId="urn:microsoft.com/office/officeart/2005/8/layout/hierarchy4"/>
    <dgm:cxn modelId="{CFC487E5-F2B2-41B4-A426-4FA1CD1D4765}" type="presParOf" srcId="{87933F1B-038B-4A5D-83E8-61DBF60EC4B3}" destId="{9DF12F5D-797B-4C71-93F7-7C835BFF7982}" srcOrd="0" destOrd="0" presId="urn:microsoft.com/office/officeart/2005/8/layout/hierarchy4"/>
    <dgm:cxn modelId="{BB475C22-16F9-4CC6-9AB5-87229FE4B6EF}" type="presParOf" srcId="{87933F1B-038B-4A5D-83E8-61DBF60EC4B3}" destId="{BB51C614-670C-40C7-BCBD-B3150FB090FB}" srcOrd="1" destOrd="0" presId="urn:microsoft.com/office/officeart/2005/8/layout/hierarchy4"/>
    <dgm:cxn modelId="{DA9EB2A6-BB39-4901-AA32-B28DCDE165EE}" type="presParOf" srcId="{87933F1B-038B-4A5D-83E8-61DBF60EC4B3}" destId="{B74154C5-AFFE-498C-8E4C-911D7456AC97}" srcOrd="2" destOrd="0" presId="urn:microsoft.com/office/officeart/2005/8/layout/hierarchy4"/>
    <dgm:cxn modelId="{B7098D20-FA6F-4441-9B04-E79FBB9313D4}" type="presParOf" srcId="{B74154C5-AFFE-498C-8E4C-911D7456AC97}" destId="{AA6E5317-C9D5-49D6-9218-04A9A8CDF9E8}" srcOrd="0" destOrd="0" presId="urn:microsoft.com/office/officeart/2005/8/layout/hierarchy4"/>
    <dgm:cxn modelId="{9D90CC76-B116-4754-82DE-1517FB38DF7F}" type="presParOf" srcId="{AA6E5317-C9D5-49D6-9218-04A9A8CDF9E8}" destId="{EFD09625-1EEB-463A-9D51-52F09A5E039B}" srcOrd="0" destOrd="0" presId="urn:microsoft.com/office/officeart/2005/8/layout/hierarchy4"/>
    <dgm:cxn modelId="{6E9AA331-FF5E-49AC-BEC4-9996B08DAF83}" type="presParOf" srcId="{AA6E5317-C9D5-49D6-9218-04A9A8CDF9E8}" destId="{D65A41FF-7035-4133-9240-517AEBC67369}" srcOrd="1" destOrd="0" presId="urn:microsoft.com/office/officeart/2005/8/layout/hierarchy4"/>
    <dgm:cxn modelId="{6CEEA941-3262-4FB3-82F8-58D3A9E3FEAC}" type="presParOf" srcId="{AA6E5317-C9D5-49D6-9218-04A9A8CDF9E8}" destId="{ED986375-36F5-4143-A5F0-85653599471E}" srcOrd="2" destOrd="0" presId="urn:microsoft.com/office/officeart/2005/8/layout/hierarchy4"/>
    <dgm:cxn modelId="{74EC1180-5F11-4545-89A8-14AE7DB3EF40}" type="presParOf" srcId="{ED986375-36F5-4143-A5F0-85653599471E}" destId="{3DBCE625-CEFD-4EF1-944D-CC5E1F9EB348}" srcOrd="0" destOrd="0" presId="urn:microsoft.com/office/officeart/2005/8/layout/hierarchy4"/>
    <dgm:cxn modelId="{EA66E84B-251F-48E1-AD5A-260C6E4C4846}" type="presParOf" srcId="{3DBCE625-CEFD-4EF1-944D-CC5E1F9EB348}" destId="{A222F7FC-2C70-4D44-8E21-34A02376492D}" srcOrd="0" destOrd="0" presId="urn:microsoft.com/office/officeart/2005/8/layout/hierarchy4"/>
    <dgm:cxn modelId="{C842278C-9BE1-430F-9D60-38D0B005401B}" type="presParOf" srcId="{3DBCE625-CEFD-4EF1-944D-CC5E1F9EB348}" destId="{F0163781-30A9-4492-8F46-0B375E77D606}" srcOrd="1" destOrd="0" presId="urn:microsoft.com/office/officeart/2005/8/layout/hierarchy4"/>
    <dgm:cxn modelId="{9EE4888D-6637-48F4-B67E-CDFBCEAD436A}" type="presParOf" srcId="{3DBCE625-CEFD-4EF1-944D-CC5E1F9EB348}" destId="{6207E762-9DCF-4231-A9C6-08BD43E83D20}" srcOrd="2" destOrd="0" presId="urn:microsoft.com/office/officeart/2005/8/layout/hierarchy4"/>
    <dgm:cxn modelId="{21C12A5B-72F8-4A84-BFA6-5F0BCDE03A41}" type="presParOf" srcId="{6207E762-9DCF-4231-A9C6-08BD43E83D20}" destId="{CFAF5DA1-06E5-4585-BDBB-446033F9BE23}" srcOrd="0" destOrd="0" presId="urn:microsoft.com/office/officeart/2005/8/layout/hierarchy4"/>
    <dgm:cxn modelId="{85ECA747-C8A7-4C8F-A082-8AAD0EDFE816}" type="presParOf" srcId="{CFAF5DA1-06E5-4585-BDBB-446033F9BE23}" destId="{F6FE7E8E-883A-4C79-93F7-AEF9AEF9F9DE}" srcOrd="0" destOrd="0" presId="urn:microsoft.com/office/officeart/2005/8/layout/hierarchy4"/>
    <dgm:cxn modelId="{7F4084CD-9874-4ED5-82BD-68F135FF1B7A}" type="presParOf" srcId="{CFAF5DA1-06E5-4585-BDBB-446033F9BE23}" destId="{F4A7653C-2830-4B7A-B97A-E0B91F2A457A}" srcOrd="1" destOrd="0" presId="urn:microsoft.com/office/officeart/2005/8/layout/hierarchy4"/>
    <dgm:cxn modelId="{59F280C8-0F65-4C6A-952E-77BB5B51CD9E}" type="presParOf" srcId="{CFAF5DA1-06E5-4585-BDBB-446033F9BE23}" destId="{E69FA2EB-A010-4E64-83A0-722237B7A7E1}" srcOrd="2" destOrd="0" presId="urn:microsoft.com/office/officeart/2005/8/layout/hierarchy4"/>
    <dgm:cxn modelId="{496502BD-50B6-4A70-935E-D5C4D8935752}" type="presParOf" srcId="{E69FA2EB-A010-4E64-83A0-722237B7A7E1}" destId="{67CE9756-A8D0-45D9-86D8-03109F5CBCE9}" srcOrd="0" destOrd="0" presId="urn:microsoft.com/office/officeart/2005/8/layout/hierarchy4"/>
    <dgm:cxn modelId="{A47B87D1-9BD2-477C-B097-4D3131224371}" type="presParOf" srcId="{67CE9756-A8D0-45D9-86D8-03109F5CBCE9}" destId="{B0232F34-051D-481D-9CC7-7CFB0339C454}" srcOrd="0" destOrd="0" presId="urn:microsoft.com/office/officeart/2005/8/layout/hierarchy4"/>
    <dgm:cxn modelId="{29767A66-A673-4FC6-AC06-97715A169D1D}" type="presParOf" srcId="{67CE9756-A8D0-45D9-86D8-03109F5CBCE9}" destId="{571A3C60-BC49-49D1-BCCE-B160FCDBC262}" srcOrd="1" destOrd="0" presId="urn:microsoft.com/office/officeart/2005/8/layout/hierarchy4"/>
    <dgm:cxn modelId="{AB7C020D-CD9A-48B8-AE89-96A55BF4BEDB}" type="presParOf" srcId="{67CE9756-A8D0-45D9-86D8-03109F5CBCE9}" destId="{03D9FDDF-6FEE-4AC3-8403-A2D130230B08}" srcOrd="2" destOrd="0" presId="urn:microsoft.com/office/officeart/2005/8/layout/hierarchy4"/>
    <dgm:cxn modelId="{2688DEA3-6EFD-41E4-A619-93108DBA2E53}" type="presParOf" srcId="{03D9FDDF-6FEE-4AC3-8403-A2D130230B08}" destId="{A97F1489-052C-4C38-86B7-BC4BB90AC75E}" srcOrd="0" destOrd="0" presId="urn:microsoft.com/office/officeart/2005/8/layout/hierarchy4"/>
    <dgm:cxn modelId="{66598B57-AEB8-4BCE-BF31-7B3FBADF1167}" type="presParOf" srcId="{A97F1489-052C-4C38-86B7-BC4BB90AC75E}" destId="{4DC6FEF6-AA8E-4A28-95B0-4EA11C79CD95}" srcOrd="0" destOrd="0" presId="urn:microsoft.com/office/officeart/2005/8/layout/hierarchy4"/>
    <dgm:cxn modelId="{A1393577-B08F-48D6-B3AF-F5593A9D6FD8}" type="presParOf" srcId="{A97F1489-052C-4C38-86B7-BC4BB90AC75E}" destId="{A86EFF89-E9BD-466E-8956-F5C947F3F307}" srcOrd="1" destOrd="0" presId="urn:microsoft.com/office/officeart/2005/8/layout/hierarchy4"/>
    <dgm:cxn modelId="{4C82B5CF-8CD1-45AE-9DFB-F0D24F765898}" type="presParOf" srcId="{A97F1489-052C-4C38-86B7-BC4BB90AC75E}" destId="{63BC19EF-6235-4CE4-A4BA-F52EF090EA43}" srcOrd="2" destOrd="0" presId="urn:microsoft.com/office/officeart/2005/8/layout/hierarchy4"/>
    <dgm:cxn modelId="{EEA4AD72-1E29-435A-9A4A-E7CBA520FEAF}" type="presParOf" srcId="{63BC19EF-6235-4CE4-A4BA-F52EF090EA43}" destId="{73293728-592E-4338-AB87-2AC4FCED647C}" srcOrd="0" destOrd="0" presId="urn:microsoft.com/office/officeart/2005/8/layout/hierarchy4"/>
    <dgm:cxn modelId="{7A56D209-F3AE-424A-A466-99FAD239578C}" type="presParOf" srcId="{73293728-592E-4338-AB87-2AC4FCED647C}" destId="{615F75F9-6DBD-4ECA-9FA4-52847E4C9098}" srcOrd="0" destOrd="0" presId="urn:microsoft.com/office/officeart/2005/8/layout/hierarchy4"/>
    <dgm:cxn modelId="{BF70ACF6-C4A3-4083-832E-BC76ABB85033}" type="presParOf" srcId="{73293728-592E-4338-AB87-2AC4FCED647C}" destId="{B8C8B5A2-76C8-4678-86AB-DBE9F295BAD2}" srcOrd="1" destOrd="0" presId="urn:microsoft.com/office/officeart/2005/8/layout/hierarchy4"/>
    <dgm:cxn modelId="{C0B57132-1FED-4AD8-8F5C-38E9119F35C9}" type="presParOf" srcId="{73293728-592E-4338-AB87-2AC4FCED647C}" destId="{C877937E-BF6D-4EE3-A84E-C485A4A82125}" srcOrd="2" destOrd="0" presId="urn:microsoft.com/office/officeart/2005/8/layout/hierarchy4"/>
    <dgm:cxn modelId="{BFAB4A2B-8EC2-4161-B101-93DE89B407B2}" type="presParOf" srcId="{C877937E-BF6D-4EE3-A84E-C485A4A82125}" destId="{E5FAF1B6-DF8B-41BB-9450-959403177014}" srcOrd="0" destOrd="0" presId="urn:microsoft.com/office/officeart/2005/8/layout/hierarchy4"/>
    <dgm:cxn modelId="{004BB4D9-5EA0-4038-A694-62061833C77F}" type="presParOf" srcId="{E5FAF1B6-DF8B-41BB-9450-959403177014}" destId="{9BB5BEDE-0A68-4B74-853B-ED035F285445}" srcOrd="0" destOrd="0" presId="urn:microsoft.com/office/officeart/2005/8/layout/hierarchy4"/>
    <dgm:cxn modelId="{ED2328B3-1A01-41AC-865A-142E5AF38E08}" type="presParOf" srcId="{E5FAF1B6-DF8B-41BB-9450-959403177014}" destId="{14EB2D3E-8D0A-4478-B85E-864C8F700D89}" srcOrd="1" destOrd="0" presId="urn:microsoft.com/office/officeart/2005/8/layout/hierarchy4"/>
    <dgm:cxn modelId="{12155D3F-3F26-4644-8603-2813FA2A43DD}" type="presParOf" srcId="{E5FAF1B6-DF8B-41BB-9450-959403177014}" destId="{F76323CD-0211-4D0A-9436-5011E89DC58D}" srcOrd="2" destOrd="0" presId="urn:microsoft.com/office/officeart/2005/8/layout/hierarchy4"/>
    <dgm:cxn modelId="{77E33F0C-1BB5-4A4C-9922-3ED822454B12}" type="presParOf" srcId="{F76323CD-0211-4D0A-9436-5011E89DC58D}" destId="{229A73DC-6CC6-4786-8845-25809D353107}" srcOrd="0" destOrd="0" presId="urn:microsoft.com/office/officeart/2005/8/layout/hierarchy4"/>
    <dgm:cxn modelId="{B826AA54-0603-4D92-BD72-24F60D729101}" type="presParOf" srcId="{229A73DC-6CC6-4786-8845-25809D353107}" destId="{D0394572-BF2C-44BB-9A5E-1619CF8086D8}" srcOrd="0" destOrd="0" presId="urn:microsoft.com/office/officeart/2005/8/layout/hierarchy4"/>
    <dgm:cxn modelId="{33547A6C-A5E6-4BDC-B74F-5AB437E5ABCF}" type="presParOf" srcId="{229A73DC-6CC6-4786-8845-25809D353107}" destId="{E37820FE-BEC5-4BB7-9E41-E2B17ED92E62}" srcOrd="1" destOrd="0" presId="urn:microsoft.com/office/officeart/2005/8/layout/hierarchy4"/>
    <dgm:cxn modelId="{EAF063D3-892B-4770-AC26-6C36EE30FCA3}" type="presParOf" srcId="{ED986375-36F5-4143-A5F0-85653599471E}" destId="{9F687AEC-AB3B-4512-84AB-9EF38359FE99}" srcOrd="1" destOrd="0" presId="urn:microsoft.com/office/officeart/2005/8/layout/hierarchy4"/>
    <dgm:cxn modelId="{7F8B14B7-A777-4685-8E07-5E34E7E7E6A7}" type="presParOf" srcId="{ED986375-36F5-4143-A5F0-85653599471E}" destId="{113415A5-E91F-4FE8-9BF8-30244626B0BF}" srcOrd="2" destOrd="0" presId="urn:microsoft.com/office/officeart/2005/8/layout/hierarchy4"/>
    <dgm:cxn modelId="{A3DD701F-EB4B-4820-BF6C-E8F6EC38C712}" type="presParOf" srcId="{113415A5-E91F-4FE8-9BF8-30244626B0BF}" destId="{98728C6C-700D-4AF5-919D-571D1B1C73D6}" srcOrd="0" destOrd="0" presId="urn:microsoft.com/office/officeart/2005/8/layout/hierarchy4"/>
    <dgm:cxn modelId="{75B198F0-7D0C-4326-B5BC-A580BC5C3B2D}" type="presParOf" srcId="{113415A5-E91F-4FE8-9BF8-30244626B0BF}" destId="{7DA4393A-B616-4187-9FD5-5855AF709139}" srcOrd="1" destOrd="0" presId="urn:microsoft.com/office/officeart/2005/8/layout/hierarchy4"/>
    <dgm:cxn modelId="{8D23954A-4814-4642-8219-F8CB4DA567E7}" type="presParOf" srcId="{113415A5-E91F-4FE8-9BF8-30244626B0BF}" destId="{5DBF41F9-76A7-4B1D-8947-AD1CA93918D7}" srcOrd="2" destOrd="0" presId="urn:microsoft.com/office/officeart/2005/8/layout/hierarchy4"/>
    <dgm:cxn modelId="{67E7453C-33EB-45D7-973A-1A900097709C}" type="presParOf" srcId="{5DBF41F9-76A7-4B1D-8947-AD1CA93918D7}" destId="{AE066C26-0F89-4F74-8EEE-568A145904EB}" srcOrd="0" destOrd="0" presId="urn:microsoft.com/office/officeart/2005/8/layout/hierarchy4"/>
    <dgm:cxn modelId="{08DB88E0-5001-4662-A2D3-564587085FEE}" type="presParOf" srcId="{AE066C26-0F89-4F74-8EEE-568A145904EB}" destId="{8A4A9CFA-AEA9-4F05-83EE-AD7DC19C36EB}" srcOrd="0" destOrd="0" presId="urn:microsoft.com/office/officeart/2005/8/layout/hierarchy4"/>
    <dgm:cxn modelId="{29B13126-01A3-482F-8658-6CAB09010BA3}" type="presParOf" srcId="{AE066C26-0F89-4F74-8EEE-568A145904EB}" destId="{895BD70D-9B23-4D1F-955D-1C23DF0F0579}" srcOrd="1" destOrd="0" presId="urn:microsoft.com/office/officeart/2005/8/layout/hierarchy4"/>
    <dgm:cxn modelId="{F6BD6602-9928-441C-9C26-06E94639F04C}" type="presParOf" srcId="{AE066C26-0F89-4F74-8EEE-568A145904EB}" destId="{74FFA38C-DB40-401A-8BBA-313CB5741F28}" srcOrd="2" destOrd="0" presId="urn:microsoft.com/office/officeart/2005/8/layout/hierarchy4"/>
    <dgm:cxn modelId="{261E717A-766A-4427-9565-C3CC4F23FCB0}" type="presParOf" srcId="{74FFA38C-DB40-401A-8BBA-313CB5741F28}" destId="{0149EBE6-AA59-4F78-AF18-137F8047AB47}" srcOrd="0" destOrd="0" presId="urn:microsoft.com/office/officeart/2005/8/layout/hierarchy4"/>
    <dgm:cxn modelId="{EBCB4EF0-B891-46B5-8DF5-E709BF027BF7}" type="presParOf" srcId="{0149EBE6-AA59-4F78-AF18-137F8047AB47}" destId="{14BABD28-5047-47A3-A701-B7AFBBE28819}" srcOrd="0" destOrd="0" presId="urn:microsoft.com/office/officeart/2005/8/layout/hierarchy4"/>
    <dgm:cxn modelId="{712E9693-564C-4D6C-AD62-32127666DED0}" type="presParOf" srcId="{0149EBE6-AA59-4F78-AF18-137F8047AB47}" destId="{3F489D25-51FA-4C91-9DDF-6BA1DB51256D}" srcOrd="1" destOrd="0" presId="urn:microsoft.com/office/officeart/2005/8/layout/hierarchy4"/>
    <dgm:cxn modelId="{BAE68B78-773C-4B85-919B-92C17E790971}" type="presParOf" srcId="{0149EBE6-AA59-4F78-AF18-137F8047AB47}" destId="{D0D594F6-8533-4A50-8AE7-20755C3BFFA9}" srcOrd="2" destOrd="0" presId="urn:microsoft.com/office/officeart/2005/8/layout/hierarchy4"/>
    <dgm:cxn modelId="{9AB7C42C-1704-480B-93AB-88F1121F14DD}" type="presParOf" srcId="{D0D594F6-8533-4A50-8AE7-20755C3BFFA9}" destId="{25C7D557-F0AE-4C4E-8B80-BC2468777DC6}" srcOrd="0" destOrd="0" presId="urn:microsoft.com/office/officeart/2005/8/layout/hierarchy4"/>
    <dgm:cxn modelId="{E8516368-2960-4EE2-A570-C6CD94367FA7}" type="presParOf" srcId="{25C7D557-F0AE-4C4E-8B80-BC2468777DC6}" destId="{8E7E2D4A-62E6-4A23-A5DD-552A63903B64}" srcOrd="0" destOrd="0" presId="urn:microsoft.com/office/officeart/2005/8/layout/hierarchy4"/>
    <dgm:cxn modelId="{7FEBE112-8F02-4F47-9FB1-3405F056D81E}" type="presParOf" srcId="{25C7D557-F0AE-4C4E-8B80-BC2468777DC6}" destId="{9B983630-5D09-45D7-92AD-109BAA43CF48}" srcOrd="1" destOrd="0" presId="urn:microsoft.com/office/officeart/2005/8/layout/hierarchy4"/>
    <dgm:cxn modelId="{F536F261-46CD-4DD6-A0C9-BF84CEA585A9}" type="presParOf" srcId="{25C7D557-F0AE-4C4E-8B80-BC2468777DC6}" destId="{B338BAF6-59FE-4215-B697-18ED9B1E550D}" srcOrd="2" destOrd="0" presId="urn:microsoft.com/office/officeart/2005/8/layout/hierarchy4"/>
    <dgm:cxn modelId="{62B687F7-E72D-4F7E-839A-888D21E47D64}" type="presParOf" srcId="{B338BAF6-59FE-4215-B697-18ED9B1E550D}" destId="{C2D8D153-FBF9-44C5-B447-F4BF501D8FA1}" srcOrd="0" destOrd="0" presId="urn:microsoft.com/office/officeart/2005/8/layout/hierarchy4"/>
    <dgm:cxn modelId="{B434A594-5DFD-4B95-9738-7E6DB1AA81AB}" type="presParOf" srcId="{C2D8D153-FBF9-44C5-B447-F4BF501D8FA1}" destId="{085136A3-D02F-461C-B31C-FD1D69D16759}" srcOrd="0" destOrd="0" presId="urn:microsoft.com/office/officeart/2005/8/layout/hierarchy4"/>
    <dgm:cxn modelId="{114C079A-F7DE-48CF-8CA0-69348441BE12}" type="presParOf" srcId="{C2D8D153-FBF9-44C5-B447-F4BF501D8FA1}" destId="{DCA6CF81-D743-4AD3-A3A1-3DF9D9BFBC77}" srcOrd="1" destOrd="0" presId="urn:microsoft.com/office/officeart/2005/8/layout/hierarchy4"/>
    <dgm:cxn modelId="{82798B51-E63B-4334-B259-1A1EFA4CFF24}" type="presParOf" srcId="{C2D8D153-FBF9-44C5-B447-F4BF501D8FA1}" destId="{8A9FECDA-0971-4926-9F35-6C36E65B14A9}" srcOrd="2" destOrd="0" presId="urn:microsoft.com/office/officeart/2005/8/layout/hierarchy4"/>
    <dgm:cxn modelId="{15D04C81-3FA0-43B0-A98F-9435D1C68D18}" type="presParOf" srcId="{8A9FECDA-0971-4926-9F35-6C36E65B14A9}" destId="{4A1D7939-C139-4889-AA8A-C0FC12630CEE}" srcOrd="0" destOrd="0" presId="urn:microsoft.com/office/officeart/2005/8/layout/hierarchy4"/>
    <dgm:cxn modelId="{634047CA-5FEE-49DF-BCED-04B04B9B7109}" type="presParOf" srcId="{4A1D7939-C139-4889-AA8A-C0FC12630CEE}" destId="{2BC9EB28-F68D-4321-836D-A642C2C0DAB1}" srcOrd="0" destOrd="0" presId="urn:microsoft.com/office/officeart/2005/8/layout/hierarchy4"/>
    <dgm:cxn modelId="{688EC338-BE3A-41DE-B1B8-406177B379C1}" type="presParOf" srcId="{4A1D7939-C139-4889-AA8A-C0FC12630CEE}" destId="{27FCCA56-038C-4613-B7B2-16CD590F385E}" srcOrd="1" destOrd="0" presId="urn:microsoft.com/office/officeart/2005/8/layout/hierarchy4"/>
    <dgm:cxn modelId="{E043B57C-D06A-4ED5-A51E-D2F4DDAF9679}" type="presParOf" srcId="{4A1D7939-C139-4889-AA8A-C0FC12630CEE}" destId="{7F93EC46-9C8D-4119-8F52-CCFA2BE3D856}" srcOrd="2" destOrd="0" presId="urn:microsoft.com/office/officeart/2005/8/layout/hierarchy4"/>
    <dgm:cxn modelId="{0C735CEB-8E53-43F7-8DE6-7EE6D679E8DF}" type="presParOf" srcId="{7F93EC46-9C8D-4119-8F52-CCFA2BE3D856}" destId="{57E5281D-099B-4146-8847-39F267019B93}" srcOrd="0" destOrd="0" presId="urn:microsoft.com/office/officeart/2005/8/layout/hierarchy4"/>
    <dgm:cxn modelId="{24D54E1D-4EA2-4A6E-832C-9B829FF3B44F}" type="presParOf" srcId="{57E5281D-099B-4146-8847-39F267019B93}" destId="{85D767EC-FAE5-4312-B23F-9B41F2C6B7D7}" srcOrd="0" destOrd="0" presId="urn:microsoft.com/office/officeart/2005/8/layout/hierarchy4"/>
    <dgm:cxn modelId="{5683D45D-6CA4-411A-A68D-0426C640F92E}" type="presParOf" srcId="{57E5281D-099B-4146-8847-39F267019B93}" destId="{E795CE46-C816-4100-AC67-9520DA742BDE}" srcOrd="1" destOrd="0" presId="urn:microsoft.com/office/officeart/2005/8/layout/hierarchy4"/>
    <dgm:cxn modelId="{8C5E127A-B1C8-4431-A4EA-D8E41FCB429F}" type="presParOf" srcId="{B74154C5-AFFE-498C-8E4C-911D7456AC97}" destId="{694C6A3E-E1B4-4940-ABED-A0BE47161CCE}" srcOrd="1" destOrd="0" presId="urn:microsoft.com/office/officeart/2005/8/layout/hierarchy4"/>
    <dgm:cxn modelId="{697AA78A-D5A3-41FA-A513-EFD45C96AF46}" type="presParOf" srcId="{B74154C5-AFFE-498C-8E4C-911D7456AC97}" destId="{22BDFE06-8D1B-4C76-8FF0-2DABD4B35522}" srcOrd="2" destOrd="0" presId="urn:microsoft.com/office/officeart/2005/8/layout/hierarchy4"/>
    <dgm:cxn modelId="{5AF574F6-5BF9-41C7-8AE3-291492B1E249}" type="presParOf" srcId="{22BDFE06-8D1B-4C76-8FF0-2DABD4B35522}" destId="{576C6983-4618-426C-8177-DEA9FE3AC4EB}" srcOrd="0" destOrd="0" presId="urn:microsoft.com/office/officeart/2005/8/layout/hierarchy4"/>
    <dgm:cxn modelId="{B843B369-2AC5-43C7-8D3D-DE42D0BC8B63}" type="presParOf" srcId="{22BDFE06-8D1B-4C76-8FF0-2DABD4B35522}" destId="{498D5BED-6816-45E0-A418-8DCFF49902AF}" srcOrd="1" destOrd="0" presId="urn:microsoft.com/office/officeart/2005/8/layout/hierarchy4"/>
    <dgm:cxn modelId="{93A1C411-5166-44D6-8F55-3245DFD96A94}" type="presParOf" srcId="{22BDFE06-8D1B-4C76-8FF0-2DABD4B35522}" destId="{508A389B-C0F5-43D4-BD46-7C9F058EB2F7}" srcOrd="2" destOrd="0" presId="urn:microsoft.com/office/officeart/2005/8/layout/hierarchy4"/>
    <dgm:cxn modelId="{A150E937-225C-4D22-8965-42DA67A6EC31}" type="presParOf" srcId="{508A389B-C0F5-43D4-BD46-7C9F058EB2F7}" destId="{4BE30B0A-6BC4-4384-8F26-09633F1C2F67}" srcOrd="0" destOrd="0" presId="urn:microsoft.com/office/officeart/2005/8/layout/hierarchy4"/>
    <dgm:cxn modelId="{91463A4B-28C0-4FCC-AB33-D89169205A3C}" type="presParOf" srcId="{4BE30B0A-6BC4-4384-8F26-09633F1C2F67}" destId="{C1736FFF-D3A9-461C-843A-75D86022B9DC}" srcOrd="0" destOrd="0" presId="urn:microsoft.com/office/officeart/2005/8/layout/hierarchy4"/>
    <dgm:cxn modelId="{CD450A8D-49AA-4A78-B161-090B9029DFB1}" type="presParOf" srcId="{4BE30B0A-6BC4-4384-8F26-09633F1C2F67}" destId="{45FD02FA-D649-4107-81C7-BA7596601166}" srcOrd="1" destOrd="0" presId="urn:microsoft.com/office/officeart/2005/8/layout/hierarchy4"/>
    <dgm:cxn modelId="{B8A16E7A-3D19-4218-BCB7-DA29239EAE91}" type="presParOf" srcId="{4BE30B0A-6BC4-4384-8F26-09633F1C2F67}" destId="{62BDDD9A-D02D-4EC9-9A51-1238D67179B7}" srcOrd="2" destOrd="0" presId="urn:microsoft.com/office/officeart/2005/8/layout/hierarchy4"/>
    <dgm:cxn modelId="{9C40CE14-5E39-4AB6-9A96-D10BE6E1CC65}" type="presParOf" srcId="{62BDDD9A-D02D-4EC9-9A51-1238D67179B7}" destId="{244A4C12-9192-4253-93E3-A0FF0E338196}" srcOrd="0" destOrd="0" presId="urn:microsoft.com/office/officeart/2005/8/layout/hierarchy4"/>
    <dgm:cxn modelId="{60910274-7E56-436D-8969-38DFC494C29C}" type="presParOf" srcId="{244A4C12-9192-4253-93E3-A0FF0E338196}" destId="{33D6FFE4-E349-423D-A7F1-8E1A49A29AC4}" srcOrd="0" destOrd="0" presId="urn:microsoft.com/office/officeart/2005/8/layout/hierarchy4"/>
    <dgm:cxn modelId="{FFD1520D-CB5F-4AF0-94B2-0BB4B604A504}" type="presParOf" srcId="{244A4C12-9192-4253-93E3-A0FF0E338196}" destId="{43C3D53A-843E-4C4F-9A60-8FB58F11DD4E}" srcOrd="1" destOrd="0" presId="urn:microsoft.com/office/officeart/2005/8/layout/hierarchy4"/>
    <dgm:cxn modelId="{92EF2A60-723B-45B6-94AD-F627EF3E0441}" type="presParOf" srcId="{244A4C12-9192-4253-93E3-A0FF0E338196}" destId="{6E5BFFB0-6E2B-4011-9640-F6BAB03B9ADF}" srcOrd="2" destOrd="0" presId="urn:microsoft.com/office/officeart/2005/8/layout/hierarchy4"/>
    <dgm:cxn modelId="{C1483B2B-80E7-43DD-A957-1491ED18BD44}" type="presParOf" srcId="{6E5BFFB0-6E2B-4011-9640-F6BAB03B9ADF}" destId="{FF422C5A-2F9A-4C9D-854E-BFC785439DEC}" srcOrd="0" destOrd="0" presId="urn:microsoft.com/office/officeart/2005/8/layout/hierarchy4"/>
    <dgm:cxn modelId="{C79EB35B-B97F-4957-9891-EE65700E2188}" type="presParOf" srcId="{FF422C5A-2F9A-4C9D-854E-BFC785439DEC}" destId="{C586111C-58B6-40AF-8D8A-60EE680572BA}" srcOrd="0" destOrd="0" presId="urn:microsoft.com/office/officeart/2005/8/layout/hierarchy4"/>
    <dgm:cxn modelId="{8E2F517A-708A-4B0A-8813-3BDBBC6FDE96}" type="presParOf" srcId="{FF422C5A-2F9A-4C9D-854E-BFC785439DEC}" destId="{A0E0AB26-1DEA-4D08-AD62-8A7E0816A59C}" srcOrd="1" destOrd="0" presId="urn:microsoft.com/office/officeart/2005/8/layout/hierarchy4"/>
    <dgm:cxn modelId="{56C5119B-5E2E-437C-92A1-F0232314013B}" type="presParOf" srcId="{FF422C5A-2F9A-4C9D-854E-BFC785439DEC}" destId="{FFF447F9-BACE-4B19-B5DF-5D71FE61C4DC}" srcOrd="2" destOrd="0" presId="urn:microsoft.com/office/officeart/2005/8/layout/hierarchy4"/>
    <dgm:cxn modelId="{A988FA85-E9A9-47BA-8289-B5DBB77B423B}" type="presParOf" srcId="{FFF447F9-BACE-4B19-B5DF-5D71FE61C4DC}" destId="{5106FDE3-AC3E-4615-8C4F-829EABC2C26C}" srcOrd="0" destOrd="0" presId="urn:microsoft.com/office/officeart/2005/8/layout/hierarchy4"/>
    <dgm:cxn modelId="{5AC1CD8F-506B-4663-91B2-88D7AD801828}" type="presParOf" srcId="{5106FDE3-AC3E-4615-8C4F-829EABC2C26C}" destId="{41590EE3-70B4-4E0E-8D44-18EF1FD97F2E}" srcOrd="0" destOrd="0" presId="urn:microsoft.com/office/officeart/2005/8/layout/hierarchy4"/>
    <dgm:cxn modelId="{DA7995C4-47B8-4685-95D1-C08828F63493}" type="presParOf" srcId="{5106FDE3-AC3E-4615-8C4F-829EABC2C26C}" destId="{58DAA9F4-0E18-4F78-BD4F-92D296477D35}" srcOrd="1" destOrd="0" presId="urn:microsoft.com/office/officeart/2005/8/layout/hierarchy4"/>
    <dgm:cxn modelId="{07378D5D-C1EC-4557-A79B-8BDCA89D1B53}" type="presParOf" srcId="{5106FDE3-AC3E-4615-8C4F-829EABC2C26C}" destId="{D1A4E4BA-FB74-44DD-88E4-672303AAC4FA}" srcOrd="2" destOrd="0" presId="urn:microsoft.com/office/officeart/2005/8/layout/hierarchy4"/>
    <dgm:cxn modelId="{9E2AAB44-13F2-4006-A0C6-C0DDDD281E28}" type="presParOf" srcId="{D1A4E4BA-FB74-44DD-88E4-672303AAC4FA}" destId="{E5B57F09-2B59-4711-A8C9-974EF4149D9A}" srcOrd="0" destOrd="0" presId="urn:microsoft.com/office/officeart/2005/8/layout/hierarchy4"/>
    <dgm:cxn modelId="{7AC1C48D-407A-4E87-9E0A-EA69D539801D}" type="presParOf" srcId="{E5B57F09-2B59-4711-A8C9-974EF4149D9A}" destId="{6CE5FDB4-BFBB-4259-A330-B441199BCE24}" srcOrd="0" destOrd="0" presId="urn:microsoft.com/office/officeart/2005/8/layout/hierarchy4"/>
    <dgm:cxn modelId="{E8744184-3BA7-4191-AE8F-2AFDC90E50FA}" type="presParOf" srcId="{E5B57F09-2B59-4711-A8C9-974EF4149D9A}" destId="{333F826B-C233-4B5F-A398-764D3F47A1BA}" srcOrd="1" destOrd="0" presId="urn:microsoft.com/office/officeart/2005/8/layout/hierarchy4"/>
    <dgm:cxn modelId="{CFC7AA5B-9F0A-4F39-8453-08D5F1E57113}" type="presParOf" srcId="{E5B57F09-2B59-4711-A8C9-974EF4149D9A}" destId="{E607D5B5-B0CE-46E0-84C5-F456BAF04EE4}" srcOrd="2" destOrd="0" presId="urn:microsoft.com/office/officeart/2005/8/layout/hierarchy4"/>
    <dgm:cxn modelId="{C3AFE8E5-E48A-4408-B190-03C90AFFFB58}" type="presParOf" srcId="{E607D5B5-B0CE-46E0-84C5-F456BAF04EE4}" destId="{F267116D-D0B1-4457-ABA0-2D94424C53E8}" srcOrd="0" destOrd="0" presId="urn:microsoft.com/office/officeart/2005/8/layout/hierarchy4"/>
    <dgm:cxn modelId="{8D878903-CF8D-4BAB-900C-124E3CE11B09}" type="presParOf" srcId="{F267116D-D0B1-4457-ABA0-2D94424C53E8}" destId="{89DC61A6-3199-4C88-A8D1-98ADCFDD3274}" srcOrd="0" destOrd="0" presId="urn:microsoft.com/office/officeart/2005/8/layout/hierarchy4"/>
    <dgm:cxn modelId="{7A908965-7647-44B3-9917-09C6F0CB53F3}" type="presParOf" srcId="{F267116D-D0B1-4457-ABA0-2D94424C53E8}" destId="{911FD772-B984-413E-A468-8F0F3007E9F5}" srcOrd="1" destOrd="0" presId="urn:microsoft.com/office/officeart/2005/8/layout/hierarchy4"/>
    <dgm:cxn modelId="{D69232CF-10C2-4C10-BA1D-5BE9FBAED819}" type="presParOf" srcId="{F267116D-D0B1-4457-ABA0-2D94424C53E8}" destId="{C7E808E6-5BB0-42AD-9568-7FA84FFA1273}" srcOrd="2" destOrd="0" presId="urn:microsoft.com/office/officeart/2005/8/layout/hierarchy4"/>
    <dgm:cxn modelId="{CCFFCEDC-443F-44A7-92C1-5AA92EB40FA3}" type="presParOf" srcId="{C7E808E6-5BB0-42AD-9568-7FA84FFA1273}" destId="{6143EFE8-4DC9-41D7-A90D-BEF4DD9D6775}" srcOrd="0" destOrd="0" presId="urn:microsoft.com/office/officeart/2005/8/layout/hierarchy4"/>
    <dgm:cxn modelId="{E41DB016-B81E-4725-9D8E-F6D1BA0F4DA0}" type="presParOf" srcId="{6143EFE8-4DC9-41D7-A90D-BEF4DD9D6775}" destId="{B35EEDEE-A63C-4DC0-9860-A34A7BFD903E}" srcOrd="0" destOrd="0" presId="urn:microsoft.com/office/officeart/2005/8/layout/hierarchy4"/>
    <dgm:cxn modelId="{913BFCB0-279B-4940-9CDB-8767D6C59830}" type="presParOf" srcId="{6143EFE8-4DC9-41D7-A90D-BEF4DD9D6775}" destId="{2AFD5925-89E6-4CDB-B771-8976E3EAA1E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73,7%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74,3%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82,4%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78,0%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78,0%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83,0%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126,4%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126,4%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126,6%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125,0 единиц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121,6 единиц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125,2 единиц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12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12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77937E-BF6D-4EE3-A84E-C485A4A82125}" type="pres">
      <dgm:prSet presAssocID="{791EFB96-2A48-4A9C-BE1D-F031EA878AFE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4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5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6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7" presStyleCnt="12" custLinFactNeighborX="-110" custLinFactNeighborY="8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8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9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0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1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</dgm:pt>
  </dgm:ptLst>
  <dgm:cxnLst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6B5CB44B-F2C6-4AA3-A5F8-1224C23C9DC4}" type="presOf" srcId="{A57325F4-ED51-4632-8210-EB7BB1A937E3}" destId="{98728C6C-700D-4AF5-919D-571D1B1C73D6}" srcOrd="0" destOrd="0" presId="urn:microsoft.com/office/officeart/2005/8/layout/hierarchy4"/>
    <dgm:cxn modelId="{D5C6CE98-08C0-4E37-92F5-C2100CEB9827}" type="presOf" srcId="{7711325B-E859-44FE-8B41-57F9AFDCA54B}" destId="{576C6983-4618-426C-8177-DEA9FE3AC4EB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BE625CF2-2345-4A16-A3CC-3D71DCEA1A3F}" type="presOf" srcId="{B34B6A16-5EF9-4B63-A5E4-12B190B34880}" destId="{C586111C-58B6-40AF-8D8A-60EE680572BA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757C769F-25F7-44A4-A81F-8346FFEC533D}" type="presOf" srcId="{791EFB96-2A48-4A9C-BE1D-F031EA878AFE}" destId="{615F75F9-6DBD-4ECA-9FA4-52847E4C9098}" srcOrd="0" destOrd="0" presId="urn:microsoft.com/office/officeart/2005/8/layout/hierarchy4"/>
    <dgm:cxn modelId="{DB24613E-DF20-4E9F-89D5-5B20864C4134}" type="presOf" srcId="{93520637-36B3-4AB9-B949-92D55141E733}" destId="{8E7E2D4A-62E6-4A23-A5DD-552A63903B64}" srcOrd="0" destOrd="0" presId="urn:microsoft.com/office/officeart/2005/8/layout/hierarchy4"/>
    <dgm:cxn modelId="{AD6600A1-85B2-45FA-9910-B19063A9EF47}" type="presOf" srcId="{A0EE0816-71FE-4855-B1E0-02990AF78A21}" destId="{4DC6FEF6-AA8E-4A28-95B0-4EA11C79CD95}" srcOrd="0" destOrd="0" presId="urn:microsoft.com/office/officeart/2005/8/layout/hierarchy4"/>
    <dgm:cxn modelId="{D56A2B85-C4F7-4B90-889F-D3800D0AA935}" type="presOf" srcId="{A1BB5A2E-A45D-4F6A-B329-CD4782193917}" destId="{33D6FFE4-E349-423D-A7F1-8E1A49A29AC4}" srcOrd="0" destOrd="0" presId="urn:microsoft.com/office/officeart/2005/8/layout/hierarchy4"/>
    <dgm:cxn modelId="{DEDBF952-9353-4142-9444-841F6B25E09C}" type="presOf" srcId="{88AF55BF-2C52-478B-8F7B-157C2C0B3B5C}" destId="{A222F7FC-2C70-4D44-8E21-34A02376492D}" srcOrd="0" destOrd="0" presId="urn:microsoft.com/office/officeart/2005/8/layout/hierarchy4"/>
    <dgm:cxn modelId="{7A6375D8-5FC1-4694-9623-50F8C92B2D73}" type="presOf" srcId="{614AF9F2-E1A1-4D10-882A-EB6B0D669FCA}" destId="{6CE5FDB4-BFBB-4259-A330-B441199BCE24}" srcOrd="0" destOrd="0" presId="urn:microsoft.com/office/officeart/2005/8/layout/hierarchy4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531F1705-3043-4653-BB45-EBA0E9636D82}" type="presOf" srcId="{B27758F7-CCC5-4853-943C-C625AC5B9618}" destId="{C1736FFF-D3A9-461C-843A-75D86022B9DC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E8679597-2949-4EA1-9BFB-746CD6099F7C}" type="presOf" srcId="{F6F97186-B344-4193-9FE9-6DFB5403A289}" destId="{8A4A9CFA-AEA9-4F05-83EE-AD7DC19C36EB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80231FB1-E8C7-4180-9494-7EA04C3AE1E2}" type="presOf" srcId="{5A6BA2F8-AB86-4FEA-9FCE-F9FA52A7F9A0}" destId="{EFD09625-1EEB-463A-9D51-52F09A5E039B}" srcOrd="0" destOrd="0" presId="urn:microsoft.com/office/officeart/2005/8/layout/hierarchy4"/>
    <dgm:cxn modelId="{3EE37F5A-FB49-4315-8AD4-BB762B991A74}" type="presOf" srcId="{CE075476-E9CA-4A59-A127-31223E8D37A1}" destId="{25DDEEC2-9BA5-4367-BB24-33CAA47BBC09}" srcOrd="0" destOrd="0" presId="urn:microsoft.com/office/officeart/2005/8/layout/hierarchy4"/>
    <dgm:cxn modelId="{390CCFD8-EF36-4D44-B922-A3F1245E3926}" type="presOf" srcId="{CD119780-6575-4106-AE5B-2CC6B48E5482}" destId="{14BABD28-5047-47A3-A701-B7AFBBE28819}" srcOrd="0" destOrd="0" presId="urn:microsoft.com/office/officeart/2005/8/layout/hierarchy4"/>
    <dgm:cxn modelId="{D39FFCAB-A388-43AD-B161-48FDD19E5CD0}" type="presOf" srcId="{946393D2-3BB5-4D19-BAF6-84B7339845C4}" destId="{9DF12F5D-797B-4C71-93F7-7C835BFF7982}" srcOrd="0" destOrd="0" presId="urn:microsoft.com/office/officeart/2005/8/layout/hierarchy4"/>
    <dgm:cxn modelId="{9798EB28-D679-4AFF-9F04-FD8379D1EC99}" type="presOf" srcId="{44367D81-039C-4579-8E09-66CAF90F5041}" destId="{085136A3-D02F-461C-B31C-FD1D69D16759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34AB99F8-284C-4D44-AD67-313A31E78685}" type="presOf" srcId="{9A0A1B48-08CE-44F2-8C66-5814C06EE4CC}" destId="{41590EE3-70B4-4E0E-8D44-18EF1FD97F2E}" srcOrd="0" destOrd="0" presId="urn:microsoft.com/office/officeart/2005/8/layout/hierarchy4"/>
    <dgm:cxn modelId="{7AE71582-213B-4EB6-A7F3-C9385D98B848}" type="presOf" srcId="{6B08672F-E0FF-490A-8A6A-EE15E9A347DB}" destId="{F6FE7E8E-883A-4C79-93F7-AEF9AEF9F9DE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B420095F-36A1-46CB-AD5B-CDAC15403357}" type="presOf" srcId="{38339FB0-E72C-41C6-B50E-F0AC88B19FB8}" destId="{B0232F34-051D-481D-9CC7-7CFB0339C454}" srcOrd="0" destOrd="0" presId="urn:microsoft.com/office/officeart/2005/8/layout/hierarchy4"/>
    <dgm:cxn modelId="{D0D9933B-75D8-4EAA-9962-5B8B837D5E17}" type="presParOf" srcId="{25DDEEC2-9BA5-4367-BB24-33CAA47BBC09}" destId="{87933F1B-038B-4A5D-83E8-61DBF60EC4B3}" srcOrd="0" destOrd="0" presId="urn:microsoft.com/office/officeart/2005/8/layout/hierarchy4"/>
    <dgm:cxn modelId="{1F2ECF4E-4E3D-4550-94DA-749457755E6B}" type="presParOf" srcId="{87933F1B-038B-4A5D-83E8-61DBF60EC4B3}" destId="{9DF12F5D-797B-4C71-93F7-7C835BFF7982}" srcOrd="0" destOrd="0" presId="urn:microsoft.com/office/officeart/2005/8/layout/hierarchy4"/>
    <dgm:cxn modelId="{D008D61D-8D00-4DEB-89B1-044FC03B5585}" type="presParOf" srcId="{87933F1B-038B-4A5D-83E8-61DBF60EC4B3}" destId="{BB51C614-670C-40C7-BCBD-B3150FB090FB}" srcOrd="1" destOrd="0" presId="urn:microsoft.com/office/officeart/2005/8/layout/hierarchy4"/>
    <dgm:cxn modelId="{3E4E36FD-F874-40C1-BA81-98911D95D6ED}" type="presParOf" srcId="{87933F1B-038B-4A5D-83E8-61DBF60EC4B3}" destId="{B74154C5-AFFE-498C-8E4C-911D7456AC97}" srcOrd="2" destOrd="0" presId="urn:microsoft.com/office/officeart/2005/8/layout/hierarchy4"/>
    <dgm:cxn modelId="{F3955273-6C78-4265-A808-0102C90F3843}" type="presParOf" srcId="{B74154C5-AFFE-498C-8E4C-911D7456AC97}" destId="{AA6E5317-C9D5-49D6-9218-04A9A8CDF9E8}" srcOrd="0" destOrd="0" presId="urn:microsoft.com/office/officeart/2005/8/layout/hierarchy4"/>
    <dgm:cxn modelId="{350F08A9-6895-42F8-9EA2-7B9B75CCE0DC}" type="presParOf" srcId="{AA6E5317-C9D5-49D6-9218-04A9A8CDF9E8}" destId="{EFD09625-1EEB-463A-9D51-52F09A5E039B}" srcOrd="0" destOrd="0" presId="urn:microsoft.com/office/officeart/2005/8/layout/hierarchy4"/>
    <dgm:cxn modelId="{C938CBAB-F63E-4A9D-9918-C70F647A386E}" type="presParOf" srcId="{AA6E5317-C9D5-49D6-9218-04A9A8CDF9E8}" destId="{D65A41FF-7035-4133-9240-517AEBC67369}" srcOrd="1" destOrd="0" presId="urn:microsoft.com/office/officeart/2005/8/layout/hierarchy4"/>
    <dgm:cxn modelId="{CE6FC727-A917-4DBA-B228-CCF4DB90D8AC}" type="presParOf" srcId="{AA6E5317-C9D5-49D6-9218-04A9A8CDF9E8}" destId="{ED986375-36F5-4143-A5F0-85653599471E}" srcOrd="2" destOrd="0" presId="urn:microsoft.com/office/officeart/2005/8/layout/hierarchy4"/>
    <dgm:cxn modelId="{BD24305E-32EE-4B6F-A11D-00B0256B4339}" type="presParOf" srcId="{ED986375-36F5-4143-A5F0-85653599471E}" destId="{3DBCE625-CEFD-4EF1-944D-CC5E1F9EB348}" srcOrd="0" destOrd="0" presId="urn:microsoft.com/office/officeart/2005/8/layout/hierarchy4"/>
    <dgm:cxn modelId="{D82507EE-CE73-44CA-918D-5AB51B9C4552}" type="presParOf" srcId="{3DBCE625-CEFD-4EF1-944D-CC5E1F9EB348}" destId="{A222F7FC-2C70-4D44-8E21-34A02376492D}" srcOrd="0" destOrd="0" presId="urn:microsoft.com/office/officeart/2005/8/layout/hierarchy4"/>
    <dgm:cxn modelId="{A7CCE0DD-EAAB-41A7-8184-3AD77EED6EB7}" type="presParOf" srcId="{3DBCE625-CEFD-4EF1-944D-CC5E1F9EB348}" destId="{F0163781-30A9-4492-8F46-0B375E77D606}" srcOrd="1" destOrd="0" presId="urn:microsoft.com/office/officeart/2005/8/layout/hierarchy4"/>
    <dgm:cxn modelId="{A90FDF44-829A-431D-82AC-20D8C26C4272}" type="presParOf" srcId="{3DBCE625-CEFD-4EF1-944D-CC5E1F9EB348}" destId="{6207E762-9DCF-4231-A9C6-08BD43E83D20}" srcOrd="2" destOrd="0" presId="urn:microsoft.com/office/officeart/2005/8/layout/hierarchy4"/>
    <dgm:cxn modelId="{C9C471E9-010E-49C1-B789-DF33534862F3}" type="presParOf" srcId="{6207E762-9DCF-4231-A9C6-08BD43E83D20}" destId="{CFAF5DA1-06E5-4585-BDBB-446033F9BE23}" srcOrd="0" destOrd="0" presId="urn:microsoft.com/office/officeart/2005/8/layout/hierarchy4"/>
    <dgm:cxn modelId="{B978898C-BDB8-4031-9685-A5AC26AD5675}" type="presParOf" srcId="{CFAF5DA1-06E5-4585-BDBB-446033F9BE23}" destId="{F6FE7E8E-883A-4C79-93F7-AEF9AEF9F9DE}" srcOrd="0" destOrd="0" presId="urn:microsoft.com/office/officeart/2005/8/layout/hierarchy4"/>
    <dgm:cxn modelId="{94630249-7582-4087-84E2-AD34BF6AE682}" type="presParOf" srcId="{CFAF5DA1-06E5-4585-BDBB-446033F9BE23}" destId="{F4A7653C-2830-4B7A-B97A-E0B91F2A457A}" srcOrd="1" destOrd="0" presId="urn:microsoft.com/office/officeart/2005/8/layout/hierarchy4"/>
    <dgm:cxn modelId="{E17EB9BC-473B-409B-A7F9-2038E320DBE3}" type="presParOf" srcId="{CFAF5DA1-06E5-4585-BDBB-446033F9BE23}" destId="{E69FA2EB-A010-4E64-83A0-722237B7A7E1}" srcOrd="2" destOrd="0" presId="urn:microsoft.com/office/officeart/2005/8/layout/hierarchy4"/>
    <dgm:cxn modelId="{84AAAB6D-8623-4E4A-A6AC-8B9FAC920613}" type="presParOf" srcId="{E69FA2EB-A010-4E64-83A0-722237B7A7E1}" destId="{67CE9756-A8D0-45D9-86D8-03109F5CBCE9}" srcOrd="0" destOrd="0" presId="urn:microsoft.com/office/officeart/2005/8/layout/hierarchy4"/>
    <dgm:cxn modelId="{357FFF98-8E2C-4FDA-B52B-5EC60F262131}" type="presParOf" srcId="{67CE9756-A8D0-45D9-86D8-03109F5CBCE9}" destId="{B0232F34-051D-481D-9CC7-7CFB0339C454}" srcOrd="0" destOrd="0" presId="urn:microsoft.com/office/officeart/2005/8/layout/hierarchy4"/>
    <dgm:cxn modelId="{6126930D-8F9E-4E5E-887F-75E7F9AA8E5F}" type="presParOf" srcId="{67CE9756-A8D0-45D9-86D8-03109F5CBCE9}" destId="{571A3C60-BC49-49D1-BCCE-B160FCDBC262}" srcOrd="1" destOrd="0" presId="urn:microsoft.com/office/officeart/2005/8/layout/hierarchy4"/>
    <dgm:cxn modelId="{5DE7D8D5-BA64-4B27-BEE8-6EB2179202DB}" type="presParOf" srcId="{67CE9756-A8D0-45D9-86D8-03109F5CBCE9}" destId="{03D9FDDF-6FEE-4AC3-8403-A2D130230B08}" srcOrd="2" destOrd="0" presId="urn:microsoft.com/office/officeart/2005/8/layout/hierarchy4"/>
    <dgm:cxn modelId="{FA619BE6-C388-4312-ADA6-1F645A153F17}" type="presParOf" srcId="{03D9FDDF-6FEE-4AC3-8403-A2D130230B08}" destId="{A97F1489-052C-4C38-86B7-BC4BB90AC75E}" srcOrd="0" destOrd="0" presId="urn:microsoft.com/office/officeart/2005/8/layout/hierarchy4"/>
    <dgm:cxn modelId="{C101DBEB-ED90-4D2D-90F1-41AC2765C78F}" type="presParOf" srcId="{A97F1489-052C-4C38-86B7-BC4BB90AC75E}" destId="{4DC6FEF6-AA8E-4A28-95B0-4EA11C79CD95}" srcOrd="0" destOrd="0" presId="urn:microsoft.com/office/officeart/2005/8/layout/hierarchy4"/>
    <dgm:cxn modelId="{3673D451-BEC1-4A70-A9EC-41F23F1E0936}" type="presParOf" srcId="{A97F1489-052C-4C38-86B7-BC4BB90AC75E}" destId="{A86EFF89-E9BD-466E-8956-F5C947F3F307}" srcOrd="1" destOrd="0" presId="urn:microsoft.com/office/officeart/2005/8/layout/hierarchy4"/>
    <dgm:cxn modelId="{68B7AAA1-B3DF-4FC2-A4AA-C71730B6F4D3}" type="presParOf" srcId="{A97F1489-052C-4C38-86B7-BC4BB90AC75E}" destId="{63BC19EF-6235-4CE4-A4BA-F52EF090EA43}" srcOrd="2" destOrd="0" presId="urn:microsoft.com/office/officeart/2005/8/layout/hierarchy4"/>
    <dgm:cxn modelId="{9EE5882A-DFBB-4ED3-996A-C10089FB24A5}" type="presParOf" srcId="{63BC19EF-6235-4CE4-A4BA-F52EF090EA43}" destId="{73293728-592E-4338-AB87-2AC4FCED647C}" srcOrd="0" destOrd="0" presId="urn:microsoft.com/office/officeart/2005/8/layout/hierarchy4"/>
    <dgm:cxn modelId="{D53CD632-0A5B-412F-8484-22F19F2F5DDD}" type="presParOf" srcId="{73293728-592E-4338-AB87-2AC4FCED647C}" destId="{615F75F9-6DBD-4ECA-9FA4-52847E4C9098}" srcOrd="0" destOrd="0" presId="urn:microsoft.com/office/officeart/2005/8/layout/hierarchy4"/>
    <dgm:cxn modelId="{50D18A05-3545-4384-9399-0CF3B3198FA3}" type="presParOf" srcId="{73293728-592E-4338-AB87-2AC4FCED647C}" destId="{C877937E-BF6D-4EE3-A84E-C485A4A82125}" srcOrd="1" destOrd="0" presId="urn:microsoft.com/office/officeart/2005/8/layout/hierarchy4"/>
    <dgm:cxn modelId="{A7C14B15-AA23-4BCF-9174-52F8F1472962}" type="presParOf" srcId="{ED986375-36F5-4143-A5F0-85653599471E}" destId="{9F687AEC-AB3B-4512-84AB-9EF38359FE99}" srcOrd="1" destOrd="0" presId="urn:microsoft.com/office/officeart/2005/8/layout/hierarchy4"/>
    <dgm:cxn modelId="{8553CE7C-A821-411E-B990-6242DD91A97B}" type="presParOf" srcId="{ED986375-36F5-4143-A5F0-85653599471E}" destId="{113415A5-E91F-4FE8-9BF8-30244626B0BF}" srcOrd="2" destOrd="0" presId="urn:microsoft.com/office/officeart/2005/8/layout/hierarchy4"/>
    <dgm:cxn modelId="{3A69AC02-096F-4E59-80D0-CEF886A27467}" type="presParOf" srcId="{113415A5-E91F-4FE8-9BF8-30244626B0BF}" destId="{98728C6C-700D-4AF5-919D-571D1B1C73D6}" srcOrd="0" destOrd="0" presId="urn:microsoft.com/office/officeart/2005/8/layout/hierarchy4"/>
    <dgm:cxn modelId="{DBB3897F-2CC5-4DA0-BE90-5326AE9DB025}" type="presParOf" srcId="{113415A5-E91F-4FE8-9BF8-30244626B0BF}" destId="{7DA4393A-B616-4187-9FD5-5855AF709139}" srcOrd="1" destOrd="0" presId="urn:microsoft.com/office/officeart/2005/8/layout/hierarchy4"/>
    <dgm:cxn modelId="{336CD745-4AC8-4772-9D3B-27F8F037123F}" type="presParOf" srcId="{113415A5-E91F-4FE8-9BF8-30244626B0BF}" destId="{5DBF41F9-76A7-4B1D-8947-AD1CA93918D7}" srcOrd="2" destOrd="0" presId="urn:microsoft.com/office/officeart/2005/8/layout/hierarchy4"/>
    <dgm:cxn modelId="{72083EC7-13C0-4263-BC95-1283BE610470}" type="presParOf" srcId="{5DBF41F9-76A7-4B1D-8947-AD1CA93918D7}" destId="{AE066C26-0F89-4F74-8EEE-568A145904EB}" srcOrd="0" destOrd="0" presId="urn:microsoft.com/office/officeart/2005/8/layout/hierarchy4"/>
    <dgm:cxn modelId="{5E1A1029-547B-493B-9B4A-153BEB280E75}" type="presParOf" srcId="{AE066C26-0F89-4F74-8EEE-568A145904EB}" destId="{8A4A9CFA-AEA9-4F05-83EE-AD7DC19C36EB}" srcOrd="0" destOrd="0" presId="urn:microsoft.com/office/officeart/2005/8/layout/hierarchy4"/>
    <dgm:cxn modelId="{2E0CE4E8-AF53-4221-A00A-3B019CF1F967}" type="presParOf" srcId="{AE066C26-0F89-4F74-8EEE-568A145904EB}" destId="{895BD70D-9B23-4D1F-955D-1C23DF0F0579}" srcOrd="1" destOrd="0" presId="urn:microsoft.com/office/officeart/2005/8/layout/hierarchy4"/>
    <dgm:cxn modelId="{08DDB130-A2B8-416E-871E-E99D8A2BE752}" type="presParOf" srcId="{AE066C26-0F89-4F74-8EEE-568A145904EB}" destId="{74FFA38C-DB40-401A-8BBA-313CB5741F28}" srcOrd="2" destOrd="0" presId="urn:microsoft.com/office/officeart/2005/8/layout/hierarchy4"/>
    <dgm:cxn modelId="{EF483C0D-ED8E-4181-84A9-6D4003AFF6BA}" type="presParOf" srcId="{74FFA38C-DB40-401A-8BBA-313CB5741F28}" destId="{0149EBE6-AA59-4F78-AF18-137F8047AB47}" srcOrd="0" destOrd="0" presId="urn:microsoft.com/office/officeart/2005/8/layout/hierarchy4"/>
    <dgm:cxn modelId="{4280DDE8-CA53-4579-95FB-11E098B02EB3}" type="presParOf" srcId="{0149EBE6-AA59-4F78-AF18-137F8047AB47}" destId="{14BABD28-5047-47A3-A701-B7AFBBE28819}" srcOrd="0" destOrd="0" presId="urn:microsoft.com/office/officeart/2005/8/layout/hierarchy4"/>
    <dgm:cxn modelId="{F1D36FAE-95D8-4228-BB1A-9076E4B1C26C}" type="presParOf" srcId="{0149EBE6-AA59-4F78-AF18-137F8047AB47}" destId="{3F489D25-51FA-4C91-9DDF-6BA1DB51256D}" srcOrd="1" destOrd="0" presId="urn:microsoft.com/office/officeart/2005/8/layout/hierarchy4"/>
    <dgm:cxn modelId="{806E0C24-DE25-4995-AFAE-7332264592E5}" type="presParOf" srcId="{0149EBE6-AA59-4F78-AF18-137F8047AB47}" destId="{D0D594F6-8533-4A50-8AE7-20755C3BFFA9}" srcOrd="2" destOrd="0" presId="urn:microsoft.com/office/officeart/2005/8/layout/hierarchy4"/>
    <dgm:cxn modelId="{DC2BD377-72F9-4105-9C22-83BA3A29503B}" type="presParOf" srcId="{D0D594F6-8533-4A50-8AE7-20755C3BFFA9}" destId="{25C7D557-F0AE-4C4E-8B80-BC2468777DC6}" srcOrd="0" destOrd="0" presId="urn:microsoft.com/office/officeart/2005/8/layout/hierarchy4"/>
    <dgm:cxn modelId="{27E4CA1A-94A8-4C17-9F3C-93C586111359}" type="presParOf" srcId="{25C7D557-F0AE-4C4E-8B80-BC2468777DC6}" destId="{8E7E2D4A-62E6-4A23-A5DD-552A63903B64}" srcOrd="0" destOrd="0" presId="urn:microsoft.com/office/officeart/2005/8/layout/hierarchy4"/>
    <dgm:cxn modelId="{ED61CEC3-7219-40B8-B1EB-BF1E2F5E74D1}" type="presParOf" srcId="{25C7D557-F0AE-4C4E-8B80-BC2468777DC6}" destId="{9B983630-5D09-45D7-92AD-109BAA43CF48}" srcOrd="1" destOrd="0" presId="urn:microsoft.com/office/officeart/2005/8/layout/hierarchy4"/>
    <dgm:cxn modelId="{0F186056-FB05-4CFA-A598-FA1DCB04706B}" type="presParOf" srcId="{25C7D557-F0AE-4C4E-8B80-BC2468777DC6}" destId="{B338BAF6-59FE-4215-B697-18ED9B1E550D}" srcOrd="2" destOrd="0" presId="urn:microsoft.com/office/officeart/2005/8/layout/hierarchy4"/>
    <dgm:cxn modelId="{DF6C91BE-C5B3-43C4-80BE-88BC84DCA18D}" type="presParOf" srcId="{B338BAF6-59FE-4215-B697-18ED9B1E550D}" destId="{C2D8D153-FBF9-44C5-B447-F4BF501D8FA1}" srcOrd="0" destOrd="0" presId="urn:microsoft.com/office/officeart/2005/8/layout/hierarchy4"/>
    <dgm:cxn modelId="{8DBFF326-875C-47C3-9180-409586A6F4C4}" type="presParOf" srcId="{C2D8D153-FBF9-44C5-B447-F4BF501D8FA1}" destId="{085136A3-D02F-461C-B31C-FD1D69D16759}" srcOrd="0" destOrd="0" presId="urn:microsoft.com/office/officeart/2005/8/layout/hierarchy4"/>
    <dgm:cxn modelId="{B9D5C241-40E2-4D4B-B5DF-B4BF4388BBC9}" type="presParOf" srcId="{C2D8D153-FBF9-44C5-B447-F4BF501D8FA1}" destId="{8A9FECDA-0971-4926-9F35-6C36E65B14A9}" srcOrd="1" destOrd="0" presId="urn:microsoft.com/office/officeart/2005/8/layout/hierarchy4"/>
    <dgm:cxn modelId="{1AF5C3E1-A2A8-4B82-B035-E1BE6F62EE89}" type="presParOf" srcId="{B74154C5-AFFE-498C-8E4C-911D7456AC97}" destId="{694C6A3E-E1B4-4940-ABED-A0BE47161CCE}" srcOrd="1" destOrd="0" presId="urn:microsoft.com/office/officeart/2005/8/layout/hierarchy4"/>
    <dgm:cxn modelId="{CC3886AD-76A4-4BC0-A463-14753005E401}" type="presParOf" srcId="{B74154C5-AFFE-498C-8E4C-911D7456AC97}" destId="{22BDFE06-8D1B-4C76-8FF0-2DABD4B35522}" srcOrd="2" destOrd="0" presId="urn:microsoft.com/office/officeart/2005/8/layout/hierarchy4"/>
    <dgm:cxn modelId="{D0660522-9499-48C1-9E2F-DE89276A4EBF}" type="presParOf" srcId="{22BDFE06-8D1B-4C76-8FF0-2DABD4B35522}" destId="{576C6983-4618-426C-8177-DEA9FE3AC4EB}" srcOrd="0" destOrd="0" presId="urn:microsoft.com/office/officeart/2005/8/layout/hierarchy4"/>
    <dgm:cxn modelId="{DCBCCC46-7749-4A06-82A4-B019780A01EB}" type="presParOf" srcId="{22BDFE06-8D1B-4C76-8FF0-2DABD4B35522}" destId="{498D5BED-6816-45E0-A418-8DCFF49902AF}" srcOrd="1" destOrd="0" presId="urn:microsoft.com/office/officeart/2005/8/layout/hierarchy4"/>
    <dgm:cxn modelId="{1D69D17E-7674-444D-B0C7-FF870EEDD7DC}" type="presParOf" srcId="{22BDFE06-8D1B-4C76-8FF0-2DABD4B35522}" destId="{508A389B-C0F5-43D4-BD46-7C9F058EB2F7}" srcOrd="2" destOrd="0" presId="urn:microsoft.com/office/officeart/2005/8/layout/hierarchy4"/>
    <dgm:cxn modelId="{007117A7-BF2B-4A3A-9EAC-99AE8E7BEB97}" type="presParOf" srcId="{508A389B-C0F5-43D4-BD46-7C9F058EB2F7}" destId="{4BE30B0A-6BC4-4384-8F26-09633F1C2F67}" srcOrd="0" destOrd="0" presId="urn:microsoft.com/office/officeart/2005/8/layout/hierarchy4"/>
    <dgm:cxn modelId="{00DD3F71-49A2-4734-A554-BF2A2875589A}" type="presParOf" srcId="{4BE30B0A-6BC4-4384-8F26-09633F1C2F67}" destId="{C1736FFF-D3A9-461C-843A-75D86022B9DC}" srcOrd="0" destOrd="0" presId="urn:microsoft.com/office/officeart/2005/8/layout/hierarchy4"/>
    <dgm:cxn modelId="{C4B864AA-C9A0-47C5-B8FD-BB33ECBD63C7}" type="presParOf" srcId="{4BE30B0A-6BC4-4384-8F26-09633F1C2F67}" destId="{45FD02FA-D649-4107-81C7-BA7596601166}" srcOrd="1" destOrd="0" presId="urn:microsoft.com/office/officeart/2005/8/layout/hierarchy4"/>
    <dgm:cxn modelId="{A1A5BF39-0D29-476D-9221-52307AC35DD9}" type="presParOf" srcId="{4BE30B0A-6BC4-4384-8F26-09633F1C2F67}" destId="{62BDDD9A-D02D-4EC9-9A51-1238D67179B7}" srcOrd="2" destOrd="0" presId="urn:microsoft.com/office/officeart/2005/8/layout/hierarchy4"/>
    <dgm:cxn modelId="{947040C7-F1A8-49AD-B875-881D01E6F0AE}" type="presParOf" srcId="{62BDDD9A-D02D-4EC9-9A51-1238D67179B7}" destId="{244A4C12-9192-4253-93E3-A0FF0E338196}" srcOrd="0" destOrd="0" presId="urn:microsoft.com/office/officeart/2005/8/layout/hierarchy4"/>
    <dgm:cxn modelId="{0F101B69-4A90-427F-AC69-42ADD16FDCA6}" type="presParOf" srcId="{244A4C12-9192-4253-93E3-A0FF0E338196}" destId="{33D6FFE4-E349-423D-A7F1-8E1A49A29AC4}" srcOrd="0" destOrd="0" presId="urn:microsoft.com/office/officeart/2005/8/layout/hierarchy4"/>
    <dgm:cxn modelId="{E23BA935-0332-4CB0-A92E-7BC45DA8C146}" type="presParOf" srcId="{244A4C12-9192-4253-93E3-A0FF0E338196}" destId="{43C3D53A-843E-4C4F-9A60-8FB58F11DD4E}" srcOrd="1" destOrd="0" presId="urn:microsoft.com/office/officeart/2005/8/layout/hierarchy4"/>
    <dgm:cxn modelId="{2A30ACEA-BB5D-455F-A4B1-FD50D90E9991}" type="presParOf" srcId="{244A4C12-9192-4253-93E3-A0FF0E338196}" destId="{6E5BFFB0-6E2B-4011-9640-F6BAB03B9ADF}" srcOrd="2" destOrd="0" presId="urn:microsoft.com/office/officeart/2005/8/layout/hierarchy4"/>
    <dgm:cxn modelId="{4386B48B-8B60-4317-BF8D-ED65A4B54628}" type="presParOf" srcId="{6E5BFFB0-6E2B-4011-9640-F6BAB03B9ADF}" destId="{FF422C5A-2F9A-4C9D-854E-BFC785439DEC}" srcOrd="0" destOrd="0" presId="urn:microsoft.com/office/officeart/2005/8/layout/hierarchy4"/>
    <dgm:cxn modelId="{CDEAE4B1-EB01-4215-BF1B-E2355D80729B}" type="presParOf" srcId="{FF422C5A-2F9A-4C9D-854E-BFC785439DEC}" destId="{C586111C-58B6-40AF-8D8A-60EE680572BA}" srcOrd="0" destOrd="0" presId="urn:microsoft.com/office/officeart/2005/8/layout/hierarchy4"/>
    <dgm:cxn modelId="{6CEDDF06-E4B0-4405-8172-7D5E31123BC6}" type="presParOf" srcId="{FF422C5A-2F9A-4C9D-854E-BFC785439DEC}" destId="{A0E0AB26-1DEA-4D08-AD62-8A7E0816A59C}" srcOrd="1" destOrd="0" presId="urn:microsoft.com/office/officeart/2005/8/layout/hierarchy4"/>
    <dgm:cxn modelId="{7C4A45F4-DAF9-4F44-8F3D-8DDD47918B18}" type="presParOf" srcId="{FF422C5A-2F9A-4C9D-854E-BFC785439DEC}" destId="{FFF447F9-BACE-4B19-B5DF-5D71FE61C4DC}" srcOrd="2" destOrd="0" presId="urn:microsoft.com/office/officeart/2005/8/layout/hierarchy4"/>
    <dgm:cxn modelId="{3E66F43A-0EE8-4B46-86E6-AE9A5E030AFD}" type="presParOf" srcId="{FFF447F9-BACE-4B19-B5DF-5D71FE61C4DC}" destId="{5106FDE3-AC3E-4615-8C4F-829EABC2C26C}" srcOrd="0" destOrd="0" presId="urn:microsoft.com/office/officeart/2005/8/layout/hierarchy4"/>
    <dgm:cxn modelId="{5D523348-4F95-4625-B146-D2D283D52F43}" type="presParOf" srcId="{5106FDE3-AC3E-4615-8C4F-829EABC2C26C}" destId="{41590EE3-70B4-4E0E-8D44-18EF1FD97F2E}" srcOrd="0" destOrd="0" presId="urn:microsoft.com/office/officeart/2005/8/layout/hierarchy4"/>
    <dgm:cxn modelId="{5600780C-9B1C-4C1F-8DD7-FD4211B893BB}" type="presParOf" srcId="{5106FDE3-AC3E-4615-8C4F-829EABC2C26C}" destId="{58DAA9F4-0E18-4F78-BD4F-92D296477D35}" srcOrd="1" destOrd="0" presId="urn:microsoft.com/office/officeart/2005/8/layout/hierarchy4"/>
    <dgm:cxn modelId="{304671D9-360C-433D-B02F-F0382832CAF6}" type="presParOf" srcId="{5106FDE3-AC3E-4615-8C4F-829EABC2C26C}" destId="{D1A4E4BA-FB74-44DD-88E4-672303AAC4FA}" srcOrd="2" destOrd="0" presId="urn:microsoft.com/office/officeart/2005/8/layout/hierarchy4"/>
    <dgm:cxn modelId="{DE0D3AA0-C87B-42E6-B57E-E4EE6F5FEFF3}" type="presParOf" srcId="{D1A4E4BA-FB74-44DD-88E4-672303AAC4FA}" destId="{E5B57F09-2B59-4711-A8C9-974EF4149D9A}" srcOrd="0" destOrd="0" presId="urn:microsoft.com/office/officeart/2005/8/layout/hierarchy4"/>
    <dgm:cxn modelId="{A710AE2D-8C17-4CB3-8659-31010BB4CB74}" type="presParOf" srcId="{E5B57F09-2B59-4711-A8C9-974EF4149D9A}" destId="{6CE5FDB4-BFBB-4259-A330-B441199BCE24}" srcOrd="0" destOrd="0" presId="urn:microsoft.com/office/officeart/2005/8/layout/hierarchy4"/>
    <dgm:cxn modelId="{A0618968-F432-4174-8247-F8F7BA7207DB}" type="presParOf" srcId="{E5B57F09-2B59-4711-A8C9-974EF4149D9A}" destId="{E607D5B5-B0CE-46E0-84C5-F456BAF04EE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69,5%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69,7%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69,6%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38,4%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39,2%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39,5%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45,8%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46,0%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46,3%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3,7%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6,6%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3,76%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12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12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77937E-BF6D-4EE3-A84E-C485A4A82125}" type="pres">
      <dgm:prSet presAssocID="{791EFB96-2A48-4A9C-BE1D-F031EA878AFE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4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5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6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7" presStyleCnt="12" custLinFactNeighborX="-110" custLinFactNeighborY="82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9FECDA-0971-4926-9F35-6C36E65B14A9}" type="pres">
      <dgm:prSet presAssocID="{44367D81-039C-4579-8E09-66CAF90F5041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8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9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0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1" presStyleCnt="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07D5B5-B0CE-46E0-84C5-F456BAF04EE4}" type="pres">
      <dgm:prSet presAssocID="{614AF9F2-E1A1-4D10-882A-EB6B0D669FCA}" presName="horzFour" presStyleCnt="0"/>
      <dgm:spPr/>
    </dgm:pt>
  </dgm:ptLst>
  <dgm:cxnLst>
    <dgm:cxn modelId="{92622692-27E8-4F3E-B7F5-B3CC141DBB9E}" type="presOf" srcId="{44367D81-039C-4579-8E09-66CAF90F5041}" destId="{085136A3-D02F-461C-B31C-FD1D69D16759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D8B856BC-AE14-46A3-A00E-7077472B4B88}" type="presOf" srcId="{A0EE0816-71FE-4855-B1E0-02990AF78A21}" destId="{4DC6FEF6-AA8E-4A28-95B0-4EA11C79CD95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650DCBA4-7455-42D4-A083-88643D3DA234}" type="presOf" srcId="{5A6BA2F8-AB86-4FEA-9FCE-F9FA52A7F9A0}" destId="{EFD09625-1EEB-463A-9D51-52F09A5E039B}" srcOrd="0" destOrd="0" presId="urn:microsoft.com/office/officeart/2005/8/layout/hierarchy4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9C1C2291-AE16-47BE-A475-6F47EE58FE86}" type="presOf" srcId="{946393D2-3BB5-4D19-BAF6-84B7339845C4}" destId="{9DF12F5D-797B-4C71-93F7-7C835BFF7982}" srcOrd="0" destOrd="0" presId="urn:microsoft.com/office/officeart/2005/8/layout/hierarchy4"/>
    <dgm:cxn modelId="{EB910D68-5B34-44C1-81AC-241A23DE4044}" type="presOf" srcId="{88AF55BF-2C52-478B-8F7B-157C2C0B3B5C}" destId="{A222F7FC-2C70-4D44-8E21-34A02376492D}" srcOrd="0" destOrd="0" presId="urn:microsoft.com/office/officeart/2005/8/layout/hierarchy4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7E10B716-E39E-479C-8555-E6020576BC84}" type="presOf" srcId="{B34B6A16-5EF9-4B63-A5E4-12B190B34880}" destId="{C586111C-58B6-40AF-8D8A-60EE680572BA}" srcOrd="0" destOrd="0" presId="urn:microsoft.com/office/officeart/2005/8/layout/hierarchy4"/>
    <dgm:cxn modelId="{467A4C06-BF39-453E-8F33-27AB0CF0420D}" type="presOf" srcId="{38339FB0-E72C-41C6-B50E-F0AC88B19FB8}" destId="{B0232F34-051D-481D-9CC7-7CFB0339C454}" srcOrd="0" destOrd="0" presId="urn:microsoft.com/office/officeart/2005/8/layout/hierarchy4"/>
    <dgm:cxn modelId="{84917FCD-0FE8-4772-A747-66E015C44986}" type="presOf" srcId="{93520637-36B3-4AB9-B949-92D55141E733}" destId="{8E7E2D4A-62E6-4A23-A5DD-552A63903B64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A43BDD72-11C5-4BF0-8D42-11FAF4F21379}" type="presOf" srcId="{9A0A1B48-08CE-44F2-8C66-5814C06EE4CC}" destId="{41590EE3-70B4-4E0E-8D44-18EF1FD97F2E}" srcOrd="0" destOrd="0" presId="urn:microsoft.com/office/officeart/2005/8/layout/hierarchy4"/>
    <dgm:cxn modelId="{754F103C-69C3-477B-ADD2-FB9E31FC0CFA}" type="presOf" srcId="{CE075476-E9CA-4A59-A127-31223E8D37A1}" destId="{25DDEEC2-9BA5-4367-BB24-33CAA47BBC09}" srcOrd="0" destOrd="0" presId="urn:microsoft.com/office/officeart/2005/8/layout/hierarchy4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B0EB0F7B-BC81-4EF9-B339-470B8BB0453A}" type="presOf" srcId="{614AF9F2-E1A1-4D10-882A-EB6B0D669FCA}" destId="{6CE5FDB4-BFBB-4259-A330-B441199BCE24}" srcOrd="0" destOrd="0" presId="urn:microsoft.com/office/officeart/2005/8/layout/hierarchy4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1D5FB586-7367-40C8-B4B4-F872194DAA23}" type="presOf" srcId="{6B08672F-E0FF-490A-8A6A-EE15E9A347DB}" destId="{F6FE7E8E-883A-4C79-93F7-AEF9AEF9F9DE}" srcOrd="0" destOrd="0" presId="urn:microsoft.com/office/officeart/2005/8/layout/hierarchy4"/>
    <dgm:cxn modelId="{702E429A-945B-41EB-B4BA-03AC5D36D349}" type="presOf" srcId="{F6F97186-B344-4193-9FE9-6DFB5403A289}" destId="{8A4A9CFA-AEA9-4F05-83EE-AD7DC19C36EB}" srcOrd="0" destOrd="0" presId="urn:microsoft.com/office/officeart/2005/8/layout/hierarchy4"/>
    <dgm:cxn modelId="{D6C25D5A-3F1D-46EB-944B-28DD1ABB0AE7}" type="presOf" srcId="{B27758F7-CCC5-4853-943C-C625AC5B9618}" destId="{C1736FFF-D3A9-461C-843A-75D86022B9DC}" srcOrd="0" destOrd="0" presId="urn:microsoft.com/office/officeart/2005/8/layout/hierarchy4"/>
    <dgm:cxn modelId="{7520B447-3F7B-40F3-B50F-1589A18ADC41}" type="presOf" srcId="{CD119780-6575-4106-AE5B-2CC6B48E5482}" destId="{14BABD28-5047-47A3-A701-B7AFBBE28819}" srcOrd="0" destOrd="0" presId="urn:microsoft.com/office/officeart/2005/8/layout/hierarchy4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35BB85B9-1537-44C7-A581-DD98EBCE0F5A}" type="presOf" srcId="{7711325B-E859-44FE-8B41-57F9AFDCA54B}" destId="{576C6983-4618-426C-8177-DEA9FE3AC4EB}" srcOrd="0" destOrd="0" presId="urn:microsoft.com/office/officeart/2005/8/layout/hierarchy4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3A3A2859-8026-457C-B667-AF993C93983E}" type="presOf" srcId="{791EFB96-2A48-4A9C-BE1D-F031EA878AFE}" destId="{615F75F9-6DBD-4ECA-9FA4-52847E4C9098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D290D06B-A2F1-493A-A8F6-98FA1A642957}" type="presOf" srcId="{A1BB5A2E-A45D-4F6A-B329-CD4782193917}" destId="{33D6FFE4-E349-423D-A7F1-8E1A49A29AC4}" srcOrd="0" destOrd="0" presId="urn:microsoft.com/office/officeart/2005/8/layout/hierarchy4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8586A9D9-F145-4F46-8059-DDF3453F33AC}" type="presOf" srcId="{A57325F4-ED51-4632-8210-EB7BB1A937E3}" destId="{98728C6C-700D-4AF5-919D-571D1B1C73D6}" srcOrd="0" destOrd="0" presId="urn:microsoft.com/office/officeart/2005/8/layout/hierarchy4"/>
    <dgm:cxn modelId="{B4D99AE5-C14B-4491-83D5-CDBD7B2F7D12}" type="presParOf" srcId="{25DDEEC2-9BA5-4367-BB24-33CAA47BBC09}" destId="{87933F1B-038B-4A5D-83E8-61DBF60EC4B3}" srcOrd="0" destOrd="0" presId="urn:microsoft.com/office/officeart/2005/8/layout/hierarchy4"/>
    <dgm:cxn modelId="{BD9450ED-A946-4C5A-83C0-EBC4310896F2}" type="presParOf" srcId="{87933F1B-038B-4A5D-83E8-61DBF60EC4B3}" destId="{9DF12F5D-797B-4C71-93F7-7C835BFF7982}" srcOrd="0" destOrd="0" presId="urn:microsoft.com/office/officeart/2005/8/layout/hierarchy4"/>
    <dgm:cxn modelId="{FF03F4F8-F5F3-4077-9452-EFD46F0F8101}" type="presParOf" srcId="{87933F1B-038B-4A5D-83E8-61DBF60EC4B3}" destId="{BB51C614-670C-40C7-BCBD-B3150FB090FB}" srcOrd="1" destOrd="0" presId="urn:microsoft.com/office/officeart/2005/8/layout/hierarchy4"/>
    <dgm:cxn modelId="{4477AEF0-FC26-41B3-9603-44F7908D226E}" type="presParOf" srcId="{87933F1B-038B-4A5D-83E8-61DBF60EC4B3}" destId="{B74154C5-AFFE-498C-8E4C-911D7456AC97}" srcOrd="2" destOrd="0" presId="urn:microsoft.com/office/officeart/2005/8/layout/hierarchy4"/>
    <dgm:cxn modelId="{42CD3EFB-7A67-4A8B-B74B-30C6940804E0}" type="presParOf" srcId="{B74154C5-AFFE-498C-8E4C-911D7456AC97}" destId="{AA6E5317-C9D5-49D6-9218-04A9A8CDF9E8}" srcOrd="0" destOrd="0" presId="urn:microsoft.com/office/officeart/2005/8/layout/hierarchy4"/>
    <dgm:cxn modelId="{460835C2-1CC4-400F-8A73-F8EB4B2FF4FD}" type="presParOf" srcId="{AA6E5317-C9D5-49D6-9218-04A9A8CDF9E8}" destId="{EFD09625-1EEB-463A-9D51-52F09A5E039B}" srcOrd="0" destOrd="0" presId="urn:microsoft.com/office/officeart/2005/8/layout/hierarchy4"/>
    <dgm:cxn modelId="{E2E4CC7F-0571-4874-97E4-8034D0947576}" type="presParOf" srcId="{AA6E5317-C9D5-49D6-9218-04A9A8CDF9E8}" destId="{D65A41FF-7035-4133-9240-517AEBC67369}" srcOrd="1" destOrd="0" presId="urn:microsoft.com/office/officeart/2005/8/layout/hierarchy4"/>
    <dgm:cxn modelId="{73ECE7D0-CFFC-4897-84AE-B926482064C8}" type="presParOf" srcId="{AA6E5317-C9D5-49D6-9218-04A9A8CDF9E8}" destId="{ED986375-36F5-4143-A5F0-85653599471E}" srcOrd="2" destOrd="0" presId="urn:microsoft.com/office/officeart/2005/8/layout/hierarchy4"/>
    <dgm:cxn modelId="{5754D8D8-DE07-4578-92A9-0583FAF91EA3}" type="presParOf" srcId="{ED986375-36F5-4143-A5F0-85653599471E}" destId="{3DBCE625-CEFD-4EF1-944D-CC5E1F9EB348}" srcOrd="0" destOrd="0" presId="urn:microsoft.com/office/officeart/2005/8/layout/hierarchy4"/>
    <dgm:cxn modelId="{FD36061B-2CDA-4666-BE28-93A7698BA78C}" type="presParOf" srcId="{3DBCE625-CEFD-4EF1-944D-CC5E1F9EB348}" destId="{A222F7FC-2C70-4D44-8E21-34A02376492D}" srcOrd="0" destOrd="0" presId="urn:microsoft.com/office/officeart/2005/8/layout/hierarchy4"/>
    <dgm:cxn modelId="{09DE2B25-F6E9-4239-978D-36D6409E37C5}" type="presParOf" srcId="{3DBCE625-CEFD-4EF1-944D-CC5E1F9EB348}" destId="{F0163781-30A9-4492-8F46-0B375E77D606}" srcOrd="1" destOrd="0" presId="urn:microsoft.com/office/officeart/2005/8/layout/hierarchy4"/>
    <dgm:cxn modelId="{E8DB09B4-197B-486D-BE6D-1E08F68B8554}" type="presParOf" srcId="{3DBCE625-CEFD-4EF1-944D-CC5E1F9EB348}" destId="{6207E762-9DCF-4231-A9C6-08BD43E83D20}" srcOrd="2" destOrd="0" presId="urn:microsoft.com/office/officeart/2005/8/layout/hierarchy4"/>
    <dgm:cxn modelId="{85CD2F10-150F-42E3-BEA1-35128BBC712B}" type="presParOf" srcId="{6207E762-9DCF-4231-A9C6-08BD43E83D20}" destId="{CFAF5DA1-06E5-4585-BDBB-446033F9BE23}" srcOrd="0" destOrd="0" presId="urn:microsoft.com/office/officeart/2005/8/layout/hierarchy4"/>
    <dgm:cxn modelId="{5F8FE2BF-599B-4955-98E3-32DC0F2142F7}" type="presParOf" srcId="{CFAF5DA1-06E5-4585-BDBB-446033F9BE23}" destId="{F6FE7E8E-883A-4C79-93F7-AEF9AEF9F9DE}" srcOrd="0" destOrd="0" presId="urn:microsoft.com/office/officeart/2005/8/layout/hierarchy4"/>
    <dgm:cxn modelId="{01B17E2B-DF9D-4FA7-8DD7-02035A6FB0C7}" type="presParOf" srcId="{CFAF5DA1-06E5-4585-BDBB-446033F9BE23}" destId="{F4A7653C-2830-4B7A-B97A-E0B91F2A457A}" srcOrd="1" destOrd="0" presId="urn:microsoft.com/office/officeart/2005/8/layout/hierarchy4"/>
    <dgm:cxn modelId="{5C2CB850-43D3-42D1-A2E4-F60CEC44A708}" type="presParOf" srcId="{CFAF5DA1-06E5-4585-BDBB-446033F9BE23}" destId="{E69FA2EB-A010-4E64-83A0-722237B7A7E1}" srcOrd="2" destOrd="0" presId="urn:microsoft.com/office/officeart/2005/8/layout/hierarchy4"/>
    <dgm:cxn modelId="{19189F8D-124F-450B-BA62-FC394D2DE8D0}" type="presParOf" srcId="{E69FA2EB-A010-4E64-83A0-722237B7A7E1}" destId="{67CE9756-A8D0-45D9-86D8-03109F5CBCE9}" srcOrd="0" destOrd="0" presId="urn:microsoft.com/office/officeart/2005/8/layout/hierarchy4"/>
    <dgm:cxn modelId="{5EB1726E-4330-4494-8D6A-2F7547A0D358}" type="presParOf" srcId="{67CE9756-A8D0-45D9-86D8-03109F5CBCE9}" destId="{B0232F34-051D-481D-9CC7-7CFB0339C454}" srcOrd="0" destOrd="0" presId="urn:microsoft.com/office/officeart/2005/8/layout/hierarchy4"/>
    <dgm:cxn modelId="{749B3A3C-D712-4B2C-9FFC-CF70937455AD}" type="presParOf" srcId="{67CE9756-A8D0-45D9-86D8-03109F5CBCE9}" destId="{571A3C60-BC49-49D1-BCCE-B160FCDBC262}" srcOrd="1" destOrd="0" presId="urn:microsoft.com/office/officeart/2005/8/layout/hierarchy4"/>
    <dgm:cxn modelId="{0E93A03F-ECDB-4033-B71E-8AAA15918571}" type="presParOf" srcId="{67CE9756-A8D0-45D9-86D8-03109F5CBCE9}" destId="{03D9FDDF-6FEE-4AC3-8403-A2D130230B08}" srcOrd="2" destOrd="0" presId="urn:microsoft.com/office/officeart/2005/8/layout/hierarchy4"/>
    <dgm:cxn modelId="{DFCC81E0-0710-4991-84BA-315D308732B3}" type="presParOf" srcId="{03D9FDDF-6FEE-4AC3-8403-A2D130230B08}" destId="{A97F1489-052C-4C38-86B7-BC4BB90AC75E}" srcOrd="0" destOrd="0" presId="urn:microsoft.com/office/officeart/2005/8/layout/hierarchy4"/>
    <dgm:cxn modelId="{0C5C572A-6D14-469B-9E38-07C17E32376A}" type="presParOf" srcId="{A97F1489-052C-4C38-86B7-BC4BB90AC75E}" destId="{4DC6FEF6-AA8E-4A28-95B0-4EA11C79CD95}" srcOrd="0" destOrd="0" presId="urn:microsoft.com/office/officeart/2005/8/layout/hierarchy4"/>
    <dgm:cxn modelId="{D4801303-A278-4D9B-8091-EA4ED41A7B37}" type="presParOf" srcId="{A97F1489-052C-4C38-86B7-BC4BB90AC75E}" destId="{A86EFF89-E9BD-466E-8956-F5C947F3F307}" srcOrd="1" destOrd="0" presId="urn:microsoft.com/office/officeart/2005/8/layout/hierarchy4"/>
    <dgm:cxn modelId="{A01C97FF-968B-4950-BA70-AEC5E3D26402}" type="presParOf" srcId="{A97F1489-052C-4C38-86B7-BC4BB90AC75E}" destId="{63BC19EF-6235-4CE4-A4BA-F52EF090EA43}" srcOrd="2" destOrd="0" presId="urn:microsoft.com/office/officeart/2005/8/layout/hierarchy4"/>
    <dgm:cxn modelId="{F466EB75-DE96-47C4-A449-760C2B53D4D8}" type="presParOf" srcId="{63BC19EF-6235-4CE4-A4BA-F52EF090EA43}" destId="{73293728-592E-4338-AB87-2AC4FCED647C}" srcOrd="0" destOrd="0" presId="urn:microsoft.com/office/officeart/2005/8/layout/hierarchy4"/>
    <dgm:cxn modelId="{A3A53454-F713-433B-8513-333A3E9FB9BF}" type="presParOf" srcId="{73293728-592E-4338-AB87-2AC4FCED647C}" destId="{615F75F9-6DBD-4ECA-9FA4-52847E4C9098}" srcOrd="0" destOrd="0" presId="urn:microsoft.com/office/officeart/2005/8/layout/hierarchy4"/>
    <dgm:cxn modelId="{70C4EBF9-A371-47FE-9AFE-FEA56327EB21}" type="presParOf" srcId="{73293728-592E-4338-AB87-2AC4FCED647C}" destId="{C877937E-BF6D-4EE3-A84E-C485A4A82125}" srcOrd="1" destOrd="0" presId="urn:microsoft.com/office/officeart/2005/8/layout/hierarchy4"/>
    <dgm:cxn modelId="{D8ABB5F6-6BCE-446B-AD58-4BB2FEB17E48}" type="presParOf" srcId="{ED986375-36F5-4143-A5F0-85653599471E}" destId="{9F687AEC-AB3B-4512-84AB-9EF38359FE99}" srcOrd="1" destOrd="0" presId="urn:microsoft.com/office/officeart/2005/8/layout/hierarchy4"/>
    <dgm:cxn modelId="{5BC34C6B-D052-4FAF-9722-017F6FE4440C}" type="presParOf" srcId="{ED986375-36F5-4143-A5F0-85653599471E}" destId="{113415A5-E91F-4FE8-9BF8-30244626B0BF}" srcOrd="2" destOrd="0" presId="urn:microsoft.com/office/officeart/2005/8/layout/hierarchy4"/>
    <dgm:cxn modelId="{9631751F-A053-4D98-82AB-0D35F63690EB}" type="presParOf" srcId="{113415A5-E91F-4FE8-9BF8-30244626B0BF}" destId="{98728C6C-700D-4AF5-919D-571D1B1C73D6}" srcOrd="0" destOrd="0" presId="urn:microsoft.com/office/officeart/2005/8/layout/hierarchy4"/>
    <dgm:cxn modelId="{16297EBF-E91D-41B2-8291-FEAB754C802D}" type="presParOf" srcId="{113415A5-E91F-4FE8-9BF8-30244626B0BF}" destId="{7DA4393A-B616-4187-9FD5-5855AF709139}" srcOrd="1" destOrd="0" presId="urn:microsoft.com/office/officeart/2005/8/layout/hierarchy4"/>
    <dgm:cxn modelId="{65D6B555-661C-46A4-9BAC-D04D4E3FA599}" type="presParOf" srcId="{113415A5-E91F-4FE8-9BF8-30244626B0BF}" destId="{5DBF41F9-76A7-4B1D-8947-AD1CA93918D7}" srcOrd="2" destOrd="0" presId="urn:microsoft.com/office/officeart/2005/8/layout/hierarchy4"/>
    <dgm:cxn modelId="{26FC6D6C-2121-476A-8C75-8952F4B71BA3}" type="presParOf" srcId="{5DBF41F9-76A7-4B1D-8947-AD1CA93918D7}" destId="{AE066C26-0F89-4F74-8EEE-568A145904EB}" srcOrd="0" destOrd="0" presId="urn:microsoft.com/office/officeart/2005/8/layout/hierarchy4"/>
    <dgm:cxn modelId="{6DAE6745-621F-4E58-A174-F6238A4214E1}" type="presParOf" srcId="{AE066C26-0F89-4F74-8EEE-568A145904EB}" destId="{8A4A9CFA-AEA9-4F05-83EE-AD7DC19C36EB}" srcOrd="0" destOrd="0" presId="urn:microsoft.com/office/officeart/2005/8/layout/hierarchy4"/>
    <dgm:cxn modelId="{3AD8DCA4-E64F-48FF-8A9E-40764AFFF2F0}" type="presParOf" srcId="{AE066C26-0F89-4F74-8EEE-568A145904EB}" destId="{895BD70D-9B23-4D1F-955D-1C23DF0F0579}" srcOrd="1" destOrd="0" presId="urn:microsoft.com/office/officeart/2005/8/layout/hierarchy4"/>
    <dgm:cxn modelId="{DD3318B2-F763-4124-A4B7-E00007478C74}" type="presParOf" srcId="{AE066C26-0F89-4F74-8EEE-568A145904EB}" destId="{74FFA38C-DB40-401A-8BBA-313CB5741F28}" srcOrd="2" destOrd="0" presId="urn:microsoft.com/office/officeart/2005/8/layout/hierarchy4"/>
    <dgm:cxn modelId="{E66FFE80-DFBE-483A-A639-F42F14B519B9}" type="presParOf" srcId="{74FFA38C-DB40-401A-8BBA-313CB5741F28}" destId="{0149EBE6-AA59-4F78-AF18-137F8047AB47}" srcOrd="0" destOrd="0" presId="urn:microsoft.com/office/officeart/2005/8/layout/hierarchy4"/>
    <dgm:cxn modelId="{C75D02ED-0180-4729-B713-085C9A481393}" type="presParOf" srcId="{0149EBE6-AA59-4F78-AF18-137F8047AB47}" destId="{14BABD28-5047-47A3-A701-B7AFBBE28819}" srcOrd="0" destOrd="0" presId="urn:microsoft.com/office/officeart/2005/8/layout/hierarchy4"/>
    <dgm:cxn modelId="{6C788301-06AA-4AC0-B42A-C25DEA19EA50}" type="presParOf" srcId="{0149EBE6-AA59-4F78-AF18-137F8047AB47}" destId="{3F489D25-51FA-4C91-9DDF-6BA1DB51256D}" srcOrd="1" destOrd="0" presId="urn:microsoft.com/office/officeart/2005/8/layout/hierarchy4"/>
    <dgm:cxn modelId="{D2F9E46A-6DB1-44A0-BC04-1D11A9BB7507}" type="presParOf" srcId="{0149EBE6-AA59-4F78-AF18-137F8047AB47}" destId="{D0D594F6-8533-4A50-8AE7-20755C3BFFA9}" srcOrd="2" destOrd="0" presId="urn:microsoft.com/office/officeart/2005/8/layout/hierarchy4"/>
    <dgm:cxn modelId="{7DC085B7-E393-4EEA-88C7-6498C69F80E1}" type="presParOf" srcId="{D0D594F6-8533-4A50-8AE7-20755C3BFFA9}" destId="{25C7D557-F0AE-4C4E-8B80-BC2468777DC6}" srcOrd="0" destOrd="0" presId="urn:microsoft.com/office/officeart/2005/8/layout/hierarchy4"/>
    <dgm:cxn modelId="{693DD766-1784-4B23-BEB2-9D48F101E08E}" type="presParOf" srcId="{25C7D557-F0AE-4C4E-8B80-BC2468777DC6}" destId="{8E7E2D4A-62E6-4A23-A5DD-552A63903B64}" srcOrd="0" destOrd="0" presId="urn:microsoft.com/office/officeart/2005/8/layout/hierarchy4"/>
    <dgm:cxn modelId="{248974A3-2FE4-424A-AA3B-042230F17FC7}" type="presParOf" srcId="{25C7D557-F0AE-4C4E-8B80-BC2468777DC6}" destId="{9B983630-5D09-45D7-92AD-109BAA43CF48}" srcOrd="1" destOrd="0" presId="urn:microsoft.com/office/officeart/2005/8/layout/hierarchy4"/>
    <dgm:cxn modelId="{4BA4EBB7-C89B-455C-93BD-FD648C907576}" type="presParOf" srcId="{25C7D557-F0AE-4C4E-8B80-BC2468777DC6}" destId="{B338BAF6-59FE-4215-B697-18ED9B1E550D}" srcOrd="2" destOrd="0" presId="urn:microsoft.com/office/officeart/2005/8/layout/hierarchy4"/>
    <dgm:cxn modelId="{A8478674-1134-44C2-9BB5-AF9211B4D3E1}" type="presParOf" srcId="{B338BAF6-59FE-4215-B697-18ED9B1E550D}" destId="{C2D8D153-FBF9-44C5-B447-F4BF501D8FA1}" srcOrd="0" destOrd="0" presId="urn:microsoft.com/office/officeart/2005/8/layout/hierarchy4"/>
    <dgm:cxn modelId="{0099358C-B24B-4ED5-B5FC-17D59EBA2925}" type="presParOf" srcId="{C2D8D153-FBF9-44C5-B447-F4BF501D8FA1}" destId="{085136A3-D02F-461C-B31C-FD1D69D16759}" srcOrd="0" destOrd="0" presId="urn:microsoft.com/office/officeart/2005/8/layout/hierarchy4"/>
    <dgm:cxn modelId="{39F217B4-39CC-4592-A4AA-E8BE2D70C058}" type="presParOf" srcId="{C2D8D153-FBF9-44C5-B447-F4BF501D8FA1}" destId="{8A9FECDA-0971-4926-9F35-6C36E65B14A9}" srcOrd="1" destOrd="0" presId="urn:microsoft.com/office/officeart/2005/8/layout/hierarchy4"/>
    <dgm:cxn modelId="{3DF2A178-42BD-4584-A1AF-B0D2B9A9B4D7}" type="presParOf" srcId="{B74154C5-AFFE-498C-8E4C-911D7456AC97}" destId="{694C6A3E-E1B4-4940-ABED-A0BE47161CCE}" srcOrd="1" destOrd="0" presId="urn:microsoft.com/office/officeart/2005/8/layout/hierarchy4"/>
    <dgm:cxn modelId="{1920ABD1-0354-4B6A-81C8-A371D429E9E8}" type="presParOf" srcId="{B74154C5-AFFE-498C-8E4C-911D7456AC97}" destId="{22BDFE06-8D1B-4C76-8FF0-2DABD4B35522}" srcOrd="2" destOrd="0" presId="urn:microsoft.com/office/officeart/2005/8/layout/hierarchy4"/>
    <dgm:cxn modelId="{EAF130CF-E5DE-4B2E-B52D-A14EA327DD64}" type="presParOf" srcId="{22BDFE06-8D1B-4C76-8FF0-2DABD4B35522}" destId="{576C6983-4618-426C-8177-DEA9FE3AC4EB}" srcOrd="0" destOrd="0" presId="urn:microsoft.com/office/officeart/2005/8/layout/hierarchy4"/>
    <dgm:cxn modelId="{A07F3257-6E3B-40BF-8A29-30B3A4047F10}" type="presParOf" srcId="{22BDFE06-8D1B-4C76-8FF0-2DABD4B35522}" destId="{498D5BED-6816-45E0-A418-8DCFF49902AF}" srcOrd="1" destOrd="0" presId="urn:microsoft.com/office/officeart/2005/8/layout/hierarchy4"/>
    <dgm:cxn modelId="{F0D72B5B-6DF7-4F5F-9ACA-1D7570AF8208}" type="presParOf" srcId="{22BDFE06-8D1B-4C76-8FF0-2DABD4B35522}" destId="{508A389B-C0F5-43D4-BD46-7C9F058EB2F7}" srcOrd="2" destOrd="0" presId="urn:microsoft.com/office/officeart/2005/8/layout/hierarchy4"/>
    <dgm:cxn modelId="{BA6706BE-A204-434C-9600-7CA1248BF6B3}" type="presParOf" srcId="{508A389B-C0F5-43D4-BD46-7C9F058EB2F7}" destId="{4BE30B0A-6BC4-4384-8F26-09633F1C2F67}" srcOrd="0" destOrd="0" presId="urn:microsoft.com/office/officeart/2005/8/layout/hierarchy4"/>
    <dgm:cxn modelId="{84A9A1FF-EE74-4DEE-AE2B-ABD2577DE79B}" type="presParOf" srcId="{4BE30B0A-6BC4-4384-8F26-09633F1C2F67}" destId="{C1736FFF-D3A9-461C-843A-75D86022B9DC}" srcOrd="0" destOrd="0" presId="urn:microsoft.com/office/officeart/2005/8/layout/hierarchy4"/>
    <dgm:cxn modelId="{2322795E-6D0C-43FE-A021-92EB61EE6578}" type="presParOf" srcId="{4BE30B0A-6BC4-4384-8F26-09633F1C2F67}" destId="{45FD02FA-D649-4107-81C7-BA7596601166}" srcOrd="1" destOrd="0" presId="urn:microsoft.com/office/officeart/2005/8/layout/hierarchy4"/>
    <dgm:cxn modelId="{6B78EC85-D1B9-4C99-A3CA-CE41737DFA07}" type="presParOf" srcId="{4BE30B0A-6BC4-4384-8F26-09633F1C2F67}" destId="{62BDDD9A-D02D-4EC9-9A51-1238D67179B7}" srcOrd="2" destOrd="0" presId="urn:microsoft.com/office/officeart/2005/8/layout/hierarchy4"/>
    <dgm:cxn modelId="{5549EEBA-6916-438B-B440-262665280F66}" type="presParOf" srcId="{62BDDD9A-D02D-4EC9-9A51-1238D67179B7}" destId="{244A4C12-9192-4253-93E3-A0FF0E338196}" srcOrd="0" destOrd="0" presId="urn:microsoft.com/office/officeart/2005/8/layout/hierarchy4"/>
    <dgm:cxn modelId="{7F24E76C-AA91-44BE-A951-485E547FDB46}" type="presParOf" srcId="{244A4C12-9192-4253-93E3-A0FF0E338196}" destId="{33D6FFE4-E349-423D-A7F1-8E1A49A29AC4}" srcOrd="0" destOrd="0" presId="urn:microsoft.com/office/officeart/2005/8/layout/hierarchy4"/>
    <dgm:cxn modelId="{9EDB920D-FC92-4F60-99DE-B0B2B1EE68D8}" type="presParOf" srcId="{244A4C12-9192-4253-93E3-A0FF0E338196}" destId="{43C3D53A-843E-4C4F-9A60-8FB58F11DD4E}" srcOrd="1" destOrd="0" presId="urn:microsoft.com/office/officeart/2005/8/layout/hierarchy4"/>
    <dgm:cxn modelId="{EDC19387-8DE1-49C3-AE82-A8D3241EE123}" type="presParOf" srcId="{244A4C12-9192-4253-93E3-A0FF0E338196}" destId="{6E5BFFB0-6E2B-4011-9640-F6BAB03B9ADF}" srcOrd="2" destOrd="0" presId="urn:microsoft.com/office/officeart/2005/8/layout/hierarchy4"/>
    <dgm:cxn modelId="{F1E0BC46-7F4B-46B4-80CF-AB765DC36A28}" type="presParOf" srcId="{6E5BFFB0-6E2B-4011-9640-F6BAB03B9ADF}" destId="{FF422C5A-2F9A-4C9D-854E-BFC785439DEC}" srcOrd="0" destOrd="0" presId="urn:microsoft.com/office/officeart/2005/8/layout/hierarchy4"/>
    <dgm:cxn modelId="{CDB5734C-4E35-45D5-9B74-A98F4A836D4B}" type="presParOf" srcId="{FF422C5A-2F9A-4C9D-854E-BFC785439DEC}" destId="{C586111C-58B6-40AF-8D8A-60EE680572BA}" srcOrd="0" destOrd="0" presId="urn:microsoft.com/office/officeart/2005/8/layout/hierarchy4"/>
    <dgm:cxn modelId="{A3AC3825-2E7C-472F-AEAC-EB2D2DF02FF2}" type="presParOf" srcId="{FF422C5A-2F9A-4C9D-854E-BFC785439DEC}" destId="{A0E0AB26-1DEA-4D08-AD62-8A7E0816A59C}" srcOrd="1" destOrd="0" presId="urn:microsoft.com/office/officeart/2005/8/layout/hierarchy4"/>
    <dgm:cxn modelId="{B74E3A04-6E2A-4B3C-8F43-FDC6FB9B4D13}" type="presParOf" srcId="{FF422C5A-2F9A-4C9D-854E-BFC785439DEC}" destId="{FFF447F9-BACE-4B19-B5DF-5D71FE61C4DC}" srcOrd="2" destOrd="0" presId="urn:microsoft.com/office/officeart/2005/8/layout/hierarchy4"/>
    <dgm:cxn modelId="{AE63DD1C-3FD0-418C-AD75-C0F677FFF907}" type="presParOf" srcId="{FFF447F9-BACE-4B19-B5DF-5D71FE61C4DC}" destId="{5106FDE3-AC3E-4615-8C4F-829EABC2C26C}" srcOrd="0" destOrd="0" presId="urn:microsoft.com/office/officeart/2005/8/layout/hierarchy4"/>
    <dgm:cxn modelId="{CE65EAFA-B1C1-41DE-AD32-8DDF2FC99DB1}" type="presParOf" srcId="{5106FDE3-AC3E-4615-8C4F-829EABC2C26C}" destId="{41590EE3-70B4-4E0E-8D44-18EF1FD97F2E}" srcOrd="0" destOrd="0" presId="urn:microsoft.com/office/officeart/2005/8/layout/hierarchy4"/>
    <dgm:cxn modelId="{332DE2EA-4E1F-43C9-A780-88BBE5522524}" type="presParOf" srcId="{5106FDE3-AC3E-4615-8C4F-829EABC2C26C}" destId="{58DAA9F4-0E18-4F78-BD4F-92D296477D35}" srcOrd="1" destOrd="0" presId="urn:microsoft.com/office/officeart/2005/8/layout/hierarchy4"/>
    <dgm:cxn modelId="{49B2C786-F170-4025-A3A2-3FDF45E60C90}" type="presParOf" srcId="{5106FDE3-AC3E-4615-8C4F-829EABC2C26C}" destId="{D1A4E4BA-FB74-44DD-88E4-672303AAC4FA}" srcOrd="2" destOrd="0" presId="urn:microsoft.com/office/officeart/2005/8/layout/hierarchy4"/>
    <dgm:cxn modelId="{9849A1B7-240A-4885-B787-500790C6A8BD}" type="presParOf" srcId="{D1A4E4BA-FB74-44DD-88E4-672303AAC4FA}" destId="{E5B57F09-2B59-4711-A8C9-974EF4149D9A}" srcOrd="0" destOrd="0" presId="urn:microsoft.com/office/officeart/2005/8/layout/hierarchy4"/>
    <dgm:cxn modelId="{431C2A5C-EB40-4E31-A9C5-CF72BECEF6A2}" type="presParOf" srcId="{E5B57F09-2B59-4711-A8C9-974EF4149D9A}" destId="{6CE5FDB4-BFBB-4259-A330-B441199BCE24}" srcOrd="0" destOrd="0" presId="urn:microsoft.com/office/officeart/2005/8/layout/hierarchy4"/>
    <dgm:cxn modelId="{56822221-4D50-47A2-85DF-B27F26D96E77}" type="presParOf" srcId="{E5B57F09-2B59-4711-A8C9-974EF4149D9A}" destId="{E607D5B5-B0CE-46E0-84C5-F456BAF04EE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075476-E9CA-4A59-A127-31223E8D37A1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6393D2-3BB5-4D19-BAF6-84B7339845C4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400" b="1" dirty="0" smtClean="0"/>
            <a:t>Достижение значений показателей (индикаторов) </a:t>
          </a:r>
          <a:endParaRPr lang="ru-RU" sz="1400" b="1" dirty="0"/>
        </a:p>
      </dgm:t>
    </dgm:pt>
    <dgm:pt modelId="{6D4C3ED2-39E1-4137-9A50-9D8AF25F37D5}" type="par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E900975D-4121-430B-8FA3-BEFE3EC45817}" type="sibTrans" cxnId="{177B1604-DECB-437F-BD0A-A555EEF6E09F}">
      <dgm:prSet/>
      <dgm:spPr/>
      <dgm:t>
        <a:bodyPr/>
        <a:lstStyle/>
        <a:p>
          <a:endParaRPr lang="ru-RU" sz="1100" b="1"/>
        </a:p>
      </dgm:t>
    </dgm:pt>
    <dgm:pt modelId="{5A6BA2F8-AB86-4FEA-9FCE-F9FA52A7F9A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2015 год</a:t>
          </a:r>
          <a:endParaRPr lang="ru-RU" sz="1400" b="1" dirty="0"/>
        </a:p>
      </dgm:t>
    </dgm:pt>
    <dgm:pt modelId="{6CA8BE2D-8B63-444F-91FB-8F9AAFFFD516}" type="par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C6F24F42-97B0-4B65-A4C6-FEB3AD0E1596}" type="sibTrans" cxnId="{85E56FFB-E071-40C7-BFC1-E9508A75A379}">
      <dgm:prSet/>
      <dgm:spPr/>
      <dgm:t>
        <a:bodyPr/>
        <a:lstStyle/>
        <a:p>
          <a:endParaRPr lang="ru-RU" sz="1100" b="1"/>
        </a:p>
      </dgm:t>
    </dgm:pt>
    <dgm:pt modelId="{88AF55BF-2C52-478B-8F7B-157C2C0B3B5C}">
      <dgm:prSet phldrT="[Текст]" custT="1"/>
      <dgm:spPr/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864D3113-CD68-4C58-934C-D98B64584BCB}" type="par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5BB4011B-E3FC-4057-A00E-8A9838BA3A59}" type="sibTrans" cxnId="{0BA4BC91-63D1-4150-A3D8-4B5CE4AAE016}">
      <dgm:prSet/>
      <dgm:spPr/>
      <dgm:t>
        <a:bodyPr/>
        <a:lstStyle/>
        <a:p>
          <a:endParaRPr lang="ru-RU" sz="1100" b="1"/>
        </a:p>
      </dgm:t>
    </dgm:pt>
    <dgm:pt modelId="{A57325F4-ED51-4632-8210-EB7BB1A937E3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факт</a:t>
          </a:r>
          <a:endParaRPr lang="ru-RU" sz="1100" b="1" dirty="0"/>
        </a:p>
      </dgm:t>
    </dgm:pt>
    <dgm:pt modelId="{6150F581-7907-438C-A5FF-D5610DEF132F}" type="par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E72CAC59-F6F2-42E5-B76B-89BAE641EF02}" type="sibTrans" cxnId="{E4F2792D-07C5-4C94-A5E2-650B4BA37CD8}">
      <dgm:prSet/>
      <dgm:spPr/>
      <dgm:t>
        <a:bodyPr/>
        <a:lstStyle/>
        <a:p>
          <a:endParaRPr lang="ru-RU" sz="1100" b="1"/>
        </a:p>
      </dgm:t>
    </dgm:pt>
    <dgm:pt modelId="{7711325B-E859-44FE-8B41-57F9AFDCA54B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400" b="1" dirty="0" smtClean="0"/>
            <a:t>2016 год</a:t>
          </a:r>
          <a:endParaRPr lang="ru-RU" sz="1400" b="1" dirty="0"/>
        </a:p>
      </dgm:t>
    </dgm:pt>
    <dgm:pt modelId="{2BF8A7FD-5B45-414F-8537-22861CA0057A}" type="par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A670FA7C-7403-44C0-BA19-83B2BA693E61}" type="sibTrans" cxnId="{605000A8-E9A8-4E12-A1C8-8FA726E7C9AE}">
      <dgm:prSet/>
      <dgm:spPr/>
      <dgm:t>
        <a:bodyPr/>
        <a:lstStyle/>
        <a:p>
          <a:endParaRPr lang="ru-RU" sz="1100" b="1"/>
        </a:p>
      </dgm:t>
    </dgm:pt>
    <dgm:pt modelId="{B27758F7-CCC5-4853-943C-C625AC5B9618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план</a:t>
          </a:r>
          <a:endParaRPr lang="ru-RU" sz="1100" b="1" dirty="0"/>
        </a:p>
      </dgm:t>
    </dgm:pt>
    <dgm:pt modelId="{9938749E-0144-426C-8499-F0A7FBDF416A}" type="par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34700083-B36F-462F-B323-1D0EB181521B}" type="sibTrans" cxnId="{C38E8795-CB70-4D9A-9446-1192A76BFB91}">
      <dgm:prSet/>
      <dgm:spPr/>
      <dgm:t>
        <a:bodyPr/>
        <a:lstStyle/>
        <a:p>
          <a:endParaRPr lang="ru-RU" sz="1100" b="1"/>
        </a:p>
      </dgm:t>
    </dgm:pt>
    <dgm:pt modelId="{6B08672F-E0FF-490A-8A6A-EE15E9A347DB}">
      <dgm:prSet custT="1"/>
      <dgm:spPr/>
      <dgm:t>
        <a:bodyPr/>
        <a:lstStyle/>
        <a:p>
          <a:r>
            <a:rPr lang="ru-RU" sz="1100" b="1" dirty="0" smtClean="0"/>
            <a:t>3500 </a:t>
          </a:r>
          <a:r>
            <a:rPr lang="ru-RU" sz="1100" b="1" dirty="0" err="1" smtClean="0"/>
            <a:t>тыс.куб.м</a:t>
          </a:r>
          <a:endParaRPr lang="ru-RU" sz="1100" b="1" dirty="0"/>
        </a:p>
      </dgm:t>
    </dgm:pt>
    <dgm:pt modelId="{C79FC32D-21F6-44D8-BB85-40E56683B653}" type="par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1D61555D-5C35-4B12-BFFF-483B302CB699}" type="sibTrans" cxnId="{81491584-AF29-4A41-A880-E8728934FEF0}">
      <dgm:prSet/>
      <dgm:spPr/>
      <dgm:t>
        <a:bodyPr/>
        <a:lstStyle/>
        <a:p>
          <a:endParaRPr lang="ru-RU" sz="1100" b="1"/>
        </a:p>
      </dgm:t>
    </dgm:pt>
    <dgm:pt modelId="{F6F97186-B344-4193-9FE9-6DFB5403A28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2966 </a:t>
          </a:r>
          <a:r>
            <a:rPr lang="ru-RU" sz="1100" b="1" dirty="0" err="1" smtClean="0"/>
            <a:t>тыс.куб.м</a:t>
          </a:r>
          <a:endParaRPr lang="ru-RU" sz="1100" b="1" dirty="0"/>
        </a:p>
      </dgm:t>
    </dgm:pt>
    <dgm:pt modelId="{F22CCE59-9B42-4DA2-949C-34E1E0586A20}" type="par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01E5FF1C-8ED4-4ED1-A0DD-0AA37640AF28}" type="sibTrans" cxnId="{C28CBCF7-3139-40F7-B426-1830BB2434D9}">
      <dgm:prSet/>
      <dgm:spPr/>
      <dgm:t>
        <a:bodyPr/>
        <a:lstStyle/>
        <a:p>
          <a:endParaRPr lang="ru-RU" sz="1100" b="1"/>
        </a:p>
      </dgm:t>
    </dgm:pt>
    <dgm:pt modelId="{A1BB5A2E-A45D-4F6A-B329-CD4782193917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3600 </a:t>
          </a:r>
          <a:r>
            <a:rPr lang="ru-RU" sz="1100" b="1" dirty="0" err="1" smtClean="0"/>
            <a:t>тыс.куб.м</a:t>
          </a:r>
          <a:endParaRPr lang="ru-RU" sz="1100" b="1" dirty="0"/>
        </a:p>
      </dgm:t>
    </dgm:pt>
    <dgm:pt modelId="{64F31578-307B-4AF8-9DDD-FA0365BF46F7}" type="par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EE696C4B-FDDD-492E-99F0-85F84DCD2C36}" type="sibTrans" cxnId="{EFA08DB9-2A00-43D3-B718-DCFAD41C9E5B}">
      <dgm:prSet/>
      <dgm:spPr/>
      <dgm:t>
        <a:bodyPr/>
        <a:lstStyle/>
        <a:p>
          <a:endParaRPr lang="ru-RU" sz="1100" b="1"/>
        </a:p>
      </dgm:t>
    </dgm:pt>
    <dgm:pt modelId="{38339FB0-E72C-41C6-B50E-F0AC88B19FB8}">
      <dgm:prSet custT="1"/>
      <dgm:spPr/>
      <dgm:t>
        <a:bodyPr/>
        <a:lstStyle/>
        <a:p>
          <a:r>
            <a:rPr lang="ru-RU" sz="1100" b="1" dirty="0" smtClean="0"/>
            <a:t>58,3%</a:t>
          </a:r>
          <a:endParaRPr lang="ru-RU" sz="1100" b="1" dirty="0"/>
        </a:p>
      </dgm:t>
    </dgm:pt>
    <dgm:pt modelId="{BCD2EDD9-D801-4E03-BB4B-D967153748FB}" type="par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8F96F08A-9CC7-4FB6-A9E1-3EDCD9F33FD8}" type="sibTrans" cxnId="{5BA4828B-CA0A-4DD7-BA23-AF56465333D3}">
      <dgm:prSet/>
      <dgm:spPr/>
      <dgm:t>
        <a:bodyPr/>
        <a:lstStyle/>
        <a:p>
          <a:endParaRPr lang="ru-RU" sz="1100" b="1"/>
        </a:p>
      </dgm:t>
    </dgm:pt>
    <dgm:pt modelId="{CD119780-6575-4106-AE5B-2CC6B48E548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58,3%</a:t>
          </a:r>
          <a:endParaRPr lang="ru-RU" sz="1100" b="1" dirty="0"/>
        </a:p>
      </dgm:t>
    </dgm:pt>
    <dgm:pt modelId="{A99EC59D-97F4-424A-A28E-01E77005439E}" type="par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3BBBAA4F-305C-4E5F-BBCB-DE1B8ED5978A}" type="sibTrans" cxnId="{7C2E5991-6D03-4679-BB46-318B01A66142}">
      <dgm:prSet/>
      <dgm:spPr/>
      <dgm:t>
        <a:bodyPr/>
        <a:lstStyle/>
        <a:p>
          <a:endParaRPr lang="ru-RU" sz="1100" b="1"/>
        </a:p>
      </dgm:t>
    </dgm:pt>
    <dgm:pt modelId="{B34B6A16-5EF9-4B63-A5E4-12B190B3488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58,9%</a:t>
          </a:r>
          <a:endParaRPr lang="ru-RU" sz="1100" b="1" dirty="0"/>
        </a:p>
      </dgm:t>
    </dgm:pt>
    <dgm:pt modelId="{3047CE4C-FF19-4B45-8312-79C9A6EA38F8}" type="par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844E05AD-2AB6-4319-9130-67827496C360}" type="sibTrans" cxnId="{8F1F720A-D988-4739-9FFF-05E5C9E9A372}">
      <dgm:prSet/>
      <dgm:spPr/>
      <dgm:t>
        <a:bodyPr/>
        <a:lstStyle/>
        <a:p>
          <a:endParaRPr lang="ru-RU" sz="1100" b="1"/>
        </a:p>
      </dgm:t>
    </dgm:pt>
    <dgm:pt modelId="{A0EE0816-71FE-4855-B1E0-02990AF78A21}">
      <dgm:prSet custT="1"/>
      <dgm:spPr/>
      <dgm:t>
        <a:bodyPr/>
        <a:lstStyle/>
        <a:p>
          <a:r>
            <a:rPr lang="ru-RU" sz="1100" b="1" dirty="0" smtClean="0"/>
            <a:t>101,8%</a:t>
          </a:r>
          <a:endParaRPr lang="ru-RU" sz="1100" b="1" dirty="0"/>
        </a:p>
      </dgm:t>
    </dgm:pt>
    <dgm:pt modelId="{75674904-C66D-4634-9B49-059D96BD5483}" type="par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A2DE86E6-72CD-4DC8-9624-4DD62F96EFAF}" type="sibTrans" cxnId="{FD0B4AA9-BC48-4557-8309-723E52DF4E6F}">
      <dgm:prSet/>
      <dgm:spPr/>
      <dgm:t>
        <a:bodyPr/>
        <a:lstStyle/>
        <a:p>
          <a:endParaRPr lang="ru-RU" sz="1100" b="1"/>
        </a:p>
      </dgm:t>
    </dgm:pt>
    <dgm:pt modelId="{93520637-36B3-4AB9-B949-92D55141E733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101,8%</a:t>
          </a:r>
          <a:endParaRPr lang="ru-RU" sz="1100" b="1" dirty="0"/>
        </a:p>
      </dgm:t>
    </dgm:pt>
    <dgm:pt modelId="{15E02305-DAD8-4809-8067-42DAD00486AD}" type="par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59CBCFDE-87C7-4CA0-895C-10567390C816}" type="sibTrans" cxnId="{63612CDA-BBAA-48D8-BF07-558BDAD747A0}">
      <dgm:prSet/>
      <dgm:spPr/>
      <dgm:t>
        <a:bodyPr/>
        <a:lstStyle/>
        <a:p>
          <a:endParaRPr lang="ru-RU" sz="1100" b="1"/>
        </a:p>
      </dgm:t>
    </dgm:pt>
    <dgm:pt modelId="{9A0A1B48-08CE-44F2-8C66-5814C06EE4CC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101,7%</a:t>
          </a:r>
          <a:endParaRPr lang="ru-RU" sz="1100" b="1" dirty="0"/>
        </a:p>
      </dgm:t>
    </dgm:pt>
    <dgm:pt modelId="{29FE6CB6-1907-439D-BB9A-57865C4A7A77}" type="par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26501B87-1556-4F1B-A703-D81F2BA2DB5B}" type="sibTrans" cxnId="{B7EC6DDD-6433-44EC-9FD5-BD8BA88E6613}">
      <dgm:prSet/>
      <dgm:spPr/>
      <dgm:t>
        <a:bodyPr/>
        <a:lstStyle/>
        <a:p>
          <a:endParaRPr lang="ru-RU" sz="1100" b="1"/>
        </a:p>
      </dgm:t>
    </dgm:pt>
    <dgm:pt modelId="{791EFB96-2A48-4A9C-BE1D-F031EA878AFE}">
      <dgm:prSet custT="1"/>
      <dgm:spPr/>
      <dgm:t>
        <a:bodyPr/>
        <a:lstStyle/>
        <a:p>
          <a:r>
            <a:rPr lang="ru-RU" sz="1100" b="1" dirty="0" smtClean="0"/>
            <a:t>5%</a:t>
          </a:r>
          <a:endParaRPr lang="ru-RU" sz="1100" b="1" dirty="0"/>
        </a:p>
      </dgm:t>
    </dgm:pt>
    <dgm:pt modelId="{1E8A2730-A5BA-46E9-A335-CB83EFC33D2E}" type="par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13658E9D-3F3D-4273-992A-0B3786DB1FA2}" type="sibTrans" cxnId="{6738166E-1452-4A75-8F33-77A0EBB476DE}">
      <dgm:prSet/>
      <dgm:spPr/>
      <dgm:t>
        <a:bodyPr/>
        <a:lstStyle/>
        <a:p>
          <a:endParaRPr lang="ru-RU" sz="1100" b="1"/>
        </a:p>
      </dgm:t>
    </dgm:pt>
    <dgm:pt modelId="{44367D81-039C-4579-8E09-66CAF90F5041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4,16%</a:t>
          </a:r>
          <a:endParaRPr lang="ru-RU" sz="1100" b="1" dirty="0"/>
        </a:p>
      </dgm:t>
    </dgm:pt>
    <dgm:pt modelId="{67B6E404-88D1-4D88-A32E-7761881B20C7}" type="par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F7E1C861-8795-4EA1-A76A-EE2CB6232346}" type="sibTrans" cxnId="{0DC76281-AE6D-4D6E-81A2-1B2B3B2AF0AA}">
      <dgm:prSet/>
      <dgm:spPr/>
      <dgm:t>
        <a:bodyPr/>
        <a:lstStyle/>
        <a:p>
          <a:endParaRPr lang="ru-RU" sz="1100" b="1"/>
        </a:p>
      </dgm:t>
    </dgm:pt>
    <dgm:pt modelId="{614AF9F2-E1A1-4D10-882A-EB6B0D669FC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5,1%</a:t>
          </a:r>
          <a:endParaRPr lang="ru-RU" sz="1100" b="1" dirty="0"/>
        </a:p>
      </dgm:t>
    </dgm:pt>
    <dgm:pt modelId="{5B0591E8-42AF-40BA-A11A-3996F9B13E48}" type="par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A52C1518-95AA-4EDF-99FF-93D999EDDD4A}" type="sibTrans" cxnId="{F1D9D270-AECF-4F03-87DB-1FE8BCAFEC8D}">
      <dgm:prSet/>
      <dgm:spPr/>
      <dgm:t>
        <a:bodyPr/>
        <a:lstStyle/>
        <a:p>
          <a:endParaRPr lang="ru-RU" sz="1100" b="1"/>
        </a:p>
      </dgm:t>
    </dgm:pt>
    <dgm:pt modelId="{BEF973DE-6365-49F3-835F-CCBF08C4BF08}">
      <dgm:prSet custT="1"/>
      <dgm:spPr/>
      <dgm:t>
        <a:bodyPr/>
        <a:lstStyle/>
        <a:p>
          <a:r>
            <a:rPr lang="ru-RU" sz="1100" b="1" dirty="0" smtClean="0"/>
            <a:t>54%</a:t>
          </a:r>
          <a:endParaRPr lang="ru-RU" sz="1100" b="1" dirty="0"/>
        </a:p>
      </dgm:t>
    </dgm:pt>
    <dgm:pt modelId="{4114FF11-0257-4D42-AADC-1BE4D81731B2}" type="par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4B6E5B7-7418-4AEA-A67A-36550A12FE23}" type="sibTrans" cxnId="{91EE41DD-3D34-4525-8B8A-AC9BAD6A700E}">
      <dgm:prSet/>
      <dgm:spPr/>
      <dgm:t>
        <a:bodyPr/>
        <a:lstStyle/>
        <a:p>
          <a:endParaRPr lang="ru-RU" sz="1100" b="1"/>
        </a:p>
      </dgm:t>
    </dgm:pt>
    <dgm:pt modelId="{9C715FE5-31CA-4541-A958-D2C730C134E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56,8%</a:t>
          </a:r>
          <a:endParaRPr lang="ru-RU" sz="1100" b="1" dirty="0"/>
        </a:p>
      </dgm:t>
    </dgm:pt>
    <dgm:pt modelId="{536A8C1B-37CE-4FCD-A098-830552423D53}" type="par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132F376-D606-4DE2-9BBB-04499697516A}" type="sibTrans" cxnId="{3309F21D-4431-4903-BB3C-90427A73504C}">
      <dgm:prSet/>
      <dgm:spPr/>
      <dgm:t>
        <a:bodyPr/>
        <a:lstStyle/>
        <a:p>
          <a:endParaRPr lang="ru-RU" sz="1100" b="1"/>
        </a:p>
      </dgm:t>
    </dgm:pt>
    <dgm:pt modelId="{BE98D1AB-A280-4D0B-A815-73E57FD87EC3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56%</a:t>
          </a:r>
          <a:endParaRPr lang="ru-RU" sz="1100" b="1" dirty="0"/>
        </a:p>
      </dgm:t>
    </dgm:pt>
    <dgm:pt modelId="{CDDECA34-9841-4A92-959B-4DB892243F64}" type="par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2FD537BC-8C4D-4BAF-9555-CDCB9FCAC8F1}" type="sibTrans" cxnId="{15B242EC-11A3-40F7-B2A4-A7E917E37951}">
      <dgm:prSet/>
      <dgm:spPr/>
      <dgm:t>
        <a:bodyPr/>
        <a:lstStyle/>
        <a:p>
          <a:endParaRPr lang="ru-RU" sz="1100" b="1"/>
        </a:p>
      </dgm:t>
    </dgm:pt>
    <dgm:pt modelId="{760B7BB0-6CDC-4C42-A4D4-3948592E3CC2}">
      <dgm:prSet custT="1"/>
      <dgm:spPr/>
      <dgm:t>
        <a:bodyPr/>
        <a:lstStyle/>
        <a:p>
          <a:r>
            <a:rPr lang="ru-RU" sz="1100" b="1" dirty="0" smtClean="0"/>
            <a:t>39,8%</a:t>
          </a:r>
          <a:endParaRPr lang="ru-RU" sz="1100" b="1" dirty="0"/>
        </a:p>
      </dgm:t>
    </dgm:pt>
    <dgm:pt modelId="{183294BA-F08B-4F00-A2C9-E7340190BF27}" type="par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B450BEF8-5FD5-4BB7-BBE9-94543DFCEDAA}" type="sibTrans" cxnId="{82628FE3-2F0A-4606-8242-BC6E9B910153}">
      <dgm:prSet/>
      <dgm:spPr/>
      <dgm:t>
        <a:bodyPr/>
        <a:lstStyle/>
        <a:p>
          <a:endParaRPr lang="ru-RU" sz="1100" b="1"/>
        </a:p>
      </dgm:t>
    </dgm:pt>
    <dgm:pt modelId="{8536FD6B-8AD2-4A43-B337-6FD60B3FD4B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39,8%</a:t>
          </a:r>
          <a:endParaRPr lang="ru-RU" sz="1100" b="1" dirty="0"/>
        </a:p>
      </dgm:t>
    </dgm:pt>
    <dgm:pt modelId="{AE96D71A-01B8-4654-A8DF-88EC5108171C}" type="par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60DD4894-6B75-4AA7-A724-54B5BA9C59B6}" type="sibTrans" cxnId="{9C500218-733C-43E7-BB06-892635C0F7E2}">
      <dgm:prSet/>
      <dgm:spPr/>
      <dgm:t>
        <a:bodyPr/>
        <a:lstStyle/>
        <a:p>
          <a:endParaRPr lang="ru-RU" sz="1100" b="1"/>
        </a:p>
      </dgm:t>
    </dgm:pt>
    <dgm:pt modelId="{4D9EF634-1BF2-4A35-90CA-8A6D73717D8F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39,9%</a:t>
          </a:r>
          <a:endParaRPr lang="ru-RU" sz="1100" b="1" dirty="0"/>
        </a:p>
      </dgm:t>
    </dgm:pt>
    <dgm:pt modelId="{D6488317-C95D-43C5-9B8A-714D8EF3A555}" type="par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0BFC9299-BE1F-43E4-88A9-E9437E2FDE3A}" type="sibTrans" cxnId="{EE08F3E1-4048-489C-B5CE-A9EE78DAE2A6}">
      <dgm:prSet/>
      <dgm:spPr/>
      <dgm:t>
        <a:bodyPr/>
        <a:lstStyle/>
        <a:p>
          <a:endParaRPr lang="ru-RU" sz="1100" b="1"/>
        </a:p>
      </dgm:t>
    </dgm:pt>
    <dgm:pt modelId="{1EB24ED6-8318-42F7-A9D6-D82438474064}">
      <dgm:prSet custT="1"/>
      <dgm:spPr/>
      <dgm:t>
        <a:bodyPr/>
        <a:lstStyle/>
        <a:p>
          <a:r>
            <a:rPr lang="ru-RU" sz="1100" b="1" dirty="0" smtClean="0"/>
            <a:t>72,9 руб. на 1 га</a:t>
          </a:r>
          <a:endParaRPr lang="ru-RU" sz="1100" b="1" dirty="0"/>
        </a:p>
      </dgm:t>
    </dgm:pt>
    <dgm:pt modelId="{73053D4B-97B6-4717-947D-221B14DBA9FA}" type="par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15C83D72-75FC-4ADF-88E4-6BFD8F38066F}" type="sibTrans" cxnId="{A6E1B6F7-E5B5-4056-AFC5-A597599F0AF8}">
      <dgm:prSet/>
      <dgm:spPr/>
      <dgm:t>
        <a:bodyPr/>
        <a:lstStyle/>
        <a:p>
          <a:endParaRPr lang="ru-RU" sz="1100" b="1"/>
        </a:p>
      </dgm:t>
    </dgm:pt>
    <dgm:pt modelId="{DC722614-D910-48E5-B4DB-10C9FEEA1F64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1100" b="1" dirty="0" smtClean="0"/>
            <a:t>49,4 руб. на 1 га</a:t>
          </a:r>
          <a:endParaRPr lang="ru-RU" sz="1100" b="1" dirty="0"/>
        </a:p>
      </dgm:t>
    </dgm:pt>
    <dgm:pt modelId="{717D88B6-8BDB-4F41-9877-821E0194E958}" type="par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A9A42DA1-2B08-4E7D-A3ED-88FF9D735BF1}" type="sibTrans" cxnId="{FD36F6B4-3270-4488-A9B1-D7EA6930C0A1}">
      <dgm:prSet/>
      <dgm:spPr/>
      <dgm:t>
        <a:bodyPr/>
        <a:lstStyle/>
        <a:p>
          <a:endParaRPr lang="ru-RU" sz="1100" b="1"/>
        </a:p>
      </dgm:t>
    </dgm:pt>
    <dgm:pt modelId="{30D4164A-77BD-4082-90FA-94DEA28292F9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b="1" dirty="0" smtClean="0"/>
            <a:t>73,5 руб. на 1 га</a:t>
          </a:r>
          <a:endParaRPr lang="ru-RU" sz="1100" b="1" dirty="0"/>
        </a:p>
      </dgm:t>
    </dgm:pt>
    <dgm:pt modelId="{76EA3304-4694-43B5-9430-085F265215D3}" type="par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719D61AA-3576-4B4B-9B86-78D3FC03ED0E}" type="sibTrans" cxnId="{12941072-D46A-43DC-AF02-4A1351E967EB}">
      <dgm:prSet/>
      <dgm:spPr/>
      <dgm:t>
        <a:bodyPr/>
        <a:lstStyle/>
        <a:p>
          <a:endParaRPr lang="ru-RU" sz="1100" b="1"/>
        </a:p>
      </dgm:t>
    </dgm:pt>
    <dgm:pt modelId="{25DDEEC2-9BA5-4367-BB24-33CAA47BBC09}" type="pres">
      <dgm:prSet presAssocID="{CE075476-E9CA-4A59-A127-31223E8D37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933F1B-038B-4A5D-83E8-61DBF60EC4B3}" type="pres">
      <dgm:prSet presAssocID="{946393D2-3BB5-4D19-BAF6-84B7339845C4}" presName="vertOne" presStyleCnt="0"/>
      <dgm:spPr/>
    </dgm:pt>
    <dgm:pt modelId="{9DF12F5D-797B-4C71-93F7-7C835BFF7982}" type="pres">
      <dgm:prSet presAssocID="{946393D2-3BB5-4D19-BAF6-84B7339845C4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51C614-670C-40C7-BCBD-B3150FB090FB}" type="pres">
      <dgm:prSet presAssocID="{946393D2-3BB5-4D19-BAF6-84B7339845C4}" presName="parTransOne" presStyleCnt="0"/>
      <dgm:spPr/>
    </dgm:pt>
    <dgm:pt modelId="{B74154C5-AFFE-498C-8E4C-911D7456AC97}" type="pres">
      <dgm:prSet presAssocID="{946393D2-3BB5-4D19-BAF6-84B7339845C4}" presName="horzOne" presStyleCnt="0"/>
      <dgm:spPr/>
    </dgm:pt>
    <dgm:pt modelId="{AA6E5317-C9D5-49D6-9218-04A9A8CDF9E8}" type="pres">
      <dgm:prSet presAssocID="{5A6BA2F8-AB86-4FEA-9FCE-F9FA52A7F9A0}" presName="vertTwo" presStyleCnt="0"/>
      <dgm:spPr/>
    </dgm:pt>
    <dgm:pt modelId="{EFD09625-1EEB-463A-9D51-52F09A5E039B}" type="pres">
      <dgm:prSet presAssocID="{5A6BA2F8-AB86-4FEA-9FCE-F9FA52A7F9A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5A41FF-7035-4133-9240-517AEBC67369}" type="pres">
      <dgm:prSet presAssocID="{5A6BA2F8-AB86-4FEA-9FCE-F9FA52A7F9A0}" presName="parTransTwo" presStyleCnt="0"/>
      <dgm:spPr/>
    </dgm:pt>
    <dgm:pt modelId="{ED986375-36F5-4143-A5F0-85653599471E}" type="pres">
      <dgm:prSet presAssocID="{5A6BA2F8-AB86-4FEA-9FCE-F9FA52A7F9A0}" presName="horzTwo" presStyleCnt="0"/>
      <dgm:spPr/>
    </dgm:pt>
    <dgm:pt modelId="{3DBCE625-CEFD-4EF1-944D-CC5E1F9EB348}" type="pres">
      <dgm:prSet presAssocID="{88AF55BF-2C52-478B-8F7B-157C2C0B3B5C}" presName="vertThree" presStyleCnt="0"/>
      <dgm:spPr/>
    </dgm:pt>
    <dgm:pt modelId="{A222F7FC-2C70-4D44-8E21-34A02376492D}" type="pres">
      <dgm:prSet presAssocID="{88AF55BF-2C52-478B-8F7B-157C2C0B3B5C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0163781-30A9-4492-8F46-0B375E77D606}" type="pres">
      <dgm:prSet presAssocID="{88AF55BF-2C52-478B-8F7B-157C2C0B3B5C}" presName="parTransThree" presStyleCnt="0"/>
      <dgm:spPr/>
    </dgm:pt>
    <dgm:pt modelId="{6207E762-9DCF-4231-A9C6-08BD43E83D20}" type="pres">
      <dgm:prSet presAssocID="{88AF55BF-2C52-478B-8F7B-157C2C0B3B5C}" presName="horzThree" presStyleCnt="0"/>
      <dgm:spPr/>
    </dgm:pt>
    <dgm:pt modelId="{CFAF5DA1-06E5-4585-BDBB-446033F9BE23}" type="pres">
      <dgm:prSet presAssocID="{6B08672F-E0FF-490A-8A6A-EE15E9A347DB}" presName="vertFour" presStyleCnt="0">
        <dgm:presLayoutVars>
          <dgm:chPref val="3"/>
        </dgm:presLayoutVars>
      </dgm:prSet>
      <dgm:spPr/>
    </dgm:pt>
    <dgm:pt modelId="{F6FE7E8E-883A-4C79-93F7-AEF9AEF9F9DE}" type="pres">
      <dgm:prSet presAssocID="{6B08672F-E0FF-490A-8A6A-EE15E9A347DB}" presName="txFour" presStyleLbl="node4" presStyleIdx="0" presStyleCnt="21" custLinFactNeighborX="-36" custLinFactNeighborY="999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A7653C-2830-4B7A-B97A-E0B91F2A457A}" type="pres">
      <dgm:prSet presAssocID="{6B08672F-E0FF-490A-8A6A-EE15E9A347DB}" presName="parTransFour" presStyleCnt="0"/>
      <dgm:spPr/>
    </dgm:pt>
    <dgm:pt modelId="{E69FA2EB-A010-4E64-83A0-722237B7A7E1}" type="pres">
      <dgm:prSet presAssocID="{6B08672F-E0FF-490A-8A6A-EE15E9A347DB}" presName="horzFour" presStyleCnt="0"/>
      <dgm:spPr/>
    </dgm:pt>
    <dgm:pt modelId="{67CE9756-A8D0-45D9-86D8-03109F5CBCE9}" type="pres">
      <dgm:prSet presAssocID="{38339FB0-E72C-41C6-B50E-F0AC88B19FB8}" presName="vertFour" presStyleCnt="0">
        <dgm:presLayoutVars>
          <dgm:chPref val="3"/>
        </dgm:presLayoutVars>
      </dgm:prSet>
      <dgm:spPr/>
    </dgm:pt>
    <dgm:pt modelId="{B0232F34-051D-481D-9CC7-7CFB0339C454}" type="pres">
      <dgm:prSet presAssocID="{38339FB0-E72C-41C6-B50E-F0AC88B19FB8}" presName="txFour" presStyleLbl="node4" presStyleIdx="1" presStyleCnt="21" custScale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A3C60-BC49-49D1-BCCE-B160FCDBC262}" type="pres">
      <dgm:prSet presAssocID="{38339FB0-E72C-41C6-B50E-F0AC88B19FB8}" presName="parTransFour" presStyleCnt="0"/>
      <dgm:spPr/>
    </dgm:pt>
    <dgm:pt modelId="{03D9FDDF-6FEE-4AC3-8403-A2D130230B08}" type="pres">
      <dgm:prSet presAssocID="{38339FB0-E72C-41C6-B50E-F0AC88B19FB8}" presName="horzFour" presStyleCnt="0"/>
      <dgm:spPr/>
    </dgm:pt>
    <dgm:pt modelId="{A97F1489-052C-4C38-86B7-BC4BB90AC75E}" type="pres">
      <dgm:prSet presAssocID="{A0EE0816-71FE-4855-B1E0-02990AF78A21}" presName="vertFour" presStyleCnt="0">
        <dgm:presLayoutVars>
          <dgm:chPref val="3"/>
        </dgm:presLayoutVars>
      </dgm:prSet>
      <dgm:spPr/>
    </dgm:pt>
    <dgm:pt modelId="{4DC6FEF6-AA8E-4A28-95B0-4EA11C79CD95}" type="pres">
      <dgm:prSet presAssocID="{A0EE0816-71FE-4855-B1E0-02990AF78A21}" presName="txFour" presStyleLbl="node4" presStyleIdx="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6EFF89-E9BD-466E-8956-F5C947F3F307}" type="pres">
      <dgm:prSet presAssocID="{A0EE0816-71FE-4855-B1E0-02990AF78A21}" presName="parTransFour" presStyleCnt="0"/>
      <dgm:spPr/>
    </dgm:pt>
    <dgm:pt modelId="{63BC19EF-6235-4CE4-A4BA-F52EF090EA43}" type="pres">
      <dgm:prSet presAssocID="{A0EE0816-71FE-4855-B1E0-02990AF78A21}" presName="horzFour" presStyleCnt="0"/>
      <dgm:spPr/>
    </dgm:pt>
    <dgm:pt modelId="{73293728-592E-4338-AB87-2AC4FCED647C}" type="pres">
      <dgm:prSet presAssocID="{791EFB96-2A48-4A9C-BE1D-F031EA878AFE}" presName="vertFour" presStyleCnt="0">
        <dgm:presLayoutVars>
          <dgm:chPref val="3"/>
        </dgm:presLayoutVars>
      </dgm:prSet>
      <dgm:spPr/>
    </dgm:pt>
    <dgm:pt modelId="{615F75F9-6DBD-4ECA-9FA4-52847E4C9098}" type="pres">
      <dgm:prSet presAssocID="{791EFB96-2A48-4A9C-BE1D-F031EA878AFE}" presName="txFour" presStyleLbl="node4" presStyleIdx="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8B5A2-76C8-4678-86AB-DBE9F295BAD2}" type="pres">
      <dgm:prSet presAssocID="{791EFB96-2A48-4A9C-BE1D-F031EA878AFE}" presName="parTransFour" presStyleCnt="0"/>
      <dgm:spPr/>
    </dgm:pt>
    <dgm:pt modelId="{C877937E-BF6D-4EE3-A84E-C485A4A82125}" type="pres">
      <dgm:prSet presAssocID="{791EFB96-2A48-4A9C-BE1D-F031EA878AFE}" presName="horzFour" presStyleCnt="0"/>
      <dgm:spPr/>
    </dgm:pt>
    <dgm:pt modelId="{E5FAF1B6-DF8B-41BB-9450-959403177014}" type="pres">
      <dgm:prSet presAssocID="{BEF973DE-6365-49F3-835F-CCBF08C4BF08}" presName="vertFour" presStyleCnt="0">
        <dgm:presLayoutVars>
          <dgm:chPref val="3"/>
        </dgm:presLayoutVars>
      </dgm:prSet>
      <dgm:spPr/>
    </dgm:pt>
    <dgm:pt modelId="{9BB5BEDE-0A68-4B74-853B-ED035F285445}" type="pres">
      <dgm:prSet presAssocID="{BEF973DE-6365-49F3-835F-CCBF08C4BF08}" presName="txFour" presStyleLbl="node4" presStyleIdx="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EB2D3E-8D0A-4478-B85E-864C8F700D89}" type="pres">
      <dgm:prSet presAssocID="{BEF973DE-6365-49F3-835F-CCBF08C4BF08}" presName="parTransFour" presStyleCnt="0"/>
      <dgm:spPr/>
    </dgm:pt>
    <dgm:pt modelId="{F76323CD-0211-4D0A-9436-5011E89DC58D}" type="pres">
      <dgm:prSet presAssocID="{BEF973DE-6365-49F3-835F-CCBF08C4BF08}" presName="horzFour" presStyleCnt="0"/>
      <dgm:spPr/>
    </dgm:pt>
    <dgm:pt modelId="{229A73DC-6CC6-4786-8845-25809D353107}" type="pres">
      <dgm:prSet presAssocID="{760B7BB0-6CDC-4C42-A4D4-3948592E3CC2}" presName="vertFour" presStyleCnt="0">
        <dgm:presLayoutVars>
          <dgm:chPref val="3"/>
        </dgm:presLayoutVars>
      </dgm:prSet>
      <dgm:spPr/>
    </dgm:pt>
    <dgm:pt modelId="{D0394572-BF2C-44BB-9A5E-1619CF8086D8}" type="pres">
      <dgm:prSet presAssocID="{760B7BB0-6CDC-4C42-A4D4-3948592E3CC2}" presName="txFour" presStyleLbl="node4" presStyleIdx="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2CDC6D-E68E-49E9-AD6C-8AE4487E1E75}" type="pres">
      <dgm:prSet presAssocID="{760B7BB0-6CDC-4C42-A4D4-3948592E3CC2}" presName="parTransFour" presStyleCnt="0"/>
      <dgm:spPr/>
    </dgm:pt>
    <dgm:pt modelId="{E37820FE-BEC5-4BB7-9E41-E2B17ED92E62}" type="pres">
      <dgm:prSet presAssocID="{760B7BB0-6CDC-4C42-A4D4-3948592E3CC2}" presName="horzFour" presStyleCnt="0"/>
      <dgm:spPr/>
    </dgm:pt>
    <dgm:pt modelId="{D8877AE0-E91C-48A5-BBE9-F3AF2AB45D03}" type="pres">
      <dgm:prSet presAssocID="{1EB24ED6-8318-42F7-A9D6-D82438474064}" presName="vertFour" presStyleCnt="0">
        <dgm:presLayoutVars>
          <dgm:chPref val="3"/>
        </dgm:presLayoutVars>
      </dgm:prSet>
      <dgm:spPr/>
    </dgm:pt>
    <dgm:pt modelId="{4F8FFF34-D04F-4EDB-B6E8-78ED95BECC76}" type="pres">
      <dgm:prSet presAssocID="{1EB24ED6-8318-42F7-A9D6-D82438474064}" presName="txFour" presStyleLbl="node4" presStyleIdx="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D644E5-730C-4769-BE26-4A7A687D497F}" type="pres">
      <dgm:prSet presAssocID="{1EB24ED6-8318-42F7-A9D6-D82438474064}" presName="horzFour" presStyleCnt="0"/>
      <dgm:spPr/>
    </dgm:pt>
    <dgm:pt modelId="{9F687AEC-AB3B-4512-84AB-9EF38359FE99}" type="pres">
      <dgm:prSet presAssocID="{5BB4011B-E3FC-4057-A00E-8A9838BA3A59}" presName="sibSpaceThree" presStyleCnt="0"/>
      <dgm:spPr/>
    </dgm:pt>
    <dgm:pt modelId="{113415A5-E91F-4FE8-9BF8-30244626B0BF}" type="pres">
      <dgm:prSet presAssocID="{A57325F4-ED51-4632-8210-EB7BB1A937E3}" presName="vertThree" presStyleCnt="0"/>
      <dgm:spPr/>
    </dgm:pt>
    <dgm:pt modelId="{98728C6C-700D-4AF5-919D-571D1B1C73D6}" type="pres">
      <dgm:prSet presAssocID="{A57325F4-ED51-4632-8210-EB7BB1A937E3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A4393A-B616-4187-9FD5-5855AF709139}" type="pres">
      <dgm:prSet presAssocID="{A57325F4-ED51-4632-8210-EB7BB1A937E3}" presName="parTransThree" presStyleCnt="0"/>
      <dgm:spPr/>
    </dgm:pt>
    <dgm:pt modelId="{5DBF41F9-76A7-4B1D-8947-AD1CA93918D7}" type="pres">
      <dgm:prSet presAssocID="{A57325F4-ED51-4632-8210-EB7BB1A937E3}" presName="horzThree" presStyleCnt="0"/>
      <dgm:spPr/>
    </dgm:pt>
    <dgm:pt modelId="{AE066C26-0F89-4F74-8EEE-568A145904EB}" type="pres">
      <dgm:prSet presAssocID="{F6F97186-B344-4193-9FE9-6DFB5403A289}" presName="vertFour" presStyleCnt="0">
        <dgm:presLayoutVars>
          <dgm:chPref val="3"/>
        </dgm:presLayoutVars>
      </dgm:prSet>
      <dgm:spPr/>
    </dgm:pt>
    <dgm:pt modelId="{8A4A9CFA-AEA9-4F05-83EE-AD7DC19C36EB}" type="pres">
      <dgm:prSet presAssocID="{F6F97186-B344-4193-9FE9-6DFB5403A289}" presName="txFour" presStyleLbl="node4" presStyleIdx="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5BD70D-9B23-4D1F-955D-1C23DF0F0579}" type="pres">
      <dgm:prSet presAssocID="{F6F97186-B344-4193-9FE9-6DFB5403A289}" presName="parTransFour" presStyleCnt="0"/>
      <dgm:spPr/>
    </dgm:pt>
    <dgm:pt modelId="{74FFA38C-DB40-401A-8BBA-313CB5741F28}" type="pres">
      <dgm:prSet presAssocID="{F6F97186-B344-4193-9FE9-6DFB5403A289}" presName="horzFour" presStyleCnt="0"/>
      <dgm:spPr/>
    </dgm:pt>
    <dgm:pt modelId="{0149EBE6-AA59-4F78-AF18-137F8047AB47}" type="pres">
      <dgm:prSet presAssocID="{CD119780-6575-4106-AE5B-2CC6B48E5482}" presName="vertFour" presStyleCnt="0">
        <dgm:presLayoutVars>
          <dgm:chPref val="3"/>
        </dgm:presLayoutVars>
      </dgm:prSet>
      <dgm:spPr/>
    </dgm:pt>
    <dgm:pt modelId="{14BABD28-5047-47A3-A701-B7AFBBE28819}" type="pres">
      <dgm:prSet presAssocID="{CD119780-6575-4106-AE5B-2CC6B48E5482}" presName="txFour" presStyleLbl="node4" presStyleIdx="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489D25-51FA-4C91-9DDF-6BA1DB51256D}" type="pres">
      <dgm:prSet presAssocID="{CD119780-6575-4106-AE5B-2CC6B48E5482}" presName="parTransFour" presStyleCnt="0"/>
      <dgm:spPr/>
    </dgm:pt>
    <dgm:pt modelId="{D0D594F6-8533-4A50-8AE7-20755C3BFFA9}" type="pres">
      <dgm:prSet presAssocID="{CD119780-6575-4106-AE5B-2CC6B48E5482}" presName="horzFour" presStyleCnt="0"/>
      <dgm:spPr/>
    </dgm:pt>
    <dgm:pt modelId="{25C7D557-F0AE-4C4E-8B80-BC2468777DC6}" type="pres">
      <dgm:prSet presAssocID="{93520637-36B3-4AB9-B949-92D55141E733}" presName="vertFour" presStyleCnt="0">
        <dgm:presLayoutVars>
          <dgm:chPref val="3"/>
        </dgm:presLayoutVars>
      </dgm:prSet>
      <dgm:spPr/>
    </dgm:pt>
    <dgm:pt modelId="{8E7E2D4A-62E6-4A23-A5DD-552A63903B64}" type="pres">
      <dgm:prSet presAssocID="{93520637-36B3-4AB9-B949-92D55141E733}" presName="txFour" presStyleLbl="node4" presStyleIdx="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983630-5D09-45D7-92AD-109BAA43CF48}" type="pres">
      <dgm:prSet presAssocID="{93520637-36B3-4AB9-B949-92D55141E733}" presName="parTransFour" presStyleCnt="0"/>
      <dgm:spPr/>
    </dgm:pt>
    <dgm:pt modelId="{B338BAF6-59FE-4215-B697-18ED9B1E550D}" type="pres">
      <dgm:prSet presAssocID="{93520637-36B3-4AB9-B949-92D55141E733}" presName="horzFour" presStyleCnt="0"/>
      <dgm:spPr/>
    </dgm:pt>
    <dgm:pt modelId="{C2D8D153-FBF9-44C5-B447-F4BF501D8FA1}" type="pres">
      <dgm:prSet presAssocID="{44367D81-039C-4579-8E09-66CAF90F5041}" presName="vertFour" presStyleCnt="0">
        <dgm:presLayoutVars>
          <dgm:chPref val="3"/>
        </dgm:presLayoutVars>
      </dgm:prSet>
      <dgm:spPr/>
    </dgm:pt>
    <dgm:pt modelId="{085136A3-D02F-461C-B31C-FD1D69D16759}" type="pres">
      <dgm:prSet presAssocID="{44367D81-039C-4579-8E09-66CAF90F5041}" presName="txFour" presStyleLbl="node4" presStyleIdx="1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6CF81-D743-4AD3-A3A1-3DF9D9BFBC77}" type="pres">
      <dgm:prSet presAssocID="{44367D81-039C-4579-8E09-66CAF90F5041}" presName="parTransFour" presStyleCnt="0"/>
      <dgm:spPr/>
    </dgm:pt>
    <dgm:pt modelId="{8A9FECDA-0971-4926-9F35-6C36E65B14A9}" type="pres">
      <dgm:prSet presAssocID="{44367D81-039C-4579-8E09-66CAF90F5041}" presName="horzFour" presStyleCnt="0"/>
      <dgm:spPr/>
    </dgm:pt>
    <dgm:pt modelId="{4A1D7939-C139-4889-AA8A-C0FC12630CEE}" type="pres">
      <dgm:prSet presAssocID="{9C715FE5-31CA-4541-A958-D2C730C134E0}" presName="vertFour" presStyleCnt="0">
        <dgm:presLayoutVars>
          <dgm:chPref val="3"/>
        </dgm:presLayoutVars>
      </dgm:prSet>
      <dgm:spPr/>
    </dgm:pt>
    <dgm:pt modelId="{2BC9EB28-F68D-4321-836D-A642C2C0DAB1}" type="pres">
      <dgm:prSet presAssocID="{9C715FE5-31CA-4541-A958-D2C730C134E0}" presName="txFour" presStyleLbl="node4" presStyleIdx="11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FCCA56-038C-4613-B7B2-16CD590F385E}" type="pres">
      <dgm:prSet presAssocID="{9C715FE5-31CA-4541-A958-D2C730C134E0}" presName="parTransFour" presStyleCnt="0"/>
      <dgm:spPr/>
    </dgm:pt>
    <dgm:pt modelId="{7F93EC46-9C8D-4119-8F52-CCFA2BE3D856}" type="pres">
      <dgm:prSet presAssocID="{9C715FE5-31CA-4541-A958-D2C730C134E0}" presName="horzFour" presStyleCnt="0"/>
      <dgm:spPr/>
    </dgm:pt>
    <dgm:pt modelId="{57E5281D-099B-4146-8847-39F267019B93}" type="pres">
      <dgm:prSet presAssocID="{8536FD6B-8AD2-4A43-B337-6FD60B3FD4B2}" presName="vertFour" presStyleCnt="0">
        <dgm:presLayoutVars>
          <dgm:chPref val="3"/>
        </dgm:presLayoutVars>
      </dgm:prSet>
      <dgm:spPr/>
    </dgm:pt>
    <dgm:pt modelId="{85D767EC-FAE5-4312-B23F-9B41F2C6B7D7}" type="pres">
      <dgm:prSet presAssocID="{8536FD6B-8AD2-4A43-B337-6FD60B3FD4B2}" presName="txFour" presStyleLbl="node4" presStyleIdx="12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B5E747-E89C-44EE-90A6-8904E34D8B12}" type="pres">
      <dgm:prSet presAssocID="{8536FD6B-8AD2-4A43-B337-6FD60B3FD4B2}" presName="parTransFour" presStyleCnt="0"/>
      <dgm:spPr/>
    </dgm:pt>
    <dgm:pt modelId="{E795CE46-C816-4100-AC67-9520DA742BDE}" type="pres">
      <dgm:prSet presAssocID="{8536FD6B-8AD2-4A43-B337-6FD60B3FD4B2}" presName="horzFour" presStyleCnt="0"/>
      <dgm:spPr/>
    </dgm:pt>
    <dgm:pt modelId="{AF157ACE-04CF-46AC-BBA4-4513DAC2FEED}" type="pres">
      <dgm:prSet presAssocID="{DC722614-D910-48E5-B4DB-10C9FEEA1F64}" presName="vertFour" presStyleCnt="0">
        <dgm:presLayoutVars>
          <dgm:chPref val="3"/>
        </dgm:presLayoutVars>
      </dgm:prSet>
      <dgm:spPr/>
    </dgm:pt>
    <dgm:pt modelId="{0173EF90-65AC-40C1-BC63-3905C32CCBD3}" type="pres">
      <dgm:prSet presAssocID="{DC722614-D910-48E5-B4DB-10C9FEEA1F64}" presName="txFour" presStyleLbl="node4" presStyleIdx="13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4A374B-49A7-4B87-A7E3-020A459817C7}" type="pres">
      <dgm:prSet presAssocID="{DC722614-D910-48E5-B4DB-10C9FEEA1F64}" presName="horzFour" presStyleCnt="0"/>
      <dgm:spPr/>
    </dgm:pt>
    <dgm:pt modelId="{694C6A3E-E1B4-4940-ABED-A0BE47161CCE}" type="pres">
      <dgm:prSet presAssocID="{C6F24F42-97B0-4B65-A4C6-FEB3AD0E1596}" presName="sibSpaceTwo" presStyleCnt="0"/>
      <dgm:spPr/>
    </dgm:pt>
    <dgm:pt modelId="{22BDFE06-8D1B-4C76-8FF0-2DABD4B35522}" type="pres">
      <dgm:prSet presAssocID="{7711325B-E859-44FE-8B41-57F9AFDCA54B}" presName="vertTwo" presStyleCnt="0"/>
      <dgm:spPr/>
    </dgm:pt>
    <dgm:pt modelId="{576C6983-4618-426C-8177-DEA9FE3AC4EB}" type="pres">
      <dgm:prSet presAssocID="{7711325B-E859-44FE-8B41-57F9AFDCA5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8D5BED-6816-45E0-A418-8DCFF49902AF}" type="pres">
      <dgm:prSet presAssocID="{7711325B-E859-44FE-8B41-57F9AFDCA54B}" presName="parTransTwo" presStyleCnt="0"/>
      <dgm:spPr/>
    </dgm:pt>
    <dgm:pt modelId="{508A389B-C0F5-43D4-BD46-7C9F058EB2F7}" type="pres">
      <dgm:prSet presAssocID="{7711325B-E859-44FE-8B41-57F9AFDCA54B}" presName="horzTwo" presStyleCnt="0"/>
      <dgm:spPr/>
    </dgm:pt>
    <dgm:pt modelId="{4BE30B0A-6BC4-4384-8F26-09633F1C2F67}" type="pres">
      <dgm:prSet presAssocID="{B27758F7-CCC5-4853-943C-C625AC5B9618}" presName="vertThree" presStyleCnt="0"/>
      <dgm:spPr/>
    </dgm:pt>
    <dgm:pt modelId="{C1736FFF-D3A9-461C-843A-75D86022B9DC}" type="pres">
      <dgm:prSet presAssocID="{B27758F7-CCC5-4853-943C-C625AC5B9618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FD02FA-D649-4107-81C7-BA7596601166}" type="pres">
      <dgm:prSet presAssocID="{B27758F7-CCC5-4853-943C-C625AC5B9618}" presName="parTransThree" presStyleCnt="0"/>
      <dgm:spPr/>
    </dgm:pt>
    <dgm:pt modelId="{62BDDD9A-D02D-4EC9-9A51-1238D67179B7}" type="pres">
      <dgm:prSet presAssocID="{B27758F7-CCC5-4853-943C-C625AC5B9618}" presName="horzThree" presStyleCnt="0"/>
      <dgm:spPr/>
    </dgm:pt>
    <dgm:pt modelId="{244A4C12-9192-4253-93E3-A0FF0E338196}" type="pres">
      <dgm:prSet presAssocID="{A1BB5A2E-A45D-4F6A-B329-CD4782193917}" presName="vertFour" presStyleCnt="0">
        <dgm:presLayoutVars>
          <dgm:chPref val="3"/>
        </dgm:presLayoutVars>
      </dgm:prSet>
      <dgm:spPr/>
    </dgm:pt>
    <dgm:pt modelId="{33D6FFE4-E349-423D-A7F1-8E1A49A29AC4}" type="pres">
      <dgm:prSet presAssocID="{A1BB5A2E-A45D-4F6A-B329-CD4782193917}" presName="txFour" presStyleLbl="node4" presStyleIdx="14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C3D53A-843E-4C4F-9A60-8FB58F11DD4E}" type="pres">
      <dgm:prSet presAssocID="{A1BB5A2E-A45D-4F6A-B329-CD4782193917}" presName="parTransFour" presStyleCnt="0"/>
      <dgm:spPr/>
    </dgm:pt>
    <dgm:pt modelId="{6E5BFFB0-6E2B-4011-9640-F6BAB03B9ADF}" type="pres">
      <dgm:prSet presAssocID="{A1BB5A2E-A45D-4F6A-B329-CD4782193917}" presName="horzFour" presStyleCnt="0"/>
      <dgm:spPr/>
    </dgm:pt>
    <dgm:pt modelId="{FF422C5A-2F9A-4C9D-854E-BFC785439DEC}" type="pres">
      <dgm:prSet presAssocID="{B34B6A16-5EF9-4B63-A5E4-12B190B34880}" presName="vertFour" presStyleCnt="0">
        <dgm:presLayoutVars>
          <dgm:chPref val="3"/>
        </dgm:presLayoutVars>
      </dgm:prSet>
      <dgm:spPr/>
    </dgm:pt>
    <dgm:pt modelId="{C586111C-58B6-40AF-8D8A-60EE680572BA}" type="pres">
      <dgm:prSet presAssocID="{B34B6A16-5EF9-4B63-A5E4-12B190B34880}" presName="txFour" presStyleLbl="node4" presStyleIdx="15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E0AB26-1DEA-4D08-AD62-8A7E0816A59C}" type="pres">
      <dgm:prSet presAssocID="{B34B6A16-5EF9-4B63-A5E4-12B190B34880}" presName="parTransFour" presStyleCnt="0"/>
      <dgm:spPr/>
    </dgm:pt>
    <dgm:pt modelId="{FFF447F9-BACE-4B19-B5DF-5D71FE61C4DC}" type="pres">
      <dgm:prSet presAssocID="{B34B6A16-5EF9-4B63-A5E4-12B190B34880}" presName="horzFour" presStyleCnt="0"/>
      <dgm:spPr/>
    </dgm:pt>
    <dgm:pt modelId="{5106FDE3-AC3E-4615-8C4F-829EABC2C26C}" type="pres">
      <dgm:prSet presAssocID="{9A0A1B48-08CE-44F2-8C66-5814C06EE4CC}" presName="vertFour" presStyleCnt="0">
        <dgm:presLayoutVars>
          <dgm:chPref val="3"/>
        </dgm:presLayoutVars>
      </dgm:prSet>
      <dgm:spPr/>
    </dgm:pt>
    <dgm:pt modelId="{41590EE3-70B4-4E0E-8D44-18EF1FD97F2E}" type="pres">
      <dgm:prSet presAssocID="{9A0A1B48-08CE-44F2-8C66-5814C06EE4CC}" presName="txFour" presStyleLbl="node4" presStyleIdx="16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AA9F4-0E18-4F78-BD4F-92D296477D35}" type="pres">
      <dgm:prSet presAssocID="{9A0A1B48-08CE-44F2-8C66-5814C06EE4CC}" presName="parTransFour" presStyleCnt="0"/>
      <dgm:spPr/>
    </dgm:pt>
    <dgm:pt modelId="{D1A4E4BA-FB74-44DD-88E4-672303AAC4FA}" type="pres">
      <dgm:prSet presAssocID="{9A0A1B48-08CE-44F2-8C66-5814C06EE4CC}" presName="horzFour" presStyleCnt="0"/>
      <dgm:spPr/>
    </dgm:pt>
    <dgm:pt modelId="{E5B57F09-2B59-4711-A8C9-974EF4149D9A}" type="pres">
      <dgm:prSet presAssocID="{614AF9F2-E1A1-4D10-882A-EB6B0D669FCA}" presName="vertFour" presStyleCnt="0">
        <dgm:presLayoutVars>
          <dgm:chPref val="3"/>
        </dgm:presLayoutVars>
      </dgm:prSet>
      <dgm:spPr/>
    </dgm:pt>
    <dgm:pt modelId="{6CE5FDB4-BFBB-4259-A330-B441199BCE24}" type="pres">
      <dgm:prSet presAssocID="{614AF9F2-E1A1-4D10-882A-EB6B0D669FCA}" presName="txFour" presStyleLbl="node4" presStyleIdx="17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3F826B-C233-4B5F-A398-764D3F47A1BA}" type="pres">
      <dgm:prSet presAssocID="{614AF9F2-E1A1-4D10-882A-EB6B0D669FCA}" presName="parTransFour" presStyleCnt="0"/>
      <dgm:spPr/>
    </dgm:pt>
    <dgm:pt modelId="{E607D5B5-B0CE-46E0-84C5-F456BAF04EE4}" type="pres">
      <dgm:prSet presAssocID="{614AF9F2-E1A1-4D10-882A-EB6B0D669FCA}" presName="horzFour" presStyleCnt="0"/>
      <dgm:spPr/>
    </dgm:pt>
    <dgm:pt modelId="{F267116D-D0B1-4457-ABA0-2D94424C53E8}" type="pres">
      <dgm:prSet presAssocID="{BE98D1AB-A280-4D0B-A815-73E57FD87EC3}" presName="vertFour" presStyleCnt="0">
        <dgm:presLayoutVars>
          <dgm:chPref val="3"/>
        </dgm:presLayoutVars>
      </dgm:prSet>
      <dgm:spPr/>
    </dgm:pt>
    <dgm:pt modelId="{89DC61A6-3199-4C88-A8D1-98ADCFDD3274}" type="pres">
      <dgm:prSet presAssocID="{BE98D1AB-A280-4D0B-A815-73E57FD87EC3}" presName="txFour" presStyleLbl="node4" presStyleIdx="18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1FD772-B984-413E-A468-8F0F3007E9F5}" type="pres">
      <dgm:prSet presAssocID="{BE98D1AB-A280-4D0B-A815-73E57FD87EC3}" presName="parTransFour" presStyleCnt="0"/>
      <dgm:spPr/>
    </dgm:pt>
    <dgm:pt modelId="{C7E808E6-5BB0-42AD-9568-7FA84FFA1273}" type="pres">
      <dgm:prSet presAssocID="{BE98D1AB-A280-4D0B-A815-73E57FD87EC3}" presName="horzFour" presStyleCnt="0"/>
      <dgm:spPr/>
    </dgm:pt>
    <dgm:pt modelId="{6143EFE8-4DC9-41D7-A90D-BEF4DD9D6775}" type="pres">
      <dgm:prSet presAssocID="{4D9EF634-1BF2-4A35-90CA-8A6D73717D8F}" presName="vertFour" presStyleCnt="0">
        <dgm:presLayoutVars>
          <dgm:chPref val="3"/>
        </dgm:presLayoutVars>
      </dgm:prSet>
      <dgm:spPr/>
    </dgm:pt>
    <dgm:pt modelId="{B35EEDEE-A63C-4DC0-9860-A34A7BFD903E}" type="pres">
      <dgm:prSet presAssocID="{4D9EF634-1BF2-4A35-90CA-8A6D73717D8F}" presName="txFour" presStyleLbl="node4" presStyleIdx="19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95F23C-C4B0-414E-84D4-9F202008C6C7}" type="pres">
      <dgm:prSet presAssocID="{4D9EF634-1BF2-4A35-90CA-8A6D73717D8F}" presName="parTransFour" presStyleCnt="0"/>
      <dgm:spPr/>
    </dgm:pt>
    <dgm:pt modelId="{2AFD5925-89E6-4CDB-B771-8976E3EAA1E0}" type="pres">
      <dgm:prSet presAssocID="{4D9EF634-1BF2-4A35-90CA-8A6D73717D8F}" presName="horzFour" presStyleCnt="0"/>
      <dgm:spPr/>
    </dgm:pt>
    <dgm:pt modelId="{70126A72-D428-49FA-8D64-455D3BB37C3B}" type="pres">
      <dgm:prSet presAssocID="{30D4164A-77BD-4082-90FA-94DEA28292F9}" presName="vertFour" presStyleCnt="0">
        <dgm:presLayoutVars>
          <dgm:chPref val="3"/>
        </dgm:presLayoutVars>
      </dgm:prSet>
      <dgm:spPr/>
    </dgm:pt>
    <dgm:pt modelId="{6C2FB839-90B1-4C3A-BFA4-60802C25EC81}" type="pres">
      <dgm:prSet presAssocID="{30D4164A-77BD-4082-90FA-94DEA28292F9}" presName="txFour" presStyleLbl="node4" presStyleIdx="20" presStyleCnt="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AF8949-B074-41B5-830F-D70AB29BD449}" type="pres">
      <dgm:prSet presAssocID="{30D4164A-77BD-4082-90FA-94DEA28292F9}" presName="horzFour" presStyleCnt="0"/>
      <dgm:spPr/>
    </dgm:pt>
  </dgm:ptLst>
  <dgm:cxnLst>
    <dgm:cxn modelId="{0742DBD2-4344-4ED5-A8A9-6DEC767C74C1}" type="presOf" srcId="{38339FB0-E72C-41C6-B50E-F0AC88B19FB8}" destId="{B0232F34-051D-481D-9CC7-7CFB0339C454}" srcOrd="0" destOrd="0" presId="urn:microsoft.com/office/officeart/2005/8/layout/hierarchy4"/>
    <dgm:cxn modelId="{C28CBCF7-3139-40F7-B426-1830BB2434D9}" srcId="{A57325F4-ED51-4632-8210-EB7BB1A937E3}" destId="{F6F97186-B344-4193-9FE9-6DFB5403A289}" srcOrd="0" destOrd="0" parTransId="{F22CCE59-9B42-4DA2-949C-34E1E0586A20}" sibTransId="{01E5FF1C-8ED4-4ED1-A0DD-0AA37640AF28}"/>
    <dgm:cxn modelId="{8C183D29-88C7-4EC6-82A8-DFCB940A36EF}" type="presOf" srcId="{9C715FE5-31CA-4541-A958-D2C730C134E0}" destId="{2BC9EB28-F68D-4321-836D-A642C2C0DAB1}" srcOrd="0" destOrd="0" presId="urn:microsoft.com/office/officeart/2005/8/layout/hierarchy4"/>
    <dgm:cxn modelId="{82628FE3-2F0A-4606-8242-BC6E9B910153}" srcId="{BEF973DE-6365-49F3-835F-CCBF08C4BF08}" destId="{760B7BB0-6CDC-4C42-A4D4-3948592E3CC2}" srcOrd="0" destOrd="0" parTransId="{183294BA-F08B-4F00-A2C9-E7340190BF27}" sibTransId="{B450BEF8-5FD5-4BB7-BBE9-94543DFCEDAA}"/>
    <dgm:cxn modelId="{B7EC6DDD-6433-44EC-9FD5-BD8BA88E6613}" srcId="{B34B6A16-5EF9-4B63-A5E4-12B190B34880}" destId="{9A0A1B48-08CE-44F2-8C66-5814C06EE4CC}" srcOrd="0" destOrd="0" parTransId="{29FE6CB6-1907-439D-BB9A-57865C4A7A77}" sibTransId="{26501B87-1556-4F1B-A703-D81F2BA2DB5B}"/>
    <dgm:cxn modelId="{A6E1B6F7-E5B5-4056-AFC5-A597599F0AF8}" srcId="{760B7BB0-6CDC-4C42-A4D4-3948592E3CC2}" destId="{1EB24ED6-8318-42F7-A9D6-D82438474064}" srcOrd="0" destOrd="0" parTransId="{73053D4B-97B6-4717-947D-221B14DBA9FA}" sibTransId="{15C83D72-75FC-4ADF-88E4-6BFD8F38066F}"/>
    <dgm:cxn modelId="{FD0B4AA9-BC48-4557-8309-723E52DF4E6F}" srcId="{38339FB0-E72C-41C6-B50E-F0AC88B19FB8}" destId="{A0EE0816-71FE-4855-B1E0-02990AF78A21}" srcOrd="0" destOrd="0" parTransId="{75674904-C66D-4634-9B49-059D96BD5483}" sibTransId="{A2DE86E6-72CD-4DC8-9624-4DD62F96EFAF}"/>
    <dgm:cxn modelId="{15B242EC-11A3-40F7-B2A4-A7E917E37951}" srcId="{614AF9F2-E1A1-4D10-882A-EB6B0D669FCA}" destId="{BE98D1AB-A280-4D0B-A815-73E57FD87EC3}" srcOrd="0" destOrd="0" parTransId="{CDDECA34-9841-4A92-959B-4DB892243F64}" sibTransId="{2FD537BC-8C4D-4BAF-9555-CDCB9FCAC8F1}"/>
    <dgm:cxn modelId="{605000A8-E9A8-4E12-A1C8-8FA726E7C9AE}" srcId="{946393D2-3BB5-4D19-BAF6-84B7339845C4}" destId="{7711325B-E859-44FE-8B41-57F9AFDCA54B}" srcOrd="1" destOrd="0" parTransId="{2BF8A7FD-5B45-414F-8537-22861CA0057A}" sibTransId="{A670FA7C-7403-44C0-BA19-83B2BA693E61}"/>
    <dgm:cxn modelId="{B4AC5442-42B3-4DDE-9C7F-651BA5C7165C}" type="presOf" srcId="{6B08672F-E0FF-490A-8A6A-EE15E9A347DB}" destId="{F6FE7E8E-883A-4C79-93F7-AEF9AEF9F9DE}" srcOrd="0" destOrd="0" presId="urn:microsoft.com/office/officeart/2005/8/layout/hierarchy4"/>
    <dgm:cxn modelId="{7C2E5991-6D03-4679-BB46-318B01A66142}" srcId="{F6F97186-B344-4193-9FE9-6DFB5403A289}" destId="{CD119780-6575-4106-AE5B-2CC6B48E5482}" srcOrd="0" destOrd="0" parTransId="{A99EC59D-97F4-424A-A28E-01E77005439E}" sibTransId="{3BBBAA4F-305C-4E5F-BBCB-DE1B8ED5978A}"/>
    <dgm:cxn modelId="{89C3E670-8CE8-4F35-8A69-5F87CD2D56F4}" type="presOf" srcId="{614AF9F2-E1A1-4D10-882A-EB6B0D669FCA}" destId="{6CE5FDB4-BFBB-4259-A330-B441199BCE24}" srcOrd="0" destOrd="0" presId="urn:microsoft.com/office/officeart/2005/8/layout/hierarchy4"/>
    <dgm:cxn modelId="{32B597BF-8C0B-4ECF-A794-57787576AC70}" type="presOf" srcId="{8536FD6B-8AD2-4A43-B337-6FD60B3FD4B2}" destId="{85D767EC-FAE5-4312-B23F-9B41F2C6B7D7}" srcOrd="0" destOrd="0" presId="urn:microsoft.com/office/officeart/2005/8/layout/hierarchy4"/>
    <dgm:cxn modelId="{9C35BA3C-ACAC-48F5-941B-B8D637A6D8A8}" type="presOf" srcId="{4D9EF634-1BF2-4A35-90CA-8A6D73717D8F}" destId="{B35EEDEE-A63C-4DC0-9860-A34A7BFD903E}" srcOrd="0" destOrd="0" presId="urn:microsoft.com/office/officeart/2005/8/layout/hierarchy4"/>
    <dgm:cxn modelId="{8F1F720A-D988-4739-9FFF-05E5C9E9A372}" srcId="{A1BB5A2E-A45D-4F6A-B329-CD4782193917}" destId="{B34B6A16-5EF9-4B63-A5E4-12B190B34880}" srcOrd="0" destOrd="0" parTransId="{3047CE4C-FF19-4B45-8312-79C9A6EA38F8}" sibTransId="{844E05AD-2AB6-4319-9130-67827496C360}"/>
    <dgm:cxn modelId="{177B1604-DECB-437F-BD0A-A555EEF6E09F}" srcId="{CE075476-E9CA-4A59-A127-31223E8D37A1}" destId="{946393D2-3BB5-4D19-BAF6-84B7339845C4}" srcOrd="0" destOrd="0" parTransId="{6D4C3ED2-39E1-4137-9A50-9D8AF25F37D5}" sibTransId="{E900975D-4121-430B-8FA3-BEFE3EC45817}"/>
    <dgm:cxn modelId="{7BE0D55E-6323-4EB2-A9D6-82136EDA5BB2}" type="presOf" srcId="{1EB24ED6-8318-42F7-A9D6-D82438474064}" destId="{4F8FFF34-D04F-4EDB-B6E8-78ED95BECC76}" srcOrd="0" destOrd="0" presId="urn:microsoft.com/office/officeart/2005/8/layout/hierarchy4"/>
    <dgm:cxn modelId="{63612CDA-BBAA-48D8-BF07-558BDAD747A0}" srcId="{CD119780-6575-4106-AE5B-2CC6B48E5482}" destId="{93520637-36B3-4AB9-B949-92D55141E733}" srcOrd="0" destOrd="0" parTransId="{15E02305-DAD8-4809-8067-42DAD00486AD}" sibTransId="{59CBCFDE-87C7-4CA0-895C-10567390C816}"/>
    <dgm:cxn modelId="{81491584-AF29-4A41-A880-E8728934FEF0}" srcId="{88AF55BF-2C52-478B-8F7B-157C2C0B3B5C}" destId="{6B08672F-E0FF-490A-8A6A-EE15E9A347DB}" srcOrd="0" destOrd="0" parTransId="{C79FC32D-21F6-44D8-BB85-40E56683B653}" sibTransId="{1D61555D-5C35-4B12-BFFF-483B302CB699}"/>
    <dgm:cxn modelId="{FD36F6B4-3270-4488-A9B1-D7EA6930C0A1}" srcId="{8536FD6B-8AD2-4A43-B337-6FD60B3FD4B2}" destId="{DC722614-D910-48E5-B4DB-10C9FEEA1F64}" srcOrd="0" destOrd="0" parTransId="{717D88B6-8BDB-4F41-9877-821E0194E958}" sibTransId="{A9A42DA1-2B08-4E7D-A3ED-88FF9D735BF1}"/>
    <dgm:cxn modelId="{91EE41DD-3D34-4525-8B8A-AC9BAD6A700E}" srcId="{791EFB96-2A48-4A9C-BE1D-F031EA878AFE}" destId="{BEF973DE-6365-49F3-835F-CCBF08C4BF08}" srcOrd="0" destOrd="0" parTransId="{4114FF11-0257-4D42-AADC-1BE4D81731B2}" sibTransId="{94B6E5B7-7418-4AEA-A67A-36550A12FE23}"/>
    <dgm:cxn modelId="{995AA251-691C-43D2-8D49-C4118B15F9DF}" type="presOf" srcId="{CD119780-6575-4106-AE5B-2CC6B48E5482}" destId="{14BABD28-5047-47A3-A701-B7AFBBE28819}" srcOrd="0" destOrd="0" presId="urn:microsoft.com/office/officeart/2005/8/layout/hierarchy4"/>
    <dgm:cxn modelId="{D34A7E08-B601-4CB2-A864-E0FF78DAD03B}" type="presOf" srcId="{93520637-36B3-4AB9-B949-92D55141E733}" destId="{8E7E2D4A-62E6-4A23-A5DD-552A63903B64}" srcOrd="0" destOrd="0" presId="urn:microsoft.com/office/officeart/2005/8/layout/hierarchy4"/>
    <dgm:cxn modelId="{65F810FB-CCCE-4C87-9B6D-0297D4E74F4F}" type="presOf" srcId="{BEF973DE-6365-49F3-835F-CCBF08C4BF08}" destId="{9BB5BEDE-0A68-4B74-853B-ED035F285445}" srcOrd="0" destOrd="0" presId="urn:microsoft.com/office/officeart/2005/8/layout/hierarchy4"/>
    <dgm:cxn modelId="{C38E8795-CB70-4D9A-9446-1192A76BFB91}" srcId="{7711325B-E859-44FE-8B41-57F9AFDCA54B}" destId="{B27758F7-CCC5-4853-943C-C625AC5B9618}" srcOrd="0" destOrd="0" parTransId="{9938749E-0144-426C-8499-F0A7FBDF416A}" sibTransId="{34700083-B36F-462F-B323-1D0EB181521B}"/>
    <dgm:cxn modelId="{D51F2A70-7EBF-4818-86D0-612E6C52D36B}" type="presOf" srcId="{9A0A1B48-08CE-44F2-8C66-5814C06EE4CC}" destId="{41590EE3-70B4-4E0E-8D44-18EF1FD97F2E}" srcOrd="0" destOrd="0" presId="urn:microsoft.com/office/officeart/2005/8/layout/hierarchy4"/>
    <dgm:cxn modelId="{D7031719-A053-4977-A304-35D1B7C91424}" type="presOf" srcId="{F6F97186-B344-4193-9FE9-6DFB5403A289}" destId="{8A4A9CFA-AEA9-4F05-83EE-AD7DC19C36EB}" srcOrd="0" destOrd="0" presId="urn:microsoft.com/office/officeart/2005/8/layout/hierarchy4"/>
    <dgm:cxn modelId="{9BEDC972-5694-4E59-98F0-948F2EF4D361}" type="presOf" srcId="{CE075476-E9CA-4A59-A127-31223E8D37A1}" destId="{25DDEEC2-9BA5-4367-BB24-33CAA47BBC09}" srcOrd="0" destOrd="0" presId="urn:microsoft.com/office/officeart/2005/8/layout/hierarchy4"/>
    <dgm:cxn modelId="{FE47E0D0-8DFF-4112-BBE8-A70DFF092C08}" type="presOf" srcId="{760B7BB0-6CDC-4C42-A4D4-3948592E3CC2}" destId="{D0394572-BF2C-44BB-9A5E-1619CF8086D8}" srcOrd="0" destOrd="0" presId="urn:microsoft.com/office/officeart/2005/8/layout/hierarchy4"/>
    <dgm:cxn modelId="{A49E766F-437F-44F1-A4C1-58BBF78A7012}" type="presOf" srcId="{DC722614-D910-48E5-B4DB-10C9FEEA1F64}" destId="{0173EF90-65AC-40C1-BC63-3905C32CCBD3}" srcOrd="0" destOrd="0" presId="urn:microsoft.com/office/officeart/2005/8/layout/hierarchy4"/>
    <dgm:cxn modelId="{5BA4828B-CA0A-4DD7-BA23-AF56465333D3}" srcId="{6B08672F-E0FF-490A-8A6A-EE15E9A347DB}" destId="{38339FB0-E72C-41C6-B50E-F0AC88B19FB8}" srcOrd="0" destOrd="0" parTransId="{BCD2EDD9-D801-4E03-BB4B-D967153748FB}" sibTransId="{8F96F08A-9CC7-4FB6-A9E1-3EDCD9F33FD8}"/>
    <dgm:cxn modelId="{CC642076-0BC0-4FC5-8D1E-5726681A759D}" type="presOf" srcId="{88AF55BF-2C52-478B-8F7B-157C2C0B3B5C}" destId="{A222F7FC-2C70-4D44-8E21-34A02376492D}" srcOrd="0" destOrd="0" presId="urn:microsoft.com/office/officeart/2005/8/layout/hierarchy4"/>
    <dgm:cxn modelId="{F1D9D270-AECF-4F03-87DB-1FE8BCAFEC8D}" srcId="{9A0A1B48-08CE-44F2-8C66-5814C06EE4CC}" destId="{614AF9F2-E1A1-4D10-882A-EB6B0D669FCA}" srcOrd="0" destOrd="0" parTransId="{5B0591E8-42AF-40BA-A11A-3996F9B13E48}" sibTransId="{A52C1518-95AA-4EDF-99FF-93D999EDDD4A}"/>
    <dgm:cxn modelId="{9C500218-733C-43E7-BB06-892635C0F7E2}" srcId="{9C715FE5-31CA-4541-A958-D2C730C134E0}" destId="{8536FD6B-8AD2-4A43-B337-6FD60B3FD4B2}" srcOrd="0" destOrd="0" parTransId="{AE96D71A-01B8-4654-A8DF-88EC5108171C}" sibTransId="{60DD4894-6B75-4AA7-A724-54B5BA9C59B6}"/>
    <dgm:cxn modelId="{0DC76281-AE6D-4D6E-81A2-1B2B3B2AF0AA}" srcId="{93520637-36B3-4AB9-B949-92D55141E733}" destId="{44367D81-039C-4579-8E09-66CAF90F5041}" srcOrd="0" destOrd="0" parTransId="{67B6E404-88D1-4D88-A32E-7761881B20C7}" sibTransId="{F7E1C861-8795-4EA1-A76A-EE2CB6232346}"/>
    <dgm:cxn modelId="{DC448389-0E29-4918-B215-C9D32FE493A4}" type="presOf" srcId="{B34B6A16-5EF9-4B63-A5E4-12B190B34880}" destId="{C586111C-58B6-40AF-8D8A-60EE680572BA}" srcOrd="0" destOrd="0" presId="urn:microsoft.com/office/officeart/2005/8/layout/hierarchy4"/>
    <dgm:cxn modelId="{EE08F3E1-4048-489C-B5CE-A9EE78DAE2A6}" srcId="{BE98D1AB-A280-4D0B-A815-73E57FD87EC3}" destId="{4D9EF634-1BF2-4A35-90CA-8A6D73717D8F}" srcOrd="0" destOrd="0" parTransId="{D6488317-C95D-43C5-9B8A-714D8EF3A555}" sibTransId="{0BFC9299-BE1F-43E4-88A9-E9437E2FDE3A}"/>
    <dgm:cxn modelId="{7B705202-4EAC-440F-9549-F55C81091567}" type="presOf" srcId="{A1BB5A2E-A45D-4F6A-B329-CD4782193917}" destId="{33D6FFE4-E349-423D-A7F1-8E1A49A29AC4}" srcOrd="0" destOrd="0" presId="urn:microsoft.com/office/officeart/2005/8/layout/hierarchy4"/>
    <dgm:cxn modelId="{C706BDFA-AD3B-43C3-BCD0-C9FCE5DA2EB6}" type="presOf" srcId="{946393D2-3BB5-4D19-BAF6-84B7339845C4}" destId="{9DF12F5D-797B-4C71-93F7-7C835BFF7982}" srcOrd="0" destOrd="0" presId="urn:microsoft.com/office/officeart/2005/8/layout/hierarchy4"/>
    <dgm:cxn modelId="{12941072-D46A-43DC-AF02-4A1351E967EB}" srcId="{4D9EF634-1BF2-4A35-90CA-8A6D73717D8F}" destId="{30D4164A-77BD-4082-90FA-94DEA28292F9}" srcOrd="0" destOrd="0" parTransId="{76EA3304-4694-43B5-9430-085F265215D3}" sibTransId="{719D61AA-3576-4B4B-9B86-78D3FC03ED0E}"/>
    <dgm:cxn modelId="{7EF65F28-D3BD-47A6-B598-7FA7919AF313}" type="presOf" srcId="{5A6BA2F8-AB86-4FEA-9FCE-F9FA52A7F9A0}" destId="{EFD09625-1EEB-463A-9D51-52F09A5E039B}" srcOrd="0" destOrd="0" presId="urn:microsoft.com/office/officeart/2005/8/layout/hierarchy4"/>
    <dgm:cxn modelId="{357F3657-2E27-471A-8343-E42478B3E8CB}" type="presOf" srcId="{30D4164A-77BD-4082-90FA-94DEA28292F9}" destId="{6C2FB839-90B1-4C3A-BFA4-60802C25EC81}" srcOrd="0" destOrd="0" presId="urn:microsoft.com/office/officeart/2005/8/layout/hierarchy4"/>
    <dgm:cxn modelId="{E4F2792D-07C5-4C94-A5E2-650B4BA37CD8}" srcId="{5A6BA2F8-AB86-4FEA-9FCE-F9FA52A7F9A0}" destId="{A57325F4-ED51-4632-8210-EB7BB1A937E3}" srcOrd="1" destOrd="0" parTransId="{6150F581-7907-438C-A5FF-D5610DEF132F}" sibTransId="{E72CAC59-F6F2-42E5-B76B-89BAE641EF02}"/>
    <dgm:cxn modelId="{C330C185-18E5-496F-B84B-651AD597ABC1}" type="presOf" srcId="{B27758F7-CCC5-4853-943C-C625AC5B9618}" destId="{C1736FFF-D3A9-461C-843A-75D86022B9DC}" srcOrd="0" destOrd="0" presId="urn:microsoft.com/office/officeart/2005/8/layout/hierarchy4"/>
    <dgm:cxn modelId="{6738166E-1452-4A75-8F33-77A0EBB476DE}" srcId="{A0EE0816-71FE-4855-B1E0-02990AF78A21}" destId="{791EFB96-2A48-4A9C-BE1D-F031EA878AFE}" srcOrd="0" destOrd="0" parTransId="{1E8A2730-A5BA-46E9-A335-CB83EFC33D2E}" sibTransId="{13658E9D-3F3D-4273-992A-0B3786DB1FA2}"/>
    <dgm:cxn modelId="{85E56FFB-E071-40C7-BFC1-E9508A75A379}" srcId="{946393D2-3BB5-4D19-BAF6-84B7339845C4}" destId="{5A6BA2F8-AB86-4FEA-9FCE-F9FA52A7F9A0}" srcOrd="0" destOrd="0" parTransId="{6CA8BE2D-8B63-444F-91FB-8F9AAFFFD516}" sibTransId="{C6F24F42-97B0-4B65-A4C6-FEB3AD0E1596}"/>
    <dgm:cxn modelId="{96F21410-F5D3-4388-AE67-B00AAC68D7F5}" type="presOf" srcId="{7711325B-E859-44FE-8B41-57F9AFDCA54B}" destId="{576C6983-4618-426C-8177-DEA9FE3AC4EB}" srcOrd="0" destOrd="0" presId="urn:microsoft.com/office/officeart/2005/8/layout/hierarchy4"/>
    <dgm:cxn modelId="{504CBCC5-6880-4223-B137-CDB32C035826}" type="presOf" srcId="{791EFB96-2A48-4A9C-BE1D-F031EA878AFE}" destId="{615F75F9-6DBD-4ECA-9FA4-52847E4C9098}" srcOrd="0" destOrd="0" presId="urn:microsoft.com/office/officeart/2005/8/layout/hierarchy4"/>
    <dgm:cxn modelId="{0BA4BC91-63D1-4150-A3D8-4B5CE4AAE016}" srcId="{5A6BA2F8-AB86-4FEA-9FCE-F9FA52A7F9A0}" destId="{88AF55BF-2C52-478B-8F7B-157C2C0B3B5C}" srcOrd="0" destOrd="0" parTransId="{864D3113-CD68-4C58-934C-D98B64584BCB}" sibTransId="{5BB4011B-E3FC-4057-A00E-8A9838BA3A59}"/>
    <dgm:cxn modelId="{EFB3A1CB-A03A-46D7-AD0D-486047743F54}" type="presOf" srcId="{A0EE0816-71FE-4855-B1E0-02990AF78A21}" destId="{4DC6FEF6-AA8E-4A28-95B0-4EA11C79CD95}" srcOrd="0" destOrd="0" presId="urn:microsoft.com/office/officeart/2005/8/layout/hierarchy4"/>
    <dgm:cxn modelId="{BAD825AD-8359-4076-A558-465F7DEE3BF0}" type="presOf" srcId="{A57325F4-ED51-4632-8210-EB7BB1A937E3}" destId="{98728C6C-700D-4AF5-919D-571D1B1C73D6}" srcOrd="0" destOrd="0" presId="urn:microsoft.com/office/officeart/2005/8/layout/hierarchy4"/>
    <dgm:cxn modelId="{F468E164-6F9F-44BE-9C21-1442BC7A13B0}" type="presOf" srcId="{44367D81-039C-4579-8E09-66CAF90F5041}" destId="{085136A3-D02F-461C-B31C-FD1D69D16759}" srcOrd="0" destOrd="0" presId="urn:microsoft.com/office/officeart/2005/8/layout/hierarchy4"/>
    <dgm:cxn modelId="{2F8A1EA9-8797-4812-8D5A-0785EDF5132C}" type="presOf" srcId="{BE98D1AB-A280-4D0B-A815-73E57FD87EC3}" destId="{89DC61A6-3199-4C88-A8D1-98ADCFDD3274}" srcOrd="0" destOrd="0" presId="urn:microsoft.com/office/officeart/2005/8/layout/hierarchy4"/>
    <dgm:cxn modelId="{3309F21D-4431-4903-BB3C-90427A73504C}" srcId="{44367D81-039C-4579-8E09-66CAF90F5041}" destId="{9C715FE5-31CA-4541-A958-D2C730C134E0}" srcOrd="0" destOrd="0" parTransId="{536A8C1B-37CE-4FCD-A098-830552423D53}" sibTransId="{B132F376-D606-4DE2-9BBB-04499697516A}"/>
    <dgm:cxn modelId="{EFA08DB9-2A00-43D3-B718-DCFAD41C9E5B}" srcId="{B27758F7-CCC5-4853-943C-C625AC5B9618}" destId="{A1BB5A2E-A45D-4F6A-B329-CD4782193917}" srcOrd="0" destOrd="0" parTransId="{64F31578-307B-4AF8-9DDD-FA0365BF46F7}" sibTransId="{EE696C4B-FDDD-492E-99F0-85F84DCD2C36}"/>
    <dgm:cxn modelId="{8C929AAA-9B6C-4DF4-9E6B-FB1A3CCF2352}" type="presParOf" srcId="{25DDEEC2-9BA5-4367-BB24-33CAA47BBC09}" destId="{87933F1B-038B-4A5D-83E8-61DBF60EC4B3}" srcOrd="0" destOrd="0" presId="urn:microsoft.com/office/officeart/2005/8/layout/hierarchy4"/>
    <dgm:cxn modelId="{2A05E243-1E08-49DB-942F-0E27B0A1E05C}" type="presParOf" srcId="{87933F1B-038B-4A5D-83E8-61DBF60EC4B3}" destId="{9DF12F5D-797B-4C71-93F7-7C835BFF7982}" srcOrd="0" destOrd="0" presId="urn:microsoft.com/office/officeart/2005/8/layout/hierarchy4"/>
    <dgm:cxn modelId="{11F4A0C2-6EB4-495F-8908-3613761B9A77}" type="presParOf" srcId="{87933F1B-038B-4A5D-83E8-61DBF60EC4B3}" destId="{BB51C614-670C-40C7-BCBD-B3150FB090FB}" srcOrd="1" destOrd="0" presId="urn:microsoft.com/office/officeart/2005/8/layout/hierarchy4"/>
    <dgm:cxn modelId="{CC82F4EA-1490-4AED-A115-3ACC59062B6B}" type="presParOf" srcId="{87933F1B-038B-4A5D-83E8-61DBF60EC4B3}" destId="{B74154C5-AFFE-498C-8E4C-911D7456AC97}" srcOrd="2" destOrd="0" presId="urn:microsoft.com/office/officeart/2005/8/layout/hierarchy4"/>
    <dgm:cxn modelId="{DC71007A-691F-49A3-8B5A-F955A80FF926}" type="presParOf" srcId="{B74154C5-AFFE-498C-8E4C-911D7456AC97}" destId="{AA6E5317-C9D5-49D6-9218-04A9A8CDF9E8}" srcOrd="0" destOrd="0" presId="urn:microsoft.com/office/officeart/2005/8/layout/hierarchy4"/>
    <dgm:cxn modelId="{7791D67E-E565-46C1-9957-7AE3610E7979}" type="presParOf" srcId="{AA6E5317-C9D5-49D6-9218-04A9A8CDF9E8}" destId="{EFD09625-1EEB-463A-9D51-52F09A5E039B}" srcOrd="0" destOrd="0" presId="urn:microsoft.com/office/officeart/2005/8/layout/hierarchy4"/>
    <dgm:cxn modelId="{CBB78C7E-40CD-427B-9868-A992FBCC85EF}" type="presParOf" srcId="{AA6E5317-C9D5-49D6-9218-04A9A8CDF9E8}" destId="{D65A41FF-7035-4133-9240-517AEBC67369}" srcOrd="1" destOrd="0" presId="urn:microsoft.com/office/officeart/2005/8/layout/hierarchy4"/>
    <dgm:cxn modelId="{7714F48B-D8F2-40B0-89A4-8912910C017B}" type="presParOf" srcId="{AA6E5317-C9D5-49D6-9218-04A9A8CDF9E8}" destId="{ED986375-36F5-4143-A5F0-85653599471E}" srcOrd="2" destOrd="0" presId="urn:microsoft.com/office/officeart/2005/8/layout/hierarchy4"/>
    <dgm:cxn modelId="{84ECBFF5-325A-4939-A2A9-6F1D9FEC4E1A}" type="presParOf" srcId="{ED986375-36F5-4143-A5F0-85653599471E}" destId="{3DBCE625-CEFD-4EF1-944D-CC5E1F9EB348}" srcOrd="0" destOrd="0" presId="urn:microsoft.com/office/officeart/2005/8/layout/hierarchy4"/>
    <dgm:cxn modelId="{9DDBE544-D115-42DC-AE7E-5E889E730ACB}" type="presParOf" srcId="{3DBCE625-CEFD-4EF1-944D-CC5E1F9EB348}" destId="{A222F7FC-2C70-4D44-8E21-34A02376492D}" srcOrd="0" destOrd="0" presId="urn:microsoft.com/office/officeart/2005/8/layout/hierarchy4"/>
    <dgm:cxn modelId="{9C4F779C-1C67-42D1-8BD5-A60C556A59C5}" type="presParOf" srcId="{3DBCE625-CEFD-4EF1-944D-CC5E1F9EB348}" destId="{F0163781-30A9-4492-8F46-0B375E77D606}" srcOrd="1" destOrd="0" presId="urn:microsoft.com/office/officeart/2005/8/layout/hierarchy4"/>
    <dgm:cxn modelId="{51857958-C878-4DB6-96AD-B0F987ED7F2D}" type="presParOf" srcId="{3DBCE625-CEFD-4EF1-944D-CC5E1F9EB348}" destId="{6207E762-9DCF-4231-A9C6-08BD43E83D20}" srcOrd="2" destOrd="0" presId="urn:microsoft.com/office/officeart/2005/8/layout/hierarchy4"/>
    <dgm:cxn modelId="{E5F2D17D-0500-4EEF-902B-38573AF383A6}" type="presParOf" srcId="{6207E762-9DCF-4231-A9C6-08BD43E83D20}" destId="{CFAF5DA1-06E5-4585-BDBB-446033F9BE23}" srcOrd="0" destOrd="0" presId="urn:microsoft.com/office/officeart/2005/8/layout/hierarchy4"/>
    <dgm:cxn modelId="{2453B7E9-97DA-4D30-93A7-69149731751F}" type="presParOf" srcId="{CFAF5DA1-06E5-4585-BDBB-446033F9BE23}" destId="{F6FE7E8E-883A-4C79-93F7-AEF9AEF9F9DE}" srcOrd="0" destOrd="0" presId="urn:microsoft.com/office/officeart/2005/8/layout/hierarchy4"/>
    <dgm:cxn modelId="{4563AE52-4A2C-4C59-8957-4106ACA88AC4}" type="presParOf" srcId="{CFAF5DA1-06E5-4585-BDBB-446033F9BE23}" destId="{F4A7653C-2830-4B7A-B97A-E0B91F2A457A}" srcOrd="1" destOrd="0" presId="urn:microsoft.com/office/officeart/2005/8/layout/hierarchy4"/>
    <dgm:cxn modelId="{08427D4B-7F0A-49B9-A29C-E75CFBFC5BC9}" type="presParOf" srcId="{CFAF5DA1-06E5-4585-BDBB-446033F9BE23}" destId="{E69FA2EB-A010-4E64-83A0-722237B7A7E1}" srcOrd="2" destOrd="0" presId="urn:microsoft.com/office/officeart/2005/8/layout/hierarchy4"/>
    <dgm:cxn modelId="{FA86B2B4-DF09-47E7-BD24-1E9477ECF25C}" type="presParOf" srcId="{E69FA2EB-A010-4E64-83A0-722237B7A7E1}" destId="{67CE9756-A8D0-45D9-86D8-03109F5CBCE9}" srcOrd="0" destOrd="0" presId="urn:microsoft.com/office/officeart/2005/8/layout/hierarchy4"/>
    <dgm:cxn modelId="{844E3970-AC91-4225-A932-EE7643C70434}" type="presParOf" srcId="{67CE9756-A8D0-45D9-86D8-03109F5CBCE9}" destId="{B0232F34-051D-481D-9CC7-7CFB0339C454}" srcOrd="0" destOrd="0" presId="urn:microsoft.com/office/officeart/2005/8/layout/hierarchy4"/>
    <dgm:cxn modelId="{94D051BE-A146-413C-89F6-6CDF3BB47535}" type="presParOf" srcId="{67CE9756-A8D0-45D9-86D8-03109F5CBCE9}" destId="{571A3C60-BC49-49D1-BCCE-B160FCDBC262}" srcOrd="1" destOrd="0" presId="urn:microsoft.com/office/officeart/2005/8/layout/hierarchy4"/>
    <dgm:cxn modelId="{9DDE8FED-23AA-4023-A13E-2A32449FD468}" type="presParOf" srcId="{67CE9756-A8D0-45D9-86D8-03109F5CBCE9}" destId="{03D9FDDF-6FEE-4AC3-8403-A2D130230B08}" srcOrd="2" destOrd="0" presId="urn:microsoft.com/office/officeart/2005/8/layout/hierarchy4"/>
    <dgm:cxn modelId="{AC40499A-84A6-478E-B789-707E82EB4CDF}" type="presParOf" srcId="{03D9FDDF-6FEE-4AC3-8403-A2D130230B08}" destId="{A97F1489-052C-4C38-86B7-BC4BB90AC75E}" srcOrd="0" destOrd="0" presId="urn:microsoft.com/office/officeart/2005/8/layout/hierarchy4"/>
    <dgm:cxn modelId="{B3F9CACE-8C54-48DB-87D5-8521424B358A}" type="presParOf" srcId="{A97F1489-052C-4C38-86B7-BC4BB90AC75E}" destId="{4DC6FEF6-AA8E-4A28-95B0-4EA11C79CD95}" srcOrd="0" destOrd="0" presId="urn:microsoft.com/office/officeart/2005/8/layout/hierarchy4"/>
    <dgm:cxn modelId="{CA98AF43-9343-4188-B4D9-9BFDFA89A0B1}" type="presParOf" srcId="{A97F1489-052C-4C38-86B7-BC4BB90AC75E}" destId="{A86EFF89-E9BD-466E-8956-F5C947F3F307}" srcOrd="1" destOrd="0" presId="urn:microsoft.com/office/officeart/2005/8/layout/hierarchy4"/>
    <dgm:cxn modelId="{6A4CE470-8D02-4C93-9564-E60AC2982D39}" type="presParOf" srcId="{A97F1489-052C-4C38-86B7-BC4BB90AC75E}" destId="{63BC19EF-6235-4CE4-A4BA-F52EF090EA43}" srcOrd="2" destOrd="0" presId="urn:microsoft.com/office/officeart/2005/8/layout/hierarchy4"/>
    <dgm:cxn modelId="{37EE8ADC-C4ED-4328-82C7-D822B0911D01}" type="presParOf" srcId="{63BC19EF-6235-4CE4-A4BA-F52EF090EA43}" destId="{73293728-592E-4338-AB87-2AC4FCED647C}" srcOrd="0" destOrd="0" presId="urn:microsoft.com/office/officeart/2005/8/layout/hierarchy4"/>
    <dgm:cxn modelId="{40069A8F-E450-4AAF-9F86-3D9E960707CD}" type="presParOf" srcId="{73293728-592E-4338-AB87-2AC4FCED647C}" destId="{615F75F9-6DBD-4ECA-9FA4-52847E4C9098}" srcOrd="0" destOrd="0" presId="urn:microsoft.com/office/officeart/2005/8/layout/hierarchy4"/>
    <dgm:cxn modelId="{C6E69B58-636E-4A18-866E-8A07587AD87F}" type="presParOf" srcId="{73293728-592E-4338-AB87-2AC4FCED647C}" destId="{B8C8B5A2-76C8-4678-86AB-DBE9F295BAD2}" srcOrd="1" destOrd="0" presId="urn:microsoft.com/office/officeart/2005/8/layout/hierarchy4"/>
    <dgm:cxn modelId="{A0595BB4-D3AC-42EB-9C77-0B02B0E0E54E}" type="presParOf" srcId="{73293728-592E-4338-AB87-2AC4FCED647C}" destId="{C877937E-BF6D-4EE3-A84E-C485A4A82125}" srcOrd="2" destOrd="0" presId="urn:microsoft.com/office/officeart/2005/8/layout/hierarchy4"/>
    <dgm:cxn modelId="{ED53C7C7-ECEA-4C54-925F-44AE745FBBE2}" type="presParOf" srcId="{C877937E-BF6D-4EE3-A84E-C485A4A82125}" destId="{E5FAF1B6-DF8B-41BB-9450-959403177014}" srcOrd="0" destOrd="0" presId="urn:microsoft.com/office/officeart/2005/8/layout/hierarchy4"/>
    <dgm:cxn modelId="{8CF6CF22-9DF7-4615-BE05-29AFA9EAB1CE}" type="presParOf" srcId="{E5FAF1B6-DF8B-41BB-9450-959403177014}" destId="{9BB5BEDE-0A68-4B74-853B-ED035F285445}" srcOrd="0" destOrd="0" presId="urn:microsoft.com/office/officeart/2005/8/layout/hierarchy4"/>
    <dgm:cxn modelId="{F6379D87-B9D7-43E7-A76B-95BD0902D185}" type="presParOf" srcId="{E5FAF1B6-DF8B-41BB-9450-959403177014}" destId="{14EB2D3E-8D0A-4478-B85E-864C8F700D89}" srcOrd="1" destOrd="0" presId="urn:microsoft.com/office/officeart/2005/8/layout/hierarchy4"/>
    <dgm:cxn modelId="{19F5D166-DFFB-477E-9076-FC5782474B87}" type="presParOf" srcId="{E5FAF1B6-DF8B-41BB-9450-959403177014}" destId="{F76323CD-0211-4D0A-9436-5011E89DC58D}" srcOrd="2" destOrd="0" presId="urn:microsoft.com/office/officeart/2005/8/layout/hierarchy4"/>
    <dgm:cxn modelId="{817A2269-D1C1-40C5-B639-0CB97EBAC119}" type="presParOf" srcId="{F76323CD-0211-4D0A-9436-5011E89DC58D}" destId="{229A73DC-6CC6-4786-8845-25809D353107}" srcOrd="0" destOrd="0" presId="urn:microsoft.com/office/officeart/2005/8/layout/hierarchy4"/>
    <dgm:cxn modelId="{D2DC0F0D-5C57-4D68-A9F4-10D3AA97C49F}" type="presParOf" srcId="{229A73DC-6CC6-4786-8845-25809D353107}" destId="{D0394572-BF2C-44BB-9A5E-1619CF8086D8}" srcOrd="0" destOrd="0" presId="urn:microsoft.com/office/officeart/2005/8/layout/hierarchy4"/>
    <dgm:cxn modelId="{F5F43958-E8F9-4C8F-BD11-4F1D26F7C4B2}" type="presParOf" srcId="{229A73DC-6CC6-4786-8845-25809D353107}" destId="{2B2CDC6D-E68E-49E9-AD6C-8AE4487E1E75}" srcOrd="1" destOrd="0" presId="urn:microsoft.com/office/officeart/2005/8/layout/hierarchy4"/>
    <dgm:cxn modelId="{1030465C-4471-4A2B-980C-D9F30F7876CC}" type="presParOf" srcId="{229A73DC-6CC6-4786-8845-25809D353107}" destId="{E37820FE-BEC5-4BB7-9E41-E2B17ED92E62}" srcOrd="2" destOrd="0" presId="urn:microsoft.com/office/officeart/2005/8/layout/hierarchy4"/>
    <dgm:cxn modelId="{4375B69F-AD9C-44B5-9B70-01AAA9F35EE7}" type="presParOf" srcId="{E37820FE-BEC5-4BB7-9E41-E2B17ED92E62}" destId="{D8877AE0-E91C-48A5-BBE9-F3AF2AB45D03}" srcOrd="0" destOrd="0" presId="urn:microsoft.com/office/officeart/2005/8/layout/hierarchy4"/>
    <dgm:cxn modelId="{FE9C1C52-1D20-4265-9A49-897D8208100F}" type="presParOf" srcId="{D8877AE0-E91C-48A5-BBE9-F3AF2AB45D03}" destId="{4F8FFF34-D04F-4EDB-B6E8-78ED95BECC76}" srcOrd="0" destOrd="0" presId="urn:microsoft.com/office/officeart/2005/8/layout/hierarchy4"/>
    <dgm:cxn modelId="{A67AB482-BA53-4C2C-9E17-2BC0D4D797F6}" type="presParOf" srcId="{D8877AE0-E91C-48A5-BBE9-F3AF2AB45D03}" destId="{7BD644E5-730C-4769-BE26-4A7A687D497F}" srcOrd="1" destOrd="0" presId="urn:microsoft.com/office/officeart/2005/8/layout/hierarchy4"/>
    <dgm:cxn modelId="{7C78C3E1-6B67-48C5-AC70-CA196A36B7BA}" type="presParOf" srcId="{ED986375-36F5-4143-A5F0-85653599471E}" destId="{9F687AEC-AB3B-4512-84AB-9EF38359FE99}" srcOrd="1" destOrd="0" presId="urn:microsoft.com/office/officeart/2005/8/layout/hierarchy4"/>
    <dgm:cxn modelId="{665DC79E-4A7A-4D66-A7EC-B76B08FAB6D3}" type="presParOf" srcId="{ED986375-36F5-4143-A5F0-85653599471E}" destId="{113415A5-E91F-4FE8-9BF8-30244626B0BF}" srcOrd="2" destOrd="0" presId="urn:microsoft.com/office/officeart/2005/8/layout/hierarchy4"/>
    <dgm:cxn modelId="{91E396D7-601B-4D4D-9FAF-222AC01F97D0}" type="presParOf" srcId="{113415A5-E91F-4FE8-9BF8-30244626B0BF}" destId="{98728C6C-700D-4AF5-919D-571D1B1C73D6}" srcOrd="0" destOrd="0" presId="urn:microsoft.com/office/officeart/2005/8/layout/hierarchy4"/>
    <dgm:cxn modelId="{F57D02C7-6CC9-4F3D-A606-30496D097CA5}" type="presParOf" srcId="{113415A5-E91F-4FE8-9BF8-30244626B0BF}" destId="{7DA4393A-B616-4187-9FD5-5855AF709139}" srcOrd="1" destOrd="0" presId="urn:microsoft.com/office/officeart/2005/8/layout/hierarchy4"/>
    <dgm:cxn modelId="{34789604-F2E7-44D7-8255-C7BB9EFCF0BF}" type="presParOf" srcId="{113415A5-E91F-4FE8-9BF8-30244626B0BF}" destId="{5DBF41F9-76A7-4B1D-8947-AD1CA93918D7}" srcOrd="2" destOrd="0" presId="urn:microsoft.com/office/officeart/2005/8/layout/hierarchy4"/>
    <dgm:cxn modelId="{FA15EA88-788E-41E3-9B1C-A9F5E7F52803}" type="presParOf" srcId="{5DBF41F9-76A7-4B1D-8947-AD1CA93918D7}" destId="{AE066C26-0F89-4F74-8EEE-568A145904EB}" srcOrd="0" destOrd="0" presId="urn:microsoft.com/office/officeart/2005/8/layout/hierarchy4"/>
    <dgm:cxn modelId="{0BADFE50-CE29-414E-9876-671B1F89B93F}" type="presParOf" srcId="{AE066C26-0F89-4F74-8EEE-568A145904EB}" destId="{8A4A9CFA-AEA9-4F05-83EE-AD7DC19C36EB}" srcOrd="0" destOrd="0" presId="urn:microsoft.com/office/officeart/2005/8/layout/hierarchy4"/>
    <dgm:cxn modelId="{A2512773-2978-4C06-938C-DAB6A0D4367B}" type="presParOf" srcId="{AE066C26-0F89-4F74-8EEE-568A145904EB}" destId="{895BD70D-9B23-4D1F-955D-1C23DF0F0579}" srcOrd="1" destOrd="0" presId="urn:microsoft.com/office/officeart/2005/8/layout/hierarchy4"/>
    <dgm:cxn modelId="{68D40611-8EC2-4CD5-A73E-86EAFA67BB1A}" type="presParOf" srcId="{AE066C26-0F89-4F74-8EEE-568A145904EB}" destId="{74FFA38C-DB40-401A-8BBA-313CB5741F28}" srcOrd="2" destOrd="0" presId="urn:microsoft.com/office/officeart/2005/8/layout/hierarchy4"/>
    <dgm:cxn modelId="{DDD6AFD8-AF80-4199-82B5-0374D60261EF}" type="presParOf" srcId="{74FFA38C-DB40-401A-8BBA-313CB5741F28}" destId="{0149EBE6-AA59-4F78-AF18-137F8047AB47}" srcOrd="0" destOrd="0" presId="urn:microsoft.com/office/officeart/2005/8/layout/hierarchy4"/>
    <dgm:cxn modelId="{9C4D2102-76DE-4789-AEAE-B41B9F04AB18}" type="presParOf" srcId="{0149EBE6-AA59-4F78-AF18-137F8047AB47}" destId="{14BABD28-5047-47A3-A701-B7AFBBE28819}" srcOrd="0" destOrd="0" presId="urn:microsoft.com/office/officeart/2005/8/layout/hierarchy4"/>
    <dgm:cxn modelId="{922528FF-3AE4-4A39-B003-F9CE64DDF767}" type="presParOf" srcId="{0149EBE6-AA59-4F78-AF18-137F8047AB47}" destId="{3F489D25-51FA-4C91-9DDF-6BA1DB51256D}" srcOrd="1" destOrd="0" presId="urn:microsoft.com/office/officeart/2005/8/layout/hierarchy4"/>
    <dgm:cxn modelId="{1B9A3A50-34D6-4760-B892-DF1FF8DB78B0}" type="presParOf" srcId="{0149EBE6-AA59-4F78-AF18-137F8047AB47}" destId="{D0D594F6-8533-4A50-8AE7-20755C3BFFA9}" srcOrd="2" destOrd="0" presId="urn:microsoft.com/office/officeart/2005/8/layout/hierarchy4"/>
    <dgm:cxn modelId="{5CF955E9-AE07-480D-9F7F-4B405953019A}" type="presParOf" srcId="{D0D594F6-8533-4A50-8AE7-20755C3BFFA9}" destId="{25C7D557-F0AE-4C4E-8B80-BC2468777DC6}" srcOrd="0" destOrd="0" presId="urn:microsoft.com/office/officeart/2005/8/layout/hierarchy4"/>
    <dgm:cxn modelId="{4D918914-82A6-484E-A8F7-D8DE83C121CA}" type="presParOf" srcId="{25C7D557-F0AE-4C4E-8B80-BC2468777DC6}" destId="{8E7E2D4A-62E6-4A23-A5DD-552A63903B64}" srcOrd="0" destOrd="0" presId="urn:microsoft.com/office/officeart/2005/8/layout/hierarchy4"/>
    <dgm:cxn modelId="{F50887CE-0CE5-406D-9AC7-12B5754AB4F7}" type="presParOf" srcId="{25C7D557-F0AE-4C4E-8B80-BC2468777DC6}" destId="{9B983630-5D09-45D7-92AD-109BAA43CF48}" srcOrd="1" destOrd="0" presId="urn:microsoft.com/office/officeart/2005/8/layout/hierarchy4"/>
    <dgm:cxn modelId="{885A311E-64C1-4412-BEBA-8C85318198F9}" type="presParOf" srcId="{25C7D557-F0AE-4C4E-8B80-BC2468777DC6}" destId="{B338BAF6-59FE-4215-B697-18ED9B1E550D}" srcOrd="2" destOrd="0" presId="urn:microsoft.com/office/officeart/2005/8/layout/hierarchy4"/>
    <dgm:cxn modelId="{5FDE8BCE-D2AA-453E-8741-419F0A7919F9}" type="presParOf" srcId="{B338BAF6-59FE-4215-B697-18ED9B1E550D}" destId="{C2D8D153-FBF9-44C5-B447-F4BF501D8FA1}" srcOrd="0" destOrd="0" presId="urn:microsoft.com/office/officeart/2005/8/layout/hierarchy4"/>
    <dgm:cxn modelId="{AD5BEEDF-1AE6-4FF4-B97C-356CF4617EE2}" type="presParOf" srcId="{C2D8D153-FBF9-44C5-B447-F4BF501D8FA1}" destId="{085136A3-D02F-461C-B31C-FD1D69D16759}" srcOrd="0" destOrd="0" presId="urn:microsoft.com/office/officeart/2005/8/layout/hierarchy4"/>
    <dgm:cxn modelId="{417F5B09-C39C-4B60-8DB5-0A798B03714B}" type="presParOf" srcId="{C2D8D153-FBF9-44C5-B447-F4BF501D8FA1}" destId="{DCA6CF81-D743-4AD3-A3A1-3DF9D9BFBC77}" srcOrd="1" destOrd="0" presId="urn:microsoft.com/office/officeart/2005/8/layout/hierarchy4"/>
    <dgm:cxn modelId="{D6647766-9B40-4BB7-A6C6-0EE344CF0FA2}" type="presParOf" srcId="{C2D8D153-FBF9-44C5-B447-F4BF501D8FA1}" destId="{8A9FECDA-0971-4926-9F35-6C36E65B14A9}" srcOrd="2" destOrd="0" presId="urn:microsoft.com/office/officeart/2005/8/layout/hierarchy4"/>
    <dgm:cxn modelId="{AFFA0A24-E539-4E87-AA3A-192F48D3C4DD}" type="presParOf" srcId="{8A9FECDA-0971-4926-9F35-6C36E65B14A9}" destId="{4A1D7939-C139-4889-AA8A-C0FC12630CEE}" srcOrd="0" destOrd="0" presId="urn:microsoft.com/office/officeart/2005/8/layout/hierarchy4"/>
    <dgm:cxn modelId="{480308BE-52D5-4016-BF2D-D85AC53AD977}" type="presParOf" srcId="{4A1D7939-C139-4889-AA8A-C0FC12630CEE}" destId="{2BC9EB28-F68D-4321-836D-A642C2C0DAB1}" srcOrd="0" destOrd="0" presId="urn:microsoft.com/office/officeart/2005/8/layout/hierarchy4"/>
    <dgm:cxn modelId="{BC8F35F1-1A07-4888-93D6-FC40D9BB5556}" type="presParOf" srcId="{4A1D7939-C139-4889-AA8A-C0FC12630CEE}" destId="{27FCCA56-038C-4613-B7B2-16CD590F385E}" srcOrd="1" destOrd="0" presId="urn:microsoft.com/office/officeart/2005/8/layout/hierarchy4"/>
    <dgm:cxn modelId="{2CED3175-3FA1-4C03-8545-E86670B00EEC}" type="presParOf" srcId="{4A1D7939-C139-4889-AA8A-C0FC12630CEE}" destId="{7F93EC46-9C8D-4119-8F52-CCFA2BE3D856}" srcOrd="2" destOrd="0" presId="urn:microsoft.com/office/officeart/2005/8/layout/hierarchy4"/>
    <dgm:cxn modelId="{A38CBBA7-D58C-44BC-9E14-2315470FC730}" type="presParOf" srcId="{7F93EC46-9C8D-4119-8F52-CCFA2BE3D856}" destId="{57E5281D-099B-4146-8847-39F267019B93}" srcOrd="0" destOrd="0" presId="urn:microsoft.com/office/officeart/2005/8/layout/hierarchy4"/>
    <dgm:cxn modelId="{11709DF3-EA83-4BF9-8235-5F3811D9B68E}" type="presParOf" srcId="{57E5281D-099B-4146-8847-39F267019B93}" destId="{85D767EC-FAE5-4312-B23F-9B41F2C6B7D7}" srcOrd="0" destOrd="0" presId="urn:microsoft.com/office/officeart/2005/8/layout/hierarchy4"/>
    <dgm:cxn modelId="{09679BB0-F396-4613-B86F-B35663972AD9}" type="presParOf" srcId="{57E5281D-099B-4146-8847-39F267019B93}" destId="{A9B5E747-E89C-44EE-90A6-8904E34D8B12}" srcOrd="1" destOrd="0" presId="urn:microsoft.com/office/officeart/2005/8/layout/hierarchy4"/>
    <dgm:cxn modelId="{90F916D8-3243-480F-8027-CB8A0BC1ED63}" type="presParOf" srcId="{57E5281D-099B-4146-8847-39F267019B93}" destId="{E795CE46-C816-4100-AC67-9520DA742BDE}" srcOrd="2" destOrd="0" presId="urn:microsoft.com/office/officeart/2005/8/layout/hierarchy4"/>
    <dgm:cxn modelId="{28226442-0727-4D93-9423-214428550946}" type="presParOf" srcId="{E795CE46-C816-4100-AC67-9520DA742BDE}" destId="{AF157ACE-04CF-46AC-BBA4-4513DAC2FEED}" srcOrd="0" destOrd="0" presId="urn:microsoft.com/office/officeart/2005/8/layout/hierarchy4"/>
    <dgm:cxn modelId="{1458C7B0-FDED-428E-ADF6-A3F7E928A2DC}" type="presParOf" srcId="{AF157ACE-04CF-46AC-BBA4-4513DAC2FEED}" destId="{0173EF90-65AC-40C1-BC63-3905C32CCBD3}" srcOrd="0" destOrd="0" presId="urn:microsoft.com/office/officeart/2005/8/layout/hierarchy4"/>
    <dgm:cxn modelId="{94F634B9-B362-439A-A141-8772DC234FAD}" type="presParOf" srcId="{AF157ACE-04CF-46AC-BBA4-4513DAC2FEED}" destId="{074A374B-49A7-4B87-A7E3-020A459817C7}" srcOrd="1" destOrd="0" presId="urn:microsoft.com/office/officeart/2005/8/layout/hierarchy4"/>
    <dgm:cxn modelId="{3A596E02-9E7A-47DE-B631-82F6E966664C}" type="presParOf" srcId="{B74154C5-AFFE-498C-8E4C-911D7456AC97}" destId="{694C6A3E-E1B4-4940-ABED-A0BE47161CCE}" srcOrd="1" destOrd="0" presId="urn:microsoft.com/office/officeart/2005/8/layout/hierarchy4"/>
    <dgm:cxn modelId="{B2B73FA9-7310-42F9-9230-64A5B9F050B3}" type="presParOf" srcId="{B74154C5-AFFE-498C-8E4C-911D7456AC97}" destId="{22BDFE06-8D1B-4C76-8FF0-2DABD4B35522}" srcOrd="2" destOrd="0" presId="urn:microsoft.com/office/officeart/2005/8/layout/hierarchy4"/>
    <dgm:cxn modelId="{91F96E51-547B-46D8-9675-4D06C3D63D51}" type="presParOf" srcId="{22BDFE06-8D1B-4C76-8FF0-2DABD4B35522}" destId="{576C6983-4618-426C-8177-DEA9FE3AC4EB}" srcOrd="0" destOrd="0" presId="urn:microsoft.com/office/officeart/2005/8/layout/hierarchy4"/>
    <dgm:cxn modelId="{C36C5CB0-AC2D-4DD1-A66B-A44811DEBF75}" type="presParOf" srcId="{22BDFE06-8D1B-4C76-8FF0-2DABD4B35522}" destId="{498D5BED-6816-45E0-A418-8DCFF49902AF}" srcOrd="1" destOrd="0" presId="urn:microsoft.com/office/officeart/2005/8/layout/hierarchy4"/>
    <dgm:cxn modelId="{390DA057-2423-4BD0-841C-4CE6C9C39DD4}" type="presParOf" srcId="{22BDFE06-8D1B-4C76-8FF0-2DABD4B35522}" destId="{508A389B-C0F5-43D4-BD46-7C9F058EB2F7}" srcOrd="2" destOrd="0" presId="urn:microsoft.com/office/officeart/2005/8/layout/hierarchy4"/>
    <dgm:cxn modelId="{C401B1AB-8086-4746-913F-02D102E9CD55}" type="presParOf" srcId="{508A389B-C0F5-43D4-BD46-7C9F058EB2F7}" destId="{4BE30B0A-6BC4-4384-8F26-09633F1C2F67}" srcOrd="0" destOrd="0" presId="urn:microsoft.com/office/officeart/2005/8/layout/hierarchy4"/>
    <dgm:cxn modelId="{F922884B-2202-4459-A879-FD59B7AEF374}" type="presParOf" srcId="{4BE30B0A-6BC4-4384-8F26-09633F1C2F67}" destId="{C1736FFF-D3A9-461C-843A-75D86022B9DC}" srcOrd="0" destOrd="0" presId="urn:microsoft.com/office/officeart/2005/8/layout/hierarchy4"/>
    <dgm:cxn modelId="{A4EB5236-57F5-46CC-BB3C-B04D50074CC8}" type="presParOf" srcId="{4BE30B0A-6BC4-4384-8F26-09633F1C2F67}" destId="{45FD02FA-D649-4107-81C7-BA7596601166}" srcOrd="1" destOrd="0" presId="urn:microsoft.com/office/officeart/2005/8/layout/hierarchy4"/>
    <dgm:cxn modelId="{63B661BF-5991-4E5E-AFDD-1E6589125497}" type="presParOf" srcId="{4BE30B0A-6BC4-4384-8F26-09633F1C2F67}" destId="{62BDDD9A-D02D-4EC9-9A51-1238D67179B7}" srcOrd="2" destOrd="0" presId="urn:microsoft.com/office/officeart/2005/8/layout/hierarchy4"/>
    <dgm:cxn modelId="{3B671DE6-2129-45F6-98DE-2423FF92E708}" type="presParOf" srcId="{62BDDD9A-D02D-4EC9-9A51-1238D67179B7}" destId="{244A4C12-9192-4253-93E3-A0FF0E338196}" srcOrd="0" destOrd="0" presId="urn:microsoft.com/office/officeart/2005/8/layout/hierarchy4"/>
    <dgm:cxn modelId="{9D0511AD-FAB1-438B-98E1-E18D2C366501}" type="presParOf" srcId="{244A4C12-9192-4253-93E3-A0FF0E338196}" destId="{33D6FFE4-E349-423D-A7F1-8E1A49A29AC4}" srcOrd="0" destOrd="0" presId="urn:microsoft.com/office/officeart/2005/8/layout/hierarchy4"/>
    <dgm:cxn modelId="{5BA52D86-967A-4DAA-A8A6-9391B96D5E74}" type="presParOf" srcId="{244A4C12-9192-4253-93E3-A0FF0E338196}" destId="{43C3D53A-843E-4C4F-9A60-8FB58F11DD4E}" srcOrd="1" destOrd="0" presId="urn:microsoft.com/office/officeart/2005/8/layout/hierarchy4"/>
    <dgm:cxn modelId="{DA562BDE-14BE-4749-8191-424390770E6F}" type="presParOf" srcId="{244A4C12-9192-4253-93E3-A0FF0E338196}" destId="{6E5BFFB0-6E2B-4011-9640-F6BAB03B9ADF}" srcOrd="2" destOrd="0" presId="urn:microsoft.com/office/officeart/2005/8/layout/hierarchy4"/>
    <dgm:cxn modelId="{D08582C1-1B14-440F-B81E-3A80394AD3D5}" type="presParOf" srcId="{6E5BFFB0-6E2B-4011-9640-F6BAB03B9ADF}" destId="{FF422C5A-2F9A-4C9D-854E-BFC785439DEC}" srcOrd="0" destOrd="0" presId="urn:microsoft.com/office/officeart/2005/8/layout/hierarchy4"/>
    <dgm:cxn modelId="{9617D66F-0F31-4ADA-9A22-32E8344D976B}" type="presParOf" srcId="{FF422C5A-2F9A-4C9D-854E-BFC785439DEC}" destId="{C586111C-58B6-40AF-8D8A-60EE680572BA}" srcOrd="0" destOrd="0" presId="urn:microsoft.com/office/officeart/2005/8/layout/hierarchy4"/>
    <dgm:cxn modelId="{2DD5C084-7BE4-4D8F-9624-F42A5666BA06}" type="presParOf" srcId="{FF422C5A-2F9A-4C9D-854E-BFC785439DEC}" destId="{A0E0AB26-1DEA-4D08-AD62-8A7E0816A59C}" srcOrd="1" destOrd="0" presId="urn:microsoft.com/office/officeart/2005/8/layout/hierarchy4"/>
    <dgm:cxn modelId="{54DCE583-9169-43D8-9DCF-1A8D7229EE48}" type="presParOf" srcId="{FF422C5A-2F9A-4C9D-854E-BFC785439DEC}" destId="{FFF447F9-BACE-4B19-B5DF-5D71FE61C4DC}" srcOrd="2" destOrd="0" presId="urn:microsoft.com/office/officeart/2005/8/layout/hierarchy4"/>
    <dgm:cxn modelId="{1344C2A5-F251-4BF7-8AD9-CCF8DD074387}" type="presParOf" srcId="{FFF447F9-BACE-4B19-B5DF-5D71FE61C4DC}" destId="{5106FDE3-AC3E-4615-8C4F-829EABC2C26C}" srcOrd="0" destOrd="0" presId="urn:microsoft.com/office/officeart/2005/8/layout/hierarchy4"/>
    <dgm:cxn modelId="{9300C5EC-EA07-4CEB-99F8-5120B9498ADA}" type="presParOf" srcId="{5106FDE3-AC3E-4615-8C4F-829EABC2C26C}" destId="{41590EE3-70B4-4E0E-8D44-18EF1FD97F2E}" srcOrd="0" destOrd="0" presId="urn:microsoft.com/office/officeart/2005/8/layout/hierarchy4"/>
    <dgm:cxn modelId="{44D3E584-752E-4B83-937E-B79A35B5602B}" type="presParOf" srcId="{5106FDE3-AC3E-4615-8C4F-829EABC2C26C}" destId="{58DAA9F4-0E18-4F78-BD4F-92D296477D35}" srcOrd="1" destOrd="0" presId="urn:microsoft.com/office/officeart/2005/8/layout/hierarchy4"/>
    <dgm:cxn modelId="{4ED862AC-F119-4B2E-841B-994AC5E7AE3A}" type="presParOf" srcId="{5106FDE3-AC3E-4615-8C4F-829EABC2C26C}" destId="{D1A4E4BA-FB74-44DD-88E4-672303AAC4FA}" srcOrd="2" destOrd="0" presId="urn:microsoft.com/office/officeart/2005/8/layout/hierarchy4"/>
    <dgm:cxn modelId="{50B699A6-86C6-4E35-8D20-4F736FA8331B}" type="presParOf" srcId="{D1A4E4BA-FB74-44DD-88E4-672303AAC4FA}" destId="{E5B57F09-2B59-4711-A8C9-974EF4149D9A}" srcOrd="0" destOrd="0" presId="urn:microsoft.com/office/officeart/2005/8/layout/hierarchy4"/>
    <dgm:cxn modelId="{EBFAFBF9-2162-4D11-862E-A665270805B2}" type="presParOf" srcId="{E5B57F09-2B59-4711-A8C9-974EF4149D9A}" destId="{6CE5FDB4-BFBB-4259-A330-B441199BCE24}" srcOrd="0" destOrd="0" presId="urn:microsoft.com/office/officeart/2005/8/layout/hierarchy4"/>
    <dgm:cxn modelId="{09BCCA9B-2651-47F1-9464-ECE3D84DFB62}" type="presParOf" srcId="{E5B57F09-2B59-4711-A8C9-974EF4149D9A}" destId="{333F826B-C233-4B5F-A398-764D3F47A1BA}" srcOrd="1" destOrd="0" presId="urn:microsoft.com/office/officeart/2005/8/layout/hierarchy4"/>
    <dgm:cxn modelId="{A10007B2-BCB2-45AB-97EC-70DF313071F4}" type="presParOf" srcId="{E5B57F09-2B59-4711-A8C9-974EF4149D9A}" destId="{E607D5B5-B0CE-46E0-84C5-F456BAF04EE4}" srcOrd="2" destOrd="0" presId="urn:microsoft.com/office/officeart/2005/8/layout/hierarchy4"/>
    <dgm:cxn modelId="{6E44FEF0-3330-4349-A066-E4F74389E8E6}" type="presParOf" srcId="{E607D5B5-B0CE-46E0-84C5-F456BAF04EE4}" destId="{F267116D-D0B1-4457-ABA0-2D94424C53E8}" srcOrd="0" destOrd="0" presId="urn:microsoft.com/office/officeart/2005/8/layout/hierarchy4"/>
    <dgm:cxn modelId="{FE126CBF-1BF7-4F4C-BABF-71D769AA9606}" type="presParOf" srcId="{F267116D-D0B1-4457-ABA0-2D94424C53E8}" destId="{89DC61A6-3199-4C88-A8D1-98ADCFDD3274}" srcOrd="0" destOrd="0" presId="urn:microsoft.com/office/officeart/2005/8/layout/hierarchy4"/>
    <dgm:cxn modelId="{98997168-3862-47BD-A844-9A0EB1592307}" type="presParOf" srcId="{F267116D-D0B1-4457-ABA0-2D94424C53E8}" destId="{911FD772-B984-413E-A468-8F0F3007E9F5}" srcOrd="1" destOrd="0" presId="urn:microsoft.com/office/officeart/2005/8/layout/hierarchy4"/>
    <dgm:cxn modelId="{7C78B324-E2C7-4FEE-9336-F119834AFCF1}" type="presParOf" srcId="{F267116D-D0B1-4457-ABA0-2D94424C53E8}" destId="{C7E808E6-5BB0-42AD-9568-7FA84FFA1273}" srcOrd="2" destOrd="0" presId="urn:microsoft.com/office/officeart/2005/8/layout/hierarchy4"/>
    <dgm:cxn modelId="{19842708-6362-4593-BD6C-AF71FAAD0985}" type="presParOf" srcId="{C7E808E6-5BB0-42AD-9568-7FA84FFA1273}" destId="{6143EFE8-4DC9-41D7-A90D-BEF4DD9D6775}" srcOrd="0" destOrd="0" presId="urn:microsoft.com/office/officeart/2005/8/layout/hierarchy4"/>
    <dgm:cxn modelId="{B8E5E91C-8050-4996-B8AD-0B8D38EC8DDF}" type="presParOf" srcId="{6143EFE8-4DC9-41D7-A90D-BEF4DD9D6775}" destId="{B35EEDEE-A63C-4DC0-9860-A34A7BFD903E}" srcOrd="0" destOrd="0" presId="urn:microsoft.com/office/officeart/2005/8/layout/hierarchy4"/>
    <dgm:cxn modelId="{3AA730E8-2F25-4828-8B85-056955FDAC41}" type="presParOf" srcId="{6143EFE8-4DC9-41D7-A90D-BEF4DD9D6775}" destId="{DE95F23C-C4B0-414E-84D4-9F202008C6C7}" srcOrd="1" destOrd="0" presId="urn:microsoft.com/office/officeart/2005/8/layout/hierarchy4"/>
    <dgm:cxn modelId="{385436D3-4E95-415E-8979-9754CD9A08ED}" type="presParOf" srcId="{6143EFE8-4DC9-41D7-A90D-BEF4DD9D6775}" destId="{2AFD5925-89E6-4CDB-B771-8976E3EAA1E0}" srcOrd="2" destOrd="0" presId="urn:microsoft.com/office/officeart/2005/8/layout/hierarchy4"/>
    <dgm:cxn modelId="{D50BFD4B-59CB-4743-BE7A-5F0D41E17B36}" type="presParOf" srcId="{2AFD5925-89E6-4CDB-B771-8976E3EAA1E0}" destId="{70126A72-D428-49FA-8D64-455D3BB37C3B}" srcOrd="0" destOrd="0" presId="urn:microsoft.com/office/officeart/2005/8/layout/hierarchy4"/>
    <dgm:cxn modelId="{9E275294-3521-453A-91ED-9C3E1C2ACB64}" type="presParOf" srcId="{70126A72-D428-49FA-8D64-455D3BB37C3B}" destId="{6C2FB839-90B1-4C3A-BFA4-60802C25EC81}" srcOrd="0" destOrd="0" presId="urn:microsoft.com/office/officeart/2005/8/layout/hierarchy4"/>
    <dgm:cxn modelId="{41AA4C2A-2CA0-45F9-BFC2-F6135BD84199}" type="presParOf" srcId="{70126A72-D428-49FA-8D64-455D3BB37C3B}" destId="{BCAF8949-B074-41B5-830F-D70AB29BD44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D79058-3371-44FE-8467-B1BA8C37F3CC}" type="doc">
      <dgm:prSet loTypeId="urn:microsoft.com/office/officeart/2005/8/layout/funnel1" loCatId="process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0ECEAED-D18D-4C1B-A27D-628835D90184}">
      <dgm:prSet phldrT="[Текст]" custT="1"/>
      <dgm:spPr/>
      <dgm:t>
        <a:bodyPr lIns="0" tIns="0" rIns="0" bIns="0"/>
        <a:lstStyle/>
        <a:p>
          <a:r>
            <a:rPr lang="ru-RU" sz="2200" b="1" dirty="0" smtClean="0">
              <a:latin typeface="TimesET" pitchFamily="2" charset="0"/>
            </a:rPr>
            <a:t>снижение размера государственного долга</a:t>
          </a:r>
          <a:endParaRPr lang="ru-RU" sz="2200" b="1" dirty="0">
            <a:latin typeface="TimesET" pitchFamily="2" charset="0"/>
          </a:endParaRPr>
        </a:p>
      </dgm:t>
    </dgm:pt>
    <dgm:pt modelId="{3B2043E9-F58E-4F83-9422-CCE116308A15}" type="parTrans" cxnId="{C7049CC6-E743-4A61-9281-8B559BD45354}">
      <dgm:prSet/>
      <dgm:spPr/>
      <dgm:t>
        <a:bodyPr/>
        <a:lstStyle/>
        <a:p>
          <a:endParaRPr lang="ru-RU"/>
        </a:p>
      </dgm:t>
    </dgm:pt>
    <dgm:pt modelId="{E3546D82-0AF9-4AC0-81C8-513A35D512B9}" type="sibTrans" cxnId="{C7049CC6-E743-4A61-9281-8B559BD45354}">
      <dgm:prSet/>
      <dgm:spPr/>
      <dgm:t>
        <a:bodyPr/>
        <a:lstStyle/>
        <a:p>
          <a:endParaRPr lang="ru-RU"/>
        </a:p>
      </dgm:t>
    </dgm:pt>
    <dgm:pt modelId="{34347AE2-25B6-4E8F-91D0-A6B43454B276}">
      <dgm:prSet phldrT="[Текст]" custT="1"/>
      <dgm:spPr/>
      <dgm:t>
        <a:bodyPr lIns="0" tIns="0" rIns="0" bIns="0"/>
        <a:lstStyle/>
        <a:p>
          <a:r>
            <a:rPr lang="ru-RU" sz="2200" b="1" dirty="0" smtClean="0">
              <a:latin typeface="TimesET" pitchFamily="2" charset="0"/>
            </a:rPr>
            <a:t>обеспечение сбалансированности бюджета </a:t>
          </a:r>
          <a:endParaRPr lang="ru-RU" sz="2200" b="1" dirty="0">
            <a:latin typeface="TimesET" pitchFamily="2" charset="0"/>
          </a:endParaRPr>
        </a:p>
      </dgm:t>
    </dgm:pt>
    <dgm:pt modelId="{A7CAFD2F-61EB-42CB-8307-D7A0794BDFF2}" type="parTrans" cxnId="{A277772B-108B-4A62-A042-00858117C753}">
      <dgm:prSet/>
      <dgm:spPr/>
      <dgm:t>
        <a:bodyPr/>
        <a:lstStyle/>
        <a:p>
          <a:endParaRPr lang="ru-RU"/>
        </a:p>
      </dgm:t>
    </dgm:pt>
    <dgm:pt modelId="{DD9C05B1-48B7-4B77-9E4A-D76D11524A1A}" type="sibTrans" cxnId="{A277772B-108B-4A62-A042-00858117C753}">
      <dgm:prSet/>
      <dgm:spPr/>
      <dgm:t>
        <a:bodyPr/>
        <a:lstStyle/>
        <a:p>
          <a:endParaRPr lang="ru-RU"/>
        </a:p>
      </dgm:t>
    </dgm:pt>
    <dgm:pt modelId="{AE25B353-7DD9-4B79-9FE9-5C3543D24ED7}">
      <dgm:prSet phldrT="[Текст]" custT="1"/>
      <dgm:spPr/>
      <dgm:t>
        <a:bodyPr/>
        <a:lstStyle/>
        <a:p>
          <a:r>
            <a:rPr lang="ru-RU" sz="2200" b="1" dirty="0" smtClean="0">
              <a:latin typeface="TimesET" pitchFamily="2" charset="0"/>
            </a:rPr>
            <a:t>снижение нагрузки на бюджет</a:t>
          </a:r>
          <a:endParaRPr lang="ru-RU" sz="2200" b="1" dirty="0">
            <a:latin typeface="TimesET" pitchFamily="2" charset="0"/>
          </a:endParaRPr>
        </a:p>
      </dgm:t>
    </dgm:pt>
    <dgm:pt modelId="{5162185F-68DD-4873-833D-4A34DA43F36E}" type="parTrans" cxnId="{EF3B0ECB-2076-427F-899C-0B1BF0F7B916}">
      <dgm:prSet/>
      <dgm:spPr/>
      <dgm:t>
        <a:bodyPr/>
        <a:lstStyle/>
        <a:p>
          <a:endParaRPr lang="ru-RU"/>
        </a:p>
      </dgm:t>
    </dgm:pt>
    <dgm:pt modelId="{049C03DF-E304-4B37-B687-896C911DB7FE}" type="sibTrans" cxnId="{EF3B0ECB-2076-427F-899C-0B1BF0F7B916}">
      <dgm:prSet/>
      <dgm:spPr/>
      <dgm:t>
        <a:bodyPr/>
        <a:lstStyle/>
        <a:p>
          <a:endParaRPr lang="ru-RU"/>
        </a:p>
      </dgm:t>
    </dgm:pt>
    <dgm:pt modelId="{8C237870-AC2B-4484-85CC-9BB2ABACFB0A}">
      <dgm:prSet phldrT="[Текст]"/>
      <dgm:spPr>
        <a:gradFill flip="none" rotWithShape="0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 lIns="0" tIns="0" rIns="0" bIns="0"/>
        <a:lstStyle/>
        <a:p>
          <a:r>
            <a:rPr lang="ru-RU" b="1" dirty="0" smtClean="0">
              <a:latin typeface="TimesET" pitchFamily="2" charset="0"/>
            </a:rPr>
            <a:t>Повышение маневренности бюджета</a:t>
          </a:r>
          <a:endParaRPr lang="ru-RU" b="1" dirty="0">
            <a:latin typeface="TimesET" pitchFamily="2" charset="0"/>
          </a:endParaRPr>
        </a:p>
      </dgm:t>
    </dgm:pt>
    <dgm:pt modelId="{3BB038D8-79BE-47D0-BB75-B7E166E75AD6}" type="sibTrans" cxnId="{551C7EC6-3951-48E4-A8D3-17CF9CA6CEDA}">
      <dgm:prSet/>
      <dgm:spPr/>
      <dgm:t>
        <a:bodyPr/>
        <a:lstStyle/>
        <a:p>
          <a:endParaRPr lang="ru-RU"/>
        </a:p>
      </dgm:t>
    </dgm:pt>
    <dgm:pt modelId="{D20532D1-9AE0-4E1C-997E-DFC74AD227A5}" type="parTrans" cxnId="{551C7EC6-3951-48E4-A8D3-17CF9CA6CEDA}">
      <dgm:prSet/>
      <dgm:spPr/>
      <dgm:t>
        <a:bodyPr/>
        <a:lstStyle/>
        <a:p>
          <a:endParaRPr lang="ru-RU"/>
        </a:p>
      </dgm:t>
    </dgm:pt>
    <dgm:pt modelId="{9CB85C5F-9222-4630-B9E0-D3617C4CBA47}" type="pres">
      <dgm:prSet presAssocID="{14D79058-3371-44FE-8467-B1BA8C37F3C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9D8802-8C85-4877-8744-FCA60DAF9B89}" type="pres">
      <dgm:prSet presAssocID="{14D79058-3371-44FE-8467-B1BA8C37F3CC}" presName="ellipse" presStyleLbl="trBgShp" presStyleIdx="0" presStyleCnt="1" custLinFactNeighborX="-2069" custLinFactNeighborY="-14509"/>
      <dgm:spPr/>
    </dgm:pt>
    <dgm:pt modelId="{66D011B2-D653-4C88-AA81-717DAF00619B}" type="pres">
      <dgm:prSet presAssocID="{14D79058-3371-44FE-8467-B1BA8C37F3CC}" presName="arrow1" presStyleLbl="fgShp" presStyleIdx="0" presStyleCnt="1" custScaleY="131447"/>
      <dgm:spPr/>
    </dgm:pt>
    <dgm:pt modelId="{77987994-99B6-44EF-A4CB-AFF63AB1271D}" type="pres">
      <dgm:prSet presAssocID="{14D79058-3371-44FE-8467-B1BA8C37F3CC}" presName="rectangle" presStyleLbl="revTx" presStyleIdx="0" presStyleCnt="1" custScaleX="126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05DD31-8AD5-428A-8DDE-B2C4FDDA561F}" type="pres">
      <dgm:prSet presAssocID="{34347AE2-25B6-4E8F-91D0-A6B43454B276}" presName="item1" presStyleLbl="node1" presStyleIdx="0" presStyleCnt="3" custScaleX="2411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B3C4B5-337F-460F-9CA4-04BBA5B4FABA}" type="pres">
      <dgm:prSet presAssocID="{AE25B353-7DD9-4B79-9FE9-5C3543D24ED7}" presName="item2" presStyleLbl="node1" presStyleIdx="1" presStyleCnt="3" custScaleX="246230" custScaleY="84669" custLinFactNeighborX="-59049" custLinFactNeighborY="-26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392CCA-88D6-44B5-A9C6-5A94725D13CA}" type="pres">
      <dgm:prSet presAssocID="{8C237870-AC2B-4484-85CC-9BB2ABACFB0A}" presName="item3" presStyleLbl="node1" presStyleIdx="2" presStyleCnt="3" custScaleX="235169" custScaleY="90643" custLinFactNeighborX="81152" custLinFactNeighborY="-37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2EBD7E-71C0-4EAF-B2AE-1EFDFDF4A3AC}" type="pres">
      <dgm:prSet presAssocID="{14D79058-3371-44FE-8467-B1BA8C37F3CC}" presName="funnel" presStyleLbl="trAlignAcc1" presStyleIdx="0" presStyleCnt="1" custScaleX="176172" custLinFactNeighborX="2372" custLinFactNeighborY="-893"/>
      <dgm:spPr/>
      <dgm:t>
        <a:bodyPr/>
        <a:lstStyle/>
        <a:p>
          <a:endParaRPr lang="ru-RU"/>
        </a:p>
      </dgm:t>
    </dgm:pt>
  </dgm:ptLst>
  <dgm:cxnLst>
    <dgm:cxn modelId="{EA7EDDEA-B36B-44DB-93C6-D59388A03ED4}" type="presOf" srcId="{AE25B353-7DD9-4B79-9FE9-5C3543D24ED7}" destId="{CA05DD31-8AD5-428A-8DDE-B2C4FDDA561F}" srcOrd="0" destOrd="0" presId="urn:microsoft.com/office/officeart/2005/8/layout/funnel1"/>
    <dgm:cxn modelId="{C7049CC6-E743-4A61-9281-8B559BD45354}" srcId="{14D79058-3371-44FE-8467-B1BA8C37F3CC}" destId="{10ECEAED-D18D-4C1B-A27D-628835D90184}" srcOrd="0" destOrd="0" parTransId="{3B2043E9-F58E-4F83-9422-CCE116308A15}" sibTransId="{E3546D82-0AF9-4AC0-81C8-513A35D512B9}"/>
    <dgm:cxn modelId="{5AD4F3F9-8986-4E2A-B66C-031E1D6C4ED7}" type="presOf" srcId="{10ECEAED-D18D-4C1B-A27D-628835D90184}" destId="{D3392CCA-88D6-44B5-A9C6-5A94725D13CA}" srcOrd="0" destOrd="0" presId="urn:microsoft.com/office/officeart/2005/8/layout/funnel1"/>
    <dgm:cxn modelId="{A277772B-108B-4A62-A042-00858117C753}" srcId="{14D79058-3371-44FE-8467-B1BA8C37F3CC}" destId="{34347AE2-25B6-4E8F-91D0-A6B43454B276}" srcOrd="1" destOrd="0" parTransId="{A7CAFD2F-61EB-42CB-8307-D7A0794BDFF2}" sibTransId="{DD9C05B1-48B7-4B77-9E4A-D76D11524A1A}"/>
    <dgm:cxn modelId="{F1F399D5-7776-4894-83C1-22A144506564}" type="presOf" srcId="{8C237870-AC2B-4484-85CC-9BB2ABACFB0A}" destId="{77987994-99B6-44EF-A4CB-AFF63AB1271D}" srcOrd="0" destOrd="0" presId="urn:microsoft.com/office/officeart/2005/8/layout/funnel1"/>
    <dgm:cxn modelId="{C1F63E4D-F7A3-4178-A197-1D406956EE12}" type="presOf" srcId="{14D79058-3371-44FE-8467-B1BA8C37F3CC}" destId="{9CB85C5F-9222-4630-B9E0-D3617C4CBA47}" srcOrd="0" destOrd="0" presId="urn:microsoft.com/office/officeart/2005/8/layout/funnel1"/>
    <dgm:cxn modelId="{EF3B0ECB-2076-427F-899C-0B1BF0F7B916}" srcId="{14D79058-3371-44FE-8467-B1BA8C37F3CC}" destId="{AE25B353-7DD9-4B79-9FE9-5C3543D24ED7}" srcOrd="2" destOrd="0" parTransId="{5162185F-68DD-4873-833D-4A34DA43F36E}" sibTransId="{049C03DF-E304-4B37-B687-896C911DB7FE}"/>
    <dgm:cxn modelId="{C861A72D-CC3B-46F8-A6DC-ACA80E690D49}" type="presOf" srcId="{34347AE2-25B6-4E8F-91D0-A6B43454B276}" destId="{A7B3C4B5-337F-460F-9CA4-04BBA5B4FABA}" srcOrd="0" destOrd="0" presId="urn:microsoft.com/office/officeart/2005/8/layout/funnel1"/>
    <dgm:cxn modelId="{551C7EC6-3951-48E4-A8D3-17CF9CA6CEDA}" srcId="{14D79058-3371-44FE-8467-B1BA8C37F3CC}" destId="{8C237870-AC2B-4484-85CC-9BB2ABACFB0A}" srcOrd="3" destOrd="0" parTransId="{D20532D1-9AE0-4E1C-997E-DFC74AD227A5}" sibTransId="{3BB038D8-79BE-47D0-BB75-B7E166E75AD6}"/>
    <dgm:cxn modelId="{5C625C60-762A-4D0E-8297-1231BAB86250}" type="presParOf" srcId="{9CB85C5F-9222-4630-B9E0-D3617C4CBA47}" destId="{7A9D8802-8C85-4877-8744-FCA60DAF9B89}" srcOrd="0" destOrd="0" presId="urn:microsoft.com/office/officeart/2005/8/layout/funnel1"/>
    <dgm:cxn modelId="{7067B34C-4996-4CDB-B895-F3D9F9BA68A5}" type="presParOf" srcId="{9CB85C5F-9222-4630-B9E0-D3617C4CBA47}" destId="{66D011B2-D653-4C88-AA81-717DAF00619B}" srcOrd="1" destOrd="0" presId="urn:microsoft.com/office/officeart/2005/8/layout/funnel1"/>
    <dgm:cxn modelId="{9B0BC873-9F59-4D86-9C77-14E3047947D3}" type="presParOf" srcId="{9CB85C5F-9222-4630-B9E0-D3617C4CBA47}" destId="{77987994-99B6-44EF-A4CB-AFF63AB1271D}" srcOrd="2" destOrd="0" presId="urn:microsoft.com/office/officeart/2005/8/layout/funnel1"/>
    <dgm:cxn modelId="{9C8924D1-CB0A-4E48-A466-BA891DCD244A}" type="presParOf" srcId="{9CB85C5F-9222-4630-B9E0-D3617C4CBA47}" destId="{CA05DD31-8AD5-428A-8DDE-B2C4FDDA561F}" srcOrd="3" destOrd="0" presId="urn:microsoft.com/office/officeart/2005/8/layout/funnel1"/>
    <dgm:cxn modelId="{AA47B719-0D89-44C5-B86A-567FF104D164}" type="presParOf" srcId="{9CB85C5F-9222-4630-B9E0-D3617C4CBA47}" destId="{A7B3C4B5-337F-460F-9CA4-04BBA5B4FABA}" srcOrd="4" destOrd="0" presId="urn:microsoft.com/office/officeart/2005/8/layout/funnel1"/>
    <dgm:cxn modelId="{67252E7A-A508-4A59-8127-C750FCA98186}" type="presParOf" srcId="{9CB85C5F-9222-4630-B9E0-D3617C4CBA47}" destId="{D3392CCA-88D6-44B5-A9C6-5A94725D13CA}" srcOrd="5" destOrd="0" presId="urn:microsoft.com/office/officeart/2005/8/layout/funnel1"/>
    <dgm:cxn modelId="{30FBD99A-6DEE-409C-B736-CA01F8E6F7A1}" type="presParOf" srcId="{9CB85C5F-9222-4630-B9E0-D3617C4CBA47}" destId="{9B2EBD7E-71C0-4EAF-B2AE-1EFDFDF4A3AC}" srcOrd="6" destOrd="0" presId="urn:microsoft.com/office/officeart/2005/8/layout/funnel1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2.xml.rels><?xml version="1.0" encoding="UTF-8" standalone="yes"?>
<Relationships xmlns="http://schemas.openxmlformats.org/package/2006/relationships"><Relationship Id="rId2" Type="http://schemas.microsoft.com/office/2007/relationships/hdphoto" Target="../media/hdphoto4.wdp"/><Relationship Id="rId1" Type="http://schemas.openxmlformats.org/officeDocument/2006/relationships/image" Target="../media/image42.png"/></Relationships>
</file>

<file path=ppt/drawings/_rels/drawing5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29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0.10821</cdr:x>
      <cdr:y>0.05989</cdr:y>
    </cdr:from>
    <cdr:to>
      <cdr:x>0.42219</cdr:x>
      <cdr:y>0.14287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413079" y="259096"/>
          <a:ext cx="1198585" cy="358979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Доходы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0.10821</cdr:x>
      <cdr:y>0.55719</cdr:y>
    </cdr:from>
    <cdr:to>
      <cdr:x>0.42576</cdr:x>
      <cdr:y>0.64127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413079" y="2410445"/>
          <a:ext cx="1212213" cy="363738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Расходы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29523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144016"/>
          <a:ext cx="2880320" cy="468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0.61588</cdr:x>
      <cdr:y>0.34196</cdr:y>
    </cdr:from>
    <cdr:to>
      <cdr:x>0.76588</cdr:x>
      <cdr:y>0.3985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52021" y="1832161"/>
          <a:ext cx="792037" cy="302931"/>
        </a:xfrm>
        <a:prstGeom xmlns:a="http://schemas.openxmlformats.org/drawingml/2006/main" prst="ellipse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21,8%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0.81366</cdr:x>
      <cdr:y>0.47878</cdr:y>
    </cdr:from>
    <cdr:to>
      <cdr:x>0.97833</cdr:x>
      <cdr:y>0.77325</cdr:y>
    </cdr:to>
    <cdr:pic>
      <cdr:nvPicPr>
        <cdr:cNvPr id="7" name="Picture 28" descr="D:\Pennie's documents\Images for TechEd06\Shapes_and_Graphics\Arrows\curved white arrow.pn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duotone>
            <a:schemeClr val="accent2">
              <a:shade val="45000"/>
              <a:satMod val="135000"/>
            </a:schemeClr>
            <a:prstClr val="white"/>
          </a:duotone>
          <a:extLst>
            <a:ext uri="{BEBA8EAE-BF5A-486C-A8C5-ECC9F3942E4B}">
              <a14:imgProps xmlns:a14="http://schemas.microsoft.com/office/drawing/2010/main" xmlns="">
                <a14:imgLayer r:embed="rId2">
                  <a14:imgEffect>
                    <a14:artisticGlowEdges trans="0" smoothness="0"/>
                  </a14:imgEffect>
                  <a14:imgEffect>
                    <a14:sharpenSoften amount="-52000"/>
                  </a14:imgEffect>
                  <a14:imgEffect>
                    <a14:colorTemperature colorTemp="4700"/>
                  </a14:imgEffect>
                  <a14:imgEffect>
                    <a14:saturation sat="40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xmlns="" val="0"/>
            </a:ext>
          </a:extLst>
        </a:blip>
        <a:srcRect xmlns:a="http://schemas.openxmlformats.org/drawingml/2006/main" t="-180035" b="-179774"/>
        <a:stretch xmlns:a="http://schemas.openxmlformats.org/drawingml/2006/main">
          <a:fillRect/>
        </a:stretch>
      </cdr:blipFill>
      <cdr:spPr bwMode="auto">
        <a:xfrm xmlns:a="http://schemas.openxmlformats.org/drawingml/2006/main" rot="20687856" flipH="1">
          <a:off x="7402665" y="2769677"/>
          <a:ext cx="1498162" cy="17034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scene3d xmlns:a="http://schemas.openxmlformats.org/drawingml/2006/main">
          <a:camera prst="orthographicFront">
            <a:rot lat="0" lon="9600000" rev="0"/>
          </a:camera>
          <a:lightRig rig="threePt" dir="t"/>
        </a:scene3d>
        <a:extLst xmlns:a="http://schemas.openxmlformats.org/drawingml/2006/main"/>
      </cdr:spPr>
    </cdr:pic>
  </cdr:relSizeAnchor>
  <cdr:relSizeAnchor xmlns:cdr="http://schemas.openxmlformats.org/drawingml/2006/chartDrawing">
    <cdr:from>
      <cdr:x>0.76863</cdr:x>
      <cdr:y>0.68648</cdr:y>
    </cdr:from>
    <cdr:to>
      <cdr:x>0.98908</cdr:x>
      <cdr:y>0.84359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6992926" y="3971205"/>
          <a:ext cx="2005683" cy="908864"/>
        </a:xfrm>
        <a:prstGeom xmlns:a="http://schemas.openxmlformats.org/drawingml/2006/main" prst="ellipse">
          <a:avLst/>
        </a:prstGeom>
        <a:solidFill xmlns:a="http://schemas.openxmlformats.org/drawingml/2006/main">
          <a:srgbClr val="FFCCFF"/>
        </a:solidFill>
        <a:ln xmlns:a="http://schemas.openxmlformats.org/drawingml/2006/main"/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Реальный сектор экономики 20,3%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0.83216</cdr:x>
      <cdr:y>0.41263</cdr:y>
    </cdr:from>
    <cdr:to>
      <cdr:x>0.97653</cdr:x>
      <cdr:y>0.56137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7571005" y="2387029"/>
          <a:ext cx="1313439" cy="860412"/>
        </a:xfrm>
        <a:prstGeom xmlns:a="http://schemas.openxmlformats.org/drawingml/2006/main" prst="ellipse">
          <a:avLst/>
        </a:prstGeom>
        <a:solidFill xmlns:a="http://schemas.openxmlformats.org/drawingml/2006/main">
          <a:srgbClr val="FFCCFF"/>
        </a:solidFill>
        <a:ln xmlns:a="http://schemas.openxmlformats.org/drawingml/2006/main"/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рост к 2014 году 10,4%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0.01254</cdr:x>
      <cdr:y>0.63669</cdr:y>
    </cdr:from>
    <cdr:to>
      <cdr:x>0.29604</cdr:x>
      <cdr:y>0.69561</cdr:y>
    </cdr:to>
    <cdr:sp macro="" textlink="">
      <cdr:nvSpPr>
        <cdr:cNvPr id="10" name="Скругленный прямоугольник 9"/>
        <cdr:cNvSpPr/>
      </cdr:nvSpPr>
      <cdr:spPr>
        <a:xfrm xmlns:a="http://schemas.openxmlformats.org/drawingml/2006/main">
          <a:off x="114131" y="3683173"/>
          <a:ext cx="2579236" cy="340846"/>
        </a:xfrm>
        <a:prstGeom xmlns:a="http://schemas.openxmlformats.org/drawingml/2006/main" prst="roundRect">
          <a:avLst/>
        </a:prstGeom>
        <a:gradFill xmlns:a="http://schemas.openxmlformats.org/drawingml/2006/main">
          <a:gsLst>
            <a:gs pos="0">
              <a:schemeClr val="accent3">
                <a:tint val="50000"/>
                <a:satMod val="300000"/>
                <a:lumMod val="61000"/>
              </a:schemeClr>
            </a:gs>
            <a:gs pos="64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</a:gradFill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ET" pitchFamily="2" charset="0"/>
            </a:rPr>
            <a:t>Структура прочих расходов</a:t>
          </a:r>
          <a:endParaRPr lang="ru-RU" sz="14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0.69248</cdr:x>
      <cdr:y>0.3089</cdr:y>
    </cdr:from>
    <cdr:to>
      <cdr:x>0.727</cdr:x>
      <cdr:y>0.3255</cdr:y>
    </cdr:to>
    <cdr:cxnSp macro="">
      <cdr:nvCxnSpPr>
        <cdr:cNvPr id="11" name="Прямая соединительная линия 10"/>
        <cdr:cNvCxnSpPr/>
      </cdr:nvCxnSpPr>
      <cdr:spPr>
        <a:xfrm xmlns:a="http://schemas.openxmlformats.org/drawingml/2006/main" flipV="1">
          <a:off x="6300192" y="1786928"/>
          <a:ext cx="314003" cy="9604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0.00842</cdr:x>
      <cdr:y>0.71094</cdr:y>
    </cdr:from>
    <cdr:to>
      <cdr:x>0.19837</cdr:x>
      <cdr:y>0.87444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76565" y="4112659"/>
          <a:ext cx="1728192" cy="945833"/>
        </a:xfrm>
        <a:prstGeom xmlns:a="http://schemas.openxmlformats.org/drawingml/2006/main" prst="roundRect">
          <a:avLst>
            <a:gd name="adj" fmla="val 37979"/>
          </a:avLst>
        </a:prstGeom>
        <a:gradFill xmlns:a="http://schemas.openxmlformats.org/drawingml/2006/main">
          <a:gsLst>
            <a:gs pos="0">
              <a:schemeClr val="accent3">
                <a:tint val="50000"/>
                <a:satMod val="300000"/>
                <a:lumMod val="67000"/>
              </a:schemeClr>
            </a:gs>
            <a:gs pos="35000">
              <a:schemeClr val="accent3">
                <a:tint val="37000"/>
                <a:satMod val="300000"/>
                <a:lumMod val="20000"/>
                <a:lumOff val="8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</a:gradFill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latin typeface="TimesET" pitchFamily="2" charset="0"/>
            </a:rPr>
            <a:t>Национальная безопасность и правоохранительная деятельность (0,5%)</a:t>
          </a:r>
          <a:endParaRPr lang="ru-RU" sz="12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0.38892</cdr:x>
      <cdr:y>0.89158</cdr:y>
    </cdr:from>
    <cdr:to>
      <cdr:x>0.54722</cdr:x>
      <cdr:y>0.97333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3538416" y="5157663"/>
          <a:ext cx="1440160" cy="472916"/>
        </a:xfrm>
        <a:prstGeom xmlns:a="http://schemas.openxmlformats.org/drawingml/2006/main" prst="roundRect">
          <a:avLst>
            <a:gd name="adj" fmla="val 37979"/>
          </a:avLst>
        </a:prstGeom>
        <a:gradFill xmlns:a="http://schemas.openxmlformats.org/drawingml/2006/main">
          <a:gsLst>
            <a:gs pos="0">
              <a:schemeClr val="accent3">
                <a:tint val="50000"/>
                <a:satMod val="300000"/>
                <a:lumMod val="69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</a:gradFill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latin typeface="TimesET" pitchFamily="2" charset="0"/>
            </a:rPr>
            <a:t>Обслуживание госдолга (0,9%)</a:t>
          </a:r>
          <a:endParaRPr lang="ru-RU" sz="12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0.38892</cdr:x>
      <cdr:y>0.78711</cdr:y>
    </cdr:from>
    <cdr:to>
      <cdr:x>0.5365</cdr:x>
      <cdr:y>0.86886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3538416" y="4553315"/>
          <a:ext cx="1342680" cy="472916"/>
        </a:xfrm>
        <a:prstGeom xmlns:a="http://schemas.openxmlformats.org/drawingml/2006/main" prst="roundRect">
          <a:avLst>
            <a:gd name="adj" fmla="val 37979"/>
          </a:avLst>
        </a:prstGeom>
        <a:gradFill xmlns:a="http://schemas.openxmlformats.org/drawingml/2006/main">
          <a:gsLst>
            <a:gs pos="0">
              <a:schemeClr val="accent3">
                <a:tint val="50000"/>
                <a:satMod val="300000"/>
                <a:lumMod val="63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</a:gradFill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latin typeface="TimesET" pitchFamily="2" charset="0"/>
            </a:rPr>
            <a:t>Прочие расходы в ЖКХ (0,2%)</a:t>
          </a:r>
          <a:endParaRPr lang="ru-RU" sz="12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0.20688</cdr:x>
      <cdr:y>0.71138</cdr:y>
    </cdr:from>
    <cdr:to>
      <cdr:x>0.37309</cdr:x>
      <cdr:y>0.83586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1882232" y="4115221"/>
          <a:ext cx="1512168" cy="720079"/>
        </a:xfrm>
        <a:prstGeom xmlns:a="http://schemas.openxmlformats.org/drawingml/2006/main" prst="roundRect">
          <a:avLst>
            <a:gd name="adj" fmla="val 37979"/>
          </a:avLst>
        </a:prstGeom>
        <a:gradFill xmlns:a="http://schemas.openxmlformats.org/drawingml/2006/main">
          <a:gsLst>
            <a:gs pos="0">
              <a:schemeClr val="accent3">
                <a:tint val="50000"/>
                <a:satMod val="300000"/>
                <a:lumMod val="67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</a:gradFill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latin typeface="TimesET" pitchFamily="2" charset="0"/>
            </a:rPr>
            <a:t>Прочие расходы в национальной экономике (3,0%)</a:t>
          </a:r>
          <a:endParaRPr lang="ru-RU" sz="12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0.01585</cdr:x>
      <cdr:y>0.90021</cdr:y>
    </cdr:from>
    <cdr:to>
      <cdr:x>0.18997</cdr:x>
      <cdr:y>0.98196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144161" y="5207579"/>
          <a:ext cx="1584176" cy="472916"/>
        </a:xfrm>
        <a:prstGeom xmlns:a="http://schemas.openxmlformats.org/drawingml/2006/main" prst="roundRect">
          <a:avLst>
            <a:gd name="adj" fmla="val 37979"/>
          </a:avLst>
        </a:prstGeom>
        <a:gradFill xmlns:a="http://schemas.openxmlformats.org/drawingml/2006/main">
          <a:gsLst>
            <a:gs pos="0">
              <a:schemeClr val="accent3">
                <a:tint val="50000"/>
                <a:satMod val="300000"/>
                <a:lumMod val="67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</a:gradFill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latin typeface="TimesET" pitchFamily="2" charset="0"/>
            </a:rPr>
            <a:t>Национальная оборона (0,1%)</a:t>
          </a:r>
          <a:endParaRPr lang="ru-RU" sz="12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0.20688</cdr:x>
      <cdr:y>0.86579</cdr:y>
    </cdr:from>
    <cdr:to>
      <cdr:x>0.37309</cdr:x>
      <cdr:y>0.98841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1882232" y="5008437"/>
          <a:ext cx="1512168" cy="709374"/>
        </a:xfrm>
        <a:prstGeom xmlns:a="http://schemas.openxmlformats.org/drawingml/2006/main" prst="roundRect">
          <a:avLst>
            <a:gd name="adj" fmla="val 37979"/>
          </a:avLst>
        </a:prstGeom>
        <a:gradFill xmlns:a="http://schemas.openxmlformats.org/drawingml/2006/main">
          <a:gsLst>
            <a:gs pos="0">
              <a:schemeClr val="accent3">
                <a:tint val="50000"/>
                <a:satMod val="300000"/>
                <a:lumMod val="55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</a:gradFill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latin typeface="TimesET" pitchFamily="2" charset="0"/>
            </a:rPr>
            <a:t>Охрана окружающей среды (0,1%)</a:t>
          </a:r>
          <a:endParaRPr lang="ru-RU" sz="12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0.39684</cdr:x>
      <cdr:y>0.30061</cdr:y>
    </cdr:from>
    <cdr:to>
      <cdr:x>0.55513</cdr:x>
      <cdr:y>0.49977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3610424" y="1738957"/>
          <a:ext cx="1440160" cy="1152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rgbClr val="0066FF"/>
              </a:solidFill>
              <a:latin typeface="TimesET" pitchFamily="2" charset="0"/>
            </a:rPr>
            <a:t>40 008,3 млн. рублей </a:t>
          </a:r>
        </a:p>
        <a:p xmlns:a="http://schemas.openxmlformats.org/drawingml/2006/main">
          <a:pPr algn="ctr"/>
          <a:r>
            <a:rPr lang="ru-RU" sz="1600" b="1" dirty="0" smtClean="0">
              <a:solidFill>
                <a:srgbClr val="0066FF"/>
              </a:solidFill>
              <a:latin typeface="TimesET" pitchFamily="2" charset="0"/>
            </a:rPr>
            <a:t>(98,0% от плана)</a:t>
          </a:r>
          <a:endParaRPr lang="ru-RU" sz="1600" b="1" dirty="0">
            <a:solidFill>
              <a:srgbClr val="0066FF"/>
            </a:solidFill>
            <a:latin typeface="TimesET" pitchFamily="2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0.24167</cdr:x>
      <cdr:y>0.38356</cdr:y>
    </cdr:from>
    <cdr:to>
      <cdr:x>0.525</cdr:x>
      <cdr:y>0.50685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88232" y="2016215"/>
          <a:ext cx="2448272" cy="6480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3600" b="1" dirty="0" smtClean="0">
              <a:latin typeface="TimesET" pitchFamily="2" charset="0"/>
            </a:rPr>
            <a:t>40 008,3</a:t>
          </a:r>
          <a:endParaRPr lang="ru-RU" sz="3600" b="1" dirty="0">
            <a:latin typeface="TimesET" pitchFamily="2" charset="0"/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0.87097</cdr:x>
      <cdr:y>0.44336</cdr:y>
    </cdr:from>
    <cdr:to>
      <cdr:x>1</cdr:x>
      <cdr:y>0.50875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3888432" y="1252079"/>
          <a:ext cx="576064" cy="18466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FF0000"/>
              </a:solidFill>
              <a:latin typeface="TimesET" pitchFamily="2" charset="0"/>
            </a:rPr>
            <a:t>+6,6%</a:t>
          </a:r>
          <a:endParaRPr lang="ru-RU" sz="12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0.21643</cdr:x>
      <cdr:y>0.33222</cdr:y>
    </cdr:from>
    <cdr:to>
      <cdr:x>0.80104</cdr:x>
      <cdr:y>0.44723</cdr:y>
    </cdr:to>
    <cdr:sp macro="" textlink="">
      <cdr:nvSpPr>
        <cdr:cNvPr id="2" name="Выгнутая вверх стрелка 1"/>
        <cdr:cNvSpPr/>
      </cdr:nvSpPr>
      <cdr:spPr>
        <a:xfrm xmlns:a="http://schemas.openxmlformats.org/drawingml/2006/main" rot="10563053" flipH="1">
          <a:off x="935089" y="890385"/>
          <a:ext cx="2525774" cy="308235"/>
        </a:xfrm>
        <a:prstGeom xmlns:a="http://schemas.openxmlformats.org/drawingml/2006/main" prst="curvedDownArrow">
          <a:avLst>
            <a:gd name="adj1" fmla="val 11184"/>
            <a:gd name="adj2" fmla="val 66195"/>
            <a:gd name="adj3" fmla="val 25000"/>
          </a:avLst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0.82162</cdr:x>
      <cdr:y>0.26515</cdr:y>
    </cdr:from>
    <cdr:to>
      <cdr:x>0.95495</cdr:x>
      <cdr:y>0.33406</cdr:y>
    </cdr:to>
    <cdr:sp macro="" textlink="">
      <cdr:nvSpPr>
        <cdr:cNvPr id="3" name="TextBox 6"/>
        <cdr:cNvSpPr txBox="1"/>
      </cdr:nvSpPr>
      <cdr:spPr>
        <a:xfrm xmlns:a="http://schemas.openxmlformats.org/drawingml/2006/main">
          <a:off x="3549794" y="710623"/>
          <a:ext cx="576050" cy="1846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FF0000"/>
              </a:solidFill>
              <a:latin typeface="TimesET" pitchFamily="2" charset="0"/>
            </a:rPr>
            <a:t>+7,0%</a:t>
          </a:r>
          <a:endParaRPr lang="ru-RU" sz="12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0.86026</cdr:x>
      <cdr:y>0.42448</cdr:y>
    </cdr:from>
    <cdr:to>
      <cdr:x>0.98579</cdr:x>
      <cdr:y>0.4964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3654811" y="1275108"/>
          <a:ext cx="533274" cy="21602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70C0"/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</a:rPr>
            <a:t>20,5%</a:t>
          </a:r>
          <a:endParaRPr lang="ru-RU" sz="1100" b="1" dirty="0">
            <a:solidFill>
              <a:schemeClr val="bg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0.85796</cdr:x>
      <cdr:y>0.22207</cdr:y>
    </cdr:from>
    <cdr:to>
      <cdr:x>0.98349</cdr:x>
      <cdr:y>0.29397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3645037" y="667072"/>
          <a:ext cx="533274" cy="216000"/>
        </a:xfrm>
        <a:prstGeom xmlns:a="http://schemas.openxmlformats.org/drawingml/2006/main" prst="roundRect">
          <a:avLst/>
        </a:prstGeom>
        <a:solidFill xmlns:a="http://schemas.openxmlformats.org/drawingml/2006/main">
          <a:srgbClr val="0070C0"/>
        </a:solidFill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</a:rPr>
            <a:t>28,1%</a:t>
          </a:r>
          <a:endParaRPr lang="ru-RU" sz="1100" b="1" dirty="0">
            <a:solidFill>
              <a:schemeClr val="bg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0.72881</cdr:x>
      <cdr:y>0.44455</cdr:y>
    </cdr:from>
    <cdr:to>
      <cdr:x>0.8544</cdr:x>
      <cdr:y>0.50602</cdr:y>
    </cdr:to>
    <cdr:sp macro="" textlink="">
      <cdr:nvSpPr>
        <cdr:cNvPr id="5" name="TextBox 6"/>
        <cdr:cNvSpPr txBox="1"/>
      </cdr:nvSpPr>
      <cdr:spPr>
        <a:xfrm xmlns:a="http://schemas.openxmlformats.org/drawingml/2006/main">
          <a:off x="3096344" y="1335389"/>
          <a:ext cx="533536" cy="18466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FF0000"/>
              </a:solidFill>
              <a:latin typeface="TimesET" pitchFamily="2" charset="0"/>
            </a:rPr>
            <a:t>+6,7%</a:t>
          </a:r>
          <a:endParaRPr lang="ru-RU" sz="12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0.15434</cdr:x>
      <cdr:y>0.21379</cdr:y>
    </cdr:from>
    <cdr:to>
      <cdr:x>0.80851</cdr:x>
      <cdr:y>0.3164</cdr:y>
    </cdr:to>
    <cdr:sp macro="" textlink="">
      <cdr:nvSpPr>
        <cdr:cNvPr id="6" name="Выгнутая вверх стрелка 5"/>
        <cdr:cNvSpPr/>
      </cdr:nvSpPr>
      <cdr:spPr>
        <a:xfrm xmlns:a="http://schemas.openxmlformats.org/drawingml/2006/main" rot="21098706">
          <a:off x="655718" y="642212"/>
          <a:ext cx="2779193" cy="308232"/>
        </a:xfrm>
        <a:prstGeom xmlns:a="http://schemas.openxmlformats.org/drawingml/2006/main" prst="curvedDownArrow">
          <a:avLst>
            <a:gd name="adj1" fmla="val 11184"/>
            <a:gd name="adj2" fmla="val 66195"/>
            <a:gd name="adj3" fmla="val 25000"/>
          </a:avLst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>
            <a:solidFill>
              <a:prstClr val="black"/>
            </a:solidFill>
          </a:endParaRPr>
        </a:p>
      </cdr:txBody>
    </cdr:sp>
  </cdr:relSizeAnchor>
  <cdr:relSizeAnchor xmlns:cdr="http://schemas.openxmlformats.org/drawingml/2006/chartDrawing">
    <cdr:from>
      <cdr:x>0.73006</cdr:x>
      <cdr:y>0.13425</cdr:y>
    </cdr:from>
    <cdr:to>
      <cdr:x>0.86441</cdr:x>
      <cdr:y>0.19572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101640" y="403274"/>
          <a:ext cx="570768" cy="18466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rgbClr val="FF0000"/>
              </a:solidFill>
              <a:latin typeface="TimesET" pitchFamily="2" charset="0"/>
            </a:rPr>
            <a:t>+19,0%</a:t>
          </a:r>
          <a:endParaRPr lang="ru-RU" sz="12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0.3871</cdr:x>
      <cdr:y>0.10858</cdr:y>
    </cdr:from>
    <cdr:to>
      <cdr:x>0.55461</cdr:x>
      <cdr:y>0.17018</cdr:y>
    </cdr:to>
    <cdr:sp macro="" textlink="">
      <cdr:nvSpPr>
        <cdr:cNvPr id="2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484859">
          <a:off x="1756097" y="539996"/>
          <a:ext cx="759882" cy="30632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ru-RU" altLang="ru-RU" sz="1300" b="1" dirty="0" smtClean="0">
              <a:solidFill>
                <a:srgbClr val="C00000"/>
              </a:solidFill>
            </a:rPr>
            <a:t>+2</a:t>
          </a:r>
          <a:r>
            <a:rPr lang="en-US" altLang="ru-RU" sz="1300" b="1" dirty="0" smtClean="0">
              <a:solidFill>
                <a:srgbClr val="C00000"/>
              </a:solidFill>
            </a:rPr>
            <a:t>7,</a:t>
          </a:r>
          <a:r>
            <a:rPr lang="ru-RU" altLang="ru-RU" sz="1300" b="1" dirty="0" smtClean="0">
              <a:solidFill>
                <a:srgbClr val="C00000"/>
              </a:solidFill>
            </a:rPr>
            <a:t>6%</a:t>
          </a:r>
        </a:p>
      </cdr:txBody>
    </cdr:sp>
  </cdr:relSizeAnchor>
  <cdr:relSizeAnchor xmlns:cdr="http://schemas.openxmlformats.org/drawingml/2006/chartDrawing">
    <cdr:from>
      <cdr:x>0.39516</cdr:x>
      <cdr:y>0.17723</cdr:y>
    </cdr:from>
    <cdr:to>
      <cdr:x>0.56297</cdr:x>
      <cdr:y>0.21693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 rot="19552720">
          <a:off x="1792652" y="881379"/>
          <a:ext cx="761256" cy="19746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0.40046</cdr:x>
      <cdr:y>0.21621</cdr:y>
    </cdr:from>
    <cdr:to>
      <cdr:x>0.58843</cdr:x>
      <cdr:y>0.27894</cdr:y>
    </cdr:to>
    <cdr:sp macro="" textlink="">
      <cdr:nvSpPr>
        <cdr:cNvPr id="4" name="Text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 rot="20443464">
          <a:off x="1816710" y="1075235"/>
          <a:ext cx="852710" cy="31197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  <a:effectLst xmlns:a="http://schemas.openxmlformats.org/drawingml/2006/main">
          <a:softEdge rad="31750"/>
        </a:effectLst>
      </cdr:spPr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eaLnBrk="1" hangingPunct="1">
            <a:spcBef>
              <a:spcPct val="0"/>
            </a:spcBef>
            <a:buFontTx/>
            <a:buNone/>
            <a:defRPr/>
          </a:pPr>
          <a:r>
            <a:rPr lang="en-US" altLang="ru-RU" sz="1300" b="1" dirty="0" smtClean="0">
              <a:solidFill>
                <a:srgbClr val="C00000"/>
              </a:solidFill>
            </a:rPr>
            <a:t>+</a:t>
          </a:r>
          <a:r>
            <a:rPr lang="ru-RU" altLang="ru-RU" sz="1300" b="1" dirty="0" smtClean="0">
              <a:solidFill>
                <a:srgbClr val="C00000"/>
              </a:solidFill>
            </a:rPr>
            <a:t>2063,1</a:t>
          </a: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0.21166</cdr:x>
      <cdr:y>0.74112</cdr:y>
    </cdr:from>
    <cdr:to>
      <cdr:x>0.83849</cdr:x>
      <cdr:y>0.86485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1215738" y="4424443"/>
          <a:ext cx="3600400" cy="7386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1600" b="1" dirty="0">
              <a:solidFill>
                <a:prstClr val="black"/>
              </a:solidFill>
              <a:ea typeface="Tahoma" pitchFamily="34" charset="0"/>
              <a:cs typeface="Arial" panose="020B0604020202020204" pitchFamily="34" charset="0"/>
            </a:rPr>
            <a:t>За 4 года на реализацию «майских» Указов Президента РФ выделено 18 808,9 млн. рублей</a:t>
          </a:r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0.21111</cdr:x>
      <cdr:y>0.39944</cdr:y>
    </cdr:from>
    <cdr:to>
      <cdr:x>0.42626</cdr:x>
      <cdr:y>0.46894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7704" y="2201862"/>
          <a:ext cx="1944216" cy="3831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latin typeface="TimesET" pitchFamily="2" charset="0"/>
            </a:rPr>
            <a:t>40 008,3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0.10166</cdr:x>
      <cdr:y>0.05989</cdr:y>
    </cdr:from>
    <cdr:to>
      <cdr:x>0.42219</cdr:x>
      <cdr:y>0.14287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388088" y="259090"/>
          <a:ext cx="1223560" cy="358979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Доходы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0.102</cdr:x>
      <cdr:y>0.55719</cdr:y>
    </cdr:from>
    <cdr:to>
      <cdr:x>0.42576</cdr:x>
      <cdr:y>0.64127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389367" y="2410455"/>
          <a:ext cx="1235909" cy="363737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Расходы бюджета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0.10166</cdr:x>
      <cdr:y>0.71933</cdr:y>
    </cdr:from>
    <cdr:to>
      <cdr:x>0.40348</cdr:x>
      <cdr:y>0.78595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>
          <a:off x="388072" y="3111887"/>
          <a:ext cx="1152144" cy="288204"/>
        </a:xfrm>
        <a:prstGeom xmlns:a="http://schemas.openxmlformats.org/drawingml/2006/main" prst="roundRect">
          <a:avLst/>
        </a:prstGeom>
        <a:solidFill xmlns:a="http://schemas.openxmlformats.org/drawingml/2006/main">
          <a:srgbClr val="CCFF66"/>
        </a:solidFill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/>
          </a:pPr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Дефицит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0.46136</cdr:x>
      <cdr:y>0.23469</cdr:y>
    </cdr:from>
    <cdr:to>
      <cdr:x>0.80504</cdr:x>
      <cdr:y>0.3085</cdr:y>
    </cdr:to>
    <cdr:sp macro="" textlink="">
      <cdr:nvSpPr>
        <cdr:cNvPr id="4" name="Выгнутая вверх стрелка 3"/>
        <cdr:cNvSpPr/>
      </cdr:nvSpPr>
      <cdr:spPr>
        <a:xfrm xmlns:a="http://schemas.openxmlformats.org/drawingml/2006/main" rot="428902">
          <a:off x="1314155" y="736510"/>
          <a:ext cx="978952" cy="231633"/>
        </a:xfrm>
        <a:prstGeom xmlns:a="http://schemas.openxmlformats.org/drawingml/2006/main" prst="curvedDownArrow">
          <a:avLst>
            <a:gd name="adj1" fmla="val 25000"/>
            <a:gd name="adj2" fmla="val 230362"/>
            <a:gd name="adj3" fmla="val 25000"/>
          </a:avLst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3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0.15422</cdr:x>
      <cdr:y>0.00177</cdr:y>
    </cdr:from>
    <cdr:to>
      <cdr:x>0.83644</cdr:x>
      <cdr:y>0.13199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39298" y="5547"/>
          <a:ext cx="1943263" cy="408660"/>
        </a:xfrm>
        <a:prstGeom xmlns:a="http://schemas.openxmlformats.org/drawingml/2006/main" prst="round1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prstClr val="black"/>
              </a:solidFill>
              <a:latin typeface="TimesET" pitchFamily="2" charset="0"/>
            </a:rPr>
            <a:t>Объем финансирования программы </a:t>
          </a:r>
          <a:endParaRPr lang="ru-RU" sz="11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0.7472</cdr:x>
      <cdr:y>0.14107</cdr:y>
    </cdr:from>
    <cdr:to>
      <cdr:x>1</cdr:x>
      <cdr:y>0.25225</cdr:y>
    </cdr:to>
    <cdr:sp macro="" textlink="">
      <cdr:nvSpPr>
        <cdr:cNvPr id="7" name="Скругленный прямоугольник 6"/>
        <cdr:cNvSpPr/>
      </cdr:nvSpPr>
      <cdr:spPr>
        <a:xfrm xmlns:a="http://schemas.openxmlformats.org/drawingml/2006/main">
          <a:off x="2128358" y="442718"/>
          <a:ext cx="720080" cy="348898"/>
        </a:xfrm>
        <a:prstGeom xmlns:a="http://schemas.openxmlformats.org/drawingml/2006/main" prst="roundRect">
          <a:avLst>
            <a:gd name="adj" fmla="val 0"/>
          </a:avLst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 smtClean="0">
              <a:latin typeface="TimesET" pitchFamily="2" charset="0"/>
            </a:rPr>
            <a:t>Исполнение от плана</a:t>
          </a:r>
          <a:endParaRPr lang="ru-RU" sz="9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0.28062</cdr:x>
      <cdr:y>0.18356</cdr:y>
    </cdr:from>
    <cdr:to>
      <cdr:x>0.45758</cdr:x>
      <cdr:y>0.24671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799338" y="576065"/>
          <a:ext cx="504059" cy="198179"/>
        </a:xfrm>
        <a:prstGeom xmlns:a="http://schemas.openxmlformats.org/drawingml/2006/main" prst="roundRect">
          <a:avLst>
            <a:gd name="adj" fmla="val 0"/>
          </a:avLst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 smtClean="0">
              <a:latin typeface="TimesET" pitchFamily="2" charset="0"/>
            </a:rPr>
            <a:t>93,1%</a:t>
          </a:r>
          <a:endParaRPr lang="ru-RU" sz="9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0.86206</cdr:x>
      <cdr:y>0</cdr:y>
    </cdr:from>
    <cdr:to>
      <cdr:x>1</cdr:x>
      <cdr:y>0.08315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55522" y="0"/>
          <a:ext cx="392916" cy="260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r>
            <a:rPr lang="ru-RU" sz="800" b="1" dirty="0" smtClean="0">
              <a:latin typeface="TimesET" pitchFamily="2" charset="0"/>
            </a:rPr>
            <a:t>млн. рублей</a:t>
          </a:r>
          <a:endParaRPr lang="ru-RU" sz="800" b="1" dirty="0">
            <a:latin typeface="TimesET" pitchFamily="2" charset="0"/>
          </a:endParaRP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0.48664</cdr:x>
      <cdr:y>0.24991</cdr:y>
    </cdr:from>
    <cdr:to>
      <cdr:x>0.83032</cdr:x>
      <cdr:y>0.32372</cdr:y>
    </cdr:to>
    <cdr:sp macro="" textlink="">
      <cdr:nvSpPr>
        <cdr:cNvPr id="4" name="Выгнутая вверх стрелка 3"/>
        <cdr:cNvSpPr/>
      </cdr:nvSpPr>
      <cdr:spPr>
        <a:xfrm xmlns:a="http://schemas.openxmlformats.org/drawingml/2006/main" rot="21161273">
          <a:off x="1386162" y="784283"/>
          <a:ext cx="978952" cy="231633"/>
        </a:xfrm>
        <a:prstGeom xmlns:a="http://schemas.openxmlformats.org/drawingml/2006/main" prst="curvedDownArrow">
          <a:avLst>
            <a:gd name="adj1" fmla="val 25000"/>
            <a:gd name="adj2" fmla="val 230362"/>
            <a:gd name="adj3" fmla="val 25000"/>
          </a:avLst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3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0.15422</cdr:x>
      <cdr:y>0</cdr:y>
    </cdr:from>
    <cdr:to>
      <cdr:x>0.83886</cdr:x>
      <cdr:y>0.13022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39298" y="-3284984"/>
          <a:ext cx="1950151" cy="408659"/>
        </a:xfrm>
        <a:prstGeom xmlns:a="http://schemas.openxmlformats.org/drawingml/2006/main" prst="round1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prstClr val="black"/>
              </a:solidFill>
              <a:latin typeface="TimesET" pitchFamily="2" charset="0"/>
            </a:rPr>
            <a:t>Объем финансирования программы </a:t>
          </a:r>
          <a:endParaRPr lang="ru-RU" sz="11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0.7472</cdr:x>
      <cdr:y>0.14107</cdr:y>
    </cdr:from>
    <cdr:to>
      <cdr:x>1</cdr:x>
      <cdr:y>0.25225</cdr:y>
    </cdr:to>
    <cdr:sp macro="" textlink="">
      <cdr:nvSpPr>
        <cdr:cNvPr id="7" name="Скругленный прямоугольник 6"/>
        <cdr:cNvSpPr/>
      </cdr:nvSpPr>
      <cdr:spPr>
        <a:xfrm xmlns:a="http://schemas.openxmlformats.org/drawingml/2006/main">
          <a:off x="2128358" y="442718"/>
          <a:ext cx="720080" cy="348898"/>
        </a:xfrm>
        <a:prstGeom xmlns:a="http://schemas.openxmlformats.org/drawingml/2006/main" prst="roundRect">
          <a:avLst>
            <a:gd name="adj" fmla="val 0"/>
          </a:avLst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 smtClean="0">
              <a:latin typeface="TimesET" pitchFamily="2" charset="0"/>
            </a:rPr>
            <a:t>Исполнение от плана</a:t>
          </a:r>
          <a:endParaRPr lang="ru-RU" sz="9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0.33118</cdr:x>
      <cdr:y>0.18356</cdr:y>
    </cdr:from>
    <cdr:to>
      <cdr:x>0.50814</cdr:x>
      <cdr:y>0.24671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943354" y="576063"/>
          <a:ext cx="504056" cy="198183"/>
        </a:xfrm>
        <a:prstGeom xmlns:a="http://schemas.openxmlformats.org/drawingml/2006/main" prst="roundRect">
          <a:avLst>
            <a:gd name="adj" fmla="val 0"/>
          </a:avLst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lIns="0" tIns="0" rIns="0" bIns="0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 smtClean="0">
              <a:latin typeface="TimesET" pitchFamily="2" charset="0"/>
            </a:rPr>
            <a:t>98,9%</a:t>
          </a:r>
          <a:endParaRPr lang="ru-RU" sz="9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0.86206</cdr:x>
      <cdr:y>0.01619</cdr:y>
    </cdr:from>
    <cdr:to>
      <cdr:x>1</cdr:x>
      <cdr:y>0.09934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506322" y="50800"/>
          <a:ext cx="392916" cy="260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800" b="1" dirty="0" smtClean="0">
              <a:latin typeface="TimesET" pitchFamily="2" charset="0"/>
            </a:rPr>
            <a:t>млн. рублей</a:t>
          </a:r>
          <a:endParaRPr lang="ru-RU" sz="800" b="1" dirty="0">
            <a:latin typeface="TimesET" pitchFamily="2" charset="0"/>
          </a:endParaRP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0.2558</cdr:x>
      <cdr:y>0.1524</cdr:y>
    </cdr:from>
    <cdr:to>
      <cdr:x>0.76786</cdr:x>
      <cdr:y>0.39049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151111" y="576064"/>
          <a:ext cx="2304256" cy="900000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/>
            <a:t>Здравоохранение </a:t>
          </a:r>
          <a:endParaRPr lang="ru-RU" sz="1600" b="1" i="1" dirty="0"/>
        </a:p>
        <a:p xmlns:a="http://schemas.openxmlformats.org/drawingml/2006/main">
          <a:pPr algn="ctr"/>
          <a:r>
            <a:rPr lang="ru-RU" sz="1600" b="1" i="1" dirty="0" smtClean="0"/>
            <a:t>17 798,7</a:t>
          </a:r>
        </a:p>
        <a:p xmlns:a="http://schemas.openxmlformats.org/drawingml/2006/main">
          <a:pPr algn="ctr"/>
          <a:r>
            <a:rPr lang="ru-RU" sz="1600" b="1" i="1" dirty="0" smtClean="0"/>
            <a:t>                    млн. рублей</a:t>
          </a:r>
        </a:p>
      </cdr:txBody>
    </cdr:sp>
  </cdr:relSizeAnchor>
  <cdr:relSizeAnchor xmlns:cdr="http://schemas.openxmlformats.org/drawingml/2006/chartDrawing">
    <cdr:from>
      <cdr:x>0.55984</cdr:x>
      <cdr:y>0.40004</cdr:y>
    </cdr:from>
    <cdr:to>
      <cdr:x>0.91188</cdr:x>
      <cdr:y>0.55877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19263" y="1512168"/>
          <a:ext cx="1584176" cy="599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400" b="1" i="1" dirty="0" smtClean="0"/>
            <a:t>Республиканский бюджет</a:t>
          </a:r>
          <a:endParaRPr lang="ru-RU" sz="1400" b="1" i="1" dirty="0"/>
        </a:p>
      </cdr:txBody>
    </cdr:sp>
  </cdr:relSizeAnchor>
  <cdr:relSizeAnchor xmlns:cdr="http://schemas.openxmlformats.org/drawingml/2006/chartDrawing">
    <cdr:from>
      <cdr:x>0.14379</cdr:x>
      <cdr:y>0.41909</cdr:y>
    </cdr:from>
    <cdr:to>
      <cdr:x>0.47983</cdr:x>
      <cdr:y>0.51434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647055" y="1584176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i="1" dirty="0" smtClean="0"/>
            <a:t>Бюджет ТФОМС</a:t>
          </a:r>
          <a:endParaRPr lang="ru-RU" sz="1400" b="1" i="1" dirty="0"/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0.48129</cdr:x>
      <cdr:y>0.29654</cdr:y>
    </cdr:from>
    <cdr:to>
      <cdr:x>0.58366</cdr:x>
      <cdr:y>0.36209</cdr:y>
    </cdr:to>
    <cdr:cxnSp macro="">
      <cdr:nvCxnSpPr>
        <cdr:cNvPr id="2" name="Прямая со стрелкой 1"/>
        <cdr:cNvCxnSpPr/>
      </cdr:nvCxnSpPr>
      <cdr:spPr>
        <a:xfrm xmlns:a="http://schemas.openxmlformats.org/drawingml/2006/main" flipV="1">
          <a:off x="4400957" y="984033"/>
          <a:ext cx="936071" cy="217521"/>
        </a:xfrm>
        <a:prstGeom xmlns:a="http://schemas.openxmlformats.org/drawingml/2006/main" prst="straightConnector1">
          <a:avLst/>
        </a:prstGeom>
        <a:ln xmlns:a="http://schemas.openxmlformats.org/drawingml/2006/main" w="57150">
          <a:headEnd type="none" w="med" len="med"/>
          <a:tailEnd type="triangle" w="med" len="med"/>
        </a:ln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0.475</cdr:x>
      <cdr:y>0.22518</cdr:y>
    </cdr:from>
    <cdr:to>
      <cdr:x>0.55761</cdr:x>
      <cdr:y>0.2901</cdr:y>
    </cdr:to>
    <cdr:sp macro="" textlink="">
      <cdr:nvSpPr>
        <cdr:cNvPr id="6" name="TextBox 2"/>
        <cdr:cNvSpPr txBox="1"/>
      </cdr:nvSpPr>
      <cdr:spPr>
        <a:xfrm xmlns:a="http://schemas.openxmlformats.org/drawingml/2006/main" rot="20825551">
          <a:off x="4343433" y="747246"/>
          <a:ext cx="755386" cy="2154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rgbClr val="FF0000"/>
              </a:solidFill>
              <a:latin typeface="TimesET" pitchFamily="2" charset="0"/>
            </a:rPr>
            <a:t>+18,9%</a:t>
          </a:r>
          <a:endParaRPr lang="ru-RU" sz="14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0.42278</cdr:x>
      <cdr:y>0.31796</cdr:y>
    </cdr:from>
    <cdr:to>
      <cdr:x>0.68575</cdr:x>
      <cdr:y>0.55496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714863" y="933417"/>
          <a:ext cx="1066636" cy="6957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dirty="0" smtClean="0">
              <a:solidFill>
                <a:schemeClr val="tx1"/>
              </a:solidFill>
              <a:latin typeface="TimesET" pitchFamily="2" charset="0"/>
            </a:rPr>
            <a:t>Рост в 1,6 раза</a:t>
          </a:r>
          <a:endParaRPr lang="ru-RU" sz="1400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0.17753</cdr:x>
      <cdr:y>0</cdr:y>
    </cdr:from>
    <cdr:to>
      <cdr:x>0.95866</cdr:x>
      <cdr:y>0.1717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720080" y="0"/>
          <a:ext cx="3168352" cy="50405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0" tIns="0" rIns="0" bIns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ET" pitchFamily="2" charset="0"/>
            </a:rPr>
            <a:t>Расходы Дорожного фонда Чувашской Республики</a:t>
          </a:r>
          <a:endParaRPr lang="ru-RU" sz="14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0.14518</cdr:x>
      <cdr:y>0.6088</cdr:y>
    </cdr:from>
    <cdr:to>
      <cdr:x>0.27423</cdr:x>
      <cdr:y>0.674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48073" y="2017139"/>
          <a:ext cx="576044" cy="21602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51,0%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0.40328</cdr:x>
      <cdr:y>0.6088</cdr:y>
    </cdr:from>
    <cdr:to>
      <cdr:x>0.53233</cdr:x>
      <cdr:y>0.674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800181" y="2017127"/>
          <a:ext cx="576083" cy="21602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46,2%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0.24824</cdr:x>
      <cdr:y>0.23934</cdr:y>
    </cdr:from>
    <cdr:to>
      <cdr:x>0.37729</cdr:x>
      <cdr:y>0.32627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1108107" y="793003"/>
          <a:ext cx="576044" cy="2880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  <a:latin typeface="TimesET" pitchFamily="2" charset="0"/>
            </a:rPr>
            <a:t>2,8%</a:t>
          </a:r>
          <a:endParaRPr lang="ru-RU" sz="1200" b="1" dirty="0">
            <a:solidFill>
              <a:schemeClr val="tx1"/>
            </a:solidFill>
            <a:latin typeface="TimesET" pitchFamily="2" charset="0"/>
          </a:endParaRPr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0.208</cdr:x>
      <cdr:y>0.4109</cdr:y>
    </cdr:from>
    <cdr:to>
      <cdr:x>0.36</cdr:x>
      <cdr:y>0.57384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1872208" y="2360645"/>
          <a:ext cx="1368152" cy="93607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</a:rPr>
            <a:t>10 млрд. рублей</a:t>
          </a:r>
          <a:endParaRPr lang="ru-RU" sz="1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0.28571</cdr:x>
      <cdr:y>0.12957</cdr:y>
    </cdr:from>
    <cdr:to>
      <cdr:x>0.58036</cdr:x>
      <cdr:y>0.19713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304256" y="690405"/>
          <a:ext cx="23762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ET" pitchFamily="2" charset="0"/>
            </a:rPr>
            <a:t>Социальные</a:t>
          </a:r>
          <a:r>
            <a:rPr lang="ru-RU" sz="1100" b="1" dirty="0" smtClean="0">
              <a:latin typeface="TimesET" pitchFamily="2" charset="0"/>
            </a:rPr>
            <a:t> выплаты на жилье</a:t>
          </a:r>
          <a:endParaRPr lang="ru-RU" sz="11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0.44389</cdr:x>
      <cdr:y>0.20851</cdr:y>
    </cdr:from>
    <cdr:to>
      <cdr:x>0.59204</cdr:x>
      <cdr:y>0.26407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579915" y="1111079"/>
          <a:ext cx="1194799" cy="296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ET" pitchFamily="2" charset="0"/>
            </a:rPr>
            <a:t>Образование</a:t>
          </a:r>
          <a:endParaRPr lang="ru-RU" sz="12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0.47321</cdr:x>
      <cdr:y>0.2973</cdr:y>
    </cdr:from>
    <cdr:to>
      <cdr:x>0.63393</cdr:x>
      <cdr:y>0.36486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816425" y="1584176"/>
          <a:ext cx="129614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ET" pitchFamily="2" charset="0"/>
            </a:rPr>
            <a:t>Жилищное</a:t>
          </a:r>
          <a:r>
            <a:rPr lang="ru-RU" sz="1100" b="1" dirty="0" smtClean="0">
              <a:latin typeface="TimesET" pitchFamily="2" charset="0"/>
            </a:rPr>
            <a:t> строительство</a:t>
          </a:r>
          <a:endParaRPr lang="ru-RU" sz="11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0.48214</cdr:x>
      <cdr:y>0.67568</cdr:y>
    </cdr:from>
    <cdr:to>
      <cdr:x>0.66964</cdr:x>
      <cdr:y>0.75676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888432" y="3600400"/>
          <a:ext cx="151216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ET" pitchFamily="2" charset="0"/>
            </a:rPr>
            <a:t>Физическая</a:t>
          </a:r>
          <a:r>
            <a:rPr lang="ru-RU" sz="1100" b="1" dirty="0" smtClean="0">
              <a:latin typeface="TimesET" pitchFamily="2" charset="0"/>
            </a:rPr>
            <a:t> культура и спорт</a:t>
          </a:r>
          <a:endParaRPr lang="ru-RU" sz="11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0.46429</cdr:x>
      <cdr:y>0.77027</cdr:y>
    </cdr:from>
    <cdr:to>
      <cdr:x>0.65179</cdr:x>
      <cdr:y>0.83784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744416" y="4104456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ET" pitchFamily="2" charset="0"/>
            </a:rPr>
            <a:t>Здравоохранение</a:t>
          </a:r>
          <a:endParaRPr lang="ru-RU" sz="12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0.24107</cdr:x>
      <cdr:y>0.84842</cdr:y>
    </cdr:from>
    <cdr:to>
      <cdr:x>0.34821</cdr:x>
      <cdr:y>0.90247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944216" y="4520883"/>
          <a:ext cx="86409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dirty="0" smtClean="0">
              <a:latin typeface="TimesET" pitchFamily="2" charset="0"/>
            </a:rPr>
            <a:t>Культура</a:t>
          </a:r>
          <a:endParaRPr lang="ru-RU" sz="11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</cdr:x>
      <cdr:y>0.64572</cdr:y>
    </cdr:from>
    <cdr:to>
      <cdr:x>0.11607</cdr:x>
      <cdr:y>0.69977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0" y="3440763"/>
          <a:ext cx="93610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dirty="0" smtClean="0">
              <a:latin typeface="TimesET" pitchFamily="2" charset="0"/>
            </a:rPr>
            <a:t>Дороги</a:t>
          </a:r>
        </a:p>
        <a:p xmlns:a="http://schemas.openxmlformats.org/drawingml/2006/main">
          <a:endParaRPr lang="ru-RU" sz="11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0.01786</cdr:x>
      <cdr:y>0.14865</cdr:y>
    </cdr:from>
    <cdr:to>
      <cdr:x>0.16071</cdr:x>
      <cdr:y>0.22973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144016" y="792088"/>
          <a:ext cx="115212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dirty="0" smtClean="0">
              <a:latin typeface="TimesET" pitchFamily="2" charset="0"/>
            </a:rPr>
            <a:t>Материнский </a:t>
          </a:r>
          <a:r>
            <a:rPr lang="ru-RU" sz="1200" b="1" dirty="0" smtClean="0">
              <a:latin typeface="TimesET" pitchFamily="2" charset="0"/>
            </a:rPr>
            <a:t>капитал</a:t>
          </a:r>
          <a:endParaRPr lang="ru-RU" sz="12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0.33929</cdr:x>
      <cdr:y>0.82432</cdr:y>
    </cdr:from>
    <cdr:to>
      <cdr:x>0.52414</cdr:x>
      <cdr:y>0.90541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2736304" y="4392488"/>
          <a:ext cx="149083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 dirty="0" smtClean="0">
              <a:latin typeface="TimesET" pitchFamily="2" charset="0"/>
            </a:rPr>
            <a:t>Инженерная </a:t>
          </a:r>
          <a:r>
            <a:rPr lang="ru-RU" sz="1200" b="1" dirty="0" smtClean="0">
              <a:latin typeface="TimesET" pitchFamily="2" charset="0"/>
            </a:rPr>
            <a:t>инфраструктура</a:t>
          </a:r>
          <a:endParaRPr lang="ru-RU" sz="1200" b="1" dirty="0"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0.10714</cdr:x>
      <cdr:y>0.21622</cdr:y>
    </cdr:from>
    <cdr:to>
      <cdr:x>0.15179</cdr:x>
      <cdr:y>0.25676</cdr:y>
    </cdr:to>
    <cdr:cxnSp macro="">
      <cdr:nvCxnSpPr>
        <cdr:cNvPr id="16" name="Прямая соединительная линия 15"/>
        <cdr:cNvCxnSpPr/>
      </cdr:nvCxnSpPr>
      <cdr:spPr>
        <a:xfrm xmlns:a="http://schemas.openxmlformats.org/drawingml/2006/main">
          <a:off x="864096" y="1152128"/>
          <a:ext cx="360040" cy="216024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0.35714</cdr:x>
      <cdr:y>0.17568</cdr:y>
    </cdr:from>
    <cdr:to>
      <cdr:x>0.41964</cdr:x>
      <cdr:y>0.21622</cdr:y>
    </cdr:to>
    <cdr:cxnSp macro="">
      <cdr:nvCxnSpPr>
        <cdr:cNvPr id="21" name="Прямая соединительная линия 20"/>
        <cdr:cNvCxnSpPr/>
      </cdr:nvCxnSpPr>
      <cdr:spPr>
        <a:xfrm xmlns:a="http://schemas.openxmlformats.org/drawingml/2006/main" flipV="1">
          <a:off x="2880320" y="936104"/>
          <a:ext cx="504056" cy="216024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0.42857</cdr:x>
      <cdr:y>0.25676</cdr:y>
    </cdr:from>
    <cdr:to>
      <cdr:x>0.48214</cdr:x>
      <cdr:y>0.29332</cdr:y>
    </cdr:to>
    <cdr:cxnSp macro="">
      <cdr:nvCxnSpPr>
        <cdr:cNvPr id="28" name="Прямая соединительная линия 27"/>
        <cdr:cNvCxnSpPr/>
      </cdr:nvCxnSpPr>
      <cdr:spPr>
        <a:xfrm xmlns:a="http://schemas.openxmlformats.org/drawingml/2006/main" flipV="1">
          <a:off x="3456384" y="1368152"/>
          <a:ext cx="432048" cy="194816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0.47321</cdr:x>
      <cdr:y>0.37838</cdr:y>
    </cdr:from>
    <cdr:to>
      <cdr:x>0.52679</cdr:x>
      <cdr:y>0.41494</cdr:y>
    </cdr:to>
    <cdr:cxnSp macro="">
      <cdr:nvCxnSpPr>
        <cdr:cNvPr id="31" name="Прямая соединительная линия 30"/>
        <cdr:cNvCxnSpPr/>
      </cdr:nvCxnSpPr>
      <cdr:spPr>
        <a:xfrm xmlns:a="http://schemas.openxmlformats.org/drawingml/2006/main" flipV="1">
          <a:off x="3816424" y="2016224"/>
          <a:ext cx="432048" cy="194816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0.44643</cdr:x>
      <cdr:y>0.68919</cdr:y>
    </cdr:from>
    <cdr:to>
      <cdr:x>0.48214</cdr:x>
      <cdr:y>0.71622</cdr:y>
    </cdr:to>
    <cdr:cxnSp macro="">
      <cdr:nvCxnSpPr>
        <cdr:cNvPr id="32" name="Прямая соединительная линия 31"/>
        <cdr:cNvCxnSpPr/>
      </cdr:nvCxnSpPr>
      <cdr:spPr>
        <a:xfrm xmlns:a="http://schemas.openxmlformats.org/drawingml/2006/main">
          <a:off x="3600400" y="3672408"/>
          <a:ext cx="288032" cy="144016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0.33929</cdr:x>
      <cdr:y>0.7973</cdr:y>
    </cdr:from>
    <cdr:to>
      <cdr:x>0.36607</cdr:x>
      <cdr:y>0.83784</cdr:y>
    </cdr:to>
    <cdr:cxnSp macro="">
      <cdr:nvCxnSpPr>
        <cdr:cNvPr id="37" name="Прямая соединительная линия 36"/>
        <cdr:cNvCxnSpPr/>
      </cdr:nvCxnSpPr>
      <cdr:spPr>
        <a:xfrm xmlns:a="http://schemas.openxmlformats.org/drawingml/2006/main">
          <a:off x="2736304" y="4248472"/>
          <a:ext cx="216024" cy="216024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0.27679</cdr:x>
      <cdr:y>0.79437</cdr:y>
    </cdr:from>
    <cdr:to>
      <cdr:x>0.28571</cdr:x>
      <cdr:y>0.85135</cdr:y>
    </cdr:to>
    <cdr:cxnSp macro="">
      <cdr:nvCxnSpPr>
        <cdr:cNvPr id="47" name="Прямая соединительная линия 46"/>
        <cdr:cNvCxnSpPr/>
      </cdr:nvCxnSpPr>
      <cdr:spPr>
        <a:xfrm xmlns:a="http://schemas.openxmlformats.org/drawingml/2006/main">
          <a:off x="2232248" y="4232851"/>
          <a:ext cx="72008" cy="303653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0.08036</cdr:x>
      <cdr:y>0.68626</cdr:y>
    </cdr:from>
    <cdr:to>
      <cdr:x>0.13393</cdr:x>
      <cdr:y>0.69977</cdr:y>
    </cdr:to>
    <cdr:cxnSp macro="">
      <cdr:nvCxnSpPr>
        <cdr:cNvPr id="52" name="Прямая соединительная линия 51"/>
        <cdr:cNvCxnSpPr/>
      </cdr:nvCxnSpPr>
      <cdr:spPr>
        <a:xfrm xmlns:a="http://schemas.openxmlformats.org/drawingml/2006/main">
          <a:off x="648072" y="3656787"/>
          <a:ext cx="432048" cy="72008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</cdr:x>
      <cdr:y>0.82811</cdr:y>
    </cdr:from>
    <cdr:to>
      <cdr:x>0.28793</cdr:x>
      <cdr:y>0.95311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1008112" y="4757521"/>
          <a:ext cx="1583546" cy="718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ET" pitchFamily="2" charset="0"/>
            </a:rPr>
            <a:t>Инфраструктура</a:t>
          </a:r>
          <a:r>
            <a:rPr lang="ru-RU" sz="1100" b="1" dirty="0" smtClean="0">
              <a:latin typeface="TimesET" pitchFamily="2" charset="0"/>
            </a:rPr>
            <a:t> малого бизнеса</a:t>
          </a:r>
          <a:endParaRPr lang="ru-RU" sz="1100" b="1" dirty="0">
            <a:latin typeface="TimesET" pitchFamily="2" charset="0"/>
          </a:endParaRPr>
        </a:p>
      </cdr:txBody>
    </cdr:sp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0.04278</cdr:x>
      <cdr:y>0.33018</cdr:y>
    </cdr:from>
    <cdr:to>
      <cdr:x>0.19123</cdr:x>
      <cdr:y>0.39286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82424" y="1896862"/>
          <a:ext cx="1327011" cy="360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/>
            <a:t>12 261,6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0.51398</cdr:x>
      <cdr:y>0.00797</cdr:y>
    </cdr:from>
    <cdr:to>
      <cdr:x>0.95733</cdr:x>
      <cdr:y>0.15789</cdr:y>
    </cdr:to>
    <cdr:sp macro="" textlink="">
      <cdr:nvSpPr>
        <cdr:cNvPr id="12" name="Скругленный прямоугольник 11"/>
        <cdr:cNvSpPr/>
      </cdr:nvSpPr>
      <cdr:spPr>
        <a:xfrm xmlns:a="http://schemas.openxmlformats.org/drawingml/2006/main">
          <a:off x="6126126" y="45806"/>
          <a:ext cx="5284381" cy="861237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0.51754</cdr:x>
      <cdr:y>0.01168</cdr:y>
    </cdr:from>
    <cdr:to>
      <cdr:x>0.96357</cdr:x>
      <cdr:y>0.16159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6168657" y="67078"/>
          <a:ext cx="5316277" cy="861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 smtClean="0">
              <a:solidFill>
                <a:schemeClr val="tx1"/>
              </a:solidFill>
              <a:latin typeface="Arial Cyr" pitchFamily="34" charset="0"/>
              <a:cs typeface="Arial Cyr" pitchFamily="34" charset="0"/>
            </a:rPr>
            <a:t>*Ограничение по Бюджетному кодексу Российской Федерации составляет не более 100% объема собственных доходов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0.51576</cdr:x>
      <cdr:y>0.1764</cdr:y>
    </cdr:from>
    <cdr:to>
      <cdr:x>0.95733</cdr:x>
      <cdr:y>0.36333</cdr:y>
    </cdr:to>
    <cdr:sp macro="" textlink="">
      <cdr:nvSpPr>
        <cdr:cNvPr id="15" name="Скругленный прямоугольник 14"/>
        <cdr:cNvSpPr/>
      </cdr:nvSpPr>
      <cdr:spPr>
        <a:xfrm xmlns:a="http://schemas.openxmlformats.org/drawingml/2006/main">
          <a:off x="6147392" y="1013370"/>
          <a:ext cx="5263115" cy="1073888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0.51219</cdr:x>
      <cdr:y>0.17198</cdr:y>
    </cdr:from>
    <cdr:to>
      <cdr:x>0.96001</cdr:x>
      <cdr:y>0.35962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6104861" y="988014"/>
          <a:ext cx="5337543" cy="10779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 smtClean="0">
              <a:solidFill>
                <a:schemeClr val="tx1"/>
              </a:solidFill>
              <a:latin typeface="Arial Cyr" pitchFamily="34" charset="0"/>
              <a:cs typeface="Arial Cyr" pitchFamily="34" charset="0"/>
            </a:rPr>
            <a:t>**Ограничение по Бюджетному кодексу Российской Федерации составляет не более 15% объема расходов за исключением объема расходов, осуществляемых за счет субвенций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0.2879</cdr:x>
      <cdr:y>0.27581</cdr:y>
    </cdr:from>
    <cdr:to>
      <cdr:x>0.41677</cdr:x>
      <cdr:y>0.33018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573631" y="1584489"/>
          <a:ext cx="1152028" cy="3123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/>
            <a:t>14 290,4</a:t>
          </a:r>
          <a:endParaRPr lang="ru-RU" sz="20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0.45314</cdr:x>
      <cdr:y>0.25561</cdr:y>
    </cdr:from>
    <cdr:to>
      <cdr:x>0.53747</cdr:x>
      <cdr:y>0.3078</cdr:y>
    </cdr:to>
    <cdr:sp macro="" textlink="">
      <cdr:nvSpPr>
        <cdr:cNvPr id="6" name="TextBox 5"/>
        <cdr:cNvSpPr txBox="1"/>
      </cdr:nvSpPr>
      <cdr:spPr>
        <a:xfrm xmlns:a="http://schemas.openxmlformats.org/drawingml/2006/main" rot="21118973">
          <a:off x="4046112" y="1218053"/>
          <a:ext cx="752982" cy="24870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1400" b="1" kern="1200" dirty="0" smtClean="0">
              <a:solidFill>
                <a:srgbClr val="C00000"/>
              </a:solidFill>
              <a:latin typeface="TimesET" pitchFamily="2" charset="0"/>
              <a:cs typeface="Arial" charset="0"/>
            </a:rPr>
            <a:t>+0,7%</a:t>
          </a:r>
          <a:endParaRPr lang="ru-RU" sz="1400" b="1" kern="1200" dirty="0">
            <a:solidFill>
              <a:srgbClr val="C00000"/>
            </a:solidFill>
            <a:latin typeface="TimesET" pitchFamily="2" charset="0"/>
            <a:cs typeface="Arial" charset="0"/>
          </a:endParaRPr>
        </a:p>
      </cdr:txBody>
    </cdr:sp>
  </cdr:relSizeAnchor>
  <cdr:relSizeAnchor xmlns:cdr="http://schemas.openxmlformats.org/drawingml/2006/chartDrawing">
    <cdr:from>
      <cdr:x>0.45324</cdr:x>
      <cdr:y>0.34263</cdr:y>
    </cdr:from>
    <cdr:to>
      <cdr:x>0.53757</cdr:x>
      <cdr:y>0.39777</cdr:y>
    </cdr:to>
    <cdr:sp macro="" textlink="">
      <cdr:nvSpPr>
        <cdr:cNvPr id="7" name="TextBox 1"/>
        <cdr:cNvSpPr txBox="1"/>
      </cdr:nvSpPr>
      <cdr:spPr>
        <a:xfrm xmlns:a="http://schemas.openxmlformats.org/drawingml/2006/main" rot="21124136">
          <a:off x="4046975" y="1632757"/>
          <a:ext cx="752982" cy="26276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kern="1200" dirty="0" smtClean="0">
              <a:solidFill>
                <a:srgbClr val="C00000"/>
              </a:solidFill>
              <a:latin typeface="TimesET" pitchFamily="2" charset="0"/>
              <a:cs typeface="Arial" charset="0"/>
            </a:rPr>
            <a:t>+239,8</a:t>
          </a:r>
          <a:endParaRPr lang="ru-RU" sz="1400" b="1" kern="1200" dirty="0">
            <a:solidFill>
              <a:srgbClr val="C00000"/>
            </a:solidFill>
            <a:latin typeface="TimesET" pitchFamily="2" charset="0"/>
            <a:cs typeface="Arial" charset="0"/>
          </a:endParaRPr>
        </a:p>
      </cdr:txBody>
    </cdr:sp>
  </cdr:relSizeAnchor>
  <cdr:relSizeAnchor xmlns:cdr="http://schemas.openxmlformats.org/drawingml/2006/chartDrawing">
    <cdr:from>
      <cdr:x>0.67281</cdr:x>
      <cdr:y>0.28521</cdr:y>
    </cdr:from>
    <cdr:to>
      <cdr:x>0.75714</cdr:x>
      <cdr:y>0.3374</cdr:y>
    </cdr:to>
    <cdr:sp macro="" textlink="">
      <cdr:nvSpPr>
        <cdr:cNvPr id="17" name="TextBox 1"/>
        <cdr:cNvSpPr txBox="1"/>
      </cdr:nvSpPr>
      <cdr:spPr>
        <a:xfrm xmlns:a="http://schemas.openxmlformats.org/drawingml/2006/main" rot="633007">
          <a:off x="6007556" y="794625"/>
          <a:ext cx="752982" cy="14540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kern="1200" dirty="0" smtClean="0">
              <a:solidFill>
                <a:srgbClr val="C00000"/>
              </a:solidFill>
              <a:latin typeface="TimesET" pitchFamily="2" charset="0"/>
              <a:cs typeface="Arial" charset="0"/>
            </a:rPr>
            <a:t>-13,5%</a:t>
          </a:r>
          <a:endParaRPr lang="ru-RU" sz="1400" b="1" kern="1200" dirty="0">
            <a:solidFill>
              <a:srgbClr val="C00000"/>
            </a:solidFill>
            <a:latin typeface="TimesET" pitchFamily="2" charset="0"/>
            <a:cs typeface="Arial" charset="0"/>
          </a:endParaRPr>
        </a:p>
      </cdr:txBody>
    </cdr:sp>
  </cdr:relSizeAnchor>
  <cdr:relSizeAnchor xmlns:cdr="http://schemas.openxmlformats.org/drawingml/2006/chartDrawing">
    <cdr:from>
      <cdr:x>0.67205</cdr:x>
      <cdr:y>0.33333</cdr:y>
    </cdr:from>
    <cdr:to>
      <cdr:x>0.77559</cdr:x>
      <cdr:y>0.37866</cdr:y>
    </cdr:to>
    <cdr:cxnSp macro="">
      <cdr:nvCxnSpPr>
        <cdr:cNvPr id="18" name="Прямая со стрелкой 17"/>
        <cdr:cNvCxnSpPr/>
      </cdr:nvCxnSpPr>
      <cdr:spPr>
        <a:xfrm xmlns:a="http://schemas.openxmlformats.org/drawingml/2006/main">
          <a:off x="6000760" y="928694"/>
          <a:ext cx="924508" cy="126293"/>
        </a:xfrm>
        <a:prstGeom xmlns:a="http://schemas.openxmlformats.org/drawingml/2006/main" prst="straightConnector1">
          <a:avLst/>
        </a:prstGeom>
        <a:ln xmlns:a="http://schemas.openxmlformats.org/drawingml/2006/main" w="57150"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0.6877</cdr:x>
      <cdr:y>0.39468</cdr:y>
    </cdr:from>
    <cdr:to>
      <cdr:x>0.77203</cdr:x>
      <cdr:y>0.44982</cdr:y>
    </cdr:to>
    <cdr:sp macro="" textlink="">
      <cdr:nvSpPr>
        <cdr:cNvPr id="19" name="TextBox 1"/>
        <cdr:cNvSpPr txBox="1"/>
      </cdr:nvSpPr>
      <cdr:spPr>
        <a:xfrm xmlns:a="http://schemas.openxmlformats.org/drawingml/2006/main" rot="772474">
          <a:off x="6140489" y="1880785"/>
          <a:ext cx="752982" cy="26276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kern="1200" dirty="0" smtClean="0">
              <a:solidFill>
                <a:srgbClr val="C00000"/>
              </a:solidFill>
              <a:latin typeface="TimesET" pitchFamily="2" charset="0"/>
              <a:cs typeface="Arial" charset="0"/>
            </a:rPr>
            <a:t>-5018,4</a:t>
          </a:r>
          <a:endParaRPr lang="ru-RU" sz="1400" b="1" kern="1200" dirty="0">
            <a:solidFill>
              <a:srgbClr val="C00000"/>
            </a:solidFill>
            <a:latin typeface="TimesET" pitchFamily="2" charset="0"/>
            <a:cs typeface="Arial" charset="0"/>
          </a:endParaRPr>
        </a:p>
      </cdr:txBody>
    </cdr:sp>
  </cdr:relSizeAnchor>
  <cdr:relSizeAnchor xmlns:cdr="http://schemas.openxmlformats.org/drawingml/2006/chartDrawing">
    <cdr:from>
      <cdr:x>0.21981</cdr:x>
      <cdr:y>0.27496</cdr:y>
    </cdr:from>
    <cdr:to>
      <cdr:x>0.30414</cdr:x>
      <cdr:y>0.32715</cdr:y>
    </cdr:to>
    <cdr:sp macro="" textlink="">
      <cdr:nvSpPr>
        <cdr:cNvPr id="20" name="TextBox 1"/>
        <cdr:cNvSpPr txBox="1"/>
      </cdr:nvSpPr>
      <cdr:spPr>
        <a:xfrm xmlns:a="http://schemas.openxmlformats.org/drawingml/2006/main" rot="20805738">
          <a:off x="1962687" y="1310300"/>
          <a:ext cx="752982" cy="24870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kern="1200" dirty="0" smtClean="0">
              <a:solidFill>
                <a:srgbClr val="C00000"/>
              </a:solidFill>
              <a:latin typeface="TimesET" pitchFamily="2" charset="0"/>
              <a:cs typeface="Arial" charset="0"/>
            </a:rPr>
            <a:t>+3,5%</a:t>
          </a:r>
          <a:endParaRPr lang="ru-RU" sz="1400" b="1" kern="1200" dirty="0">
            <a:solidFill>
              <a:srgbClr val="C00000"/>
            </a:solidFill>
            <a:latin typeface="TimesET" pitchFamily="2" charset="0"/>
            <a:cs typeface="Arial" charset="0"/>
          </a:endParaRPr>
        </a:p>
      </cdr:txBody>
    </cdr:sp>
  </cdr:relSizeAnchor>
  <cdr:relSizeAnchor xmlns:cdr="http://schemas.openxmlformats.org/drawingml/2006/chartDrawing">
    <cdr:from>
      <cdr:x>0.22581</cdr:x>
      <cdr:y>0.33244</cdr:y>
    </cdr:from>
    <cdr:to>
      <cdr:x>0.32258</cdr:x>
      <cdr:y>0.38833</cdr:y>
    </cdr:to>
    <cdr:cxnSp macro="">
      <cdr:nvCxnSpPr>
        <cdr:cNvPr id="21" name="Прямая со стрелкой 20"/>
        <cdr:cNvCxnSpPr/>
      </cdr:nvCxnSpPr>
      <cdr:spPr>
        <a:xfrm xmlns:a="http://schemas.openxmlformats.org/drawingml/2006/main" flipV="1">
          <a:off x="2016224" y="1584201"/>
          <a:ext cx="864096" cy="266303"/>
        </a:xfrm>
        <a:prstGeom xmlns:a="http://schemas.openxmlformats.org/drawingml/2006/main" prst="straightConnector1">
          <a:avLst/>
        </a:prstGeom>
        <a:ln xmlns:a="http://schemas.openxmlformats.org/drawingml/2006/main" w="57150"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0.23632</cdr:x>
      <cdr:y>0.41134</cdr:y>
    </cdr:from>
    <cdr:to>
      <cdr:x>0.32065</cdr:x>
      <cdr:y>0.46648</cdr:y>
    </cdr:to>
    <cdr:sp macro="" textlink="">
      <cdr:nvSpPr>
        <cdr:cNvPr id="22" name="TextBox 1"/>
        <cdr:cNvSpPr txBox="1"/>
      </cdr:nvSpPr>
      <cdr:spPr>
        <a:xfrm xmlns:a="http://schemas.openxmlformats.org/drawingml/2006/main" rot="20602153">
          <a:off x="2110085" y="1960190"/>
          <a:ext cx="752982" cy="2627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kern="1200" dirty="0" smtClean="0">
              <a:solidFill>
                <a:srgbClr val="C00000"/>
              </a:solidFill>
              <a:latin typeface="TimesET" pitchFamily="2" charset="0"/>
              <a:cs typeface="Arial" charset="0"/>
            </a:rPr>
            <a:t>+1260,3</a:t>
          </a:r>
          <a:endParaRPr lang="ru-RU" sz="1400" b="1" kern="1200" dirty="0">
            <a:solidFill>
              <a:srgbClr val="C00000"/>
            </a:solidFill>
            <a:latin typeface="TimesET" pitchFamily="2" charset="0"/>
            <a:cs typeface="Arial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0.44866</cdr:x>
      <cdr:y>0.24618</cdr:y>
    </cdr:from>
    <cdr:to>
      <cdr:x>0.53299</cdr:x>
      <cdr:y>0.29837</cdr:y>
    </cdr:to>
    <cdr:sp macro="" textlink="">
      <cdr:nvSpPr>
        <cdr:cNvPr id="6" name="TextBox 5"/>
        <cdr:cNvSpPr txBox="1"/>
      </cdr:nvSpPr>
      <cdr:spPr>
        <a:xfrm xmlns:a="http://schemas.openxmlformats.org/drawingml/2006/main" rot="488500">
          <a:off x="4006071" y="624156"/>
          <a:ext cx="752982" cy="1323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1400" b="1" kern="1200" dirty="0">
              <a:solidFill>
                <a:srgbClr val="C00000"/>
              </a:solidFill>
              <a:latin typeface="TimesET" pitchFamily="2" charset="0"/>
              <a:cs typeface="Arial" charset="0"/>
            </a:rPr>
            <a:t>-0,5%</a:t>
          </a:r>
        </a:p>
      </cdr:txBody>
    </cdr:sp>
  </cdr:relSizeAnchor>
  <cdr:relSizeAnchor xmlns:cdr="http://schemas.openxmlformats.org/drawingml/2006/chartDrawing">
    <cdr:from>
      <cdr:x>0.45672</cdr:x>
      <cdr:y>0.37051</cdr:y>
    </cdr:from>
    <cdr:to>
      <cdr:x>0.54105</cdr:x>
      <cdr:y>0.42565</cdr:y>
    </cdr:to>
    <cdr:sp macro="" textlink="">
      <cdr:nvSpPr>
        <cdr:cNvPr id="7" name="TextBox 1"/>
        <cdr:cNvSpPr txBox="1"/>
      </cdr:nvSpPr>
      <cdr:spPr>
        <a:xfrm xmlns:a="http://schemas.openxmlformats.org/drawingml/2006/main" rot="507207">
          <a:off x="4078044" y="939389"/>
          <a:ext cx="752982" cy="13980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kern="1200" dirty="0">
              <a:solidFill>
                <a:srgbClr val="C00000"/>
              </a:solidFill>
              <a:latin typeface="TimesET" pitchFamily="2" charset="0"/>
              <a:cs typeface="Arial" charset="0"/>
            </a:rPr>
            <a:t>-187,8</a:t>
          </a:r>
        </a:p>
      </cdr:txBody>
    </cdr:sp>
  </cdr:relSizeAnchor>
  <cdr:relSizeAnchor xmlns:cdr="http://schemas.openxmlformats.org/drawingml/2006/chartDrawing">
    <cdr:from>
      <cdr:x>0.67254</cdr:x>
      <cdr:y>0.30486</cdr:y>
    </cdr:from>
    <cdr:to>
      <cdr:x>0.75687</cdr:x>
      <cdr:y>0.35705</cdr:y>
    </cdr:to>
    <cdr:sp macro="" textlink="">
      <cdr:nvSpPr>
        <cdr:cNvPr id="17" name="TextBox 1"/>
        <cdr:cNvSpPr txBox="1"/>
      </cdr:nvSpPr>
      <cdr:spPr>
        <a:xfrm xmlns:a="http://schemas.openxmlformats.org/drawingml/2006/main" rot="465950">
          <a:off x="6005080" y="772943"/>
          <a:ext cx="752982" cy="1323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kern="1200" dirty="0" smtClean="0">
              <a:solidFill>
                <a:srgbClr val="C00000"/>
              </a:solidFill>
              <a:latin typeface="TimesET" pitchFamily="2" charset="0"/>
              <a:cs typeface="Arial" charset="0"/>
            </a:rPr>
            <a:t>-14,2%</a:t>
          </a:r>
          <a:endParaRPr lang="ru-RU" sz="1400" b="1" kern="1200" dirty="0">
            <a:solidFill>
              <a:srgbClr val="C00000"/>
            </a:solidFill>
            <a:latin typeface="TimesET" pitchFamily="2" charset="0"/>
            <a:cs typeface="Arial" charset="0"/>
          </a:endParaRPr>
        </a:p>
      </cdr:txBody>
    </cdr:sp>
  </cdr:relSizeAnchor>
  <cdr:relSizeAnchor xmlns:cdr="http://schemas.openxmlformats.org/drawingml/2006/chartDrawing">
    <cdr:from>
      <cdr:x>0.67205</cdr:x>
      <cdr:y>0.38013</cdr:y>
    </cdr:from>
    <cdr:to>
      <cdr:x>0.77559</cdr:x>
      <cdr:y>0.42546</cdr:y>
    </cdr:to>
    <cdr:cxnSp macro="">
      <cdr:nvCxnSpPr>
        <cdr:cNvPr id="18" name="Прямая со стрелкой 17"/>
        <cdr:cNvCxnSpPr/>
      </cdr:nvCxnSpPr>
      <cdr:spPr>
        <a:xfrm xmlns:a="http://schemas.openxmlformats.org/drawingml/2006/main">
          <a:off x="6000760" y="963759"/>
          <a:ext cx="924508" cy="114928"/>
        </a:xfrm>
        <a:prstGeom xmlns:a="http://schemas.openxmlformats.org/drawingml/2006/main" prst="straightConnector1">
          <a:avLst/>
        </a:prstGeom>
        <a:ln xmlns:a="http://schemas.openxmlformats.org/drawingml/2006/main" w="57150"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0.6877</cdr:x>
      <cdr:y>0.44001</cdr:y>
    </cdr:from>
    <cdr:to>
      <cdr:x>0.77203</cdr:x>
      <cdr:y>0.49515</cdr:y>
    </cdr:to>
    <cdr:sp macro="" textlink="">
      <cdr:nvSpPr>
        <cdr:cNvPr id="19" name="TextBox 1"/>
        <cdr:cNvSpPr txBox="1"/>
      </cdr:nvSpPr>
      <cdr:spPr>
        <a:xfrm xmlns:a="http://schemas.openxmlformats.org/drawingml/2006/main" rot="440846">
          <a:off x="6140468" y="1115589"/>
          <a:ext cx="752982" cy="13980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kern="1200" dirty="0" smtClean="0">
              <a:solidFill>
                <a:srgbClr val="C00000"/>
              </a:solidFill>
              <a:latin typeface="TimesET" pitchFamily="2" charset="0"/>
              <a:cs typeface="Arial" charset="0"/>
            </a:rPr>
            <a:t>-5681,2</a:t>
          </a:r>
          <a:endParaRPr lang="ru-RU" sz="1400" b="1" kern="1200" dirty="0">
            <a:solidFill>
              <a:srgbClr val="C00000"/>
            </a:solidFill>
            <a:latin typeface="TimesET" pitchFamily="2" charset="0"/>
            <a:cs typeface="Arial" charset="0"/>
          </a:endParaRPr>
        </a:p>
      </cdr:txBody>
    </cdr:sp>
  </cdr:relSizeAnchor>
  <cdr:relSizeAnchor xmlns:cdr="http://schemas.openxmlformats.org/drawingml/2006/chartDrawing">
    <cdr:from>
      <cdr:x>0.21981</cdr:x>
      <cdr:y>0.27496</cdr:y>
    </cdr:from>
    <cdr:to>
      <cdr:x>0.30414</cdr:x>
      <cdr:y>0.32715</cdr:y>
    </cdr:to>
    <cdr:sp macro="" textlink="">
      <cdr:nvSpPr>
        <cdr:cNvPr id="20" name="TextBox 1"/>
        <cdr:cNvSpPr txBox="1"/>
      </cdr:nvSpPr>
      <cdr:spPr>
        <a:xfrm xmlns:a="http://schemas.openxmlformats.org/drawingml/2006/main" rot="20805738">
          <a:off x="1962687" y="1310300"/>
          <a:ext cx="752982" cy="24870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kern="1200" dirty="0">
              <a:solidFill>
                <a:srgbClr val="C00000"/>
              </a:solidFill>
              <a:latin typeface="TimesET" pitchFamily="2" charset="0"/>
              <a:cs typeface="Arial" charset="0"/>
            </a:rPr>
            <a:t>+9,3%</a:t>
          </a:r>
        </a:p>
      </cdr:txBody>
    </cdr:sp>
  </cdr:relSizeAnchor>
  <cdr:relSizeAnchor xmlns:cdr="http://schemas.openxmlformats.org/drawingml/2006/chartDrawing">
    <cdr:from>
      <cdr:x>0.22581</cdr:x>
      <cdr:y>0.33244</cdr:y>
    </cdr:from>
    <cdr:to>
      <cdr:x>0.32258</cdr:x>
      <cdr:y>0.38833</cdr:y>
    </cdr:to>
    <cdr:cxnSp macro="">
      <cdr:nvCxnSpPr>
        <cdr:cNvPr id="21" name="Прямая со стрелкой 20"/>
        <cdr:cNvCxnSpPr/>
      </cdr:nvCxnSpPr>
      <cdr:spPr>
        <a:xfrm xmlns:a="http://schemas.openxmlformats.org/drawingml/2006/main" flipV="1">
          <a:off x="2016224" y="1584201"/>
          <a:ext cx="864096" cy="266303"/>
        </a:xfrm>
        <a:prstGeom xmlns:a="http://schemas.openxmlformats.org/drawingml/2006/main" prst="straightConnector1">
          <a:avLst/>
        </a:prstGeom>
        <a:ln xmlns:a="http://schemas.openxmlformats.org/drawingml/2006/main" w="57150">
          <a:tailEnd type="arrow"/>
        </a:ln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0.24049</cdr:x>
      <cdr:y>0.3933</cdr:y>
    </cdr:from>
    <cdr:to>
      <cdr:x>0.32482</cdr:x>
      <cdr:y>0.44844</cdr:y>
    </cdr:to>
    <cdr:sp macro="" textlink="">
      <cdr:nvSpPr>
        <cdr:cNvPr id="22" name="TextBox 1"/>
        <cdr:cNvSpPr txBox="1"/>
      </cdr:nvSpPr>
      <cdr:spPr>
        <a:xfrm xmlns:a="http://schemas.openxmlformats.org/drawingml/2006/main" rot="20905335">
          <a:off x="2147364" y="997150"/>
          <a:ext cx="752982" cy="13980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kern="1200" dirty="0">
              <a:solidFill>
                <a:srgbClr val="C00000"/>
              </a:solidFill>
              <a:latin typeface="TimesET" pitchFamily="2" charset="0"/>
              <a:cs typeface="Arial" charset="0"/>
            </a:rPr>
            <a:t>+3404,3</a:t>
          </a:r>
        </a:p>
      </cdr:txBody>
    </cdr:sp>
  </cdr:relSizeAnchor>
  <cdr:relSizeAnchor xmlns:cdr="http://schemas.openxmlformats.org/drawingml/2006/chartDrawing">
    <cdr:from>
      <cdr:x>0.44803</cdr:x>
      <cdr:y>0.30994</cdr:y>
    </cdr:from>
    <cdr:to>
      <cdr:x>0.55157</cdr:x>
      <cdr:y>0.35527</cdr:y>
    </cdr:to>
    <cdr:cxnSp macro="">
      <cdr:nvCxnSpPr>
        <cdr:cNvPr id="10" name="Прямая со стрелкой 9"/>
        <cdr:cNvCxnSpPr/>
      </cdr:nvCxnSpPr>
      <cdr:spPr>
        <a:xfrm xmlns:a="http://schemas.openxmlformats.org/drawingml/2006/main">
          <a:off x="4000496" y="785818"/>
          <a:ext cx="924508" cy="114928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57150" cap="flat" cmpd="sng" algn="ctr">
          <a:solidFill>
            <a:srgbClr val="4BACC6"/>
          </a:solidFill>
          <a:prstDash val="solid"/>
          <a:tailEnd type="arrow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0.69492</cdr:x>
      <cdr:y>0.00819</cdr:y>
    </cdr:from>
    <cdr:to>
      <cdr:x>1</cdr:x>
      <cdr:y>0.10123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52328" y="41888"/>
          <a:ext cx="1296144" cy="476071"/>
        </a:xfrm>
        <a:prstGeom xmlns:a="http://schemas.openxmlformats.org/drawingml/2006/main" prst="ellipse">
          <a:avLst/>
        </a:prstGeom>
        <a:solidFill xmlns:a="http://schemas.openxmlformats.org/drawingml/2006/main">
          <a:srgbClr val="3BCB27"/>
        </a:solidFill>
        <a:ln xmlns:a="http://schemas.openxmlformats.org/drawingml/2006/main"/>
      </cdr:spPr>
      <cdr:style>
        <a:lnRef xmlns:a="http://schemas.openxmlformats.org/drawingml/2006/main" idx="0">
          <a:schemeClr val="accent2"/>
        </a:lnRef>
        <a:fillRef xmlns:a="http://schemas.openxmlformats.org/drawingml/2006/main" idx="3">
          <a:schemeClr val="accent2"/>
        </a:fillRef>
        <a:effectRef xmlns:a="http://schemas.openxmlformats.org/drawingml/2006/main" idx="3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prstClr val="black"/>
              </a:solidFill>
              <a:latin typeface="TimesET" pitchFamily="2" charset="0"/>
            </a:rPr>
            <a:t>100,4% </a:t>
          </a:r>
          <a:r>
            <a:rPr lang="ru-RU" b="1" dirty="0">
              <a:solidFill>
                <a:prstClr val="black"/>
              </a:solidFill>
              <a:latin typeface="TimesET" pitchFamily="2" charset="0"/>
            </a:rPr>
            <a:t>от </a:t>
          </a:r>
          <a:r>
            <a:rPr lang="ru-RU" b="1" dirty="0" smtClean="0">
              <a:solidFill>
                <a:prstClr val="black"/>
              </a:solidFill>
              <a:latin typeface="TimesET" pitchFamily="2" charset="0"/>
            </a:rPr>
            <a:t>плана</a:t>
          </a:r>
          <a:endParaRPr lang="ru-RU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0.30508</cdr:x>
      <cdr:y>0.0848</cdr:y>
    </cdr:from>
    <cdr:to>
      <cdr:x>0.74131</cdr:x>
      <cdr:y>0.16813</cdr:y>
    </cdr:to>
    <cdr:pic>
      <cdr:nvPicPr>
        <cdr:cNvPr id="3" name="Picture 2" descr="T:\ОБП\Лукин\Картинки\Стрелка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 xmlns="">
                <a14:imgLayer r:embed="rId2">
                  <a14:imgEffect>
                    <a14:brightnessContrast contrast="-4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xmlns="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 rot="16200000">
          <a:off x="2009621" y="-279581"/>
          <a:ext cx="426350" cy="1853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>
          <a:softEdge rad="127000"/>
        </a:effectLst>
        <a:extLst xmlns:a="http://schemas.openxmlformats.org/drawingml/2006/main"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0.41791</cdr:x>
      <cdr:y>0.33591</cdr:y>
    </cdr:from>
    <cdr:to>
      <cdr:x>0.59322</cdr:x>
      <cdr:y>0.42035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V="1">
          <a:off x="1775497" y="1718671"/>
          <a:ext cx="744783" cy="432048"/>
        </a:xfrm>
        <a:prstGeom xmlns:a="http://schemas.openxmlformats.org/drawingml/2006/main" prst="straightConnector1">
          <a:avLst/>
        </a:prstGeom>
        <a:ln xmlns:a="http://schemas.openxmlformats.org/drawingml/2006/main" w="38100" cmpd="sng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0.38792</cdr:x>
      <cdr:y>0.61015</cdr:y>
    </cdr:from>
    <cdr:to>
      <cdr:x>0.59322</cdr:x>
      <cdr:y>0.67331</cdr:y>
    </cdr:to>
    <cdr:cxnSp macro="">
      <cdr:nvCxnSpPr>
        <cdr:cNvPr id="6" name="Прямая со стрелкой 5"/>
        <cdr:cNvCxnSpPr/>
      </cdr:nvCxnSpPr>
      <cdr:spPr>
        <a:xfrm xmlns:a="http://schemas.openxmlformats.org/drawingml/2006/main">
          <a:off x="1648081" y="3121830"/>
          <a:ext cx="872199" cy="323146"/>
        </a:xfrm>
        <a:prstGeom xmlns:a="http://schemas.openxmlformats.org/drawingml/2006/main" prst="straightConnector1">
          <a:avLst/>
        </a:prstGeom>
        <a:ln xmlns:a="http://schemas.openxmlformats.org/drawingml/2006/main" w="38100" cmpd="sng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0.41712</cdr:x>
      <cdr:y>0.44991</cdr:y>
    </cdr:from>
    <cdr:to>
      <cdr:x>0.62068</cdr:x>
      <cdr:y>0.5753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70710" y="2170584"/>
          <a:ext cx="864096" cy="60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 smtClean="0">
              <a:solidFill>
                <a:srgbClr val="FF0000"/>
              </a:solidFill>
              <a:latin typeface="TimesET" pitchFamily="2" charset="0"/>
            </a:rPr>
            <a:t>21 954,5 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FF0000"/>
              </a:solidFill>
              <a:latin typeface="TimesET" pitchFamily="2" charset="0"/>
            </a:rPr>
            <a:t>(101,1% от плана)</a:t>
          </a:r>
          <a:endParaRPr lang="ru-RU" sz="1200" b="1" dirty="0">
            <a:solidFill>
              <a:srgbClr val="FF0000"/>
            </a:solidFill>
            <a:latin typeface="TimesET" pitchFamily="2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0.73625</cdr:x>
      <cdr:y>0.03001</cdr:y>
    </cdr:from>
    <cdr:to>
      <cdr:x>0.85437</cdr:x>
      <cdr:y>0.10443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6732240" y="174196"/>
          <a:ext cx="1080120" cy="432048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100,9%</a:t>
          </a:r>
          <a:endParaRPr lang="ru-RU" sz="18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0.32675</cdr:x>
      <cdr:y>0.52098</cdr:y>
    </cdr:from>
    <cdr:to>
      <cdr:x>0.43226</cdr:x>
      <cdr:y>0.57361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2987824" y="3024559"/>
          <a:ext cx="964783" cy="305543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100,0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0.72837</cdr:x>
      <cdr:y>0.39695</cdr:y>
    </cdr:from>
    <cdr:to>
      <cdr:x>0.96461</cdr:x>
      <cdr:y>0.54579</cdr:y>
    </cdr:to>
    <cdr:sp macro="" textlink="">
      <cdr:nvSpPr>
        <cdr:cNvPr id="15" name="Скругленный прямоугольник 14"/>
        <cdr:cNvSpPr/>
      </cdr:nvSpPr>
      <cdr:spPr>
        <a:xfrm xmlns:a="http://schemas.openxmlformats.org/drawingml/2006/main">
          <a:off x="6660232" y="2304479"/>
          <a:ext cx="2160179" cy="864088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prstClr val="black"/>
              </a:solidFill>
              <a:latin typeface="TimesET" pitchFamily="2" charset="0"/>
            </a:rPr>
            <a:t>101,1</a:t>
          </a:r>
          <a:r>
            <a:rPr lang="en-US" sz="2000" b="1" dirty="0" smtClean="0">
              <a:solidFill>
                <a:prstClr val="black"/>
              </a:solidFill>
              <a:latin typeface="TimesET" pitchFamily="2" charset="0"/>
            </a:rPr>
            <a:t> </a:t>
          </a:r>
          <a:r>
            <a:rPr lang="ru-RU" sz="2000" b="1" dirty="0" smtClean="0">
              <a:solidFill>
                <a:prstClr val="black"/>
              </a:solidFill>
              <a:latin typeface="TimesET" pitchFamily="2" charset="0"/>
            </a:rPr>
            <a:t>%</a:t>
          </a:r>
          <a:endParaRPr lang="ru-RU" sz="20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  <cdr:relSizeAnchor xmlns:cdr="http://schemas.openxmlformats.org/drawingml/2006/chartDrawing">
    <cdr:from>
      <cdr:x>0.44488</cdr:x>
      <cdr:y>0.13648</cdr:y>
    </cdr:from>
    <cdr:to>
      <cdr:x>0.55064</cdr:x>
      <cdr:y>0.18961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4067944" y="792311"/>
          <a:ext cx="967069" cy="308446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101,4%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0.35038</cdr:x>
      <cdr:y>0.42678</cdr:y>
    </cdr:from>
    <cdr:to>
      <cdr:x>0.44809</cdr:x>
      <cdr:y>0.47665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3203848" y="2477641"/>
          <a:ext cx="893460" cy="289520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101,2</a:t>
          </a:r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0.35825</cdr:x>
      <cdr:y>0.33375</cdr:y>
    </cdr:from>
    <cdr:to>
      <cdr:x>0.46062</cdr:x>
      <cdr:y>0.38639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3275856" y="1937581"/>
          <a:ext cx="936071" cy="305601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tx1"/>
              </a:solidFill>
              <a:latin typeface="TimesET" pitchFamily="2" charset="0"/>
              <a:cs typeface="Times New Roman" pitchFamily="18" charset="0"/>
            </a:rPr>
            <a:t>99,0%</a:t>
          </a:r>
          <a:endParaRPr lang="ru-RU" sz="1100" b="1" dirty="0">
            <a:solidFill>
              <a:schemeClr val="tx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0.39763</cdr:x>
      <cdr:y>0.23947</cdr:y>
    </cdr:from>
    <cdr:to>
      <cdr:x>0.50339</cdr:x>
      <cdr:y>0.29259</cdr:y>
    </cdr:to>
    <cdr:sp macro="" textlink="">
      <cdr:nvSpPr>
        <cdr:cNvPr id="20" name="Прямоугольник 19"/>
        <cdr:cNvSpPr/>
      </cdr:nvSpPr>
      <cdr:spPr>
        <a:xfrm xmlns:a="http://schemas.openxmlformats.org/drawingml/2006/main">
          <a:off x="3635896" y="1390211"/>
          <a:ext cx="967069" cy="30844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102,2%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0.29525</cdr:x>
      <cdr:y>0.60781</cdr:y>
    </cdr:from>
    <cdr:to>
      <cdr:x>0.39762</cdr:x>
      <cdr:y>0.66045</cdr:y>
    </cdr:to>
    <cdr:sp macro="" textlink="">
      <cdr:nvSpPr>
        <cdr:cNvPr id="21" name="Прямоугольник 20"/>
        <cdr:cNvSpPr/>
      </cdr:nvSpPr>
      <cdr:spPr>
        <a:xfrm xmlns:a="http://schemas.openxmlformats.org/drawingml/2006/main">
          <a:off x="2699792" y="3528615"/>
          <a:ext cx="936071" cy="305601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tx1"/>
              </a:solidFill>
              <a:latin typeface="TimesET" pitchFamily="2" charset="0"/>
              <a:cs typeface="Times New Roman" pitchFamily="18" charset="0"/>
            </a:rPr>
            <a:t>95,9%</a:t>
          </a:r>
          <a:endParaRPr lang="ru-RU" sz="1100" b="1" dirty="0">
            <a:solidFill>
              <a:schemeClr val="tx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0.2795</cdr:x>
      <cdr:y>0.69463</cdr:y>
    </cdr:from>
    <cdr:to>
      <cdr:x>0.38526</cdr:x>
      <cdr:y>0.74776</cdr:y>
    </cdr:to>
    <cdr:sp macro="" textlink="">
      <cdr:nvSpPr>
        <cdr:cNvPr id="22" name="Прямоугольник 21"/>
        <cdr:cNvSpPr/>
      </cdr:nvSpPr>
      <cdr:spPr>
        <a:xfrm xmlns:a="http://schemas.openxmlformats.org/drawingml/2006/main">
          <a:off x="2555776" y="4032671"/>
          <a:ext cx="967069" cy="30844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102,0%</a:t>
          </a:r>
          <a:endParaRPr lang="ru-RU" sz="11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0.311</cdr:x>
      <cdr:y>0.78146</cdr:y>
    </cdr:from>
    <cdr:to>
      <cdr:x>0.42912</cdr:x>
      <cdr:y>0.85587</cdr:y>
    </cdr:to>
    <cdr:sp macro="" textlink="">
      <cdr:nvSpPr>
        <cdr:cNvPr id="23" name="Прямоугольник 22"/>
        <cdr:cNvSpPr/>
      </cdr:nvSpPr>
      <cdr:spPr>
        <a:xfrm xmlns:a="http://schemas.openxmlformats.org/drawingml/2006/main">
          <a:off x="2843808" y="4536727"/>
          <a:ext cx="1080089" cy="43204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2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bg1"/>
              </a:solidFill>
              <a:latin typeface="TimesET" pitchFamily="2" charset="0"/>
              <a:cs typeface="Times New Roman" pitchFamily="18" charset="0"/>
            </a:rPr>
            <a:t>105,0%</a:t>
          </a:r>
          <a:endParaRPr lang="ru-RU" sz="1800" b="1" dirty="0">
            <a:solidFill>
              <a:schemeClr val="bg1"/>
            </a:solidFill>
            <a:latin typeface="TimesET" pitchFamily="2" charset="0"/>
            <a:cs typeface="Times New Roman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0.81633</cdr:x>
      <cdr:y>0.13158</cdr:y>
    </cdr:from>
    <cdr:to>
      <cdr:x>0.9898</cdr:x>
      <cdr:y>0.39474</cdr:y>
    </cdr:to>
    <cdr:sp macro="" textlink="">
      <cdr:nvSpPr>
        <cdr:cNvPr id="5" name="Скругленный прямоугольник 4"/>
        <cdr:cNvSpPr/>
      </cdr:nvSpPr>
      <cdr:spPr>
        <a:xfrm xmlns:a="http://schemas.openxmlformats.org/drawingml/2006/main">
          <a:off x="5760640" y="360041"/>
          <a:ext cx="1224136" cy="720080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prstClr val="black"/>
              </a:solidFill>
              <a:latin typeface="TimesET" pitchFamily="2" charset="0"/>
            </a:rPr>
            <a:t>99,4% от плана</a:t>
          </a:r>
          <a:endParaRPr lang="ru-RU" sz="1400" b="1" dirty="0">
            <a:solidFill>
              <a:prstClr val="black"/>
            </a:solidFill>
            <a:latin typeface="TimesET" pitchFamily="2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0.09458</cdr:x>
      <cdr:y>0.01099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42" y="65682"/>
          <a:ext cx="4104465" cy="654398"/>
        </a:xfrm>
        <a:prstGeom xmlns:a="http://schemas.openxmlformats.org/drawingml/2006/main" prst="roundRect">
          <a:avLst/>
        </a:prstGeom>
        <a:ln xmlns:a="http://schemas.openxmlformats.org/drawingml/2006/main"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ET" pitchFamily="2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ET" pitchFamily="2" charset="0"/>
            </a:rPr>
            <a:t>Республики (</a:t>
          </a:r>
          <a:r>
            <a:rPr lang="ru-RU" sz="1400" b="1" dirty="0" err="1">
              <a:solidFill>
                <a:schemeClr val="tx1"/>
              </a:solidFill>
              <a:latin typeface="TimesET" pitchFamily="2" charset="0"/>
            </a:rPr>
            <a:t>тыс.рублей</a:t>
          </a:r>
          <a:r>
            <a:rPr lang="ru-RU" sz="1400" b="1" dirty="0">
              <a:solidFill>
                <a:schemeClr val="tx1"/>
              </a:solidFill>
              <a:latin typeface="TimesET" pitchFamily="2" charset="0"/>
            </a:rPr>
            <a:t>/чел.)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2"/>
            <a:ext cx="2946401" cy="496807"/>
          </a:xfrm>
          <a:prstGeom prst="rect">
            <a:avLst/>
          </a:prstGeom>
        </p:spPr>
        <p:txBody>
          <a:bodyPr vert="horz" lIns="92174" tIns="46085" rIns="92174" bIns="46085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2"/>
            <a:ext cx="2946401" cy="496807"/>
          </a:xfrm>
          <a:prstGeom prst="rect">
            <a:avLst/>
          </a:prstGeom>
        </p:spPr>
        <p:txBody>
          <a:bodyPr vert="horz" lIns="92174" tIns="46085" rIns="92174" bIns="46085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E92BCE1-D047-434E-AE8A-34A1B0871F83}" type="datetimeFigureOut">
              <a:rPr lang="ru-RU"/>
              <a:pPr>
                <a:defRPr/>
              </a:pPr>
              <a:t>29.06.2016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250"/>
            <a:ext cx="2946401" cy="496807"/>
          </a:xfrm>
          <a:prstGeom prst="rect">
            <a:avLst/>
          </a:prstGeom>
        </p:spPr>
        <p:txBody>
          <a:bodyPr vert="horz" lIns="92174" tIns="46085" rIns="92174" bIns="46085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250"/>
            <a:ext cx="2946401" cy="496807"/>
          </a:xfrm>
          <a:prstGeom prst="rect">
            <a:avLst/>
          </a:prstGeom>
        </p:spPr>
        <p:txBody>
          <a:bodyPr vert="horz" lIns="92174" tIns="46085" rIns="92174" bIns="46085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8C4FD5E6-E432-4B6D-AF35-EA9AAA762A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52763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1" y="12"/>
            <a:ext cx="2944813" cy="496807"/>
          </a:xfrm>
          <a:prstGeom prst="rect">
            <a:avLst/>
          </a:prstGeom>
        </p:spPr>
        <p:txBody>
          <a:bodyPr vert="horz" lIns="92893" tIns="46446" rIns="92893" bIns="464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292" y="12"/>
            <a:ext cx="2944813" cy="496807"/>
          </a:xfrm>
          <a:prstGeom prst="rect">
            <a:avLst/>
          </a:prstGeom>
        </p:spPr>
        <p:txBody>
          <a:bodyPr vert="horz" lIns="92893" tIns="46446" rIns="92893" bIns="4644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ADB170-E944-4BEC-9421-2E810EBD87A4}" type="datetimeFigureOut">
              <a:rPr lang="ru-RU"/>
              <a:pPr>
                <a:defRPr/>
              </a:pPr>
              <a:t>29.06.2016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1363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93" tIns="46446" rIns="92893" bIns="46446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65" y="4714133"/>
            <a:ext cx="5438775" cy="4468097"/>
          </a:xfrm>
          <a:prstGeom prst="rect">
            <a:avLst/>
          </a:prstGeom>
        </p:spPr>
        <p:txBody>
          <a:bodyPr vert="horz" lIns="92893" tIns="46446" rIns="92893" bIns="46446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1" y="9428250"/>
            <a:ext cx="2944813" cy="496807"/>
          </a:xfrm>
          <a:prstGeom prst="rect">
            <a:avLst/>
          </a:prstGeom>
        </p:spPr>
        <p:txBody>
          <a:bodyPr vert="horz" lIns="92893" tIns="46446" rIns="92893" bIns="464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292" y="9428250"/>
            <a:ext cx="2944813" cy="496807"/>
          </a:xfrm>
          <a:prstGeom prst="rect">
            <a:avLst/>
          </a:prstGeom>
        </p:spPr>
        <p:txBody>
          <a:bodyPr vert="horz" lIns="92893" tIns="46446" rIns="92893" bIns="4644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65034E-8202-4810-A52B-758A6B41B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05021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1004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102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4A2DC-8563-42A0-9CED-33E520784565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6497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7076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1363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102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1363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102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947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947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КЕЙСИСТЕМС (С)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947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947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947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947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947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883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1363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760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Часть законодательных инициатив, предлагаемых Минфином Чувашии, приняты на федеральном уровне.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Согласно статье 75 Налогового кодекса РФ процентная ставка пени по налогам принимается равной 1/300 действующей в этот период ставки рефинансирования Центрального банка Российской Федерации (8,25%). При этом сумма пеней за нарушение налогового законодательства в 2,4 раза меньше, чем стоимость процентов по банковским кредитам. Налогоплательщики кредитуются за счет бюджета.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Нами предложено увеличить размер пени за несвоевременную уплату налогов и сборов.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Предложение принято и с 1 января 2016 года ставка рефинансирования совпадает с ключевой ставкой, соответственно пени за несвоевременную уплату налогов и сборов будет исчисляться из ключевой ставки (11,0%). </a:t>
            </a:r>
          </a:p>
          <a:p>
            <a:pPr algn="just"/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9945B7-AF01-46A9-B6D0-AAC75B3A989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64775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231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102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D65D2-AF96-4C78-AEDA-9DFF17FCB99F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102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8601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8471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222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157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A58E1-66C4-4F48-BFD9-86E397011C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93297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C5E7D-78E9-4FE7-93B4-8BAB9F99C5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5053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9EB32-68AE-49B9-955B-4274044F9F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99064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5440363"/>
            <a:ext cx="4103687" cy="1000125"/>
          </a:xfr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>
              <a:defRPr lang="ru-RU"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50900"/>
            <a:ext cx="8229600" cy="25781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US" sz="3200" spc="3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145817"/>
      </p:ext>
    </p:extLst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" t="56853" r="5000" b="42076"/>
          <a:stretch>
            <a:fillRect/>
          </a:stretch>
        </p:blipFill>
        <p:spPr bwMode="auto">
          <a:xfrm>
            <a:off x="457200" y="1106488"/>
            <a:ext cx="8229600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44D8A1D-FC58-45C7-859C-ABB304AE53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82926421"/>
      </p:ext>
    </p:extLst>
  </p:cSld>
  <p:clrMapOvr>
    <a:masterClrMapping/>
  </p:clrMapOvr>
  <p:transition spd="med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458"/>
          <a:stretch>
            <a:fillRect/>
          </a:stretch>
        </p:blipFill>
        <p:spPr bwMode="auto">
          <a:xfrm>
            <a:off x="0" y="4146550"/>
            <a:ext cx="91440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8959"/>
          <a:stretch>
            <a:fillRect/>
          </a:stretch>
        </p:blipFill>
        <p:spPr bwMode="auto">
          <a:xfrm>
            <a:off x="0" y="0"/>
            <a:ext cx="9144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13" y="4146279"/>
            <a:ext cx="4103688" cy="764427"/>
          </a:xfrm>
        </p:spPr>
        <p:txBody>
          <a:bodyPr tIns="108000" bIns="3600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998355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bIns="180000" anchor="b"/>
          <a:lstStyle>
            <a:lvl1pPr>
              <a:defRPr lang="en-US" sz="2800">
                <a:solidFill>
                  <a:srgbClr val="990000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7486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E94E5A2-802E-41F9-9AE1-69222F6E44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0957328"/>
      </p:ext>
    </p:extLst>
  </p:cSld>
  <p:clrMapOvr>
    <a:masterClrMapping/>
  </p:clrMapOvr>
  <p:transition spd="med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B1ED95C-3A8F-4270-B8B4-78C883D368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69582534"/>
      </p:ext>
    </p:extLst>
  </p:cSld>
  <p:clrMapOvr>
    <a:masterClrMapping/>
  </p:clrMapOvr>
  <p:transition spd="med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DB1F6D5-336B-48DE-8948-861D46539F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195805"/>
      </p:ext>
    </p:extLst>
  </p:cSld>
  <p:clrMapOvr>
    <a:masterClrMapping/>
  </p:clrMapOvr>
  <p:transition spd="med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C714C9C-674B-478D-954E-DCE8E24397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7319097"/>
      </p:ext>
    </p:extLst>
  </p:cSld>
  <p:clrMapOvr>
    <a:masterClrMapping/>
  </p:clrMapOvr>
  <p:transition spd="med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0DD7B8F8-501C-4A80-BC89-BDE4C5EB0C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9455003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C731F-7F52-40DC-AF5D-CBDE02818B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3331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1C0D3C3-0E2D-4DDD-8C2C-1CBA8302D9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4289462"/>
      </p:ext>
    </p:extLst>
  </p:cSld>
  <p:clrMapOvr>
    <a:masterClrMapping/>
  </p:clrMapOvr>
  <p:transition spd="med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7CE9DA4-B118-4EEB-9BF2-543104F6F9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1397886"/>
      </p:ext>
    </p:extLst>
  </p:cSld>
  <p:clrMapOvr>
    <a:masterClrMapping/>
  </p:clrMapOvr>
  <p:transition spd="med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02A970C-685A-4D25-AA58-314ED83D44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3579455"/>
      </p:ext>
    </p:extLst>
  </p:cSld>
  <p:clrMapOvr>
    <a:masterClrMapping/>
  </p:clrMapOvr>
  <p:transition spd="med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0" y="1752600"/>
            <a:ext cx="4322763" cy="4700588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75163" y="1752600"/>
            <a:ext cx="4322762" cy="4700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68313" y="6440488"/>
            <a:ext cx="1054100" cy="280987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0B5CCE5-0BC1-4527-A8CA-B765564FF3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59562768"/>
      </p:ext>
    </p:extLst>
  </p:cSld>
  <p:clrMapOvr>
    <a:masterClrMapping/>
  </p:clrMapOvr>
  <p:transition spd="med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37AA2-A108-48EB-B8E3-4258990463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683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89BCA-3487-4876-9604-97265625C4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2668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44C10-DD94-4496-87DE-9DB4F84741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0593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E1B2-443C-4541-BF62-2FCEECF355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43209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B6D7-C9EC-47A9-92F6-974A8A09E7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2530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99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>
              <a:defRPr/>
            </a:pPr>
            <a:r>
              <a:rPr lang="ru-RU" dirty="0">
                <a:solidFill>
                  <a:prstClr val="black"/>
                </a:solidFill>
                <a:cs typeface="+mn-cs"/>
              </a:rPr>
              <a:t>       </a:t>
            </a:r>
            <a:endParaRPr lang="ru-RU" sz="2400" dirty="0">
              <a:solidFill>
                <a:prstClr val="white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4" name="Picture 5" descr="ger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674688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>
            <a:lvl1pPr algn="ctr"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CCBFA-BFB9-4E9F-B6F6-694D72409F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3592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0878-F4A4-451E-9303-BB79F9C40E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685892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4E9E-DC20-4671-BC32-BBFE77E2AC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43813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43F0E-A427-490E-ABE9-659AE898AE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22664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15313-B841-44C1-BD37-82F30A73F5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24143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FEC12-1721-449A-A00F-DC82900498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15492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0563B-07DB-43B2-82BB-1D3AD496FF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6586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EE579-4D5D-4F05-A8C5-9560EA4C8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9871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37AA2-A108-48EB-B8E3-4258990463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44969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89BCA-3487-4876-9604-97265625C4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497915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44C10-DD94-4496-87DE-9DB4F84741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33233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7E1B2-443C-4541-BF62-2FCEECF355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526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CCEDE-EA38-4DFE-BD2A-45A3C897A6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321789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B6D7-C9EC-47A9-92F6-974A8A09E79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376376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99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>
              <a:defRPr/>
            </a:pPr>
            <a:r>
              <a:rPr lang="ru-RU" dirty="0">
                <a:solidFill>
                  <a:prstClr val="black"/>
                </a:solidFill>
                <a:cs typeface="+mn-cs"/>
              </a:rPr>
              <a:t>       </a:t>
            </a:r>
            <a:endParaRPr lang="ru-RU" sz="2400" dirty="0">
              <a:solidFill>
                <a:prstClr val="white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4" name="Picture 5" descr="gerb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674688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>
            <a:lvl1pPr algn="ctr"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CCBFA-BFB9-4E9F-B6F6-694D72409F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751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4E9E-DC20-4671-BC32-BBFE77E2AC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3153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43F0E-A427-490E-ABE9-659AE898AE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0208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15313-B841-44C1-BD37-82F30A73F5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71836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FEC12-1721-449A-A00F-DC82900498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8284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0563B-07DB-43B2-82BB-1D3AD496FF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004962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EE579-4D5D-4F05-A8C5-9560EA4C8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2307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75B79-786B-4F1F-9910-0C55024CE7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3519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 userDrawn="1"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9933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altLang="ru-RU" smtClean="0"/>
              <a:t>       </a:t>
            </a:r>
            <a:endParaRPr lang="ru-RU" altLang="ru-RU" sz="2400" smtClean="0">
              <a:solidFill>
                <a:schemeClr val="bg1"/>
              </a:solidFill>
            </a:endParaRPr>
          </a:p>
        </p:txBody>
      </p:sp>
      <p:pic>
        <p:nvPicPr>
          <p:cNvPr id="4" name="Picture 5" descr="gerb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468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>
            <a:lvl1pPr algn="ctr"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BE4-DC40-4A96-AB83-42E61AAB20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39729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A0A1B-5D5B-4950-9927-989229AB51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3336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80AAD-D0A0-427E-BFD9-AA842AF795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3784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87422-737D-42C0-BA43-86334F6E94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9579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06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051050" y="6356350"/>
            <a:ext cx="3025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364163" y="6356350"/>
            <a:ext cx="1054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97B3CE-7695-4364-ABD3-9FB642265A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83" r:id="rId6"/>
    <p:sldLayoutId id="2147484278" r:id="rId7"/>
    <p:sldLayoutId id="2147484279" r:id="rId8"/>
    <p:sldLayoutId id="2147484280" r:id="rId9"/>
    <p:sldLayoutId id="2147484281" r:id="rId10"/>
    <p:sldLayoutId id="214748428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11275"/>
            <a:ext cx="822960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68313" y="6440488"/>
            <a:ext cx="1057275" cy="28098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lang="en-US" sz="1200">
                <a:solidFill>
                  <a:srgbClr val="990000"/>
                </a:solidFill>
                <a:latin typeface="+mn-lt"/>
              </a:defRPr>
            </a:lvl1pPr>
          </a:lstStyle>
          <a:p>
            <a:pPr>
              <a:defRPr/>
            </a:pPr>
            <a:fld id="{1188354D-EB04-43AD-89BE-BCB7635ABF81}" type="slidenum">
              <a:rPr>
                <a:cs typeface="+mn-cs"/>
              </a:rPr>
              <a:pPr>
                <a:defRPr/>
              </a:pPr>
              <a:t>‹#›</a:t>
            </a:fld>
            <a:endParaRPr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68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  <p:sldLayoutId id="2147484296" r:id="rId12"/>
  </p:sldLayoutIdLst>
  <p:transition spd="med">
    <p:wipe dir="d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99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9900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06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051050" y="6356350"/>
            <a:ext cx="3025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364163" y="6356350"/>
            <a:ext cx="1054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fld id="{8135DCAC-F131-4C56-82C1-BB591457AF70}" type="slidenum">
              <a:rPr lang="ru-RU">
                <a:cs typeface="+mn-cs"/>
              </a:rPr>
              <a:pPr>
                <a:defRPr/>
              </a:pPr>
              <a:t>‹#›</a:t>
            </a:fld>
            <a:endParaRPr lang="ru-RU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058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  <p:sldLayoutId id="214748430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06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051050" y="6356350"/>
            <a:ext cx="3025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364163" y="6356350"/>
            <a:ext cx="1054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aseline="0">
                <a:solidFill>
                  <a:srgbClr val="A03202"/>
                </a:solidFill>
                <a:latin typeface="+mn-lt"/>
              </a:defRPr>
            </a:lvl1pPr>
          </a:lstStyle>
          <a:p>
            <a:pPr>
              <a:defRPr/>
            </a:pPr>
            <a:fld id="{8135DCAC-F131-4C56-82C1-BB591457AF70}" type="slidenum">
              <a:rPr lang="ru-RU">
                <a:cs typeface="+mn-cs"/>
              </a:rPr>
              <a:pPr>
                <a:defRPr/>
              </a:pPr>
              <a:t>‹#›</a:t>
            </a:fld>
            <a:endParaRPr lang="ru-RU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63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  <p:sldLayoutId id="214748432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0.jpeg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chart" Target="../charts/chart12.xm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microsoft.com/office/2007/relationships/hdphoto" Target="../media/hdphoto3.wdp"/><Relationship Id="rId10" Type="http://schemas.openxmlformats.org/officeDocument/2006/relationships/image" Target="../media/image37.png"/><Relationship Id="rId4" Type="http://schemas.openxmlformats.org/officeDocument/2006/relationships/image" Target="../media/image32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chart" Target="../charts/char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chart" Target="../charts/char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2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3.png"/><Relationship Id="rId9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55.jpe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3.xml"/><Relationship Id="rId11" Type="http://schemas.openxmlformats.org/officeDocument/2006/relationships/image" Target="../media/image59.jpeg"/><Relationship Id="rId5" Type="http://schemas.openxmlformats.org/officeDocument/2006/relationships/image" Target="../media/image57.jpeg"/><Relationship Id="rId10" Type="http://schemas.openxmlformats.org/officeDocument/2006/relationships/image" Target="../media/image58.jpeg"/><Relationship Id="rId4" Type="http://schemas.openxmlformats.org/officeDocument/2006/relationships/image" Target="../media/image56.jpeg"/><Relationship Id="rId9" Type="http://schemas.openxmlformats.org/officeDocument/2006/relationships/diagramColors" Target="../diagrams/colors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3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chart" Target="../charts/char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diagramData" Target="../diagrams/data5.xml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6.xml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4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0.jpeg"/><Relationship Id="rId7" Type="http://schemas.openxmlformats.org/officeDocument/2006/relationships/image" Target="../media/image92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chart" Target="../charts/chart44.xml"/><Relationship Id="rId4" Type="http://schemas.openxmlformats.org/officeDocument/2006/relationships/chart" Target="../charts/chart4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chart" Target="../charts/chart45.xml"/><Relationship Id="rId7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9.jpeg"/><Relationship Id="rId4" Type="http://schemas.openxmlformats.org/officeDocument/2006/relationships/chart" Target="../charts/chart4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7.jpeg"/><Relationship Id="rId7" Type="http://schemas.microsoft.com/office/2007/relationships/hdphoto" Target="../media/hdphoto7.wdp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111.png"/><Relationship Id="rId4" Type="http://schemas.openxmlformats.org/officeDocument/2006/relationships/image" Target="../media/image108.png"/><Relationship Id="rId9" Type="http://schemas.microsoft.com/office/2007/relationships/hdphoto" Target="../media/hdphoto8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1.xml"/><Relationship Id="rId4" Type="http://schemas.openxmlformats.org/officeDocument/2006/relationships/hyperlink" Target="mailto:finance@cap.ru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Relationship Id="rId4" Type="http://schemas.openxmlformats.org/officeDocument/2006/relationships/hyperlink" Target="http://minfin.cap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1553" y="1556792"/>
            <a:ext cx="8280920" cy="1449710"/>
          </a:xfrm>
        </p:spPr>
        <p:txBody>
          <a:bodyPr/>
          <a:lstStyle/>
          <a:p>
            <a:r>
              <a:rPr lang="ru-RU" sz="4400" dirty="0" smtClean="0">
                <a:ea typeface="Calibri" pitchFamily="34" charset="0"/>
                <a:cs typeface="Calibri" pitchFamily="34" charset="0"/>
              </a:rPr>
              <a:t>Бюджет для граждан</a:t>
            </a:r>
            <a:endParaRPr sz="4400" u="sng" dirty="0" smtClean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Subtitle 5"/>
          <p:cNvSpPr txBox="1">
            <a:spLocks/>
          </p:cNvSpPr>
          <p:nvPr/>
        </p:nvSpPr>
        <p:spPr bwMode="auto">
          <a:xfrm>
            <a:off x="601553" y="260648"/>
            <a:ext cx="7786871" cy="104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Министерство финансов Чувашской Республики</a:t>
            </a:r>
          </a:p>
        </p:txBody>
      </p:sp>
      <p:sp>
        <p:nvSpPr>
          <p:cNvPr id="6" name="Subtitle 5"/>
          <p:cNvSpPr txBox="1">
            <a:spLocks/>
          </p:cNvSpPr>
          <p:nvPr/>
        </p:nvSpPr>
        <p:spPr bwMode="auto">
          <a:xfrm>
            <a:off x="597266" y="4725144"/>
            <a:ext cx="5198870" cy="133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закону Чувашской Республики «Об исполнении республиканского бюджета Чувашской Республики за 2015 год»</a:t>
            </a:r>
          </a:p>
        </p:txBody>
      </p:sp>
    </p:spTree>
    <p:extLst>
      <p:ext uri="{BB962C8B-B14F-4D97-AF65-F5344CB8AC3E}">
        <p14:creationId xmlns:p14="http://schemas.microsoft.com/office/powerpoint/2010/main" xmlns="" val="3408488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26218" cy="980728"/>
          </a:xfrm>
        </p:spPr>
        <p:txBody>
          <a:bodyPr/>
          <a:lstStyle/>
          <a:p>
            <a:r>
              <a:rPr lang="ru-RU" altLang="ru-RU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Меры, принимаемые в Чувашской Республике для минимизации основных бюджетных рисков и преодоления проблем </a:t>
            </a:r>
            <a:r>
              <a:rPr lang="ru-RU" altLang="ru-RU" sz="2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бюджетной </a:t>
            </a:r>
            <a:r>
              <a:rPr lang="ru-RU" altLang="ru-RU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сфере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9552" y="1052737"/>
            <a:ext cx="7759026" cy="936104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План </a:t>
            </a:r>
            <a:r>
              <a:rPr lang="ru-RU" sz="2000" dirty="0"/>
              <a:t>мероприятий по оздоровлению государственных финансов Чувашской Республики и </a:t>
            </a:r>
            <a:r>
              <a:rPr lang="ru-RU" sz="2000" dirty="0" smtClean="0"/>
              <a:t>план </a:t>
            </a:r>
            <a:r>
              <a:rPr lang="ru-RU" sz="2000" dirty="0"/>
              <a:t>мероприятий по сокращению государственного долга Чувашской Республики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896772" y="1988840"/>
            <a:ext cx="4185023" cy="7920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600" dirty="0" smtClean="0"/>
              <a:t>утверждены </a:t>
            </a:r>
            <a:r>
              <a:rPr lang="ru-RU" sz="1600" dirty="0"/>
              <a:t>распоряжением Кабинета Министров Чувашской Республики от 21 января 2013 г. № </a:t>
            </a:r>
            <a:r>
              <a:rPr lang="ru-RU" sz="1600" dirty="0" smtClean="0"/>
              <a:t>21-р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11036" y="2852936"/>
            <a:ext cx="7759026" cy="1025781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План </a:t>
            </a:r>
            <a:r>
              <a:rPr lang="ru-RU" sz="2000" dirty="0"/>
              <a:t>мероприятий по росту доходов, оптимизации расходов и совершенствованию долговой политики Чувашской Республики на 2013–2018 годы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896771" y="3871433"/>
            <a:ext cx="4185023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600" dirty="0" smtClean="0"/>
              <a:t>утвержден </a:t>
            </a:r>
            <a:r>
              <a:rPr lang="ru-RU" sz="1600" dirty="0"/>
              <a:t>распоряжением Кабинета Министров Чувашской Республики 15 ноября 2013 г. № 680-р 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11036" y="4718083"/>
            <a:ext cx="7759026" cy="1025781"/>
          </a:xfrm>
          <a:prstGeom prst="roundRect">
            <a:avLst/>
          </a:prstGeom>
          <a:solidFill>
            <a:srgbClr val="FFFF99"/>
          </a:solidFill>
          <a:effectLst>
            <a:glow rad="139700">
              <a:srgbClr val="FFCCFF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  <a:softEdge rad="254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План обеспечения стабильного социально-экономического развития Чувашской Республики на 2016 - 2017 годы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96771" y="5736580"/>
            <a:ext cx="4185023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r>
              <a:rPr lang="ru-RU" sz="1600" dirty="0" smtClean="0"/>
              <a:t>утвержден </a:t>
            </a:r>
            <a:r>
              <a:rPr lang="ru-RU" sz="1600" dirty="0"/>
              <a:t>распоряжением </a:t>
            </a:r>
            <a:r>
              <a:rPr lang="ru-RU" sz="1600" dirty="0" smtClean="0"/>
              <a:t>Главы </a:t>
            </a:r>
            <a:r>
              <a:rPr lang="ru-RU" sz="1600" dirty="0"/>
              <a:t>Чувашской Республики </a:t>
            </a:r>
            <a:r>
              <a:rPr lang="ru-RU" sz="1600" dirty="0" smtClean="0"/>
              <a:t>14 марта 2016 </a:t>
            </a:r>
            <a:r>
              <a:rPr lang="ru-RU" sz="1600" dirty="0"/>
              <a:t>г. № </a:t>
            </a:r>
            <a:r>
              <a:rPr lang="ru-RU" sz="1600" dirty="0" smtClean="0"/>
              <a:t>66-рг 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28418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36004125"/>
              </p:ext>
            </p:extLst>
          </p:nvPr>
        </p:nvGraphicFramePr>
        <p:xfrm>
          <a:off x="4608972" y="1632015"/>
          <a:ext cx="3817352" cy="4326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altLang="ru-RU" sz="1800" b="1" dirty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Основные параметры исполнения консолидированного и республиканского бюджетов Чувашской Республики за 2015 год</a:t>
            </a:r>
            <a:endParaRPr lang="ru-RU" altLang="ru-RU" sz="18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90568" y="941355"/>
            <a:ext cx="1295400" cy="323661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2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2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8573770" y="1700626"/>
            <a:ext cx="0" cy="3024518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974408" y="1807370"/>
            <a:ext cx="113427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974408" y="2415634"/>
            <a:ext cx="113427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7974408" y="3139677"/>
            <a:ext cx="113427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7974408" y="3860467"/>
            <a:ext cx="113427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7974408" y="4584167"/>
            <a:ext cx="113427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8567762" y="1196752"/>
            <a:ext cx="576238" cy="5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prstClr val="black"/>
                </a:solidFill>
                <a:latin typeface="TimesET" pitchFamily="2" charset="0"/>
              </a:rPr>
              <a:t>в % к 2014 году</a:t>
            </a:r>
            <a:endParaRPr lang="ru-RU" altLang="ru-RU" sz="10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8573770" y="1907665"/>
            <a:ext cx="576238" cy="3571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1F497D">
                    <a:lumMod val="75000"/>
                  </a:srgbClr>
                </a:solidFill>
                <a:latin typeface="TimesET" pitchFamily="2" charset="0"/>
              </a:rPr>
              <a:t>100,6%</a:t>
            </a:r>
            <a:endParaRPr lang="ru-RU" altLang="ru-RU" sz="1200" b="1" dirty="0">
              <a:solidFill>
                <a:srgbClr val="1F497D">
                  <a:lumMod val="75000"/>
                </a:srgbClr>
              </a:solidFill>
              <a:latin typeface="TimesET" pitchFamily="2" charset="0"/>
            </a:endParaRPr>
          </a:p>
        </p:txBody>
      </p:sp>
      <p:sp>
        <p:nvSpPr>
          <p:cNvPr id="40" name="TextBox 1"/>
          <p:cNvSpPr txBox="1">
            <a:spLocks noChangeArrowheads="1"/>
          </p:cNvSpPr>
          <p:nvPr/>
        </p:nvSpPr>
        <p:spPr bwMode="auto">
          <a:xfrm>
            <a:off x="8532440" y="2624308"/>
            <a:ext cx="679452" cy="3587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1F497D">
                    <a:lumMod val="75000"/>
                  </a:srgbClr>
                </a:solidFill>
                <a:latin typeface="TimesET" pitchFamily="2" charset="0"/>
              </a:rPr>
              <a:t>104,2%</a:t>
            </a:r>
            <a:endParaRPr lang="ru-RU" altLang="ru-RU" sz="1200" b="1" dirty="0">
              <a:solidFill>
                <a:srgbClr val="1F497D">
                  <a:lumMod val="75000"/>
                </a:srgbClr>
              </a:solidFill>
              <a:latin typeface="TimesET" pitchFamily="2" charset="0"/>
            </a:endParaRPr>
          </a:p>
        </p:txBody>
      </p:sp>
      <p:sp>
        <p:nvSpPr>
          <p:cNvPr id="41" name="TextBox 1"/>
          <p:cNvSpPr txBox="1">
            <a:spLocks noChangeArrowheads="1"/>
          </p:cNvSpPr>
          <p:nvPr/>
        </p:nvSpPr>
        <p:spPr bwMode="auto">
          <a:xfrm>
            <a:off x="8560075" y="3282595"/>
            <a:ext cx="638122" cy="3571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1F497D">
                    <a:lumMod val="75000"/>
                  </a:srgbClr>
                </a:solidFill>
                <a:latin typeface="TimesET" pitchFamily="2" charset="0"/>
              </a:rPr>
              <a:t>96,0%</a:t>
            </a:r>
            <a:endParaRPr lang="ru-RU" altLang="ru-RU" sz="1200" b="1" dirty="0">
              <a:solidFill>
                <a:srgbClr val="1F497D">
                  <a:lumMod val="75000"/>
                </a:srgbClr>
              </a:solidFill>
              <a:latin typeface="TimesET" pitchFamily="2" charset="0"/>
            </a:endParaRPr>
          </a:p>
        </p:txBody>
      </p:sp>
      <p:sp>
        <p:nvSpPr>
          <p:cNvPr id="42" name="TextBox 1"/>
          <p:cNvSpPr txBox="1">
            <a:spLocks noChangeArrowheads="1"/>
          </p:cNvSpPr>
          <p:nvPr/>
        </p:nvSpPr>
        <p:spPr bwMode="auto">
          <a:xfrm>
            <a:off x="8511887" y="4056408"/>
            <a:ext cx="78016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TimesET" pitchFamily="2" charset="0"/>
              </a:rPr>
              <a:t>99,5%</a:t>
            </a:r>
            <a:endParaRPr lang="ru-RU" altLang="ru-RU" sz="1200" b="1" dirty="0">
              <a:solidFill>
                <a:srgbClr val="FF0000"/>
              </a:solidFill>
              <a:latin typeface="TimesET" pitchFamily="2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004048" y="4797152"/>
            <a:ext cx="1127465" cy="288194"/>
          </a:xfrm>
          <a:prstGeom prst="roundRect">
            <a:avLst/>
          </a:prstGeom>
          <a:solidFill>
            <a:srgbClr val="CCFF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Дефицит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8016092" y="1700626"/>
            <a:ext cx="0" cy="3014199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"/>
          <p:cNvSpPr txBox="1">
            <a:spLocks noChangeArrowheads="1"/>
          </p:cNvSpPr>
          <p:nvPr/>
        </p:nvSpPr>
        <p:spPr bwMode="auto">
          <a:xfrm>
            <a:off x="7993418" y="1302426"/>
            <a:ext cx="579795" cy="31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prstClr val="black"/>
                </a:solidFill>
                <a:latin typeface="TimesET" pitchFamily="2" charset="0"/>
              </a:rPr>
              <a:t>+/- к 2014 году</a:t>
            </a:r>
            <a:endParaRPr lang="ru-RU" altLang="ru-RU" sz="10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5" name="TextBox 1"/>
          <p:cNvSpPr txBox="1">
            <a:spLocks noChangeArrowheads="1"/>
          </p:cNvSpPr>
          <p:nvPr/>
        </p:nvSpPr>
        <p:spPr bwMode="auto">
          <a:xfrm>
            <a:off x="7974408" y="1884276"/>
            <a:ext cx="63004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70C0"/>
                </a:solidFill>
                <a:latin typeface="TimesET" pitchFamily="2" charset="0"/>
              </a:rPr>
              <a:t>+239,8</a:t>
            </a:r>
            <a:endParaRPr lang="ru-RU" altLang="ru-RU" sz="12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56" name="TextBox 1"/>
          <p:cNvSpPr txBox="1">
            <a:spLocks noChangeArrowheads="1"/>
          </p:cNvSpPr>
          <p:nvPr/>
        </p:nvSpPr>
        <p:spPr bwMode="auto">
          <a:xfrm>
            <a:off x="8028878" y="2606498"/>
            <a:ext cx="57557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70C0"/>
                </a:solidFill>
                <a:latin typeface="TimesET" pitchFamily="2" charset="0"/>
              </a:rPr>
              <a:t>+879,3</a:t>
            </a:r>
            <a:endParaRPr lang="ru-RU" altLang="ru-RU" sz="12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57" name="TextBox 1"/>
          <p:cNvSpPr txBox="1">
            <a:spLocks noChangeArrowheads="1"/>
          </p:cNvSpPr>
          <p:nvPr/>
        </p:nvSpPr>
        <p:spPr bwMode="auto">
          <a:xfrm>
            <a:off x="8054007" y="4040383"/>
            <a:ext cx="52700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TimesET" pitchFamily="2" charset="0"/>
              </a:rPr>
              <a:t>-187,8</a:t>
            </a:r>
            <a:endParaRPr lang="ru-RU" altLang="ru-RU" sz="1200" b="1" dirty="0">
              <a:solidFill>
                <a:srgbClr val="FF0000"/>
              </a:solidFill>
              <a:latin typeface="TimesET" pitchFamily="2" charset="0"/>
            </a:endParaRPr>
          </a:p>
        </p:txBody>
      </p:sp>
      <p:sp>
        <p:nvSpPr>
          <p:cNvPr id="58" name="TextBox 1"/>
          <p:cNvSpPr txBox="1">
            <a:spLocks noChangeArrowheads="1"/>
          </p:cNvSpPr>
          <p:nvPr/>
        </p:nvSpPr>
        <p:spPr bwMode="auto">
          <a:xfrm>
            <a:off x="8030571" y="3282596"/>
            <a:ext cx="573877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70C0"/>
                </a:solidFill>
                <a:latin typeface="TimesET" pitchFamily="2" charset="0"/>
              </a:rPr>
              <a:t>-639,5</a:t>
            </a:r>
            <a:endParaRPr lang="ru-RU" altLang="ru-RU" sz="12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4722216" y="1206903"/>
            <a:ext cx="3168352" cy="336625"/>
          </a:xfrm>
          <a:prstGeom prst="roundRect">
            <a:avLst/>
          </a:prstGeom>
          <a:solidFill>
            <a:srgbClr val="FFCCFF">
              <a:alpha val="38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srgbClr val="7030A0"/>
                </a:solidFill>
              </a:rPr>
              <a:t>Республиканский бюджет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07504" y="1206903"/>
            <a:ext cx="3168352" cy="336625"/>
          </a:xfrm>
          <a:prstGeom prst="roundRect">
            <a:avLst/>
          </a:prstGeom>
          <a:solidFill>
            <a:srgbClr val="FFCCFF">
              <a:alpha val="38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srgbClr val="7030A0"/>
                </a:solidFill>
              </a:rPr>
              <a:t>Консолидированный бюджет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68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33103020"/>
              </p:ext>
            </p:extLst>
          </p:nvPr>
        </p:nvGraphicFramePr>
        <p:xfrm>
          <a:off x="7448" y="1685275"/>
          <a:ext cx="3817352" cy="4326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9" name="Прямая соединительная линия 68"/>
          <p:cNvCxnSpPr/>
          <p:nvPr/>
        </p:nvCxnSpPr>
        <p:spPr>
          <a:xfrm>
            <a:off x="3474702" y="1860630"/>
            <a:ext cx="113427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3474702" y="2468894"/>
            <a:ext cx="113427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3474702" y="3192937"/>
            <a:ext cx="113427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3474702" y="3913727"/>
            <a:ext cx="113427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3474702" y="4637427"/>
            <a:ext cx="113427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1"/>
          <p:cNvSpPr txBox="1">
            <a:spLocks noChangeArrowheads="1"/>
          </p:cNvSpPr>
          <p:nvPr/>
        </p:nvSpPr>
        <p:spPr bwMode="auto">
          <a:xfrm>
            <a:off x="4068056" y="1250012"/>
            <a:ext cx="576238" cy="5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prstClr val="black"/>
                </a:solidFill>
                <a:latin typeface="TimesET" pitchFamily="2" charset="0"/>
              </a:rPr>
              <a:t>в % к 2014 году</a:t>
            </a:r>
            <a:endParaRPr lang="ru-RU" altLang="ru-RU" sz="10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5" name="TextBox 1"/>
          <p:cNvSpPr txBox="1">
            <a:spLocks noChangeArrowheads="1"/>
          </p:cNvSpPr>
          <p:nvPr/>
        </p:nvSpPr>
        <p:spPr bwMode="auto">
          <a:xfrm>
            <a:off x="4074064" y="1960925"/>
            <a:ext cx="576238" cy="3571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1F497D">
                    <a:lumMod val="75000"/>
                  </a:srgbClr>
                </a:solidFill>
                <a:latin typeface="TimesET" pitchFamily="2" charset="0"/>
              </a:rPr>
              <a:t>100,0%</a:t>
            </a:r>
            <a:endParaRPr lang="ru-RU" altLang="ru-RU" sz="1200" b="1" dirty="0">
              <a:solidFill>
                <a:srgbClr val="1F497D">
                  <a:lumMod val="75000"/>
                </a:srgbClr>
              </a:solidFill>
              <a:latin typeface="TimesET" pitchFamily="2" charset="0"/>
            </a:endParaRPr>
          </a:p>
        </p:txBody>
      </p:sp>
      <p:sp>
        <p:nvSpPr>
          <p:cNvPr id="76" name="TextBox 1"/>
          <p:cNvSpPr txBox="1">
            <a:spLocks noChangeArrowheads="1"/>
          </p:cNvSpPr>
          <p:nvPr/>
        </p:nvSpPr>
        <p:spPr bwMode="auto">
          <a:xfrm>
            <a:off x="4032734" y="2677568"/>
            <a:ext cx="617568" cy="3587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1F497D">
                    <a:lumMod val="75000"/>
                  </a:srgbClr>
                </a:solidFill>
                <a:latin typeface="TimesET" pitchFamily="2" charset="0"/>
              </a:rPr>
              <a:t>101,7%</a:t>
            </a:r>
            <a:endParaRPr lang="ru-RU" altLang="ru-RU" sz="1200" b="1" dirty="0">
              <a:solidFill>
                <a:srgbClr val="1F497D">
                  <a:lumMod val="75000"/>
                </a:srgbClr>
              </a:solidFill>
              <a:latin typeface="TimesET" pitchFamily="2" charset="0"/>
            </a:endParaRPr>
          </a:p>
        </p:txBody>
      </p:sp>
      <p:sp>
        <p:nvSpPr>
          <p:cNvPr id="77" name="TextBox 1"/>
          <p:cNvSpPr txBox="1">
            <a:spLocks noChangeArrowheads="1"/>
          </p:cNvSpPr>
          <p:nvPr/>
        </p:nvSpPr>
        <p:spPr bwMode="auto">
          <a:xfrm>
            <a:off x="4060369" y="3335855"/>
            <a:ext cx="583925" cy="3571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1F497D">
                    <a:lumMod val="75000"/>
                  </a:srgbClr>
                </a:solidFill>
                <a:latin typeface="TimesET" pitchFamily="2" charset="0"/>
              </a:rPr>
              <a:t>96,7%</a:t>
            </a:r>
            <a:endParaRPr lang="ru-RU" altLang="ru-RU" sz="1200" b="1" dirty="0">
              <a:solidFill>
                <a:srgbClr val="1F497D">
                  <a:lumMod val="75000"/>
                </a:srgbClr>
              </a:solidFill>
              <a:latin typeface="TimesET" pitchFamily="2" charset="0"/>
            </a:endParaRPr>
          </a:p>
        </p:txBody>
      </p:sp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4073507" y="4109668"/>
            <a:ext cx="624984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TimesET" pitchFamily="2" charset="0"/>
              </a:rPr>
              <a:t>99,0%</a:t>
            </a:r>
            <a:endParaRPr lang="ru-RU" altLang="ru-RU" sz="1200" b="1" dirty="0">
              <a:solidFill>
                <a:srgbClr val="FF0000"/>
              </a:solidFill>
              <a:latin typeface="TimesET" pitchFamily="2" charset="0"/>
            </a:endParaRPr>
          </a:p>
        </p:txBody>
      </p:sp>
      <p:sp>
        <p:nvSpPr>
          <p:cNvPr id="79" name="TextBox 1"/>
          <p:cNvSpPr txBox="1">
            <a:spLocks noChangeArrowheads="1"/>
          </p:cNvSpPr>
          <p:nvPr/>
        </p:nvSpPr>
        <p:spPr bwMode="auto">
          <a:xfrm>
            <a:off x="3347864" y="1355686"/>
            <a:ext cx="725643" cy="31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prstClr val="black"/>
                </a:solidFill>
                <a:latin typeface="TimesET" pitchFamily="2" charset="0"/>
              </a:rPr>
              <a:t>+/- к 2014 году</a:t>
            </a:r>
            <a:endParaRPr lang="ru-RU" altLang="ru-RU" sz="10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80" name="TextBox 1"/>
          <p:cNvSpPr txBox="1">
            <a:spLocks noChangeArrowheads="1"/>
          </p:cNvSpPr>
          <p:nvPr/>
        </p:nvSpPr>
        <p:spPr bwMode="auto">
          <a:xfrm>
            <a:off x="3474702" y="1937536"/>
            <a:ext cx="63004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70C0"/>
                </a:solidFill>
                <a:latin typeface="TimesET" pitchFamily="2" charset="0"/>
              </a:rPr>
              <a:t>-18,5</a:t>
            </a:r>
            <a:endParaRPr lang="ru-RU" altLang="ru-RU" sz="12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81" name="TextBox 1"/>
          <p:cNvSpPr txBox="1">
            <a:spLocks noChangeArrowheads="1"/>
          </p:cNvSpPr>
          <p:nvPr/>
        </p:nvSpPr>
        <p:spPr bwMode="auto">
          <a:xfrm>
            <a:off x="3493712" y="2659758"/>
            <a:ext cx="61103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70C0"/>
                </a:solidFill>
                <a:latin typeface="TimesET" pitchFamily="2" charset="0"/>
              </a:rPr>
              <a:t>+502,2</a:t>
            </a:r>
            <a:endParaRPr lang="ru-RU" altLang="ru-RU" sz="12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82" name="TextBox 1"/>
          <p:cNvSpPr txBox="1">
            <a:spLocks noChangeArrowheads="1"/>
          </p:cNvSpPr>
          <p:nvPr/>
        </p:nvSpPr>
        <p:spPr bwMode="auto">
          <a:xfrm>
            <a:off x="3493713" y="4093643"/>
            <a:ext cx="587591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FF0000"/>
                </a:solidFill>
                <a:latin typeface="TimesET" pitchFamily="2" charset="0"/>
              </a:rPr>
              <a:t>-469,5</a:t>
            </a:r>
            <a:endParaRPr lang="ru-RU" altLang="ru-RU" sz="1200" b="1" dirty="0">
              <a:solidFill>
                <a:srgbClr val="FF0000"/>
              </a:solidFill>
              <a:latin typeface="TimesET" pitchFamily="2" charset="0"/>
            </a:endParaRPr>
          </a:p>
        </p:txBody>
      </p:sp>
      <p:sp>
        <p:nvSpPr>
          <p:cNvPr id="83" name="TextBox 1"/>
          <p:cNvSpPr txBox="1">
            <a:spLocks noChangeArrowheads="1"/>
          </p:cNvSpPr>
          <p:nvPr/>
        </p:nvSpPr>
        <p:spPr bwMode="auto">
          <a:xfrm>
            <a:off x="3493713" y="3335856"/>
            <a:ext cx="61103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70C0"/>
                </a:solidFill>
                <a:latin typeface="TimesET" pitchFamily="2" charset="0"/>
              </a:rPr>
              <a:t>-520,7</a:t>
            </a:r>
            <a:endParaRPr lang="ru-RU" altLang="ru-RU" sz="12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4068056" y="1770336"/>
            <a:ext cx="0" cy="3024518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3474702" y="1770336"/>
            <a:ext cx="0" cy="3024518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6" descr="T:\ОБП\Лукин\Картинки\2 уточнение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7743" y="4686175"/>
            <a:ext cx="1889787" cy="1772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T:\ОБП\Лукин\Картинки\Деньги 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240"/>
            <a:ext cx="1944216" cy="100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5998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Динамика доходов и расходов</a:t>
            </a:r>
            <a:b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республиканского бюджета Чувашской Республики 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2013—2016 годы</a:t>
            </a:r>
            <a:endParaRPr lang="ru-RU" alt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54911669"/>
              </p:ext>
            </p:extLst>
          </p:nvPr>
        </p:nvGraphicFramePr>
        <p:xfrm>
          <a:off x="0" y="1428736"/>
          <a:ext cx="8928992" cy="2786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659688" y="919163"/>
            <a:ext cx="1484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млн</a:t>
            </a:r>
            <a:r>
              <a:rPr lang="ru-RU" altLang="ru-RU" sz="1400" b="1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рублей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000496" y="2285992"/>
            <a:ext cx="924472" cy="144017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aphicFrame>
        <p:nvGraphicFramePr>
          <p:cNvPr id="7" name="Диаграмма 2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82223684"/>
              </p:ext>
            </p:extLst>
          </p:nvPr>
        </p:nvGraphicFramePr>
        <p:xfrm>
          <a:off x="0" y="4322629"/>
          <a:ext cx="8928992" cy="2535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142844" y="1071546"/>
            <a:ext cx="1928826" cy="357190"/>
          </a:xfrm>
          <a:prstGeom prst="round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Доходы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2844" y="3714752"/>
            <a:ext cx="1928826" cy="35719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Расходы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6536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Доходы республиканского бюджета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Чувашской Республики в 2015 году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8330391" y="728700"/>
            <a:ext cx="795830" cy="21602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chemeClr val="bg1"/>
                </a:solidFill>
                <a:latin typeface="TimesET" pitchFamily="2" charset="0"/>
              </a:rPr>
              <a:t>млн</a:t>
            </a:r>
            <a:r>
              <a:rPr lang="ru-RU" altLang="ru-RU" sz="1000" b="1" dirty="0">
                <a:solidFill>
                  <a:schemeClr val="bg1"/>
                </a:solidFill>
                <a:latin typeface="TimesET" pitchFamily="2" charset="0"/>
              </a:rPr>
              <a:t>. </a:t>
            </a:r>
            <a:r>
              <a:rPr lang="ru-RU" altLang="ru-RU" sz="1000" b="1" dirty="0" smtClean="0">
                <a:solidFill>
                  <a:schemeClr val="bg1"/>
                </a:solidFill>
                <a:latin typeface="TimesET" pitchFamily="2" charset="0"/>
              </a:rPr>
              <a:t>рублей</a:t>
            </a:r>
            <a:endParaRPr lang="ru-RU" altLang="ru-RU" sz="1000" b="1" dirty="0">
              <a:solidFill>
                <a:schemeClr val="bg1"/>
              </a:solidFill>
              <a:latin typeface="TimesET" pitchFamily="2" charset="0"/>
            </a:endParaRPr>
          </a:p>
        </p:txBody>
      </p:sp>
      <p:graphicFrame>
        <p:nvGraphicFramePr>
          <p:cNvPr id="46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90267639"/>
              </p:ext>
            </p:extLst>
          </p:nvPr>
        </p:nvGraphicFramePr>
        <p:xfrm>
          <a:off x="107504" y="1638321"/>
          <a:ext cx="4248472" cy="5116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98933" y="1124744"/>
            <a:ext cx="4248472" cy="435234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rgbClr val="F7B0D1"/>
              </a:gs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bg1"/>
              </a:gs>
              <a:gs pos="24000">
                <a:srgbClr val="F0EBD5"/>
              </a:gs>
              <a:gs pos="100000">
                <a:srgbClr val="FBF9F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0"/>
          </a:gra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200" b="1" dirty="0">
                <a:solidFill>
                  <a:schemeClr val="tx1"/>
                </a:solidFill>
                <a:latin typeface="TimesET" pitchFamily="2" charset="0"/>
              </a:rPr>
              <a:t>Поступление доходов в республиканский бюджет Чувашской Республики</a:t>
            </a:r>
            <a:r>
              <a:rPr lang="en-US" sz="1200" b="1" dirty="0">
                <a:solidFill>
                  <a:schemeClr val="tx1"/>
                </a:solidFill>
                <a:latin typeface="TimesET" pitchFamily="2" charset="0"/>
              </a:rPr>
              <a:t> </a:t>
            </a:r>
            <a:endParaRPr lang="ru-RU" sz="12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772176" y="2515001"/>
            <a:ext cx="983409" cy="238036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36 882,4</a:t>
            </a:r>
            <a:endParaRPr lang="ru-RU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2703929" y="2411075"/>
            <a:ext cx="936104" cy="238036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>
                <a:solidFill>
                  <a:schemeClr val="lt1"/>
                </a:solidFill>
              </a:defRPr>
            </a:lvl2pPr>
            <a:lvl3pPr indent="0">
              <a:defRPr sz="1100">
                <a:solidFill>
                  <a:schemeClr val="lt1"/>
                </a:solidFill>
              </a:defRPr>
            </a:lvl3pPr>
            <a:lvl4pPr indent="0">
              <a:defRPr sz="1100">
                <a:solidFill>
                  <a:schemeClr val="lt1"/>
                </a:solidFill>
              </a:defRPr>
            </a:lvl4pPr>
            <a:lvl5pPr indent="0">
              <a:defRPr sz="1100">
                <a:solidFill>
                  <a:schemeClr val="lt1"/>
                </a:solidFill>
              </a:defRPr>
            </a:lvl5pPr>
            <a:lvl6pPr indent="0">
              <a:defRPr sz="1100">
                <a:solidFill>
                  <a:schemeClr val="lt1"/>
                </a:solidFill>
              </a:defRPr>
            </a:lvl6pPr>
            <a:lvl7pPr indent="0">
              <a:defRPr sz="1100">
                <a:solidFill>
                  <a:schemeClr val="lt1"/>
                </a:solidFill>
              </a:defRPr>
            </a:lvl7pPr>
            <a:lvl8pPr indent="0">
              <a:defRPr sz="1100">
                <a:solidFill>
                  <a:schemeClr val="lt1"/>
                </a:solidFill>
              </a:defRPr>
            </a:lvl8pPr>
            <a:lvl9pPr indent="0">
              <a:defRPr sz="11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37 </a:t>
            </a:r>
            <a:r>
              <a:rPr lang="ru-RU" dirty="0" smtClean="0"/>
              <a:t>122,2 </a:t>
            </a:r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3678779776"/>
              </p:ext>
            </p:extLst>
          </p:nvPr>
        </p:nvGraphicFramePr>
        <p:xfrm>
          <a:off x="4817514" y="1517527"/>
          <a:ext cx="4245041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Скругленный прямоугольник 13"/>
          <p:cNvSpPr/>
          <p:nvPr/>
        </p:nvSpPr>
        <p:spPr>
          <a:xfrm>
            <a:off x="4698077" y="1127930"/>
            <a:ext cx="4338411" cy="432048"/>
          </a:xfrm>
          <a:prstGeom prst="roundRect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rgbClr val="F7B0D1"/>
              </a:gs>
              <a:gs pos="100000">
                <a:schemeClr val="accent2">
                  <a:lumMod val="40000"/>
                  <a:lumOff val="60000"/>
                </a:schemeClr>
              </a:gs>
              <a:gs pos="0">
                <a:schemeClr val="bg1"/>
              </a:gs>
              <a:gs pos="24000">
                <a:srgbClr val="F0EBD5"/>
              </a:gs>
              <a:gs pos="100000">
                <a:srgbClr val="FBF9F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0"/>
          </a:gra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200" b="1" dirty="0">
                <a:solidFill>
                  <a:schemeClr val="tx1"/>
                </a:solidFill>
                <a:latin typeface="TimesET" pitchFamily="2" charset="0"/>
              </a:rPr>
              <a:t>Поступление собственных доходов в республиканский бюджет Чувашской Республики</a:t>
            </a:r>
            <a:r>
              <a:rPr lang="en-US" sz="1200" b="1" dirty="0">
                <a:solidFill>
                  <a:schemeClr val="tx1"/>
                </a:solidFill>
                <a:latin typeface="TimesET" pitchFamily="2" charset="0"/>
              </a:rPr>
              <a:t> </a:t>
            </a:r>
            <a:endParaRPr lang="ru-RU" sz="12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8" name="TextBox 1"/>
          <p:cNvSpPr txBox="1"/>
          <p:nvPr/>
        </p:nvSpPr>
        <p:spPr>
          <a:xfrm>
            <a:off x="1883001" y="1844824"/>
            <a:ext cx="680336" cy="229845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softEdge rad="31750"/>
          </a:effectLst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FF0000"/>
                </a:solidFill>
                <a:latin typeface="TimesET" pitchFamily="2" charset="0"/>
              </a:rPr>
              <a:t>+ 239,8</a:t>
            </a:r>
            <a:endParaRPr lang="ru-RU" sz="1200" b="1" dirty="0">
              <a:solidFill>
                <a:srgbClr val="FF0000"/>
              </a:solidFill>
              <a:latin typeface="TimesET" pitchFamily="2" charset="0"/>
            </a:endParaRPr>
          </a:p>
        </p:txBody>
      </p:sp>
      <p:sp>
        <p:nvSpPr>
          <p:cNvPr id="42" name="TextBox 1"/>
          <p:cNvSpPr txBox="1"/>
          <p:nvPr/>
        </p:nvSpPr>
        <p:spPr>
          <a:xfrm rot="1247887">
            <a:off x="1799552" y="4692538"/>
            <a:ext cx="680336" cy="229845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softEdge rad="31750"/>
          </a:effectLst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FF0000"/>
                </a:solidFill>
                <a:latin typeface="TimesET" pitchFamily="2" charset="0"/>
              </a:rPr>
              <a:t>-</a:t>
            </a:r>
            <a:r>
              <a:rPr lang="ru-RU" sz="1200" b="1" dirty="0" smtClean="0">
                <a:solidFill>
                  <a:srgbClr val="FF0000"/>
                </a:solidFill>
                <a:latin typeface="TimesET" pitchFamily="2" charset="0"/>
              </a:rPr>
              <a:t> 639,5</a:t>
            </a:r>
            <a:endParaRPr lang="ru-RU" sz="1200" b="1" dirty="0">
              <a:solidFill>
                <a:srgbClr val="FF0000"/>
              </a:solidFill>
              <a:latin typeface="TimesET" pitchFamily="2" charset="0"/>
            </a:endParaRPr>
          </a:p>
        </p:txBody>
      </p:sp>
      <p:sp>
        <p:nvSpPr>
          <p:cNvPr id="43" name="TextBox 1"/>
          <p:cNvSpPr txBox="1"/>
          <p:nvPr/>
        </p:nvSpPr>
        <p:spPr>
          <a:xfrm rot="19644612">
            <a:off x="1799552" y="3420164"/>
            <a:ext cx="680336" cy="229845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softEdge rad="31750"/>
          </a:effectLst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FF0000"/>
                </a:solidFill>
                <a:latin typeface="TimesET" pitchFamily="2" charset="0"/>
              </a:rPr>
              <a:t>+ 879,3</a:t>
            </a:r>
            <a:endParaRPr lang="ru-RU" sz="1200" b="1" dirty="0">
              <a:solidFill>
                <a:srgbClr val="FF0000"/>
              </a:solidFill>
              <a:latin typeface="TimesET" pitchFamily="2" charset="0"/>
            </a:endParaRPr>
          </a:p>
        </p:txBody>
      </p:sp>
      <p:sp>
        <p:nvSpPr>
          <p:cNvPr id="44" name="TextBox 1"/>
          <p:cNvSpPr txBox="1"/>
          <p:nvPr/>
        </p:nvSpPr>
        <p:spPr>
          <a:xfrm rot="1247887">
            <a:off x="1864362" y="4980570"/>
            <a:ext cx="680336" cy="229845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softEdge rad="31750"/>
          </a:effectLst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FF0000"/>
                </a:solidFill>
                <a:latin typeface="TimesET" pitchFamily="2" charset="0"/>
              </a:rPr>
              <a:t>-</a:t>
            </a:r>
            <a:r>
              <a:rPr lang="ru-RU" sz="1200" b="1" dirty="0" smtClean="0">
                <a:solidFill>
                  <a:srgbClr val="FF0000"/>
                </a:solidFill>
                <a:latin typeface="TimesET" pitchFamily="2" charset="0"/>
              </a:rPr>
              <a:t> 4,0%</a:t>
            </a:r>
            <a:endParaRPr lang="ru-RU" sz="1200" b="1" dirty="0">
              <a:solidFill>
                <a:srgbClr val="FF0000"/>
              </a:solidFill>
              <a:latin typeface="TimesET" pitchFamily="2" charset="0"/>
            </a:endParaRPr>
          </a:p>
        </p:txBody>
      </p:sp>
      <p:sp>
        <p:nvSpPr>
          <p:cNvPr id="45" name="TextBox 1"/>
          <p:cNvSpPr txBox="1"/>
          <p:nvPr/>
        </p:nvSpPr>
        <p:spPr>
          <a:xfrm rot="19644612">
            <a:off x="2007652" y="3573189"/>
            <a:ext cx="680336" cy="229845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softEdge rad="31750"/>
          </a:effectLst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FF0000"/>
                </a:solidFill>
                <a:latin typeface="TimesET" pitchFamily="2" charset="0"/>
              </a:rPr>
              <a:t>+ 4,2%</a:t>
            </a:r>
            <a:endParaRPr lang="ru-RU" sz="1200" b="1" dirty="0">
              <a:solidFill>
                <a:srgbClr val="FF0000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940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000" b="1" dirty="0" smtClean="0">
                <a:latin typeface="TimesET" pitchFamily="2" charset="0"/>
              </a:rPr>
              <a:t>Исполнение республиканского бюджета по собственным доходам в 2015 году</a:t>
            </a:r>
            <a:endParaRPr lang="ru-RU" sz="2000" b="1" dirty="0">
              <a:latin typeface="TimesET" pitchFamily="2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19640769"/>
              </p:ext>
            </p:extLst>
          </p:nvPr>
        </p:nvGraphicFramePr>
        <p:xfrm>
          <a:off x="0" y="1052513"/>
          <a:ext cx="9144000" cy="5805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5856346" y="2450034"/>
            <a:ext cx="2160179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Исполнение плана по собственным доходам в 2015 году 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316413" y="1004144"/>
            <a:ext cx="795830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0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0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0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684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2015 году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99478337"/>
              </p:ext>
            </p:extLst>
          </p:nvPr>
        </p:nvGraphicFramePr>
        <p:xfrm>
          <a:off x="323528" y="1052736"/>
          <a:ext cx="705678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973796215"/>
              </p:ext>
            </p:extLst>
          </p:nvPr>
        </p:nvGraphicFramePr>
        <p:xfrm>
          <a:off x="2627784" y="3789040"/>
          <a:ext cx="590465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243" y="4365104"/>
            <a:ext cx="2421124" cy="180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758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96123001"/>
              </p:ext>
            </p:extLst>
          </p:nvPr>
        </p:nvGraphicFramePr>
        <p:xfrm>
          <a:off x="8702" y="980728"/>
          <a:ext cx="4851329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TimesET" pitchFamily="2" charset="0"/>
              </a:rPr>
              <a:t>Налоговые и неналоговые доходы консолидированного </a:t>
            </a:r>
            <a:r>
              <a:rPr lang="ru-RU" sz="2400" b="1" dirty="0" smtClean="0">
                <a:solidFill>
                  <a:schemeClr val="bg1"/>
                </a:solidFill>
                <a:latin typeface="TimesET" pitchFamily="2" charset="0"/>
              </a:rPr>
              <a:t>бюджета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21810" y="1007395"/>
            <a:ext cx="3672408" cy="576064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Поступление собственных доходов по субъектам ПФО (2015/2014, %)</a:t>
            </a:r>
            <a:endParaRPr lang="ru-RU" sz="1400" b="1" dirty="0">
              <a:solidFill>
                <a:schemeClr val="tx1"/>
              </a:solidFill>
              <a:latin typeface="TimesET" pitchFamily="2" charset="0"/>
            </a:endParaRPr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63656460"/>
              </p:ext>
            </p:extLst>
          </p:nvPr>
        </p:nvGraphicFramePr>
        <p:xfrm>
          <a:off x="4374452" y="1528757"/>
          <a:ext cx="4643568" cy="501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069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5503" y="3687938"/>
            <a:ext cx="4499992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600" b="1" dirty="0" smtClean="0">
                <a:solidFill>
                  <a:schemeClr val="tx1"/>
                </a:solidFill>
                <a:latin typeface="TimesET" pitchFamily="2" charset="0"/>
              </a:rPr>
              <a:t>федеральным законодательством</a:t>
            </a:r>
            <a:endParaRPr lang="ru-RU" sz="16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5503" y="4743844"/>
            <a:ext cx="4424522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600" b="1" dirty="0" smtClean="0">
                <a:solidFill>
                  <a:schemeClr val="tx1"/>
                </a:solidFill>
                <a:latin typeface="TimesET" pitchFamily="2" charset="0"/>
              </a:rPr>
              <a:t>региональным законодательством</a:t>
            </a:r>
            <a:endParaRPr lang="ru-RU" sz="16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96135" y="1005989"/>
            <a:ext cx="998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2013 год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84368" y="1005989"/>
            <a:ext cx="998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</a:rPr>
              <a:t>2014 год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668277" y="3290070"/>
            <a:ext cx="1858857" cy="115733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308,1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7578954" y="4639087"/>
            <a:ext cx="1537067" cy="93483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667,5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578954" y="3290070"/>
            <a:ext cx="1570947" cy="115733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503,1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712379" y="4715122"/>
            <a:ext cx="1844082" cy="85879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657,1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4643488" y="1592434"/>
            <a:ext cx="2049827" cy="11887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965,2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7573053" y="1609320"/>
            <a:ext cx="1570947" cy="118455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1 170,6</a:t>
            </a:r>
            <a:endParaRPr lang="ru-RU" sz="1600" b="1" dirty="0">
              <a:solidFill>
                <a:prstClr val="black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V="1">
            <a:off x="6556461" y="3722531"/>
            <a:ext cx="1022493" cy="2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527134" y="5122052"/>
            <a:ext cx="1051820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45503" y="1814286"/>
            <a:ext cx="4470026" cy="1041538"/>
          </a:xfrm>
          <a:prstGeom prst="roundRect">
            <a:avLst/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ET" pitchFamily="2" charset="0"/>
              </a:rPr>
              <a:t>Итого предоставлено льгот по налогам</a:t>
            </a:r>
            <a:endParaRPr lang="ru-RU" sz="20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6177132" y="3301744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+195,0 </a:t>
            </a:r>
            <a:r>
              <a:rPr lang="ru-RU" sz="1600" b="1" dirty="0" err="1" smtClean="0">
                <a:solidFill>
                  <a:srgbClr val="7030A0"/>
                </a:solidFill>
              </a:rPr>
              <a:t>млн.рублей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6152012" y="4702481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+10,4 </a:t>
            </a:r>
            <a:r>
              <a:rPr lang="ru-RU" sz="1600" b="1" dirty="0" err="1" smtClean="0">
                <a:solidFill>
                  <a:srgbClr val="7030A0"/>
                </a:solidFill>
              </a:rPr>
              <a:t>млн.рублей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56461" y="3771269"/>
            <a:ext cx="968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+ 63,3%</a:t>
            </a:r>
            <a:endParaRPr lang="ru-RU" sz="16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33523" y="5250754"/>
            <a:ext cx="7532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+ 1,6%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cxnSp>
        <p:nvCxnSpPr>
          <p:cNvPr id="47" name="Прямая со стрелкой 46"/>
          <p:cNvCxnSpPr>
            <a:endCxn id="35" idx="2"/>
          </p:cNvCxnSpPr>
          <p:nvPr/>
        </p:nvCxnSpPr>
        <p:spPr>
          <a:xfrm flipV="1">
            <a:off x="6755157" y="2201596"/>
            <a:ext cx="817896" cy="19638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6152012" y="1772816"/>
            <a:ext cx="1869137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+205,4 </a:t>
            </a:r>
            <a:r>
              <a:rPr lang="ru-RU" sz="1600" b="1" dirty="0" err="1" smtClean="0">
                <a:solidFill>
                  <a:srgbClr val="7030A0"/>
                </a:solidFill>
              </a:rPr>
              <a:t>млн.рублей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679831" y="2307789"/>
            <a:ext cx="9685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7030A0"/>
                </a:solidFill>
                <a:latin typeface="Calibri"/>
                <a:cs typeface="Times New Roman" panose="02020603050405020304" pitchFamily="18" charset="0"/>
              </a:rPr>
              <a:t>+ 21,3%</a:t>
            </a:r>
            <a:endParaRPr lang="ru-RU" sz="1500" b="1" dirty="0">
              <a:solidFill>
                <a:srgbClr val="7030A0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37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ET" pitchFamily="2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  <a:endParaRPr lang="ru-RU" sz="2000" b="1" dirty="0">
              <a:latin typeface="TimesET" pitchFamily="2" charset="0"/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4776178" y="2564812"/>
            <a:ext cx="1524184" cy="58202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chemeClr val="tx1"/>
                </a:solidFill>
                <a:latin typeface="TimesET" pitchFamily="2" charset="0"/>
              </a:rPr>
              <a:t>5</a:t>
            </a:r>
            <a:r>
              <a:rPr lang="ru-RU" b="1" dirty="0" smtClean="0">
                <a:solidFill>
                  <a:schemeClr val="tx1"/>
                </a:solidFill>
                <a:latin typeface="TimesET" pitchFamily="2" charset="0"/>
              </a:rPr>
              <a:t>,</a:t>
            </a:r>
            <a:r>
              <a:rPr lang="en-US" b="1" dirty="0" smtClean="0">
                <a:solidFill>
                  <a:schemeClr val="tx1"/>
                </a:solidFill>
                <a:latin typeface="TimesET" pitchFamily="2" charset="0"/>
              </a:rPr>
              <a:t>0</a:t>
            </a:r>
            <a:r>
              <a:rPr lang="ru-RU" b="1" dirty="0" smtClean="0">
                <a:solidFill>
                  <a:schemeClr val="tx1"/>
                </a:solidFill>
                <a:latin typeface="TimesET" pitchFamily="2" charset="0"/>
              </a:rPr>
              <a:t>% от налоговых доходов</a:t>
            </a:r>
          </a:p>
        </p:txBody>
      </p:sp>
      <p:sp>
        <p:nvSpPr>
          <p:cNvPr id="51" name="Овал 50"/>
          <p:cNvSpPr/>
          <p:nvPr/>
        </p:nvSpPr>
        <p:spPr>
          <a:xfrm>
            <a:off x="7739639" y="2566866"/>
            <a:ext cx="1376381" cy="57997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ET" pitchFamily="2" charset="0"/>
              </a:rPr>
              <a:t>5,8% от </a:t>
            </a:r>
            <a:r>
              <a:rPr lang="ru-RU" b="1" dirty="0">
                <a:solidFill>
                  <a:schemeClr val="tx1"/>
                </a:solidFill>
                <a:latin typeface="TimesET" pitchFamily="2" charset="0"/>
              </a:rPr>
              <a:t>налоговых доходов</a:t>
            </a:r>
          </a:p>
          <a:p>
            <a:pPr algn="ctr">
              <a:defRPr/>
            </a:pPr>
            <a:endParaRPr lang="ru-RU" sz="1000" b="1" dirty="0" smtClean="0">
              <a:solidFill>
                <a:schemeClr val="tx1"/>
              </a:solidFill>
              <a:latin typeface="TimesET" pitchFamily="2" charset="0"/>
            </a:endParaRPr>
          </a:p>
        </p:txBody>
      </p:sp>
      <p:pic>
        <p:nvPicPr>
          <p:cNvPr id="3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14891"/>
            <a:ext cx="2088232" cy="15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3203848" y="5663557"/>
            <a:ext cx="4770412" cy="861787"/>
          </a:xfrm>
          <a:prstGeom prst="roundRect">
            <a:avLst/>
          </a:prstGeom>
          <a:solidFill>
            <a:srgbClr val="99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schemeClr val="tx1"/>
                </a:solidFill>
                <a:latin typeface="TimesET" pitchFamily="2" charset="0"/>
              </a:rPr>
              <a:t>Информация об объеме предоставленных налоговых льгот за 2015 год будет сформирована в 2016 году на основании статистической налоговой отчетности по мере ее размещения на сайте ФНС</a:t>
            </a:r>
            <a:endParaRPr lang="ru-RU" sz="1400" b="1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674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730856460"/>
              </p:ext>
            </p:extLst>
          </p:nvPr>
        </p:nvGraphicFramePr>
        <p:xfrm>
          <a:off x="-8760" y="1508998"/>
          <a:ext cx="5280248" cy="5357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64150"/>
            <a:ext cx="820296" cy="996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sz="2000" b="1" dirty="0">
                <a:solidFill>
                  <a:schemeClr val="bg1"/>
                </a:solidFill>
                <a:latin typeface="TimesET" pitchFamily="2" charset="0"/>
              </a:rPr>
              <a:t>Поступление </a:t>
            </a:r>
            <a:r>
              <a:rPr lang="ru-RU" sz="2000" b="1" dirty="0" smtClean="0">
                <a:solidFill>
                  <a:schemeClr val="bg1"/>
                </a:solidFill>
                <a:latin typeface="TimesET" pitchFamily="2" charset="0"/>
              </a:rPr>
              <a:t>налоговых доходов </a:t>
            </a:r>
            <a:r>
              <a:rPr lang="ru-RU" sz="2000" b="1" dirty="0">
                <a:solidFill>
                  <a:schemeClr val="bg1"/>
                </a:solidFill>
                <a:latin typeface="TimesET" pitchFamily="2" charset="0"/>
              </a:rPr>
              <a:t>в республиканский бюджет Чувашской </a:t>
            </a:r>
            <a:r>
              <a:rPr lang="ru-RU" sz="2000" b="1" dirty="0" smtClean="0">
                <a:solidFill>
                  <a:schemeClr val="bg1"/>
                </a:solidFill>
                <a:latin typeface="TimesET" pitchFamily="2" charset="0"/>
              </a:rPr>
              <a:t>Республики </a:t>
            </a:r>
            <a:r>
              <a:rPr lang="ru-RU" altLang="ru-RU" sz="2000" b="1" dirty="0" smtClean="0">
                <a:solidFill>
                  <a:schemeClr val="bg1"/>
                </a:solidFill>
                <a:latin typeface="TimesET" pitchFamily="2" charset="0"/>
                <a:cs typeface="Arial" charset="0"/>
              </a:rPr>
              <a:t>в 2015 году</a:t>
            </a:r>
            <a:endParaRPr lang="ru-RU" altLang="ru-RU" sz="20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7884368" y="764704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prstClr val="white"/>
                </a:solidFill>
                <a:latin typeface="TimesET" pitchFamily="2" charset="0"/>
              </a:rPr>
              <a:t>млн</a:t>
            </a:r>
            <a:r>
              <a:rPr lang="ru-RU" altLang="ru-RU" sz="1200" b="1" dirty="0">
                <a:solidFill>
                  <a:prstClr val="white"/>
                </a:solidFill>
                <a:latin typeface="TimesET" pitchFamily="2" charset="0"/>
              </a:rPr>
              <a:t>. </a:t>
            </a:r>
            <a:r>
              <a:rPr lang="ru-RU" altLang="ru-RU" sz="1200" b="1" dirty="0" smtClean="0">
                <a:solidFill>
                  <a:prstClr val="white"/>
                </a:solidFill>
                <a:latin typeface="TimesET" pitchFamily="2" charset="0"/>
              </a:rPr>
              <a:t>рублей</a:t>
            </a:r>
            <a:endParaRPr lang="ru-RU" altLang="ru-RU" sz="1200" b="1" dirty="0">
              <a:solidFill>
                <a:prstClr val="white"/>
              </a:solidFill>
              <a:latin typeface="TimesET" pitchFamily="2" charset="0"/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3203848" y="1233130"/>
            <a:ext cx="5392564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ОАО «Чебоксарская пивоваренная фирма «Букет Чувашии»</a:t>
            </a:r>
          </a:p>
        </p:txBody>
      </p:sp>
      <p:sp>
        <p:nvSpPr>
          <p:cNvPr id="40" name="TextBox 1"/>
          <p:cNvSpPr txBox="1"/>
          <p:nvPr/>
        </p:nvSpPr>
        <p:spPr>
          <a:xfrm>
            <a:off x="4716222" y="2771777"/>
            <a:ext cx="3867761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«ЛВЗ «Чебоксарский» – филиал ОАО «</a:t>
            </a:r>
            <a:r>
              <a:rPr lang="ru-RU" dirty="0" err="1"/>
              <a:t>Росспиртпром</a:t>
            </a:r>
            <a:r>
              <a:rPr lang="ru-RU" dirty="0"/>
              <a:t>»</a:t>
            </a:r>
          </a:p>
        </p:txBody>
      </p:sp>
      <p:sp>
        <p:nvSpPr>
          <p:cNvPr id="44" name="TextBox 1"/>
          <p:cNvSpPr txBox="1"/>
          <p:nvPr/>
        </p:nvSpPr>
        <p:spPr>
          <a:xfrm>
            <a:off x="4100428" y="2003903"/>
            <a:ext cx="4493901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Филиал ЗАО Фирма «Август» в </a:t>
            </a:r>
            <a:r>
              <a:rPr lang="ru-RU" dirty="0" err="1" smtClean="0"/>
              <a:t>пгт</a:t>
            </a:r>
            <a:r>
              <a:rPr lang="ru-RU" dirty="0" smtClean="0"/>
              <a:t> Вурнары</a:t>
            </a:r>
            <a:endParaRPr lang="ru-RU" dirty="0"/>
          </a:p>
        </p:txBody>
      </p:sp>
      <p:sp>
        <p:nvSpPr>
          <p:cNvPr id="45" name="TextBox 1"/>
          <p:cNvSpPr txBox="1"/>
          <p:nvPr/>
        </p:nvSpPr>
        <p:spPr>
          <a:xfrm>
            <a:off x="3728464" y="1632059"/>
            <a:ext cx="483998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АО «Акконд»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4391126" y="2369403"/>
            <a:ext cx="4145887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ОАО «ЭЛАРА» имени Г.А. Ильенко</a:t>
            </a:r>
          </a:p>
        </p:txBody>
      </p:sp>
      <p:sp>
        <p:nvSpPr>
          <p:cNvPr id="50" name="TextBox 1"/>
          <p:cNvSpPr txBox="1"/>
          <p:nvPr/>
        </p:nvSpPr>
        <p:spPr>
          <a:xfrm>
            <a:off x="4860033" y="3454758"/>
            <a:ext cx="3736379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«Чебоксарская ГЭС» филиал ПАО «</a:t>
            </a:r>
            <a:r>
              <a:rPr lang="ru-RU" dirty="0" err="1"/>
              <a:t>РусГидро</a:t>
            </a:r>
            <a:r>
              <a:rPr lang="ru-RU" dirty="0"/>
              <a:t>»</a:t>
            </a:r>
          </a:p>
        </p:txBody>
      </p:sp>
      <p:sp>
        <p:nvSpPr>
          <p:cNvPr id="51" name="TextBox 1"/>
          <p:cNvSpPr txBox="1"/>
          <p:nvPr/>
        </p:nvSpPr>
        <p:spPr>
          <a:xfrm>
            <a:off x="5001965" y="4041526"/>
            <a:ext cx="3592364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Филиал ПАО «Газпром» Приволжское МУО ПАО «Газпром» в г</a:t>
            </a:r>
            <a:r>
              <a:rPr lang="ru-RU" dirty="0" smtClean="0"/>
              <a:t>. Самаре</a:t>
            </a:r>
            <a:endParaRPr lang="ru-RU" dirty="0"/>
          </a:p>
        </p:txBody>
      </p:sp>
      <p:sp>
        <p:nvSpPr>
          <p:cNvPr id="52" name="TextBox 1"/>
          <p:cNvSpPr txBox="1"/>
          <p:nvPr/>
        </p:nvSpPr>
        <p:spPr>
          <a:xfrm>
            <a:off x="5289999" y="4731680"/>
            <a:ext cx="330433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ОАО «Шумерлинский завод </a:t>
            </a:r>
            <a:r>
              <a:rPr lang="ru-RU" dirty="0" err="1"/>
              <a:t>спецавтомобилей</a:t>
            </a:r>
            <a:r>
              <a:rPr lang="ru-RU" dirty="0"/>
              <a:t>»</a:t>
            </a:r>
          </a:p>
        </p:txBody>
      </p:sp>
      <p:sp>
        <p:nvSpPr>
          <p:cNvPr id="53" name="TextBox 1"/>
          <p:cNvSpPr txBox="1"/>
          <p:nvPr/>
        </p:nvSpPr>
        <p:spPr>
          <a:xfrm>
            <a:off x="5506021" y="5368679"/>
            <a:ext cx="3088308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АО «Завод «</a:t>
            </a:r>
            <a:r>
              <a:rPr lang="ru-RU" dirty="0" err="1"/>
              <a:t>Чувашкабель</a:t>
            </a:r>
            <a:r>
              <a:rPr lang="ru-RU" dirty="0"/>
              <a:t>»</a:t>
            </a:r>
          </a:p>
        </p:txBody>
      </p:sp>
      <p:sp>
        <p:nvSpPr>
          <p:cNvPr id="54" name="TextBox 1"/>
          <p:cNvSpPr txBox="1"/>
          <p:nvPr/>
        </p:nvSpPr>
        <p:spPr>
          <a:xfrm>
            <a:off x="5624162" y="5790327"/>
            <a:ext cx="294429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sz="1400" dirty="0" smtClean="0">
                <a:solidFill>
                  <a:srgbClr val="341DE1"/>
                </a:solidFill>
              </a:rPr>
              <a:t>ОАО «Комбинат автомобильных фургонов»</a:t>
            </a:r>
            <a:endParaRPr lang="ru-RU" sz="1400" dirty="0">
              <a:solidFill>
                <a:srgbClr val="341DE1"/>
              </a:solidFill>
            </a:endParaRPr>
          </a:p>
        </p:txBody>
      </p:sp>
      <p:sp>
        <p:nvSpPr>
          <p:cNvPr id="55" name="Стрелка вниз 54"/>
          <p:cNvSpPr/>
          <p:nvPr/>
        </p:nvSpPr>
        <p:spPr>
          <a:xfrm rot="10800000">
            <a:off x="8729154" y="1140678"/>
            <a:ext cx="310580" cy="494045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algn="ctr"/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6" name="TextBox 1"/>
          <p:cNvSpPr txBox="1"/>
          <p:nvPr/>
        </p:nvSpPr>
        <p:spPr>
          <a:xfrm>
            <a:off x="1403648" y="3757713"/>
            <a:ext cx="1215752" cy="30295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20 933,9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8" name="TextBox 1"/>
          <p:cNvSpPr txBox="1"/>
          <p:nvPr/>
        </p:nvSpPr>
        <p:spPr>
          <a:xfrm>
            <a:off x="4338567" y="2896168"/>
            <a:ext cx="336872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59" name="TextBox 1"/>
          <p:cNvSpPr txBox="1"/>
          <p:nvPr/>
        </p:nvSpPr>
        <p:spPr>
          <a:xfrm>
            <a:off x="3734581" y="1990359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3</a:t>
            </a:r>
          </a:p>
        </p:txBody>
      </p:sp>
      <p:sp>
        <p:nvSpPr>
          <p:cNvPr id="60" name="TextBox 1"/>
          <p:cNvSpPr txBox="1"/>
          <p:nvPr/>
        </p:nvSpPr>
        <p:spPr>
          <a:xfrm>
            <a:off x="3419871" y="1604972"/>
            <a:ext cx="519606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1" name="TextBox 1"/>
          <p:cNvSpPr txBox="1"/>
          <p:nvPr/>
        </p:nvSpPr>
        <p:spPr>
          <a:xfrm>
            <a:off x="4074619" y="2315887"/>
            <a:ext cx="465021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62" name="TextBox 1"/>
          <p:cNvSpPr txBox="1"/>
          <p:nvPr/>
        </p:nvSpPr>
        <p:spPr>
          <a:xfrm>
            <a:off x="4569917" y="3454758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6</a:t>
            </a:r>
          </a:p>
        </p:txBody>
      </p:sp>
      <p:sp>
        <p:nvSpPr>
          <p:cNvPr id="63" name="TextBox 1"/>
          <p:cNvSpPr txBox="1"/>
          <p:nvPr/>
        </p:nvSpPr>
        <p:spPr>
          <a:xfrm>
            <a:off x="4693372" y="3997751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7</a:t>
            </a:r>
          </a:p>
        </p:txBody>
      </p:sp>
      <p:sp>
        <p:nvSpPr>
          <p:cNvPr id="65" name="TextBox 1"/>
          <p:cNvSpPr txBox="1"/>
          <p:nvPr/>
        </p:nvSpPr>
        <p:spPr>
          <a:xfrm>
            <a:off x="5191490" y="5336014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9015"/>
            <a:ext cx="9525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9002" y="1371064"/>
            <a:ext cx="1763689" cy="770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5186" y="2197069"/>
            <a:ext cx="1191322" cy="69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7071" y="6242687"/>
            <a:ext cx="142875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9" y="5885292"/>
            <a:ext cx="1979265" cy="9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0847" y="5570337"/>
            <a:ext cx="228600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4708" y="6025009"/>
            <a:ext cx="1629454" cy="63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59" y="5431232"/>
            <a:ext cx="1875445" cy="58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5" y="5021412"/>
            <a:ext cx="1541789" cy="48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TextBox 1"/>
          <p:cNvSpPr txBox="1"/>
          <p:nvPr/>
        </p:nvSpPr>
        <p:spPr>
          <a:xfrm>
            <a:off x="4976090" y="4718832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8</a:t>
            </a:r>
          </a:p>
        </p:txBody>
      </p:sp>
      <p:sp>
        <p:nvSpPr>
          <p:cNvPr id="57" name="TextBox 1"/>
          <p:cNvSpPr txBox="1"/>
          <p:nvPr/>
        </p:nvSpPr>
        <p:spPr>
          <a:xfrm>
            <a:off x="2841725" y="1166110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257862" y="5763240"/>
            <a:ext cx="432048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ru-RU" dirty="0"/>
              <a:t>10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485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58387335"/>
              </p:ext>
            </p:extLst>
          </p:nvPr>
        </p:nvGraphicFramePr>
        <p:xfrm>
          <a:off x="46037" y="1073150"/>
          <a:ext cx="9097963" cy="578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авая фигурная скобка 19"/>
          <p:cNvSpPr/>
          <p:nvPr/>
        </p:nvSpPr>
        <p:spPr>
          <a:xfrm rot="1652558">
            <a:off x="5967086" y="3182623"/>
            <a:ext cx="2034739" cy="2483883"/>
          </a:xfrm>
          <a:prstGeom prst="rightBrace">
            <a:avLst>
              <a:gd name="adj1" fmla="val 28437"/>
              <a:gd name="adj2" fmla="val 50000"/>
            </a:avLst>
          </a:prstGeom>
          <a:gradFill>
            <a:gsLst>
              <a:gs pos="0">
                <a:srgbClr val="FF0000"/>
              </a:gs>
              <a:gs pos="50000">
                <a:srgbClr val="FFCCFF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Расходы республиканского бюджета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Чувашской Республики в 2015 году</a:t>
            </a:r>
            <a:endParaRPr lang="ru-RU" altLang="ru-RU" sz="2400" dirty="0" smtClean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7504" y="1124744"/>
            <a:ext cx="1296143" cy="1728191"/>
          </a:xfrm>
          <a:prstGeom prst="roundRect">
            <a:avLst/>
          </a:prstGeom>
          <a:gradFill>
            <a:gsLst>
              <a:gs pos="0">
                <a:srgbClr val="FFFFCC">
                  <a:alpha val="0"/>
                </a:srgbClr>
              </a:gs>
              <a:gs pos="0">
                <a:srgbClr val="FFFF99"/>
              </a:gs>
              <a:gs pos="100000">
                <a:srgbClr val="FFCCFF"/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ET" pitchFamily="2" charset="0"/>
              </a:rPr>
              <a:t>Доля программных расходов – 100%</a:t>
            </a:r>
            <a:endParaRPr lang="ru-RU" sz="1400" b="1" dirty="0">
              <a:solidFill>
                <a:srgbClr val="FF0000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273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3868" y="1109551"/>
            <a:ext cx="3046560" cy="375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http://ok.ya1.ru/uploads/posts/2010-12/1291636558_589px-gerb-21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9899" y="1109552"/>
            <a:ext cx="870664" cy="886924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0052" y="416710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059172" y="4894484"/>
            <a:ext cx="2875953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Площадь -18 300 км2</a:t>
            </a:r>
          </a:p>
          <a:p>
            <a:r>
              <a:rPr lang="ru-RU" dirty="0" smtClean="0">
                <a:solidFill>
                  <a:prstClr val="black"/>
                </a:solidFill>
                <a:latin typeface="Calibri"/>
                <a:ea typeface="Calibri" pitchFamily="34" charset="0"/>
                <a:cs typeface="Times New Roman" pitchFamily="18" charset="0"/>
              </a:rPr>
              <a:t>Население - 1,24 млн. чел.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Calibri"/>
                <a:ea typeface="Calibri" pitchFamily="34" charset="0"/>
                <a:cs typeface="Times New Roman" panose="02020603050405020304" pitchFamily="18" charset="0"/>
              </a:rPr>
              <a:t>21 муниципальный район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Calibri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b="1" i="1" dirty="0" smtClean="0">
                <a:solidFill>
                  <a:srgbClr val="0070C0"/>
                </a:solidFill>
                <a:latin typeface="Calibri"/>
                <a:ea typeface="Calibri" pitchFamily="34" charset="0"/>
                <a:cs typeface="Times New Roman" panose="02020603050405020304" pitchFamily="18" charset="0"/>
              </a:rPr>
              <a:t>291 поселение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57290" y="142852"/>
            <a:ext cx="7143800" cy="64294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prstClr val="black"/>
                </a:solidFill>
              </a:rPr>
              <a:t>    </a:t>
            </a:r>
            <a:r>
              <a:rPr lang="ru-RU" sz="2400" b="1" i="1" dirty="0">
                <a:solidFill>
                  <a:prstClr val="black"/>
                </a:solidFill>
              </a:rPr>
              <a:t> </a:t>
            </a:r>
            <a:r>
              <a:rPr lang="ru-RU" sz="2400" b="1" i="1" dirty="0" smtClean="0">
                <a:solidFill>
                  <a:prstClr val="white"/>
                </a:solidFill>
              </a:rPr>
              <a:t>Чувашская Республика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5025" y="1391647"/>
            <a:ext cx="4784165" cy="642942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prstClr val="white"/>
                </a:solidFill>
              </a:rPr>
              <a:t>Основные показатели социально-экономического развития: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35893696"/>
              </p:ext>
            </p:extLst>
          </p:nvPr>
        </p:nvGraphicFramePr>
        <p:xfrm>
          <a:off x="145025" y="2228486"/>
          <a:ext cx="5743541" cy="4153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8703"/>
                <a:gridCol w="864096"/>
                <a:gridCol w="864096"/>
                <a:gridCol w="1008112"/>
                <a:gridCol w="1028534"/>
              </a:tblGrid>
              <a:tr h="3700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Показатель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2014 год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2015 год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2016 год (оценка)</a:t>
                      </a:r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370099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 вариант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 вариант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Численность</a:t>
                      </a:r>
                      <a:r>
                        <a:rPr lang="ru-RU" sz="1300" baseline="0" dirty="0" smtClean="0"/>
                        <a:t> населения, тыс. чел.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1 238,1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1 236,6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</a:t>
                      </a:r>
                      <a:r>
                        <a:rPr lang="ru-RU" sz="1300" baseline="0" dirty="0" smtClean="0"/>
                        <a:t> 234,4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1 235,1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Валовый региональный продукт, млн. руб.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235 088,8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245 222,2 (прогноз)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266 280,9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268 936,1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Индекс потребительских</a:t>
                      </a:r>
                      <a:r>
                        <a:rPr lang="ru-RU" sz="1300" baseline="0" dirty="0" smtClean="0"/>
                        <a:t> цен, %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110,9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111,5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107,4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106,4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Среднемесячная</a:t>
                      </a:r>
                      <a:r>
                        <a:rPr lang="ru-RU" sz="1300" baseline="0" dirty="0" smtClean="0"/>
                        <a:t> заработная плата, руб.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20 854,4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21 360,4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23 704,6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24 285,5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Уровень регистрируемой безработицы,</a:t>
                      </a:r>
                      <a:r>
                        <a:rPr lang="ru-RU" sz="1300" baseline="0" dirty="0" smtClean="0"/>
                        <a:t> %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0,66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0,65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0,7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0,7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Величина прожиточного минимума, руб.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6 805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8 301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-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-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Объем жилищного</a:t>
                      </a:r>
                      <a:r>
                        <a:rPr lang="ru-RU" sz="1300" baseline="0" dirty="0" smtClean="0"/>
                        <a:t> строительства, м2</a:t>
                      </a:r>
                      <a:endParaRPr lang="ru-RU" sz="1300" dirty="0"/>
                    </a:p>
                  </a:txBody>
                  <a:tcPr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862,1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832,8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869,0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300" dirty="0" smtClean="0"/>
                        <a:t>874,0</a:t>
                      </a:r>
                      <a:endParaRPr lang="ru-RU" sz="1300" dirty="0"/>
                    </a:p>
                  </a:txBody>
                  <a:tcPr anchor="ctr">
                    <a:solidFill>
                      <a:srgbClr val="FDFD55">
                        <a:alpha val="4902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1599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полномочия Чувашской Республики за 2015 год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42434844"/>
              </p:ext>
            </p:extLst>
          </p:nvPr>
        </p:nvGraphicFramePr>
        <p:xfrm>
          <a:off x="107504" y="1196752"/>
          <a:ext cx="864096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43428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Выгнутая вверх стрелка 16"/>
          <p:cNvSpPr/>
          <p:nvPr/>
        </p:nvSpPr>
        <p:spPr>
          <a:xfrm rot="10556323" flipH="1">
            <a:off x="827584" y="2708920"/>
            <a:ext cx="2905576" cy="371857"/>
          </a:xfrm>
          <a:prstGeom prst="curvedDownArrow">
            <a:avLst>
              <a:gd name="adj1" fmla="val 11184"/>
              <a:gd name="adj2" fmla="val 66195"/>
              <a:gd name="adj3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 eaLnBrk="1" hangingPunct="1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республиканского бюджета Чувашской Республики </a:t>
            </a:r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2013—2015 годы</a:t>
            </a:r>
            <a:endParaRPr lang="ru-RU" alt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659688" y="919163"/>
            <a:ext cx="1484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млн</a:t>
            </a:r>
            <a:r>
              <a:rPr lang="ru-RU" altLang="ru-RU" sz="1400" b="1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рублей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692557271"/>
              </p:ext>
            </p:extLst>
          </p:nvPr>
        </p:nvGraphicFramePr>
        <p:xfrm>
          <a:off x="35496" y="3933056"/>
          <a:ext cx="4464496" cy="282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2123239261"/>
              </p:ext>
            </p:extLst>
          </p:nvPr>
        </p:nvGraphicFramePr>
        <p:xfrm>
          <a:off x="4283968" y="1268760"/>
          <a:ext cx="4320480" cy="2680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1205700965"/>
              </p:ext>
            </p:extLst>
          </p:nvPr>
        </p:nvGraphicFramePr>
        <p:xfrm>
          <a:off x="4644008" y="4077072"/>
          <a:ext cx="4320480" cy="2680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860032" y="1001142"/>
            <a:ext cx="2376264" cy="2676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latin typeface="TimesET" pitchFamily="2" charset="0"/>
              </a:rPr>
              <a:t>Сельское хозяйство</a:t>
            </a:r>
            <a:endParaRPr lang="ru-RU" sz="1600" b="1" dirty="0">
              <a:latin typeface="TimesET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68391" y="4054748"/>
            <a:ext cx="2376264" cy="26761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>
                <a:latin typeface="TimesET" pitchFamily="2" charset="0"/>
              </a:rPr>
              <a:t>Дорожное </a:t>
            </a:r>
            <a:r>
              <a:rPr lang="ru-RU" sz="1600" b="1" dirty="0" smtClean="0">
                <a:latin typeface="TimesET" pitchFamily="2" charset="0"/>
              </a:rPr>
              <a:t>хозяйство</a:t>
            </a:r>
            <a:endParaRPr lang="ru-RU" sz="1600" b="1" dirty="0">
              <a:latin typeface="TimesET" pitchFamily="2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15190" y="1272530"/>
            <a:ext cx="893314" cy="716310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ET" pitchFamily="2" charset="0"/>
              </a:rPr>
              <a:t>Доля в общем объеме расходов, %</a:t>
            </a:r>
            <a:endParaRPr lang="ru-RU" sz="105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15190" y="4147915"/>
            <a:ext cx="533274" cy="263798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ET" pitchFamily="2" charset="0"/>
              </a:rPr>
              <a:t>7,5%</a:t>
            </a:r>
            <a:endParaRPr lang="ru-RU" sz="11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61485" y="4616239"/>
            <a:ext cx="552822" cy="263798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ET" pitchFamily="2" charset="0"/>
              </a:rPr>
              <a:t>17,2%</a:t>
            </a:r>
            <a:endParaRPr lang="ru-RU" sz="11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652023" y="1366887"/>
            <a:ext cx="504056" cy="263798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ET" pitchFamily="2" charset="0"/>
              </a:rPr>
              <a:t>7,2%</a:t>
            </a:r>
            <a:endParaRPr lang="ru-RU" sz="11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16" name="Выгнутая вверх стрелка 15"/>
          <p:cNvSpPr/>
          <p:nvPr/>
        </p:nvSpPr>
        <p:spPr>
          <a:xfrm rot="10551566" flipH="1">
            <a:off x="5136849" y="2118667"/>
            <a:ext cx="2529036" cy="371857"/>
          </a:xfrm>
          <a:prstGeom prst="curvedDownArrow">
            <a:avLst>
              <a:gd name="adj1" fmla="val 11184"/>
              <a:gd name="adj2" fmla="val 66195"/>
              <a:gd name="adj3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46914" y="2119929"/>
            <a:ext cx="60554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  <a:latin typeface="TimesET" pitchFamily="2" charset="0"/>
              </a:rPr>
              <a:t>+17,1%</a:t>
            </a:r>
            <a:endParaRPr lang="ru-RU" sz="1200" b="1" dirty="0">
              <a:solidFill>
                <a:srgbClr val="FF0000"/>
              </a:solidFill>
              <a:latin typeface="TimesET" pitchFamily="2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1735342218"/>
              </p:ext>
            </p:extLst>
          </p:nvPr>
        </p:nvGraphicFramePr>
        <p:xfrm>
          <a:off x="107504" y="963613"/>
          <a:ext cx="4248472" cy="3003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Выгнутая вверх стрелка 17"/>
          <p:cNvSpPr/>
          <p:nvPr/>
        </p:nvSpPr>
        <p:spPr>
          <a:xfrm rot="10584531" flipH="1">
            <a:off x="1045959" y="5267128"/>
            <a:ext cx="2797184" cy="308232"/>
          </a:xfrm>
          <a:prstGeom prst="curvedDownArrow">
            <a:avLst>
              <a:gd name="adj1" fmla="val 11184"/>
              <a:gd name="adj2" fmla="val 66195"/>
              <a:gd name="adj3" fmla="val 25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948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6891372"/>
              </p:ext>
            </p:extLst>
          </p:nvPr>
        </p:nvGraphicFramePr>
        <p:xfrm>
          <a:off x="4139952" y="1220699"/>
          <a:ext cx="4444595" cy="5603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ая соединительная линия 7"/>
          <p:cNvSpPr/>
          <p:nvPr/>
        </p:nvSpPr>
        <p:spPr>
          <a:xfrm flipH="1">
            <a:off x="7596336" y="1844824"/>
            <a:ext cx="1145642" cy="452933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147" name="Заголовок 15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 Чувашской Республики </a:t>
            </a:r>
            <a:b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реальный сектор экономики</a:t>
            </a:r>
            <a:endParaRPr lang="ru-RU" alt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339956" y="2708920"/>
            <a:ext cx="804044" cy="36902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050" b="1" dirty="0" smtClean="0">
                <a:solidFill>
                  <a:prstClr val="black"/>
                </a:solidFill>
                <a:latin typeface="TimesET" pitchFamily="2" charset="0"/>
              </a:rPr>
              <a:t>3</a:t>
            </a:r>
            <a:r>
              <a:rPr lang="en-US" sz="1050" b="1" dirty="0" smtClean="0">
                <a:solidFill>
                  <a:prstClr val="black"/>
                </a:solidFill>
                <a:latin typeface="TimesET" pitchFamily="2" charset="0"/>
              </a:rPr>
              <a:t> </a:t>
            </a:r>
            <a:r>
              <a:rPr lang="ru-RU" sz="1050" b="1" dirty="0" smtClean="0">
                <a:solidFill>
                  <a:prstClr val="black"/>
                </a:solidFill>
                <a:latin typeface="TimesET" pitchFamily="2" charset="0"/>
              </a:rPr>
              <a:t>место</a:t>
            </a:r>
            <a:endParaRPr lang="ru-RU" sz="105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7659688" y="919163"/>
            <a:ext cx="1484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млн</a:t>
            </a:r>
            <a:r>
              <a:rPr lang="ru-RU" altLang="ru-RU" sz="1400" b="1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ru-RU" altLang="ru-RU" sz="1400" b="1" dirty="0" smtClean="0">
                <a:solidFill>
                  <a:prstClr val="black"/>
                </a:solidFill>
                <a:latin typeface="Arial" charset="0"/>
              </a:rPr>
              <a:t>рублей</a:t>
            </a:r>
            <a:endParaRPr lang="ru-RU" altLang="ru-RU" sz="14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4589" y="6469961"/>
            <a:ext cx="5569539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*–  по информации, размещенной на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официальном сайте </a:t>
            </a:r>
            <a:r>
              <a:rPr lang="ru-RU" sz="1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Федерального казначейства </a:t>
            </a:r>
            <a:r>
              <a:rPr lang="ru-RU" sz="1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endParaRPr lang="ru-RU" sz="1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31769184"/>
              </p:ext>
            </p:extLst>
          </p:nvPr>
        </p:nvGraphicFramePr>
        <p:xfrm>
          <a:off x="0" y="1309116"/>
          <a:ext cx="4536504" cy="4973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5049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T:\ОБП\Лукин\4desktop_ru_Idealniy_proekt_1680_20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19" r="21900"/>
          <a:stretch/>
        </p:blipFill>
        <p:spPr bwMode="auto">
          <a:xfrm>
            <a:off x="168230" y="4388665"/>
            <a:ext cx="5104152" cy="24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ET" pitchFamily="2" charset="0"/>
              </a:rPr>
              <a:t>Реализация </a:t>
            </a:r>
            <a:r>
              <a:rPr lang="ru-RU" sz="2200" b="1" dirty="0">
                <a:latin typeface="TimesET" pitchFamily="2" charset="0"/>
              </a:rPr>
              <a:t>Указов Президента Российской </a:t>
            </a:r>
            <a:r>
              <a:rPr lang="ru-RU" sz="2200" b="1" dirty="0" smtClean="0">
                <a:latin typeface="TimesET" pitchFamily="2" charset="0"/>
              </a:rPr>
              <a:t>Федерации</a:t>
            </a:r>
            <a:br>
              <a:rPr lang="ru-RU" sz="2200" b="1" dirty="0" smtClean="0">
                <a:latin typeface="TimesET" pitchFamily="2" charset="0"/>
              </a:rPr>
            </a:br>
            <a:r>
              <a:rPr lang="ru-RU" sz="2200" b="1" dirty="0" smtClean="0">
                <a:latin typeface="TimesET" pitchFamily="2" charset="0"/>
              </a:rPr>
              <a:t>от </a:t>
            </a:r>
            <a:r>
              <a:rPr lang="ru-RU" sz="2200" b="1" dirty="0">
                <a:latin typeface="TimesET" pitchFamily="2" charset="0"/>
              </a:rPr>
              <a:t>7 мая 2012 года </a:t>
            </a:r>
            <a:r>
              <a:rPr lang="ru-RU" sz="2200" b="1" dirty="0" smtClean="0">
                <a:latin typeface="TimesET" pitchFamily="2" charset="0"/>
              </a:rPr>
              <a:t>в 2015 году</a:t>
            </a:r>
            <a:endParaRPr lang="ru-RU" sz="2200" b="1" dirty="0">
              <a:latin typeface="TimesET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2360" y="919753"/>
            <a:ext cx="133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ET" pitchFamily="2" charset="0"/>
                <a:cs typeface="Arial" panose="020B0604020202020204" pitchFamily="34" charset="0"/>
              </a:rPr>
              <a:t>млн. рублей</a:t>
            </a:r>
            <a:endParaRPr lang="ru-RU" sz="1400" b="1" dirty="0">
              <a:latin typeface="TimesET" pitchFamily="2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84251" y="1262768"/>
            <a:ext cx="3600400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ET" pitchFamily="2" charset="0"/>
              </a:rPr>
              <a:t>Указы Президента РФ от 7 мая 2012 года</a:t>
            </a:r>
            <a:endParaRPr lang="ru-RU" sz="16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22636" y="2060848"/>
            <a:ext cx="3600400" cy="432048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ET" pitchFamily="2" charset="0"/>
              </a:rPr>
              <a:t>№ 596 «О долгосрочной государственной экономической политике»</a:t>
            </a:r>
            <a:endParaRPr lang="ru-RU" sz="11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08104" y="2564904"/>
            <a:ext cx="3600400" cy="576064"/>
          </a:xfrm>
          <a:prstGeom prst="roundRect">
            <a:avLst/>
          </a:prstGeom>
          <a:solidFill>
            <a:srgbClr val="F97F88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ET" pitchFamily="2" charset="0"/>
              </a:rPr>
              <a:t>№ 597 «О мероприятиях по реализации государственной социальной политики»</a:t>
            </a:r>
            <a:endParaRPr lang="ru-RU" sz="11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22636" y="3212976"/>
            <a:ext cx="3600400" cy="576064"/>
          </a:xfrm>
          <a:prstGeom prst="roundRect">
            <a:avLst/>
          </a:prstGeom>
          <a:solidFill>
            <a:srgbClr val="FF0066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ET" pitchFamily="2" charset="0"/>
              </a:rPr>
              <a:t>№ 598 «О совершенствовании государственной политики в сфере здравоохранения»</a:t>
            </a:r>
            <a:endParaRPr lang="ru-RU" sz="11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08104" y="3861048"/>
            <a:ext cx="3600400" cy="576064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ET" pitchFamily="2" charset="0"/>
              </a:rPr>
              <a:t>№ 599 «О мерах по реализации государственной политики в области образования и науки»</a:t>
            </a:r>
            <a:endParaRPr lang="ru-RU" sz="11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08104" y="4509120"/>
            <a:ext cx="3600400" cy="743343"/>
          </a:xfrm>
          <a:prstGeom prst="roundRect">
            <a:avLst/>
          </a:prstGeom>
          <a:solidFill>
            <a:srgbClr val="33CC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ET" pitchFamily="2" charset="0"/>
              </a:rPr>
              <a:t>№ 600 «О мерах по обеспечению граждан Российской Федерации доступным комфортным жильем и повышению качества жилищно-коммунальных услуг»</a:t>
            </a:r>
            <a:endParaRPr lang="ru-RU" sz="11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22636" y="5318692"/>
            <a:ext cx="3600400" cy="61241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ET" pitchFamily="2" charset="0"/>
              </a:rPr>
              <a:t>№ 601 «Об основных направлениях совершенствования системы государственного управления»</a:t>
            </a:r>
            <a:endParaRPr lang="ru-RU" sz="11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44340" y="6021288"/>
            <a:ext cx="3600400" cy="573398"/>
          </a:xfrm>
          <a:prstGeom prst="roundRect">
            <a:avLst/>
          </a:prstGeom>
          <a:solidFill>
            <a:srgbClr val="3BCB27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TimesET" pitchFamily="2" charset="0"/>
              </a:rPr>
              <a:t>№ 606 «О мерах по реализации демографической политики Российской Федерации»</a:t>
            </a:r>
            <a:endParaRPr lang="ru-RU" sz="1100" b="1" dirty="0">
              <a:solidFill>
                <a:schemeClr val="bg1"/>
              </a:solidFill>
              <a:latin typeface="TimesET" pitchFamily="2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687404470"/>
              </p:ext>
            </p:extLst>
          </p:nvPr>
        </p:nvGraphicFramePr>
        <p:xfrm>
          <a:off x="135512" y="1073640"/>
          <a:ext cx="5743844" cy="5969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Скругленный прямоугольник 16"/>
          <p:cNvSpPr/>
          <p:nvPr/>
        </p:nvSpPr>
        <p:spPr>
          <a:xfrm>
            <a:off x="2431370" y="1196752"/>
            <a:ext cx="1152128" cy="1080120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>
                <a:latin typeface="TimesET" pitchFamily="2" charset="0"/>
              </a:rPr>
              <a:t>Всего на реализацию </a:t>
            </a:r>
            <a:r>
              <a:rPr lang="ru-RU" sz="1400" b="1" dirty="0" smtClean="0">
                <a:latin typeface="TimesET" pitchFamily="2" charset="0"/>
              </a:rPr>
              <a:t>«майских» Указов </a:t>
            </a:r>
            <a:endParaRPr lang="ru-RU" sz="1400" b="1" dirty="0">
              <a:latin typeface="TimesET" pitchFamily="2" charset="0"/>
            </a:endParaRPr>
          </a:p>
          <a:p>
            <a:pPr algn="ctr"/>
            <a:r>
              <a:rPr lang="ru-RU" sz="1400" b="1" dirty="0">
                <a:latin typeface="TimesET" pitchFamily="2" charset="0"/>
              </a:rPr>
              <a:t>5 513,2</a:t>
            </a:r>
            <a:endParaRPr lang="ru-RU" sz="1400" dirty="0">
              <a:latin typeface="TimesET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491880" y="1073640"/>
            <a:ext cx="1785668" cy="8371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 smtClean="0">
                <a:latin typeface="TimesET" pitchFamily="2" charset="0"/>
              </a:rPr>
              <a:t>в т. ч. на зарплату «бюджетникам» </a:t>
            </a:r>
          </a:p>
          <a:p>
            <a:pPr algn="ctr"/>
            <a:r>
              <a:rPr lang="ru-RU" sz="1400" b="1" dirty="0" smtClean="0">
                <a:latin typeface="TimesET" pitchFamily="2" charset="0"/>
              </a:rPr>
              <a:t>2 664,5</a:t>
            </a:r>
            <a:endParaRPr lang="ru-RU" sz="1400" dirty="0">
              <a:latin typeface="TimesET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282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848872" cy="836712"/>
          </a:xfrm>
        </p:spPr>
        <p:txBody>
          <a:bodyPr>
            <a:noAutofit/>
          </a:bodyPr>
          <a:lstStyle/>
          <a:p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средней заработной платы работников учреждений в социальной сфере, для которых предусматривается выход на эффективный контракт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86532437"/>
              </p:ext>
            </p:extLst>
          </p:nvPr>
        </p:nvGraphicFramePr>
        <p:xfrm>
          <a:off x="21821" y="1019680"/>
          <a:ext cx="9036495" cy="5592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5816"/>
                <a:gridCol w="720080"/>
                <a:gridCol w="792088"/>
                <a:gridCol w="720080"/>
                <a:gridCol w="792088"/>
                <a:gridCol w="720080"/>
                <a:gridCol w="864096"/>
                <a:gridCol w="720080"/>
                <a:gridCol w="792087"/>
              </a:tblGrid>
              <a:tr h="144016">
                <a:tc row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Категории работников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2014 (факт)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2015  (факт)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2016 (план)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900" b="1" dirty="0" smtClean="0"/>
                        <a:t>2017 (план)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</a:tr>
              <a:tr h="700268">
                <a:tc vMerge="1"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Средняя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 зарплата, руб.</a:t>
                      </a:r>
                      <a:endParaRPr lang="ru-RU" sz="9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Отношение средней з/п к средней з/п </a:t>
                      </a:r>
                      <a:r>
                        <a:rPr lang="ru-RU" sz="900" b="1" baseline="0" dirty="0" smtClean="0">
                          <a:solidFill>
                            <a:schemeClr val="bg1"/>
                          </a:solidFill>
                        </a:rPr>
                        <a:t>по ЧР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</a:rPr>
                        <a:t>, %</a:t>
                      </a:r>
                      <a:endParaRPr lang="ru-RU" sz="9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1512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ОБРАЗОВАНИЕ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4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дошкольных образовательных учреждений*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18519,7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99,6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17836,8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96,0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17271,9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18177,8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92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учреждений общего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21274,0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110,1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20750,6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106,7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19830,0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20870,0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37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учреждений дополнительного образования детей**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18303,8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84,6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18278,1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86,8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18132,6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21203,9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18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и мастера производственного обучения образовательных учреждений начального и среднего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20657,7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107,0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21081,5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108,4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17847,0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90,0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20870,0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521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Преподаватели образовательных учреждений высшего профессионального образования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26607,1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137,8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26607,3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29745,0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41740,0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78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Научные сотрудники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28075,1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145,4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27930,2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143,7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31331,4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158,0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41740,0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12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Педагогические работники образовательных организаций, оказывающих соц. услуги детям-сиротам и детям, оставшимся без попечения</a:t>
                      </a:r>
                      <a:r>
                        <a:rPr lang="ru-RU" sz="900" baseline="0" dirty="0" smtClean="0"/>
                        <a:t> родителей</a:t>
                      </a:r>
                      <a:endParaRPr lang="ru-RU" sz="9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19702,7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102,0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17613,0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19830,0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20870,0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373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ЗДРАВООХРАНЕНИЕ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432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Врачи и работники медицинских организаций, имеющие высшее медицинское (фармацевтическое) или иное высшее образование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30281,8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156,8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30847,2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Times New Roman" panose="02020603050405020304" pitchFamily="18" charset="0"/>
                        </a:rPr>
                        <a:t>158,7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31648,7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159,6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41740,0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267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Средний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17127,1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88,7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17599,9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90,5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17113,3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86,3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20870,0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25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Младший медицинский (фармацевтический) персонал</a:t>
                      </a:r>
                      <a:endParaRPr lang="ru-RU" sz="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10762,7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55,7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11311,5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58,2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13980,2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70,5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20870,0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СОЦИАЛЬНЫЕ РАБОТНИКИ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12244,9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63,4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12235,6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62,9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15665,7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79,0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20870,0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520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РАБОТНИКИ УЧРЕЖДЕНИЙ КУЛЬТУРЫ</a:t>
                      </a:r>
                      <a:endParaRPr lang="ru-RU" sz="9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13996,6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72,5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14942,1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  <a:cs typeface="+mn-cs"/>
                        </a:rPr>
                        <a:t>76,9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16339,9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82,4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20870,0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+mn-lt"/>
                        </a:rPr>
                        <a:t>100,0</a:t>
                      </a:r>
                      <a:endParaRPr lang="ru-RU" sz="10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821" y="6520548"/>
            <a:ext cx="28809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* - </a:t>
            </a:r>
            <a:r>
              <a:rPr lang="ru-RU" sz="900" dirty="0">
                <a:latin typeface="Arial Narrow" panose="020B0606020202030204" pitchFamily="34" charset="0"/>
                <a:cs typeface="Times New Roman" panose="02020603050405020304" pitchFamily="18" charset="0"/>
              </a:rPr>
              <a:t>к средней </a:t>
            </a:r>
            <a:r>
              <a:rPr lang="ru-RU" sz="9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з/п </a:t>
            </a:r>
            <a:r>
              <a:rPr lang="ru-RU" sz="900" dirty="0">
                <a:latin typeface="Arial Narrow" panose="020B0606020202030204" pitchFamily="34" charset="0"/>
                <a:cs typeface="Times New Roman" panose="02020603050405020304" pitchFamily="18" charset="0"/>
              </a:rPr>
              <a:t>в сфере общего образования в субъекте </a:t>
            </a:r>
            <a:r>
              <a:rPr lang="ru-RU" sz="9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РФ</a:t>
            </a:r>
            <a:endParaRPr lang="ru-RU" sz="9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6520548"/>
            <a:ext cx="20168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Narrow" panose="020B0606020202030204" pitchFamily="34" charset="0"/>
              </a:rPr>
              <a:t>** </a:t>
            </a:r>
            <a:r>
              <a:rPr lang="ru-RU" sz="900" dirty="0">
                <a:latin typeface="Arial Narrow" panose="020B0606020202030204" pitchFamily="34" charset="0"/>
              </a:rPr>
              <a:t>- к средней </a:t>
            </a:r>
            <a:r>
              <a:rPr lang="ru-RU" sz="900" dirty="0" smtClean="0">
                <a:latin typeface="Arial Narrow" panose="020B0606020202030204" pitchFamily="34" charset="0"/>
              </a:rPr>
              <a:t>з/п </a:t>
            </a:r>
            <a:r>
              <a:rPr lang="ru-RU" sz="900" dirty="0">
                <a:latin typeface="Arial Narrow" panose="020B0606020202030204" pitchFamily="34" charset="0"/>
              </a:rPr>
              <a:t>учителей в субъекте </a:t>
            </a:r>
            <a:r>
              <a:rPr lang="ru-RU" sz="900" dirty="0" smtClean="0">
                <a:latin typeface="Arial Narrow" panose="020B0606020202030204" pitchFamily="34" charset="0"/>
              </a:rPr>
              <a:t>РФ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707" y="6522213"/>
            <a:ext cx="32143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latin typeface="Arial Narrow" panose="020B0606020202030204" pitchFamily="34" charset="0"/>
              </a:rPr>
              <a:t>*** </a:t>
            </a:r>
            <a:r>
              <a:rPr lang="ru-RU" sz="900" dirty="0">
                <a:latin typeface="Arial Narrow" panose="020B0606020202030204" pitchFamily="34" charset="0"/>
              </a:rPr>
              <a:t>- к </a:t>
            </a:r>
            <a:r>
              <a:rPr lang="ru-RU" sz="900" dirty="0" smtClean="0">
                <a:latin typeface="Arial Narrow" panose="020B0606020202030204" pitchFamily="34" charset="0"/>
              </a:rPr>
              <a:t>среднемесячной номинальной начисленной з/п </a:t>
            </a:r>
            <a:r>
              <a:rPr lang="ru-RU" sz="900" dirty="0">
                <a:latin typeface="Arial Narrow" panose="020B0606020202030204" pitchFamily="34" charset="0"/>
              </a:rPr>
              <a:t>в субъекте </a:t>
            </a:r>
            <a:r>
              <a:rPr lang="ru-RU" sz="900" dirty="0" smtClean="0">
                <a:latin typeface="Arial Narrow" panose="020B0606020202030204" pitchFamily="34" charset="0"/>
              </a:rPr>
              <a:t>РФ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05119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 bwMode="auto">
          <a:xfrm>
            <a:off x="855226" y="0"/>
            <a:ext cx="8064896" cy="1081686"/>
          </a:xfrm>
          <a:prstGeom prst="roundRect">
            <a:avLst>
              <a:gd name="adj" fmla="val 12377"/>
            </a:avLst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0000" tIns="82800" rIns="54000" bIns="828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начисленная заработная плата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гражданских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служащих в Приволжском федеральном округе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основе данных Росстата)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92581373"/>
              </p:ext>
            </p:extLst>
          </p:nvPr>
        </p:nvGraphicFramePr>
        <p:xfrm>
          <a:off x="107504" y="1196752"/>
          <a:ext cx="5257801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33179330"/>
              </p:ext>
            </p:extLst>
          </p:nvPr>
        </p:nvGraphicFramePr>
        <p:xfrm>
          <a:off x="3633747" y="3861048"/>
          <a:ext cx="52863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E:\photo_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8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330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7584" y="990785"/>
            <a:ext cx="6840760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TimesET" pitchFamily="2" charset="0"/>
              </a:rPr>
              <a:t>Распоряжением Кабинета Министров Чувашской Республики от 10.06.2011 № 207-р</a:t>
            </a:r>
          </a:p>
          <a:p>
            <a:pPr algn="ctr"/>
            <a:r>
              <a:rPr lang="ru-RU" sz="1800" b="1" dirty="0" smtClean="0">
                <a:solidFill>
                  <a:prstClr val="black"/>
                </a:solidFill>
                <a:latin typeface="TimesET" pitchFamily="2" charset="0"/>
              </a:rPr>
              <a:t>Утверждены 15 госпрограмм Чувашской Республики</a:t>
            </a:r>
            <a:endParaRPr lang="ru-RU" sz="18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xmlns="" val="4039920211"/>
              </p:ext>
            </p:extLst>
          </p:nvPr>
        </p:nvGraphicFramePr>
        <p:xfrm>
          <a:off x="0" y="2060848"/>
          <a:ext cx="9036496" cy="4678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8583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ET" pitchFamily="2" charset="0"/>
              </a:rPr>
              <a:t>Итоги реализации государственной программы «Управление </a:t>
            </a:r>
            <a:r>
              <a:rPr lang="ru-RU" sz="2000" b="1" dirty="0">
                <a:solidFill>
                  <a:srgbClr val="FFFFCC"/>
                </a:solidFill>
                <a:latin typeface="TimesET" pitchFamily="2" charset="0"/>
              </a:rPr>
              <a:t>общественными финансами и государственным долгом Чувашской Республики» </a:t>
            </a:r>
            <a:r>
              <a:rPr lang="ru-RU" sz="2000" b="1" dirty="0" smtClean="0">
                <a:solidFill>
                  <a:srgbClr val="FFFFCC"/>
                </a:solidFill>
                <a:latin typeface="TimesET" pitchFamily="2" charset="0"/>
              </a:rPr>
              <a:t>за 2015 год</a:t>
            </a:r>
            <a:endParaRPr lang="ru-RU" sz="2000" b="1" dirty="0">
              <a:solidFill>
                <a:srgbClr val="FFFFCC"/>
              </a:solidFill>
              <a:latin typeface="TimesET" pitchFamily="2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67544" y="1772816"/>
            <a:ext cx="6408711" cy="521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000" dirty="0">
                <a:latin typeface="TimesET" pitchFamily="2" charset="0"/>
              </a:rPr>
              <a:t>Удельный вес программных расходов республиканского бюджета Чувашской Республики в общем объеме расходов республиканского бюджета Чувашской Республики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79511" y="994711"/>
            <a:ext cx="6696743" cy="7256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ET" pitchFamily="2" charset="0"/>
              </a:rPr>
              <a:t>Отдельные показатели</a:t>
            </a:r>
            <a:endParaRPr lang="ru-RU" sz="2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059310" y="3138790"/>
            <a:ext cx="3813220" cy="4727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Объем налоговых и неналоговых доходов консолидированного бюджета Чувашской Республики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934750" y="994711"/>
            <a:ext cx="1021626" cy="72567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Утверждено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6954565" y="1772816"/>
            <a:ext cx="897352" cy="521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98,0%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960646" y="3114229"/>
            <a:ext cx="897352" cy="5218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28847,5</a:t>
            </a:r>
          </a:p>
          <a:p>
            <a:pPr algn="ctr"/>
            <a:r>
              <a:rPr lang="ru-RU" sz="1200" b="1" dirty="0" smtClean="0">
                <a:latin typeface="TimesET" pitchFamily="2" charset="0"/>
              </a:rPr>
              <a:t> млн. рублей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018862" y="994711"/>
            <a:ext cx="1089642" cy="7256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И</a:t>
            </a:r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сполнено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081869" y="1772816"/>
            <a:ext cx="913376" cy="521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100,0%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071231" y="3104878"/>
            <a:ext cx="913375" cy="5218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29206,7</a:t>
            </a:r>
          </a:p>
          <a:p>
            <a:pPr algn="ctr"/>
            <a:r>
              <a:rPr lang="ru-RU" sz="1200" b="1" dirty="0" smtClean="0">
                <a:latin typeface="TimesET" pitchFamily="2" charset="0"/>
              </a:rPr>
              <a:t> млн. рублей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059310" y="3699191"/>
            <a:ext cx="3816946" cy="521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Темп роста налоговых и неналоговых доходов республиканского бюджета Чувашской Республики (к предыдущему году)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54565" y="3771199"/>
            <a:ext cx="897352" cy="4498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103,0%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081869" y="3771199"/>
            <a:ext cx="913375" cy="44988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104,2%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059310" y="4293096"/>
            <a:ext cx="3816946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просроченной задолженности по бюджетным кредитам, предоставленным из федерального бюджета, в общем объеме задолженности по бюджетным кредитам, предоставленным из федерального бюджета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944656" y="4392186"/>
            <a:ext cx="897352" cy="4769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071960" y="4392186"/>
            <a:ext cx="913375" cy="4769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059310" y="5085184"/>
            <a:ext cx="3816946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муниципальных районов и городских округов, по которым проводится оценка качества управления муниципальными финансами, в общем количестве муниципальных районов и городских округов Чувашской Республики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943928" y="5178445"/>
            <a:ext cx="897352" cy="5218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100%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071232" y="5178445"/>
            <a:ext cx="913375" cy="5218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100%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059310" y="5982173"/>
            <a:ext cx="3816946" cy="399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Обеспечение контроля за сохранностью государственного имущества Чувашской Республики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955087" y="5982172"/>
            <a:ext cx="897352" cy="3991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31,3%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8082391" y="5982172"/>
            <a:ext cx="913375" cy="3991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31,7%</a:t>
            </a:r>
            <a:endParaRPr lang="ru-RU" sz="1200" b="1" dirty="0">
              <a:latin typeface="TimesET" pitchFamily="2" charset="0"/>
            </a:endParaRPr>
          </a:p>
        </p:txBody>
      </p:sp>
      <p:graphicFrame>
        <p:nvGraphicFramePr>
          <p:cNvPr id="41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64763186"/>
              </p:ext>
            </p:extLst>
          </p:nvPr>
        </p:nvGraphicFramePr>
        <p:xfrm>
          <a:off x="172262" y="3284984"/>
          <a:ext cx="2848438" cy="313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Скругленный прямоугольник 28"/>
          <p:cNvSpPr/>
          <p:nvPr/>
        </p:nvSpPr>
        <p:spPr>
          <a:xfrm>
            <a:off x="463819" y="2348880"/>
            <a:ext cx="6408711" cy="6839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000" dirty="0">
                <a:latin typeface="TimesET" pitchFamily="2" charset="0"/>
              </a:rPr>
              <a:t>Отношение дефицита республиканского бюджета Чувашской Республики к доходам республиканского бюджета Чувашской Республики без учета утвержденного объема </a:t>
            </a:r>
            <a:r>
              <a:rPr lang="ru-RU" sz="1000" dirty="0" smtClean="0">
                <a:latin typeface="TimesET" pitchFamily="2" charset="0"/>
              </a:rPr>
              <a:t>безвозмездных </a:t>
            </a:r>
            <a:r>
              <a:rPr lang="ru-RU" sz="1000" dirty="0">
                <a:latin typeface="TimesET" pitchFamily="2" charset="0"/>
              </a:rPr>
              <a:t>поступлений (с </a:t>
            </a:r>
            <a:r>
              <a:rPr lang="ru-RU" sz="1000" dirty="0" smtClean="0">
                <a:latin typeface="TimesET" pitchFamily="2" charset="0"/>
              </a:rPr>
              <a:t>учетом </a:t>
            </a:r>
            <a:r>
              <a:rPr lang="ru-RU" sz="1000" dirty="0">
                <a:latin typeface="TimesET" pitchFamily="2" charset="0"/>
              </a:rPr>
              <a:t>положений, установленных статьей 92.1 Бюджетного кодекса Российской Федерации)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960646" y="2417130"/>
            <a:ext cx="897352" cy="521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14,8%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8087950" y="2417130"/>
            <a:ext cx="913376" cy="521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12,0%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122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5"/>
          <p:cNvSpPr>
            <a:spLocks noGrp="1"/>
          </p:cNvSpPr>
          <p:nvPr>
            <p:ph type="title"/>
          </p:nvPr>
        </p:nvSpPr>
        <p:spPr>
          <a:xfrm>
            <a:off x="755650" y="1"/>
            <a:ext cx="8388351" cy="981075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FFCC"/>
                </a:solidFill>
                <a:latin typeface="TimesET" pitchFamily="2" charset="0"/>
              </a:rPr>
              <a:t>Итоги реализации государственной </a:t>
            </a:r>
            <a:r>
              <a:rPr lang="ru-RU" sz="2000" b="1" dirty="0">
                <a:solidFill>
                  <a:srgbClr val="FFFFCC"/>
                </a:solidFill>
                <a:latin typeface="TimesET" pitchFamily="2" charset="0"/>
              </a:rPr>
              <a:t>программы «Развитие потенциала государственного </a:t>
            </a:r>
            <a:r>
              <a:rPr lang="ru-RU" sz="2000" b="1" dirty="0" smtClean="0">
                <a:solidFill>
                  <a:srgbClr val="FFFFCC"/>
                </a:solidFill>
                <a:latin typeface="TimesET" pitchFamily="2" charset="0"/>
              </a:rPr>
              <a:t>управления</a:t>
            </a:r>
            <a:r>
              <a:rPr lang="ru-RU" sz="2000" b="1" dirty="0">
                <a:solidFill>
                  <a:srgbClr val="FFFFCC"/>
                </a:solidFill>
                <a:latin typeface="TimesET" pitchFamily="2" charset="0"/>
              </a:rPr>
              <a:t>» за </a:t>
            </a:r>
            <a:r>
              <a:rPr lang="ru-RU" sz="2000" b="1" dirty="0" smtClean="0">
                <a:solidFill>
                  <a:srgbClr val="FFFFCC"/>
                </a:solidFill>
                <a:latin typeface="TimesET" pitchFamily="2" charset="0"/>
              </a:rPr>
              <a:t>2015 </a:t>
            </a:r>
            <a:r>
              <a:rPr lang="ru-RU" sz="2000" b="1" dirty="0">
                <a:solidFill>
                  <a:srgbClr val="FFFFCC"/>
                </a:solidFill>
                <a:latin typeface="TimesET" pitchFamily="2" charset="0"/>
              </a:rPr>
              <a:t>год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67544" y="1843006"/>
            <a:ext cx="6408711" cy="5058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000" dirty="0">
                <a:latin typeface="TimesET" pitchFamily="2" charset="0"/>
              </a:rPr>
              <a:t>Доля муниципальных нормативных правовых актов, внесенных в регистр муниципальных нормативных правовых актов Чувашской Республики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79511" y="994711"/>
            <a:ext cx="6696743" cy="7256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ET" pitchFamily="2" charset="0"/>
              </a:rPr>
              <a:t>Отдельные показатели</a:t>
            </a:r>
            <a:endParaRPr lang="ru-RU" sz="2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55576" y="2420888"/>
            <a:ext cx="6120680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подготовленных нормативных правовых актов Чувашской Республики, регулирующих вопросы противодействия коррупции, отнесенные к компетенции  субъекта Российской Федерации 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059310" y="3090888"/>
            <a:ext cx="3816946" cy="626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Доля гражданских служащих в возрасте до 30 лет в общей численности гражданских служащих, имеющих стаж гражданской службы более 3 лет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934750" y="994711"/>
            <a:ext cx="1021626" cy="72567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ET" pitchFamily="2" charset="0"/>
              </a:rPr>
              <a:t>Утверждено</a:t>
            </a: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6987016" y="1844824"/>
            <a:ext cx="89735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100%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987016" y="3140968"/>
            <a:ext cx="897352" cy="5218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не менее 12,0%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6987016" y="2441820"/>
            <a:ext cx="897352" cy="4831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100%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018862" y="994711"/>
            <a:ext cx="1089642" cy="7256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ET" pitchFamily="2" charset="0"/>
              </a:rPr>
              <a:t>И</a:t>
            </a:r>
            <a:r>
              <a:rPr lang="ru-RU" sz="1400" b="1" dirty="0" smtClean="0">
                <a:solidFill>
                  <a:prstClr val="black"/>
                </a:solidFill>
                <a:latin typeface="TimesET" pitchFamily="2" charset="0"/>
              </a:rPr>
              <a:t>сполнено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081869" y="1844824"/>
            <a:ext cx="913376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100%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090870" y="2441820"/>
            <a:ext cx="905364" cy="4831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100%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081869" y="3140968"/>
            <a:ext cx="913375" cy="5218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12,0%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020271" y="4635294"/>
            <a:ext cx="872897" cy="37788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10 дней</a:t>
            </a:r>
            <a:endParaRPr lang="ru-RU" sz="1200" b="1" dirty="0">
              <a:latin typeface="TimesET" pitchFamily="2" charset="0"/>
            </a:endParaRPr>
          </a:p>
        </p:txBody>
      </p:sp>
      <p:graphicFrame>
        <p:nvGraphicFramePr>
          <p:cNvPr id="41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64260797"/>
              </p:ext>
            </p:extLst>
          </p:nvPr>
        </p:nvGraphicFramePr>
        <p:xfrm>
          <a:off x="172262" y="3284984"/>
          <a:ext cx="2848438" cy="313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Скругленный прямоугольник 28"/>
          <p:cNvSpPr/>
          <p:nvPr/>
        </p:nvSpPr>
        <p:spPr>
          <a:xfrm>
            <a:off x="3063549" y="3861048"/>
            <a:ext cx="3816946" cy="6014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Количество зарегистрированных актов гражданского состояния и совершенных юридически значимых действий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021098" y="3915215"/>
            <a:ext cx="897352" cy="5218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latin typeface="TimesET" pitchFamily="2" charset="0"/>
              </a:rPr>
              <a:t>152500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8095109" y="3933056"/>
            <a:ext cx="904373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>
                <a:latin typeface="TimesET" pitchFamily="2" charset="0"/>
              </a:rPr>
              <a:t>153007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063549" y="4581128"/>
            <a:ext cx="3816946" cy="504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Срок предоставления информации органами записи актов гражданского состояния и совершенных юридически значимых действий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8127361" y="4635295"/>
            <a:ext cx="872122" cy="37788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7 дней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045591" y="5157192"/>
            <a:ext cx="3816946" cy="648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ru-RU" sz="1000" dirty="0">
                <a:latin typeface="TimesET" pitchFamily="2" charset="0"/>
              </a:rPr>
              <a:t>Соблюдение сроков государственной регистрации нормативных правовых актов органов исполнительной власти Чувашской Республики, установленных законодательством Чувашской Республики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7024510" y="5229200"/>
            <a:ext cx="832167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100%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127361" y="5229200"/>
            <a:ext cx="872644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b="1" dirty="0" smtClean="0">
                <a:latin typeface="TimesET" pitchFamily="2" charset="0"/>
              </a:rPr>
              <a:t>100%</a:t>
            </a:r>
            <a:endParaRPr lang="ru-RU" sz="1200" b="1" dirty="0"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009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здравоохранения» на 2013-2020 годы, </a:t>
            </a:r>
            <a:b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1599982034"/>
              </p:ext>
            </p:extLst>
          </p:nvPr>
        </p:nvGraphicFramePr>
        <p:xfrm>
          <a:off x="323528" y="1844824"/>
          <a:ext cx="573765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Users\o.kudryavceva\Desktop\для слайдов_медицина фото\IMG_37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1183" y="1196752"/>
            <a:ext cx="2806028" cy="18722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77072"/>
            <a:ext cx="2904074" cy="19239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8054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8636" y="3920443"/>
            <a:ext cx="3197928" cy="213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196752"/>
            <a:ext cx="8105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2206029"/>
            <a:ext cx="8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Бюджетная система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2981023"/>
            <a:ext cx="810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Межбюджетные трансферты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003" y="5733256"/>
            <a:ext cx="5361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5870" y="4680374"/>
            <a:ext cx="5361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42976" y="214290"/>
            <a:ext cx="7072362" cy="57150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i="1" dirty="0" smtClean="0">
                <a:solidFill>
                  <a:prstClr val="white"/>
                </a:solidFill>
              </a:rPr>
              <a:t>Глоссарий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5870" y="3723834"/>
            <a:ext cx="5352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prstClr val="black"/>
                </a:solidFill>
                <a:cs typeface="+mn-cs"/>
              </a:rPr>
              <a:t>Дотации 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927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здравоохранения» на 2013-2020 годы 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23628" y="1007441"/>
            <a:ext cx="3384376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593" y="3228798"/>
            <a:ext cx="5964980" cy="3555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Смертность от всех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причин (случаев на 1 тыс. населения)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9258" y="3662117"/>
            <a:ext cx="5964980" cy="3673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Материнская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(случаев на 100 тыс. родившихся живыми)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4386" y="4566519"/>
            <a:ext cx="5964980" cy="439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Ожидаемая продолжительность жизни при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рождении (лет)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1984" y="4093691"/>
            <a:ext cx="5964980" cy="3950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Младенческая 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(случаев на 1 тыс. родившихся живыми)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9258" y="6086812"/>
            <a:ext cx="5964980" cy="4199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Обеспеченность врачами (без учета федеральных медицинских организаций, находящихся на территории Чувашской Республики</a:t>
            </a:r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) (на 10 тыс. населения)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079750" y="1046936"/>
            <a:ext cx="2807593" cy="561859"/>
            <a:chOff x="359" y="1999"/>
            <a:chExt cx="2807593" cy="561859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59" y="1999"/>
              <a:ext cx="2807593" cy="561859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16815" y="18455"/>
              <a:ext cx="2774681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Достижение значений показателей (индикаторов) </a:t>
              </a:r>
              <a:endParaRPr lang="ru-RU" sz="1400" b="1" kern="12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077782" y="1734787"/>
            <a:ext cx="1830474" cy="545691"/>
            <a:chOff x="3099" y="579197"/>
            <a:chExt cx="1830474" cy="561859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099" y="579197"/>
              <a:ext cx="1830474" cy="561859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19555" y="595653"/>
              <a:ext cx="1797562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2015 год</a:t>
              </a:r>
              <a:endParaRPr lang="ru-RU" sz="1400" b="1" kern="1200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014400" y="1750769"/>
            <a:ext cx="896412" cy="545404"/>
            <a:chOff x="1908799" y="579197"/>
            <a:chExt cx="896412" cy="561859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1908799" y="579197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1925255" y="595653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2016 год</a:t>
              </a:r>
              <a:endParaRPr lang="ru-RU" sz="1400" b="1" kern="12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102270" y="2407965"/>
            <a:ext cx="906173" cy="489918"/>
            <a:chOff x="6669" y="1156395"/>
            <a:chExt cx="892916" cy="561859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план</a:t>
              </a:r>
              <a:endParaRPr lang="ru-RU" sz="1100" b="1" kern="1200" dirty="0"/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15340" y="2417663"/>
            <a:ext cx="892916" cy="482777"/>
            <a:chOff x="937088" y="1156395"/>
            <a:chExt cx="892916" cy="561859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факт</a:t>
              </a:r>
              <a:endParaRPr lang="ru-RU" sz="1100" b="1" kern="1200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8054110" y="3221775"/>
            <a:ext cx="866357" cy="374235"/>
            <a:chOff x="1908799" y="1156395"/>
            <a:chExt cx="896412" cy="561859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12,8</a:t>
              </a:r>
              <a:endParaRPr lang="ru-RU" sz="1100" b="1" kern="1200"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140779" y="3198849"/>
            <a:ext cx="906173" cy="397161"/>
            <a:chOff x="-2822" y="1156393"/>
            <a:chExt cx="892916" cy="561859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-2822" y="1156393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23125" y="1172851"/>
              <a:ext cx="860004" cy="5289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12,8 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133710" y="3666577"/>
            <a:ext cx="906173" cy="374342"/>
            <a:chOff x="6669" y="1156395"/>
            <a:chExt cx="892916" cy="561859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6,2</a:t>
              </a:r>
              <a:endParaRPr lang="ru-RU" sz="1100" b="1" kern="1200" dirty="0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6146457" y="4083573"/>
            <a:ext cx="906173" cy="434691"/>
            <a:chOff x="6669" y="1156395"/>
            <a:chExt cx="892916" cy="561859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5,0</a:t>
              </a:r>
              <a:endParaRPr lang="ru-RU" sz="1100" b="1" kern="1200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158010" y="4597691"/>
            <a:ext cx="906173" cy="423844"/>
            <a:chOff x="6669" y="1156395"/>
            <a:chExt cx="892916" cy="561859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70,4</a:t>
              </a:r>
              <a:endParaRPr lang="ru-RU" sz="1100" b="1" kern="1200" dirty="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140779" y="5995359"/>
            <a:ext cx="906173" cy="489918"/>
            <a:chOff x="6669" y="1156395"/>
            <a:chExt cx="892916" cy="561859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39,0</a:t>
              </a:r>
              <a:endParaRPr lang="ru-RU" sz="1100" b="1" kern="1200" dirty="0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7094782" y="3210483"/>
            <a:ext cx="892916" cy="385527"/>
            <a:chOff x="937088" y="1156395"/>
            <a:chExt cx="892916" cy="561859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13,1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7094906" y="3659043"/>
            <a:ext cx="892916" cy="381876"/>
            <a:chOff x="937088" y="1156395"/>
            <a:chExt cx="892916" cy="561859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11,6</a:t>
              </a:r>
              <a:endParaRPr lang="ru-RU" sz="1100" b="1" kern="1200"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7094269" y="4097883"/>
            <a:ext cx="892916" cy="404245"/>
            <a:chOff x="937088" y="1156395"/>
            <a:chExt cx="892916" cy="561859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3,3</a:t>
              </a:r>
              <a:endParaRPr lang="ru-RU" sz="1100" b="1" kern="1200" dirty="0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7094269" y="4594398"/>
            <a:ext cx="892916" cy="409604"/>
            <a:chOff x="937088" y="1156395"/>
            <a:chExt cx="892916" cy="561859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70,95</a:t>
              </a:r>
              <a:endParaRPr lang="ru-RU" sz="1100" b="1" kern="1200" dirty="0"/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7109776" y="6002500"/>
            <a:ext cx="892916" cy="482777"/>
            <a:chOff x="937088" y="1156395"/>
            <a:chExt cx="892916" cy="561859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38,3</a:t>
              </a:r>
              <a:endParaRPr lang="ru-RU" sz="1100" b="1" kern="1200" dirty="0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8046951" y="3650505"/>
            <a:ext cx="900242" cy="390414"/>
            <a:chOff x="1908799" y="1156395"/>
            <a:chExt cx="896412" cy="561859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6,2</a:t>
              </a:r>
              <a:endParaRPr lang="ru-RU" sz="1100" b="1" kern="1200" dirty="0"/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8046950" y="4083573"/>
            <a:ext cx="900242" cy="418555"/>
            <a:chOff x="1908798" y="1156395"/>
            <a:chExt cx="896412" cy="561859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1908798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4,9</a:t>
              </a:r>
              <a:endParaRPr lang="ru-RU" sz="1100" b="1" kern="1200" dirty="0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8054110" y="4592229"/>
            <a:ext cx="900242" cy="411773"/>
            <a:chOff x="1908799" y="1156395"/>
            <a:chExt cx="896412" cy="561859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70,6</a:t>
              </a:r>
              <a:endParaRPr lang="ru-RU" sz="1100" b="1" kern="1200" dirty="0"/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8020225" y="2449072"/>
            <a:ext cx="900242" cy="474697"/>
            <a:chOff x="1908799" y="1156395"/>
            <a:chExt cx="896412" cy="561859"/>
          </a:xfrm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план</a:t>
              </a:r>
              <a:endParaRPr lang="ru-RU" sz="1100" b="1" kern="1200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8059689" y="6002500"/>
            <a:ext cx="900242" cy="474697"/>
            <a:chOff x="1908799" y="1156395"/>
            <a:chExt cx="896412" cy="561859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38,8</a:t>
              </a:r>
              <a:endParaRPr lang="ru-RU" sz="1100" b="1" kern="1200" dirty="0"/>
            </a:p>
          </p:txBody>
        </p:sp>
      </p:grpSp>
      <p:pic>
        <p:nvPicPr>
          <p:cNvPr id="77" name="Рисунок 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2186" y="1513500"/>
            <a:ext cx="2111896" cy="14079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3174" y="1798825"/>
            <a:ext cx="1796962" cy="13440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928" y="1531043"/>
            <a:ext cx="1671599" cy="111963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0" name="Скругленный прямоугольник 79"/>
          <p:cNvSpPr/>
          <p:nvPr/>
        </p:nvSpPr>
        <p:spPr>
          <a:xfrm>
            <a:off x="111477" y="5082005"/>
            <a:ext cx="5964980" cy="439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от болезней системы кровообращения (случаев на 100 тыс. населения) </a:t>
            </a:r>
            <a:endParaRPr lang="ru-RU" sz="11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2305" y="5568542"/>
            <a:ext cx="5964980" cy="43930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dirty="0" smtClean="0">
                <a:solidFill>
                  <a:srgbClr val="000000"/>
                </a:solidFill>
                <a:latin typeface="TimesET" pitchFamily="2" charset="0"/>
              </a:rPr>
              <a:t>Смертность от ДТП (</a:t>
            </a:r>
            <a:r>
              <a:rPr lang="ru-RU" sz="1100" dirty="0">
                <a:solidFill>
                  <a:srgbClr val="000000"/>
                </a:solidFill>
                <a:latin typeface="TimesET" pitchFamily="2" charset="0"/>
              </a:rPr>
              <a:t>случаев на 100 тыс. населения) </a:t>
            </a:r>
          </a:p>
        </p:txBody>
      </p:sp>
      <p:grpSp>
        <p:nvGrpSpPr>
          <p:cNvPr id="82" name="Группа 81"/>
          <p:cNvGrpSpPr/>
          <p:nvPr/>
        </p:nvGrpSpPr>
        <p:grpSpPr>
          <a:xfrm>
            <a:off x="6143477" y="5069997"/>
            <a:ext cx="906173" cy="423844"/>
            <a:chOff x="6669" y="1156395"/>
            <a:chExt cx="892916" cy="561859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595,5</a:t>
              </a:r>
              <a:endParaRPr lang="ru-RU" sz="1100" b="1" kern="1200" dirty="0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6144446" y="5532359"/>
            <a:ext cx="906173" cy="423844"/>
            <a:chOff x="6669" y="1156395"/>
            <a:chExt cx="892916" cy="561859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6669" y="1156395"/>
              <a:ext cx="892916" cy="56185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23125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15,1</a:t>
              </a:r>
              <a:endParaRPr lang="ru-RU" sz="1100" b="1" kern="1200" dirty="0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7101696" y="5036399"/>
            <a:ext cx="892916" cy="409604"/>
            <a:chOff x="937088" y="1156395"/>
            <a:chExt cx="892916" cy="561859"/>
          </a:xfrm>
        </p:grpSpPr>
        <p:sp>
          <p:nvSpPr>
            <p:cNvPr id="89" name="Скругленный прямоугольник 88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485,6</a:t>
              </a:r>
              <a:endParaRPr lang="ru-RU" sz="1100" b="1" kern="1200" dirty="0"/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7109776" y="5503280"/>
            <a:ext cx="892916" cy="409604"/>
            <a:chOff x="937088" y="1156395"/>
            <a:chExt cx="892916" cy="561859"/>
          </a:xfrm>
        </p:grpSpPr>
        <p:sp>
          <p:nvSpPr>
            <p:cNvPr id="92" name="Скругленный прямоугольник 91"/>
            <p:cNvSpPr/>
            <p:nvPr/>
          </p:nvSpPr>
          <p:spPr>
            <a:xfrm>
              <a:off x="937088" y="1156395"/>
              <a:ext cx="892916" cy="561859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кругленный прямоугольник 4"/>
            <p:cNvSpPr/>
            <p:nvPr/>
          </p:nvSpPr>
          <p:spPr>
            <a:xfrm>
              <a:off x="953544" y="1172851"/>
              <a:ext cx="860004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17,0</a:t>
              </a:r>
              <a:endParaRPr lang="ru-RU" sz="1100" b="1" kern="1200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8063477" y="5016171"/>
            <a:ext cx="900242" cy="411773"/>
            <a:chOff x="1908799" y="1156395"/>
            <a:chExt cx="896412" cy="561859"/>
          </a:xfrm>
        </p:grpSpPr>
        <p:sp>
          <p:nvSpPr>
            <p:cNvPr id="95" name="Скругленный прямоугольник 94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6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594,5</a:t>
              </a:r>
              <a:endParaRPr lang="ru-RU" sz="1100" b="1" kern="1200" dirty="0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8083938" y="5497658"/>
            <a:ext cx="900242" cy="411773"/>
            <a:chOff x="1908799" y="1156395"/>
            <a:chExt cx="896412" cy="561859"/>
          </a:xfrm>
        </p:grpSpPr>
        <p:sp>
          <p:nvSpPr>
            <p:cNvPr id="98" name="Скругленный прямоугольник 97"/>
            <p:cNvSpPr/>
            <p:nvPr/>
          </p:nvSpPr>
          <p:spPr>
            <a:xfrm>
              <a:off x="1908799" y="1156395"/>
              <a:ext cx="896412" cy="561859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кругленный прямоугольник 4"/>
            <p:cNvSpPr/>
            <p:nvPr/>
          </p:nvSpPr>
          <p:spPr>
            <a:xfrm>
              <a:off x="1925255" y="1172851"/>
              <a:ext cx="863500" cy="5289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 smtClean="0"/>
                <a:t>13,9</a:t>
              </a:r>
              <a:endParaRPr lang="ru-RU" sz="1100" b="1" kern="1200" dirty="0"/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3211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ea typeface="+mn-ea"/>
              <a:cs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7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расходах на здравоохранение на 2015 год с учетом средств территориального фонда обязательного медицинского страхования </a:t>
            </a:r>
            <a:endParaRPr lang="ru-RU" sz="17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17237819"/>
              </p:ext>
            </p:extLst>
          </p:nvPr>
        </p:nvGraphicFramePr>
        <p:xfrm>
          <a:off x="111969" y="1196752"/>
          <a:ext cx="4499992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4" name="Picture 5" descr="E:\Картинки\iCATXODN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3" y="5157352"/>
            <a:ext cx="18869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4087902764"/>
              </p:ext>
            </p:extLst>
          </p:nvPr>
        </p:nvGraphicFramePr>
        <p:xfrm>
          <a:off x="4504586" y="1302524"/>
          <a:ext cx="4535487" cy="5222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3347863" y="1556792"/>
            <a:ext cx="2664000" cy="29105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3204513" y="4541129"/>
            <a:ext cx="2808000" cy="22401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Картинки\iCAL39VY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7" y="5157352"/>
            <a:ext cx="216000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047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"Развитие образования"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312554"/>
              </p:ext>
            </p:extLst>
          </p:nvPr>
        </p:nvGraphicFramePr>
        <p:xfrm>
          <a:off x="30791" y="1052736"/>
          <a:ext cx="9113209" cy="94855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9113209"/>
              </a:tblGrid>
              <a:tr h="2093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Цель государственной программы: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ET" pitchFamily="2" charset="0"/>
                      </a:endParaRPr>
                    </a:p>
                  </a:txBody>
                  <a:tcPr marL="8478" marR="8478" marT="8478" marB="0" anchor="b"/>
                </a:tc>
              </a:tr>
              <a:tr h="72671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effectLst/>
                        </a:rPr>
          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ET" pitchFamily="2" charset="0"/>
                      </a:endParaRPr>
                    </a:p>
                  </a:txBody>
                  <a:tcPr marL="8478" marR="8478" marT="8478" marB="0"/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4070117047"/>
              </p:ext>
            </p:extLst>
          </p:nvPr>
        </p:nvGraphicFramePr>
        <p:xfrm>
          <a:off x="4516" y="2060848"/>
          <a:ext cx="4828845" cy="4641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1360570948"/>
              </p:ext>
            </p:extLst>
          </p:nvPr>
        </p:nvGraphicFramePr>
        <p:xfrm>
          <a:off x="4644008" y="2040412"/>
          <a:ext cx="4499992" cy="456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7049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9" descr="D:\Profiles\km7\Рабочий стол\3497601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69" y="908720"/>
            <a:ext cx="2160240" cy="1728192"/>
          </a:xfrm>
          <a:prstGeom prst="rect">
            <a:avLst/>
          </a:prstGeom>
          <a:ln>
            <a:noFill/>
          </a:ln>
          <a:effectLst>
            <a:softEdge rad="1778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8736" y="955697"/>
            <a:ext cx="2016223" cy="151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16632"/>
            <a:ext cx="7776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«Развитие </a:t>
            </a:r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 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2012-2020 </a:t>
            </a:r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endParaRPr lang="ru-RU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927966961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359" y="2755249"/>
            <a:ext cx="5964979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Удовлетворенность населения качеством начального общего, основного общего и среднего общего образования, профессионального образования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6360" y="3259306"/>
            <a:ext cx="5964978" cy="5297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Обеспеченность детей дошкольного возраста местами в дошкольных образовательных </a:t>
            </a:r>
            <a:r>
              <a:rPr lang="ru-RU" sz="1100" b="1" dirty="0" smtClean="0">
                <a:solidFill>
                  <a:schemeClr val="tx1"/>
                </a:solidFill>
              </a:rPr>
              <a:t>организациях, количество мест на 1000 детей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96359" y="3789040"/>
            <a:ext cx="5964979" cy="5760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769" y="4365104"/>
            <a:ext cx="5953569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выпускников государственных профессиональных образовательных организаций Чувашской Республики очной формы обучения, трудоустроившихся в течение одного года после окончания обучения по полученной специальности (профессии), в общей их численности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769" y="5082953"/>
            <a:ext cx="5953569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детей и молодежи, охваченных дополнительными общеобразовательными программами, в общей численности детей и молодежи 5-18 лет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6361" y="5589240"/>
            <a:ext cx="5964977" cy="5760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Доля молодежи в возрасте от 14 до 30 лет, охваченной деятельностью молодежных общественных объединений, в общей ее численности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6360" y="6165304"/>
            <a:ext cx="5964979" cy="57983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Удельный вес образовательных организаций, имеющих органы общественного управления, эффективно влияющие на формирование заказа на образовательные услуги, решение кадровых, экономических и других вопросов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2245760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C:\Users\Public\Pictures\Sample Pictures\s8002206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4993" y="981412"/>
            <a:ext cx="1848627" cy="138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88339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"Содействие занятости населения</a:t>
            </a:r>
            <a:r>
              <a:rPr lang="ru-RU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873675117"/>
              </p:ext>
            </p:extLst>
          </p:nvPr>
        </p:nvGraphicFramePr>
        <p:xfrm>
          <a:off x="107504" y="1268760"/>
          <a:ext cx="864096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440" y="1058251"/>
            <a:ext cx="84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млн. руб.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60117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52" y="2052076"/>
            <a:ext cx="1823135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4936" y="2081792"/>
            <a:ext cx="1933867" cy="126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2771" y="1059787"/>
            <a:ext cx="2235412" cy="22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16632"/>
            <a:ext cx="7848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780663733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359" y="3933056"/>
            <a:ext cx="5964980" cy="7920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Уровень безработицы в среднем за год,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5953" y="4941168"/>
            <a:ext cx="6007405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Уровень регистрируемой </a:t>
            </a:r>
            <a:r>
              <a:rPr lang="ru-RU" sz="1100" b="1" dirty="0">
                <a:solidFill>
                  <a:schemeClr val="tx1"/>
                </a:solidFill>
              </a:rPr>
              <a:t>безработицы в среднем за год,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62" y="5805264"/>
            <a:ext cx="5997606" cy="9361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Удельный вес работников, занятых во вредных и (или) опасных условиях труда, в общей численности работников, %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3069494"/>
            <a:ext cx="2592288" cy="7920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52" y="1073680"/>
            <a:ext cx="182313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0687" y="1073680"/>
            <a:ext cx="191811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88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9923574"/>
              </p:ext>
            </p:extLst>
          </p:nvPr>
        </p:nvGraphicFramePr>
        <p:xfrm>
          <a:off x="1155828" y="3092794"/>
          <a:ext cx="6728540" cy="3587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720"/>
                <a:gridCol w="1435444"/>
                <a:gridCol w="1612556"/>
                <a:gridCol w="1771820"/>
              </a:tblGrid>
              <a:tr h="792088">
                <a:tc>
                  <a:txBody>
                    <a:bodyPr/>
                    <a:lstStyle/>
                    <a:p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Число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нуждающихся 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План на 2015 год (тыс. рублей)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Израсходовано в 2015 году (тыс.  рублей)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Социальные выплаты безработным гражданам (пособие по безработице)</a:t>
                      </a:r>
                    </a:p>
                    <a:p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5844 человек (среднемесячная численность получателе)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197 216,1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197 215,3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Финансовая поддержка безработных граждан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при переезде и безработных граждан и членов их семей при переселении в другую местность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9 семей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54,5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54,5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l"/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Содействие </a:t>
                      </a:r>
                      <a:r>
                        <a:rPr lang="ru-RU" sz="1050" dirty="0" err="1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самозанятости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безработных граждан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56</a:t>
                      </a:r>
                      <a:r>
                        <a:rPr lang="ru-RU" sz="1050" baseline="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 человек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3 292,8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3 292,8</a:t>
                      </a:r>
                      <a:endParaRPr lang="ru-RU" sz="1050" dirty="0"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221479" y="285909"/>
            <a:ext cx="6696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 социальной поддержки безработных граждан</a:t>
            </a:r>
            <a:endParaRPr lang="ru-RU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73597"/>
            <a:ext cx="2520280" cy="197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73596"/>
            <a:ext cx="2520280" cy="197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740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2343420495"/>
              </p:ext>
            </p:extLst>
          </p:nvPr>
        </p:nvGraphicFramePr>
        <p:xfrm>
          <a:off x="0" y="1412777"/>
          <a:ext cx="6840538" cy="5000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996016" y="0"/>
            <a:ext cx="7993062" cy="836712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реализации Государственной программы Чувашской Республики «Социальная </a:t>
            </a:r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граждан» на 2012-2020 годы»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93096"/>
            <a:ext cx="2257870" cy="169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2566" y="1412776"/>
            <a:ext cx="2407544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1556792"/>
            <a:ext cx="84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млн. руб.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821335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6" descr="I:\Отдел бюджетной политики\_____2014 год\Отчет о деятельности Министерства\для отчета картинки\стари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53" y="1031353"/>
            <a:ext cx="2476418" cy="1484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Рисунок 112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23" b="-150"/>
          <a:stretch>
            <a:fillRect/>
          </a:stretch>
        </p:blipFill>
        <p:spPr bwMode="auto">
          <a:xfrm>
            <a:off x="3924886" y="1031353"/>
            <a:ext cx="2212116" cy="1506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899592" y="116632"/>
            <a:ext cx="7992888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 </a:t>
            </a:r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2012-2020 </a:t>
            </a:r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  <a:endParaRPr lang="ru-RU" sz="17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833403073"/>
              </p:ext>
            </p:extLst>
          </p:nvPr>
        </p:nvGraphicFramePr>
        <p:xfrm>
          <a:off x="6228184" y="1052735"/>
          <a:ext cx="2808312" cy="5692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89173" y="2768173"/>
            <a:ext cx="5964980" cy="5503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Доля граждан, получивших социальные услуги в учреждениях социального обслуживания населения, в общем количестве обратившихся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5146" y="3320181"/>
            <a:ext cx="6007405" cy="6017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Прирост количества социально ориентированных некоммерческих организаций </a:t>
            </a:r>
            <a:endParaRPr lang="ru-RU" sz="1100" b="1" i="1" dirty="0" smtClean="0">
              <a:solidFill>
                <a:srgbClr val="000000"/>
              </a:solidFill>
              <a:latin typeface="TimesET" pitchFamily="2" charset="0"/>
            </a:endParaRPr>
          </a:p>
          <a:p>
            <a:pPr fontAlgn="t"/>
            <a:r>
              <a:rPr lang="ru-RU" sz="1100" b="1" i="1" dirty="0" smtClean="0">
                <a:solidFill>
                  <a:srgbClr val="000000"/>
                </a:solidFill>
                <a:latin typeface="TimesET" pitchFamily="2" charset="0"/>
              </a:rPr>
              <a:t>(</a:t>
            </a:r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за исключением государственных (муниципальных) учреждений) на территории Чувашской Республики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62" y="3935511"/>
            <a:ext cx="5997606" cy="6439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chemeClr val="tx1"/>
                </a:solidFill>
                <a:latin typeface="TimesET" pitchFamily="2" charset="0"/>
              </a:rPr>
              <a:t>Доля инвалидов, положительно оценивающих уровень доступности приоритетных объектов и услуг, в общей численности инвалидов </a:t>
            </a:r>
            <a:r>
              <a:rPr lang="ru-RU" sz="1100" dirty="0">
                <a:solidFill>
                  <a:schemeClr val="tx1"/>
                </a:solidFill>
                <a:latin typeface="TimesET" pitchFamily="2" charset="0"/>
              </a:rPr>
              <a:t/>
            </a:r>
            <a:br>
              <a:rPr lang="ru-RU" sz="1100" dirty="0">
                <a:solidFill>
                  <a:schemeClr val="tx1"/>
                </a:solidFill>
                <a:latin typeface="TimesET" pitchFamily="2" charset="0"/>
              </a:rPr>
            </a:br>
            <a:endParaRPr lang="ru-RU" sz="1100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6562" y="4606068"/>
            <a:ext cx="5997608" cy="6522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t"/>
            <a:r>
              <a:rPr lang="ru-RU" sz="1100" b="1" i="1" dirty="0">
                <a:solidFill>
                  <a:prstClr val="black"/>
                </a:solidFill>
                <a:latin typeface="TimesET" pitchFamily="2" charset="0"/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Чувашской Республике</a:t>
            </a:r>
            <a:r>
              <a:rPr lang="ru-RU" sz="1000" dirty="0">
                <a:solidFill>
                  <a:prstClr val="black"/>
                </a:solidFill>
                <a:latin typeface="TimesET" pitchFamily="2" charset="0"/>
              </a:rPr>
              <a:t/>
            </a:r>
            <a:br>
              <a:rPr lang="ru-RU" sz="1000" dirty="0">
                <a:solidFill>
                  <a:prstClr val="black"/>
                </a:solidFill>
                <a:latin typeface="TimesET" pitchFamily="2" charset="0"/>
              </a:rPr>
            </a:br>
            <a:endParaRPr lang="ru-RU" sz="10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96359" y="5276310"/>
            <a:ext cx="5997606" cy="79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t"/>
            <a:r>
              <a:rPr lang="ru-RU" sz="1100" b="1" i="1" dirty="0">
                <a:solidFill>
                  <a:prstClr val="black"/>
                </a:solidFill>
                <a:latin typeface="TimesET" pitchFamily="2" charset="0"/>
              </a:rPr>
              <a:t>Доля общеобразовательных организаций, в которых создана универсальная </a:t>
            </a:r>
            <a:r>
              <a:rPr lang="ru-RU" sz="1100" b="1" i="1" dirty="0" err="1">
                <a:solidFill>
                  <a:prstClr val="black"/>
                </a:solidFill>
                <a:latin typeface="TimesET" pitchFamily="2" charset="0"/>
              </a:rPr>
              <a:t>безбарьерная</a:t>
            </a:r>
            <a:r>
              <a:rPr lang="ru-RU" sz="1100" b="1" i="1" dirty="0">
                <a:solidFill>
                  <a:prstClr val="black"/>
                </a:solidFill>
                <a:latin typeface="TimesET" pitchFamily="2" charset="0"/>
              </a:rPr>
              <a:t> среда, позволяющая обеспечить совместное обучение инвалидов и лиц, не имеющих нарушений, в общем количестве  общеобразовательных организаций в Чувашской Республике</a:t>
            </a:r>
            <a:endParaRPr lang="ru-RU" sz="1100" dirty="0">
              <a:solidFill>
                <a:prstClr val="black"/>
              </a:solidFill>
              <a:latin typeface="TimesET" pitchFamily="2" charset="0"/>
            </a:endParaRPr>
          </a:p>
          <a:p>
            <a:pPr lvl="0" fontAlgn="t"/>
            <a:endParaRPr lang="ru-RU" sz="1000" dirty="0">
              <a:solidFill>
                <a:srgbClr val="000000"/>
              </a:solidFill>
              <a:latin typeface="TimesET" pitchFamily="2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8134" y="6093296"/>
            <a:ext cx="5997608" cy="65184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sz="1100" b="1" i="1" dirty="0">
                <a:solidFill>
                  <a:srgbClr val="000000"/>
                </a:solidFill>
                <a:latin typeface="TimesET" pitchFamily="2" charset="0"/>
              </a:rPr>
              <a:t>Охват граждан пожилого возраста стационарным, полустационарным и надомным социальным обслуживанием на 10 тыс. получателей трудовых пенсий по старости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75519" y="2264117"/>
            <a:ext cx="2592288" cy="50405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447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5900" y="1018769"/>
            <a:ext cx="2376264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672704" y="3665592"/>
            <a:ext cx="7356055" cy="1149833"/>
          </a:xfrm>
        </p:spPr>
        <p:txBody>
          <a:bodyPr>
            <a:normAutofit fontScale="90000"/>
          </a:bodyPr>
          <a:lstStyle/>
          <a:p>
            <a:pPr algn="l"/>
            <a:r>
              <a:rPr lang="ru-RU" sz="1700" b="1" dirty="0" smtClean="0">
                <a:solidFill>
                  <a:schemeClr val="tx1"/>
                </a:solidFill>
              </a:rPr>
              <a:t>Основные меры социальной поддержки детей и семей,</a:t>
            </a:r>
            <a:br>
              <a:rPr lang="ru-RU" sz="1700" b="1" dirty="0" smtClean="0">
                <a:solidFill>
                  <a:schemeClr val="tx1"/>
                </a:solidFill>
              </a:rPr>
            </a:br>
            <a:r>
              <a:rPr lang="ru-RU" sz="1700" b="1" dirty="0" smtClean="0">
                <a:solidFill>
                  <a:schemeClr val="tx1"/>
                </a:solidFill>
              </a:rPr>
              <a:t>имеющих детей, в 2015 году</a:t>
            </a:r>
            <a:br>
              <a:rPr lang="ru-RU" sz="1700" b="1" dirty="0" smtClean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/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200" b="1" i="1" dirty="0" smtClean="0">
                <a:solidFill>
                  <a:schemeClr val="tx1"/>
                </a:solidFill>
              </a:rPr>
              <a:t>выплата ежемесячного пособия на ребенка – </a:t>
            </a:r>
            <a:r>
              <a:rPr lang="ru-RU" sz="1200" b="1" i="1" dirty="0" smtClean="0">
                <a:solidFill>
                  <a:srgbClr val="FF0000"/>
                </a:solidFill>
              </a:rPr>
              <a:t>86 981 получателей</a:t>
            </a:r>
            <a:br>
              <a:rPr lang="ru-RU" sz="1200" b="1" i="1" dirty="0" smtClean="0">
                <a:solidFill>
                  <a:srgbClr val="FF0000"/>
                </a:solidFill>
              </a:rPr>
            </a:br>
            <a:r>
              <a:rPr lang="ru-RU" sz="1200" b="1" i="1" dirty="0" smtClean="0">
                <a:solidFill>
                  <a:schemeClr val="tx1"/>
                </a:solidFill>
              </a:rPr>
              <a:t/>
            </a:r>
            <a:br>
              <a:rPr lang="ru-RU" sz="1200" b="1" i="1" dirty="0" smtClean="0">
                <a:solidFill>
                  <a:schemeClr val="tx1"/>
                </a:solidFill>
              </a:rPr>
            </a:br>
            <a:r>
              <a:rPr lang="ru-RU" sz="1200" b="1" i="1" dirty="0" smtClean="0">
                <a:solidFill>
                  <a:schemeClr val="tx1"/>
                </a:solidFill>
              </a:rPr>
              <a:t>ежемесячные денежные выплаты, назначаемые в случае рождения (усыновления) третьего ребенка или последующих детей до достижения ребенком возраста трех лет – </a:t>
            </a:r>
            <a:r>
              <a:rPr lang="ru-RU" sz="1200" b="1" i="1" dirty="0" smtClean="0">
                <a:solidFill>
                  <a:srgbClr val="FF0000"/>
                </a:solidFill>
              </a:rPr>
              <a:t>6 244 получателей</a:t>
            </a:r>
            <a:br>
              <a:rPr lang="ru-RU" sz="1200" b="1" i="1" dirty="0" smtClean="0">
                <a:solidFill>
                  <a:srgbClr val="FF0000"/>
                </a:solidFill>
              </a:rPr>
            </a:br>
            <a:r>
              <a:rPr lang="ru-RU" sz="1200" b="1" i="1" dirty="0">
                <a:solidFill>
                  <a:srgbClr val="FF0000"/>
                </a:solidFill>
              </a:rPr>
              <a:t/>
            </a:r>
            <a:br>
              <a:rPr lang="ru-RU" sz="1200" b="1" i="1" dirty="0">
                <a:solidFill>
                  <a:srgbClr val="FF0000"/>
                </a:solidFill>
              </a:rPr>
            </a:br>
            <a:r>
              <a:rPr lang="ru-RU" sz="1200" b="1" i="1" dirty="0" smtClean="0">
                <a:solidFill>
                  <a:schemeClr val="tx1"/>
                </a:solidFill>
              </a:rPr>
              <a:t>выплата государственных пособий лицам, не подлежащим обязательному страхованию на случай временной нетрудоспособности и в связи с материнством, и лицам, уволенным в связи с ликвидацией организаций – </a:t>
            </a:r>
            <a:r>
              <a:rPr lang="ru-RU" sz="1200" b="1" i="1" dirty="0" smtClean="0">
                <a:solidFill>
                  <a:srgbClr val="FF0000"/>
                </a:solidFill>
              </a:rPr>
              <a:t>18 884 тыс. получателей</a:t>
            </a:r>
            <a:br>
              <a:rPr lang="ru-RU" sz="1200" b="1" i="1" dirty="0" smtClean="0">
                <a:solidFill>
                  <a:srgbClr val="FF0000"/>
                </a:solidFill>
              </a:rPr>
            </a:br>
            <a:r>
              <a:rPr lang="ru-RU" sz="1200" b="1" i="1" dirty="0">
                <a:solidFill>
                  <a:srgbClr val="FF0000"/>
                </a:solidFill>
              </a:rPr>
              <a:t/>
            </a:r>
            <a:br>
              <a:rPr lang="ru-RU" sz="1200" b="1" i="1" dirty="0">
                <a:solidFill>
                  <a:srgbClr val="FF0000"/>
                </a:solidFill>
              </a:rPr>
            </a:br>
            <a:r>
              <a:rPr lang="ru-RU" sz="1200" b="1" i="1" dirty="0">
                <a:solidFill>
                  <a:schemeClr val="tx1"/>
                </a:solidFill>
              </a:rPr>
              <a:t>выплата </a:t>
            </a:r>
            <a:r>
              <a:rPr lang="ru-RU" sz="1200" b="1" i="1" dirty="0" smtClean="0">
                <a:solidFill>
                  <a:schemeClr val="tx1"/>
                </a:solidFill>
              </a:rPr>
              <a:t>единовременного пособия беременной жене военнослужащего, проходящего военную службу по призыву, а также ежемесячного пособия на ребенка военнослужащего, проходящего военную службу по призыву </a:t>
            </a:r>
            <a:r>
              <a:rPr lang="ru-RU" sz="1200" b="1" i="1" dirty="0">
                <a:solidFill>
                  <a:schemeClr val="tx1"/>
                </a:solidFill>
              </a:rPr>
              <a:t>– </a:t>
            </a:r>
            <a:r>
              <a:rPr lang="ru-RU" sz="1200" b="1" i="1" dirty="0" smtClean="0">
                <a:solidFill>
                  <a:srgbClr val="FF0000"/>
                </a:solidFill>
              </a:rPr>
              <a:t>67 </a:t>
            </a:r>
            <a:r>
              <a:rPr lang="ru-RU" sz="1200" b="1" i="1" dirty="0">
                <a:solidFill>
                  <a:srgbClr val="FF0000"/>
                </a:solidFill>
              </a:rPr>
              <a:t>получателей</a:t>
            </a:r>
            <a:br>
              <a:rPr lang="ru-RU" sz="1200" b="1" i="1" dirty="0">
                <a:solidFill>
                  <a:srgbClr val="FF0000"/>
                </a:solidFill>
              </a:rPr>
            </a:br>
            <a:r>
              <a:rPr lang="ru-RU" sz="1200" b="1" i="1" dirty="0" smtClean="0">
                <a:solidFill>
                  <a:schemeClr val="tx1"/>
                </a:solidFill>
              </a:rPr>
              <a:t/>
            </a:r>
            <a:br>
              <a:rPr lang="ru-RU" sz="1200" b="1" i="1" dirty="0" smtClean="0">
                <a:solidFill>
                  <a:schemeClr val="tx1"/>
                </a:solidFill>
              </a:rPr>
            </a:br>
            <a:r>
              <a:rPr lang="ru-RU" sz="1200" b="1" i="1" dirty="0">
                <a:solidFill>
                  <a:schemeClr val="tx1"/>
                </a:solidFill>
              </a:rPr>
              <a:t>единовременное пособие при всех формах устройства детей, лишенных родительского попечения, в </a:t>
            </a:r>
            <a:r>
              <a:rPr lang="ru-RU" sz="1200" b="1" i="1" dirty="0" smtClean="0">
                <a:solidFill>
                  <a:schemeClr val="tx1"/>
                </a:solidFill>
              </a:rPr>
              <a:t>семью -  </a:t>
            </a:r>
            <a:r>
              <a:rPr lang="ru-RU" sz="1200" b="1" i="1" dirty="0" smtClean="0">
                <a:solidFill>
                  <a:srgbClr val="FF0000"/>
                </a:solidFill>
              </a:rPr>
              <a:t>390 получателей</a:t>
            </a:r>
            <a:r>
              <a:rPr lang="ru-RU" sz="1200" b="1" i="1" dirty="0">
                <a:solidFill>
                  <a:srgbClr val="FF0000"/>
                </a:solidFill>
              </a:rPr>
              <a:t/>
            </a:r>
            <a:br>
              <a:rPr lang="ru-RU" sz="1200" b="1" i="1" dirty="0">
                <a:solidFill>
                  <a:srgbClr val="FF0000"/>
                </a:solidFill>
              </a:rPr>
            </a:br>
            <a:r>
              <a:rPr lang="ru-RU" sz="1200" b="1" i="1" dirty="0">
                <a:solidFill>
                  <a:schemeClr val="tx1"/>
                </a:solidFill>
              </a:rPr>
              <a:t/>
            </a:r>
            <a:br>
              <a:rPr lang="ru-RU" sz="1200" b="1" i="1" dirty="0">
                <a:solidFill>
                  <a:schemeClr val="tx1"/>
                </a:solidFill>
              </a:rPr>
            </a:br>
            <a:r>
              <a:rPr lang="ru-RU" sz="1200" b="1" i="1" dirty="0">
                <a:solidFill>
                  <a:schemeClr val="tx1"/>
                </a:solidFill>
              </a:rPr>
              <a:t>единовременное пособие при передаче ребенка на воспитание в семью гражданам, усыновившим (удочерившим) ребенка на территории субъекта Российской </a:t>
            </a:r>
            <a:r>
              <a:rPr lang="ru-RU" sz="1200" b="1" i="1" dirty="0" smtClean="0">
                <a:solidFill>
                  <a:schemeClr val="tx1"/>
                </a:solidFill>
              </a:rPr>
              <a:t>Федерации – </a:t>
            </a:r>
            <a:r>
              <a:rPr lang="ru-RU" sz="1200" b="1" i="1" dirty="0" smtClean="0">
                <a:solidFill>
                  <a:srgbClr val="FF0000"/>
                </a:solidFill>
              </a:rPr>
              <a:t>53 получателей</a:t>
            </a:r>
            <a:br>
              <a:rPr lang="ru-RU" sz="1200" b="1" i="1" dirty="0" smtClean="0">
                <a:solidFill>
                  <a:srgbClr val="FF0000"/>
                </a:solidFill>
              </a:rPr>
            </a:br>
            <a:r>
              <a:rPr lang="ru-RU" sz="1200" b="1" dirty="0">
                <a:solidFill>
                  <a:schemeClr val="tx1"/>
                </a:solidFill>
              </a:rPr>
              <a:t/>
            </a:r>
            <a:br>
              <a:rPr lang="ru-RU" sz="1200" b="1" dirty="0">
                <a:solidFill>
                  <a:schemeClr val="tx1"/>
                </a:solidFill>
              </a:rPr>
            </a:br>
            <a:r>
              <a:rPr lang="ru-RU" sz="1200" b="1" i="1" dirty="0" smtClean="0">
                <a:solidFill>
                  <a:schemeClr val="tx1"/>
                </a:solidFill>
              </a:rPr>
              <a:t>государственная поддержка семей, имеющих детей, в виде республиканского материнского семейного капитала – </a:t>
            </a:r>
            <a:r>
              <a:rPr lang="ru-RU" sz="1200" b="1" i="1" dirty="0" smtClean="0">
                <a:solidFill>
                  <a:srgbClr val="FF0000"/>
                </a:solidFill>
              </a:rPr>
              <a:t>869 семей</a:t>
            </a:r>
            <a:br>
              <a:rPr lang="ru-RU" sz="1200" b="1" i="1" dirty="0" smtClean="0">
                <a:solidFill>
                  <a:srgbClr val="FF0000"/>
                </a:solidFill>
              </a:rPr>
            </a:br>
            <a:r>
              <a:rPr lang="ru-RU" sz="1200" b="1" i="1" dirty="0" smtClean="0">
                <a:solidFill>
                  <a:schemeClr val="tx1"/>
                </a:solidFill>
              </a:rPr>
              <a:t/>
            </a:r>
            <a:br>
              <a:rPr lang="ru-RU" sz="1200" b="1" i="1" dirty="0" smtClean="0">
                <a:solidFill>
                  <a:schemeClr val="tx1"/>
                </a:solidFill>
              </a:rPr>
            </a:br>
            <a:r>
              <a:rPr lang="ru-RU" sz="1200" b="1" i="1" dirty="0" smtClean="0">
                <a:solidFill>
                  <a:schemeClr val="tx1"/>
                </a:solidFill>
              </a:rPr>
              <a:t>выплаты приемной семье на содержание подопечных детей – </a:t>
            </a:r>
            <a:r>
              <a:rPr lang="ru-RU" sz="1200" b="1" i="1" dirty="0" smtClean="0">
                <a:solidFill>
                  <a:srgbClr val="FF0000"/>
                </a:solidFill>
              </a:rPr>
              <a:t>1 283 семьи</a:t>
            </a:r>
            <a:br>
              <a:rPr lang="ru-RU" sz="1200" b="1" i="1" dirty="0" smtClean="0">
                <a:solidFill>
                  <a:srgbClr val="FF0000"/>
                </a:solidFill>
              </a:rPr>
            </a:br>
            <a:r>
              <a:rPr lang="ru-RU" sz="1200" b="1" i="1" dirty="0" smtClean="0">
                <a:solidFill>
                  <a:schemeClr val="tx1"/>
                </a:solidFill>
              </a:rPr>
              <a:t/>
            </a:r>
            <a:br>
              <a:rPr lang="ru-RU" sz="1200" b="1" i="1" dirty="0" smtClean="0">
                <a:solidFill>
                  <a:schemeClr val="tx1"/>
                </a:solidFill>
              </a:rPr>
            </a:br>
            <a:r>
              <a:rPr lang="ru-RU" sz="1200" b="1" i="1" dirty="0" smtClean="0">
                <a:solidFill>
                  <a:schemeClr val="tx1"/>
                </a:solidFill>
              </a:rPr>
              <a:t>выплаты опекунам (попечителям) на содержание подопечных детей – </a:t>
            </a:r>
            <a:r>
              <a:rPr lang="ru-RU" sz="1200" b="1" i="1" dirty="0" smtClean="0">
                <a:solidFill>
                  <a:srgbClr val="FF0000"/>
                </a:solidFill>
              </a:rPr>
              <a:t>1 482 семьи</a:t>
            </a:r>
            <a:br>
              <a:rPr lang="ru-RU" sz="1200" b="1" i="1" dirty="0" smtClean="0">
                <a:solidFill>
                  <a:srgbClr val="FF0000"/>
                </a:solidFill>
              </a:rPr>
            </a:br>
            <a:r>
              <a:rPr lang="ru-RU" sz="1200" b="1" i="1" dirty="0">
                <a:solidFill>
                  <a:schemeClr val="tx1"/>
                </a:solidFill>
              </a:rPr>
              <a:t/>
            </a:r>
            <a:br>
              <a:rPr lang="ru-RU" sz="1200" b="1" i="1" dirty="0">
                <a:solidFill>
                  <a:schemeClr val="tx1"/>
                </a:solidFill>
              </a:rPr>
            </a:br>
            <a:r>
              <a:rPr lang="ru-RU" sz="1200" b="1" i="1" dirty="0" smtClean="0">
                <a:solidFill>
                  <a:schemeClr val="tx1"/>
                </a:solidFill>
              </a:rPr>
              <a:t>мероприятия по проведению оздоровительной кампании детей – </a:t>
            </a:r>
            <a:r>
              <a:rPr lang="ru-RU" sz="1200" b="1" i="1" dirty="0" smtClean="0">
                <a:solidFill>
                  <a:srgbClr val="FF0000"/>
                </a:solidFill>
              </a:rPr>
              <a:t>8 411 детей</a:t>
            </a:r>
            <a:br>
              <a:rPr lang="ru-RU" sz="1200" b="1" i="1" dirty="0" smtClean="0">
                <a:solidFill>
                  <a:srgbClr val="FF0000"/>
                </a:solidFill>
              </a:rPr>
            </a:br>
            <a:r>
              <a:rPr lang="ru-RU" sz="1200" b="1" i="1" dirty="0">
                <a:solidFill>
                  <a:schemeClr val="tx1"/>
                </a:solidFill>
              </a:rPr>
              <a:t/>
            </a:r>
            <a:br>
              <a:rPr lang="ru-RU" sz="1200" b="1" i="1" dirty="0">
                <a:solidFill>
                  <a:schemeClr val="tx1"/>
                </a:solidFill>
              </a:rPr>
            </a:br>
            <a:r>
              <a:rPr lang="ru-RU" sz="1200" b="1" i="1" dirty="0" smtClean="0">
                <a:solidFill>
                  <a:schemeClr val="tx1"/>
                </a:solidFill>
              </a:rPr>
              <a:t/>
            </a:r>
            <a:br>
              <a:rPr lang="ru-RU" sz="1200" b="1" i="1" dirty="0" smtClean="0">
                <a:solidFill>
                  <a:schemeClr val="tx1"/>
                </a:solidFill>
              </a:rPr>
            </a:br>
            <a:endParaRPr lang="ru-RU" sz="1200" b="1" i="1" dirty="0">
              <a:solidFill>
                <a:schemeClr val="tx1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4294967295"/>
          </p:nvPr>
        </p:nvSpPr>
        <p:spPr>
          <a:xfrm>
            <a:off x="0" y="1989138"/>
            <a:ext cx="1692275" cy="4868862"/>
          </a:xfrm>
        </p:spPr>
        <p:txBody>
          <a:bodyPr>
            <a:normAutofit/>
          </a:bodyPr>
          <a:lstStyle/>
          <a:p>
            <a:endParaRPr lang="ru-RU" sz="11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  <a:p>
            <a:endParaRPr lang="ru-RU" sz="11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  <a:p>
            <a:endParaRPr lang="ru-RU" sz="1100" dirty="0" smtClean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  <a:p>
            <a:endParaRPr lang="ru-RU" sz="11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1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12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93492" y="1965267"/>
            <a:ext cx="1440160" cy="349646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599,8 млн. рублей</a:t>
            </a:r>
            <a:endParaRPr lang="ru-RU" sz="1050" dirty="0"/>
          </a:p>
        </p:txBody>
      </p:sp>
      <p:sp>
        <p:nvSpPr>
          <p:cNvPr id="10" name="Овал 9"/>
          <p:cNvSpPr/>
          <p:nvPr/>
        </p:nvSpPr>
        <p:spPr>
          <a:xfrm>
            <a:off x="167977" y="2420888"/>
            <a:ext cx="1440160" cy="321999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521,5 млн. рублей</a:t>
            </a:r>
            <a:endParaRPr lang="ru-RU" sz="1050" dirty="0"/>
          </a:p>
        </p:txBody>
      </p:sp>
      <p:sp>
        <p:nvSpPr>
          <p:cNvPr id="13" name="Овал 12"/>
          <p:cNvSpPr/>
          <p:nvPr/>
        </p:nvSpPr>
        <p:spPr>
          <a:xfrm>
            <a:off x="175775" y="2924944"/>
            <a:ext cx="1440160" cy="360040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532,7 млн. рублей</a:t>
            </a:r>
            <a:endParaRPr lang="ru-RU" sz="1050" dirty="0"/>
          </a:p>
        </p:txBody>
      </p:sp>
      <p:sp>
        <p:nvSpPr>
          <p:cNvPr id="15" name="Овал 14"/>
          <p:cNvSpPr/>
          <p:nvPr/>
        </p:nvSpPr>
        <p:spPr>
          <a:xfrm>
            <a:off x="156529" y="3573016"/>
            <a:ext cx="1440160" cy="360040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6,0 млн. рублей</a:t>
            </a:r>
            <a:endParaRPr lang="ru-RU" sz="1050" dirty="0"/>
          </a:p>
        </p:txBody>
      </p:sp>
      <p:sp>
        <p:nvSpPr>
          <p:cNvPr id="16" name="Овал 15"/>
          <p:cNvSpPr/>
          <p:nvPr/>
        </p:nvSpPr>
        <p:spPr>
          <a:xfrm>
            <a:off x="127014" y="5244456"/>
            <a:ext cx="1440160" cy="318544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79,9 млн. рублей</a:t>
            </a:r>
            <a:endParaRPr lang="ru-RU" sz="1050" dirty="0"/>
          </a:p>
        </p:txBody>
      </p:sp>
      <p:sp>
        <p:nvSpPr>
          <p:cNvPr id="17" name="Овал 16"/>
          <p:cNvSpPr/>
          <p:nvPr/>
        </p:nvSpPr>
        <p:spPr>
          <a:xfrm>
            <a:off x="175775" y="5670558"/>
            <a:ext cx="1440160" cy="329528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89,1 млн. рублей</a:t>
            </a:r>
            <a:endParaRPr lang="ru-RU" sz="1050" dirty="0"/>
          </a:p>
        </p:txBody>
      </p:sp>
      <p:sp>
        <p:nvSpPr>
          <p:cNvPr id="18" name="Овал 17"/>
          <p:cNvSpPr/>
          <p:nvPr/>
        </p:nvSpPr>
        <p:spPr>
          <a:xfrm>
            <a:off x="193492" y="6040500"/>
            <a:ext cx="1440160" cy="340827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134,3 млн. рублей</a:t>
            </a:r>
            <a:endParaRPr lang="ru-RU" sz="1050" dirty="0"/>
          </a:p>
        </p:txBody>
      </p:sp>
      <p:sp>
        <p:nvSpPr>
          <p:cNvPr id="19" name="Овал 18"/>
          <p:cNvSpPr/>
          <p:nvPr/>
        </p:nvSpPr>
        <p:spPr>
          <a:xfrm>
            <a:off x="175775" y="6381328"/>
            <a:ext cx="1457877" cy="360040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46,5 млн. рублей</a:t>
            </a:r>
            <a:endParaRPr lang="ru-RU" sz="1050" dirty="0"/>
          </a:p>
        </p:txBody>
      </p:sp>
      <p:sp>
        <p:nvSpPr>
          <p:cNvPr id="20" name="Овал 19"/>
          <p:cNvSpPr/>
          <p:nvPr/>
        </p:nvSpPr>
        <p:spPr>
          <a:xfrm>
            <a:off x="155468" y="4232485"/>
            <a:ext cx="1440160" cy="360040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7,8 млн. рублей</a:t>
            </a:r>
            <a:endParaRPr lang="ru-RU" sz="1050" dirty="0"/>
          </a:p>
        </p:txBody>
      </p:sp>
      <p:sp>
        <p:nvSpPr>
          <p:cNvPr id="21" name="Овал 20"/>
          <p:cNvSpPr/>
          <p:nvPr/>
        </p:nvSpPr>
        <p:spPr>
          <a:xfrm>
            <a:off x="155468" y="4744925"/>
            <a:ext cx="1440160" cy="360040"/>
          </a:xfrm>
          <a:prstGeom prst="ellipse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4,2 млн. рублей</a:t>
            </a:r>
            <a:endParaRPr lang="ru-RU" sz="105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0896" y="188640"/>
            <a:ext cx="814881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«Социальная поддержка граждан» на 2012-2020 годы </a:t>
            </a:r>
            <a:endParaRPr lang="ru-RU" sz="17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508104" y="6457733"/>
            <a:ext cx="1054100" cy="365125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7376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дзаголовок 2"/>
          <p:cNvSpPr txBox="1">
            <a:spLocks/>
          </p:cNvSpPr>
          <p:nvPr/>
        </p:nvSpPr>
        <p:spPr bwMode="auto">
          <a:xfrm>
            <a:off x="58425" y="2336328"/>
            <a:ext cx="8568952" cy="452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447675" algn="just">
              <a:lnSpc>
                <a:spcPct val="120000"/>
              </a:lnSpc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214290"/>
            <a:ext cx="7072362" cy="57150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i="1" dirty="0" smtClean="0">
                <a:solidFill>
                  <a:prstClr val="white"/>
                </a:solidFill>
              </a:rPr>
              <a:t>Структура бюджета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094" y="1458250"/>
            <a:ext cx="7643812" cy="70802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black"/>
                </a:solidFill>
                <a:cs typeface="Times New Roman" pitchFamily="18" charset="0"/>
              </a:rPr>
              <a:t>Чтобы понять, как устроен бюджет, сравним его с бюджетом отдельной семьи.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2091127702"/>
              </p:ext>
            </p:extLst>
          </p:nvPr>
        </p:nvGraphicFramePr>
        <p:xfrm>
          <a:off x="775331" y="3068329"/>
          <a:ext cx="7135140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Группа 40"/>
          <p:cNvGrpSpPr>
            <a:grpSpLocks/>
          </p:cNvGrpSpPr>
          <p:nvPr/>
        </p:nvGrpSpPr>
        <p:grpSpPr bwMode="auto">
          <a:xfrm>
            <a:off x="1717352" y="4857750"/>
            <a:ext cx="6429375" cy="928687"/>
            <a:chOff x="1571604" y="4357694"/>
            <a:chExt cx="6429420" cy="928694"/>
          </a:xfrm>
        </p:grpSpPr>
        <p:sp>
          <p:nvSpPr>
            <p:cNvPr id="9" name="Минус 8"/>
            <p:cNvSpPr/>
            <p:nvPr/>
          </p:nvSpPr>
          <p:spPr>
            <a:xfrm>
              <a:off x="1571604" y="4357694"/>
              <a:ext cx="571504" cy="428628"/>
            </a:xfrm>
            <a:prstGeom prst="mathMinus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34"/>
            <p:cNvSpPr txBox="1">
              <a:spLocks noChangeArrowheads="1"/>
            </p:cNvSpPr>
            <p:nvPr/>
          </p:nvSpPr>
          <p:spPr bwMode="auto">
            <a:xfrm>
              <a:off x="2357422" y="4357694"/>
              <a:ext cx="5643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b="1" dirty="0">
                  <a:solidFill>
                    <a:srgbClr val="002060"/>
                  </a:solidFill>
                  <a:cs typeface="Times New Roman" pitchFamily="18" charset="0"/>
                </a:rPr>
                <a:t>Дефицит (расходы больше доходов)</a:t>
              </a:r>
            </a:p>
          </p:txBody>
        </p:sp>
        <p:sp>
          <p:nvSpPr>
            <p:cNvPr id="11" name="Плюс 10"/>
            <p:cNvSpPr/>
            <p:nvPr/>
          </p:nvSpPr>
          <p:spPr>
            <a:xfrm>
              <a:off x="1571604" y="4857760"/>
              <a:ext cx="571504" cy="428628"/>
            </a:xfrm>
            <a:prstGeom prst="mathPlus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36"/>
            <p:cNvSpPr txBox="1">
              <a:spLocks noChangeArrowheads="1"/>
            </p:cNvSpPr>
            <p:nvPr/>
          </p:nvSpPr>
          <p:spPr bwMode="auto">
            <a:xfrm>
              <a:off x="2357422" y="4857760"/>
              <a:ext cx="56436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ru-RU" altLang="ru-RU" b="1" dirty="0">
                  <a:solidFill>
                    <a:srgbClr val="002060"/>
                  </a:solidFill>
                  <a:cs typeface="Times New Roman" pitchFamily="18" charset="0"/>
                </a:rPr>
                <a:t>Профицит (доходы больше расходов)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0094" y="2636912"/>
            <a:ext cx="7643812" cy="40005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prstClr val="white"/>
                </a:solidFill>
                <a:cs typeface="Times New Roman" pitchFamily="18" charset="0"/>
              </a:rPr>
              <a:t>Бюджет любой семьи делится на две части – </a:t>
            </a:r>
            <a:r>
              <a:rPr lang="ru-RU" sz="2000" i="1" u="sng" dirty="0">
                <a:solidFill>
                  <a:prstClr val="white"/>
                </a:solidFill>
                <a:cs typeface="Times New Roman" pitchFamily="18" charset="0"/>
              </a:rPr>
              <a:t>доходы и расходы</a:t>
            </a:r>
            <a:r>
              <a:rPr lang="ru-RU" sz="2000" dirty="0">
                <a:solidFill>
                  <a:prstClr val="white"/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4519" y="4421707"/>
            <a:ext cx="1872209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531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денежными доходами ниже величины прожиточного минимума в общей численности населения Чувашской Республики, в %</a:t>
            </a:r>
            <a:endParaRPr lang="ru-RU" sz="20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048753368"/>
              </p:ext>
            </p:extLst>
          </p:nvPr>
        </p:nvGraphicFramePr>
        <p:xfrm>
          <a:off x="5364088" y="1052736"/>
          <a:ext cx="360040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26969044"/>
              </p:ext>
            </p:extLst>
          </p:nvPr>
        </p:nvGraphicFramePr>
        <p:xfrm>
          <a:off x="2483768" y="2852936"/>
          <a:ext cx="3610744" cy="2548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25989" y="5669388"/>
            <a:ext cx="144016" cy="14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10193397"/>
              </p:ext>
            </p:extLst>
          </p:nvPr>
        </p:nvGraphicFramePr>
        <p:xfrm>
          <a:off x="323528" y="1052736"/>
          <a:ext cx="3501656" cy="2404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619518" y="6037788"/>
            <a:ext cx="144016" cy="144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27584" y="5565678"/>
            <a:ext cx="738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Доля населения с денежными доходами ниже величины прожиточного </a:t>
            </a:r>
            <a:r>
              <a:rPr lang="ru-RU" sz="1000" b="1" dirty="0" smtClean="0"/>
              <a:t>минимума в </a:t>
            </a:r>
            <a:r>
              <a:rPr lang="ru-RU" sz="1000" b="1" dirty="0"/>
              <a:t>общей численности населения Чувашской Республики</a:t>
            </a:r>
            <a:endParaRPr lang="ru-RU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827583" y="5930066"/>
            <a:ext cx="7385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/>
              <a:t>Доля населения с денежными доходами </a:t>
            </a:r>
            <a:r>
              <a:rPr lang="ru-RU" sz="1000" b="1" dirty="0" smtClean="0"/>
              <a:t>на уровне и выше величины </a:t>
            </a:r>
            <a:r>
              <a:rPr lang="ru-RU" sz="1000" b="1" dirty="0"/>
              <a:t>прожиточного </a:t>
            </a:r>
            <a:r>
              <a:rPr lang="ru-RU" sz="1000" b="1" dirty="0" smtClean="0"/>
              <a:t>минимума </a:t>
            </a:r>
            <a:r>
              <a:rPr lang="ru-RU" sz="1000" b="1" dirty="0"/>
              <a:t>в общей численности населения Чувашской Республики</a:t>
            </a:r>
            <a:endParaRPr lang="ru-RU" sz="1000" dirty="0"/>
          </a:p>
        </p:txBody>
      </p:sp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722" y="3539752"/>
            <a:ext cx="2362071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46692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«Развитие культуры и туризма» на 2014-2020 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3132671366"/>
              </p:ext>
            </p:extLst>
          </p:nvPr>
        </p:nvGraphicFramePr>
        <p:xfrm>
          <a:off x="107504" y="1268760"/>
          <a:ext cx="8640960" cy="496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71624" y="968650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+mj-lt"/>
              </a:rPr>
              <a:t>млн. рублей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7992888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"Развитие культуры и туризма" на 2014 - 2020 годы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315630116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01073" y="3617590"/>
            <a:ext cx="5992892" cy="648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Соотношение средней заработной платы работников учреждений культуры и средней заработной платы по Чувашской Республике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6560" y="4437112"/>
            <a:ext cx="6007405" cy="6017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Уровень удовлетворенности населения качеством предоставления государственных и муниципальных услуг в сфере культуры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7493" y="5157192"/>
            <a:ext cx="5997606" cy="643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Удельный вес населения, участвующего в платных культурно-досуговых мероприятиях, проводимых государственными (муниципальными) учреждениями культуры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7494" y="5949280"/>
            <a:ext cx="5997606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Количество экземпляров новых поступлений в библиотечные фонды общедоступных библиотек на 1 тыс. человек населения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2852936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C:\Users\e.babaeva\Desktop\img_009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2785" y="1124744"/>
            <a:ext cx="3744416" cy="1806680"/>
          </a:xfrm>
          <a:prstGeom prst="rect">
            <a:avLst/>
          </a:prstGeom>
          <a:noFill/>
          <a:effectLst>
            <a:softEdge rad="6096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447" y="548680"/>
            <a:ext cx="3686116" cy="2142555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505787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государственной программы Чувашской Республики «</a:t>
            </a:r>
            <a:r>
              <a:rPr lang="ru-RU" sz="20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спорта » </a:t>
            </a:r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xmlns="" val="3358782400"/>
              </p:ext>
            </p:extLst>
          </p:nvPr>
        </p:nvGraphicFramePr>
        <p:xfrm>
          <a:off x="107504" y="1268760"/>
          <a:ext cx="8640960" cy="4961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971624" y="968650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+mj-lt"/>
              </a:rPr>
              <a:t>млн. рублей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9669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6631"/>
            <a:ext cx="8064896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«</a:t>
            </a:r>
            <a:r>
              <a:rPr lang="ru-RU" sz="17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спорта» </a:t>
            </a:r>
            <a:r>
              <a:rPr lang="ru-RU" sz="17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2014-2020 годы </a:t>
            </a:r>
            <a:endParaRPr lang="ru-RU" sz="17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777602085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01073" y="3617590"/>
            <a:ext cx="5992892" cy="64807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chemeClr val="tx1"/>
                </a:solidFill>
              </a:rPr>
              <a:t>Отношение средней заработной платы работников, занятых в сфере физической культуры и спорта, к средней заработной плате в Чувашской Республике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6560" y="4437112"/>
            <a:ext cx="6007405" cy="6017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населения Чувашской Республики, систематически занимающегося физической культурой и спортом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7493" y="5157192"/>
            <a:ext cx="5997606" cy="643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Уровень обеспеченности спортивными сооружениями исходя из единовременной пропускной способности объектов спорта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7494" y="5949280"/>
            <a:ext cx="5997606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>
                <a:solidFill>
                  <a:schemeClr val="tx1"/>
                </a:solidFill>
              </a:rPr>
              <a:t>Доля спортсменов Чувашской Республики, принявших участие во всероссийских и международных соревнованиях, в общей </a:t>
            </a:r>
            <a:r>
              <a:rPr lang="ru-RU" sz="1100" b="1" dirty="0" smtClean="0">
                <a:solidFill>
                  <a:schemeClr val="tx1"/>
                </a:solidFill>
              </a:rPr>
              <a:t>численности </a:t>
            </a:r>
            <a:r>
              <a:rPr lang="ru-RU" sz="1100" b="1" dirty="0">
                <a:solidFill>
                  <a:schemeClr val="tx1"/>
                </a:solidFill>
              </a:rPr>
              <a:t>занимающихся в спортивных учреждениях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3045888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73" y="1142025"/>
            <a:ext cx="2284266" cy="189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8261" y="1169324"/>
            <a:ext cx="1745204" cy="18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.babaeva\Desktop\картинки\2016-ri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5535" y="1038274"/>
            <a:ext cx="1525141" cy="19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82590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 descr="C:\Users\info29\Desktop\21-map-chuvashia-b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7300" y="981075"/>
            <a:ext cx="4752975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12208601"/>
              </p:ext>
            </p:extLst>
          </p:nvPr>
        </p:nvGraphicFramePr>
        <p:xfrm>
          <a:off x="250825" y="1484313"/>
          <a:ext cx="8785671" cy="475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5" name="TextBox 8"/>
          <p:cNvSpPr txBox="1">
            <a:spLocks noChangeArrowheads="1"/>
          </p:cNvSpPr>
          <p:nvPr/>
        </p:nvSpPr>
        <p:spPr bwMode="auto">
          <a:xfrm>
            <a:off x="251520" y="1192213"/>
            <a:ext cx="259228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300" b="1" dirty="0">
                <a:latin typeface="Times New Roman" pitchFamily="18" charset="0"/>
                <a:cs typeface="Times New Roman" pitchFamily="18" charset="0"/>
              </a:rPr>
              <a:t>Объем расходов на реализацию мероприятий подпрограмм Государственной </a:t>
            </a:r>
            <a:r>
              <a:rPr lang="ru-RU" altLang="ru-RU" sz="1300" b="1" dirty="0" smtClean="0">
                <a:latin typeface="Times New Roman" pitchFamily="18" charset="0"/>
                <a:cs typeface="Times New Roman" pitchFamily="18" charset="0"/>
              </a:rPr>
              <a:t>программы, млн. руб.</a:t>
            </a:r>
            <a:endParaRPr lang="ru-RU" altLang="ru-RU" sz="1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3347" y="14068"/>
            <a:ext cx="792088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</a:t>
            </a:r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 на 2014–2020 годы</a:t>
            </a:r>
            <a:endParaRPr lang="ru-RU" sz="22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4632880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6784" y="0"/>
            <a:ext cx="792088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22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</a:t>
            </a:r>
            <a:r>
              <a:rPr lang="ru-RU" sz="22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«Информационное общество Чувашии» на 2014–2020 годы</a:t>
            </a:r>
            <a:endParaRPr lang="ru-RU" sz="2200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2044" y="2083912"/>
            <a:ext cx="5421547" cy="2188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государственных услуг, которые население может получить в электронном виде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2045" y="2302796"/>
            <a:ext cx="5421546" cy="4343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граждан, время ожидания в очереди которых при обращении в многофункциональные центры предоставления государственных и муниципальных услуг за государственной (муниципальной) услугой не превышает 15 минут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2045" y="2732152"/>
            <a:ext cx="5421547" cy="3136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электронного документооборота между органами государственной власти Чувашской Республики в общем объеме документооборота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63812" y="3037328"/>
            <a:ext cx="5421551" cy="3392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органов государственной власти Чувашской Республики и органов местного самоуправления, обеспеченных постоянным доступом к информационно-телекоммуникационной сети "Интернет" на скорости не менее 2 </a:t>
            </a:r>
            <a:r>
              <a:rPr lang="ru-RU" sz="800" b="1" dirty="0" smtClean="0">
                <a:solidFill>
                  <a:schemeClr val="tx1"/>
                </a:solidFill>
              </a:rPr>
              <a:t>Мбит/с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8565" y="1149795"/>
            <a:ext cx="5421547" cy="6718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580112" y="1149796"/>
            <a:ext cx="3312368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Достижение значений показателей (индикаторов)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563" y="1853080"/>
            <a:ext cx="8712968" cy="2308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i="1" dirty="0"/>
              <a:t>Подпрограмма </a:t>
            </a:r>
            <a:r>
              <a:rPr lang="ru-RU" sz="900" b="1" i="1" dirty="0" smtClean="0"/>
              <a:t>«Развитие информационных технологий»</a:t>
            </a:r>
            <a:endParaRPr lang="ru-RU" sz="900" b="1" i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580112" y="1375446"/>
            <a:ext cx="16040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2015 год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236296" y="1375446"/>
            <a:ext cx="16561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2016 год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586242" y="1595993"/>
            <a:ext cx="857966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план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44208" y="1601096"/>
            <a:ext cx="739988" cy="220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факт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236296" y="1595993"/>
            <a:ext cx="16561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план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593591" y="2077146"/>
            <a:ext cx="857966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54680" y="2082249"/>
            <a:ext cx="739988" cy="2205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240696" y="2079697"/>
            <a:ext cx="1656184" cy="2256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593591" y="2305348"/>
            <a:ext cx="857966" cy="43128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60%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454680" y="2305348"/>
            <a:ext cx="739988" cy="42680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74,33%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240696" y="2305349"/>
            <a:ext cx="1656184" cy="43354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00940" y="2741422"/>
            <a:ext cx="857966" cy="31624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95%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462029" y="2746526"/>
            <a:ext cx="739988" cy="2951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95%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248045" y="2743973"/>
            <a:ext cx="1656184" cy="29770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95%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593591" y="3049149"/>
            <a:ext cx="857966" cy="3274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83%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454680" y="3035597"/>
            <a:ext cx="739988" cy="3324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83%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240696" y="3035597"/>
            <a:ext cx="1656184" cy="33247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86%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64696" y="3376585"/>
            <a:ext cx="8712968" cy="2308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i="1" dirty="0"/>
              <a:t>Подпрограмма </a:t>
            </a:r>
            <a:r>
              <a:rPr lang="ru-RU" sz="900" b="1" i="1" dirty="0" smtClean="0"/>
              <a:t>«Информационная среда»</a:t>
            </a:r>
            <a:endParaRPr lang="ru-RU" sz="900" b="1" i="1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64696" y="3607417"/>
            <a:ext cx="5421547" cy="31459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Разовый подписной тираж печатных периодических изданий, обеспечивающих потребность населения в социально значимой информации, по итогам подписных кампаний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5586243" y="3600651"/>
            <a:ext cx="857966" cy="3235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120 </a:t>
            </a:r>
          </a:p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тыс. экз.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47332" y="3605755"/>
            <a:ext cx="739988" cy="3162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133,7 тыс. экз.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233348" y="3603202"/>
            <a:ext cx="1656184" cy="3235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120 тыс. экземпляров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58564" y="3922015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Объем вещания Национального телевидения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580111" y="3915249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190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6454680" y="3920353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201,8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240727" y="3917800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200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56463" y="4210046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Объем вещания Национального радио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5578010" y="4203280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1440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6452579" y="4208384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1440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238626" y="4205831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1440 мин/</a:t>
            </a:r>
            <a:r>
              <a:rPr lang="ru-RU" sz="900" b="1" dirty="0" err="1" smtClean="0">
                <a:solidFill>
                  <a:schemeClr val="bg1"/>
                </a:solidFill>
              </a:rPr>
              <a:t>сут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40407" y="4525542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Количество книг, изданных по государственному заказу, на 1000 человек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5560864" y="4518774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34 экз.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6435433" y="4523878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34,7 экз.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7221480" y="4521325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34 экземпляра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56462" y="4822891"/>
            <a:ext cx="5421547" cy="288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детских, юношеских и образовательных программ в общем объеме вещания Национального телевидения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r>
              <a:rPr lang="ru-RU" sz="800" b="1" dirty="0">
                <a:solidFill>
                  <a:schemeClr val="tx1"/>
                </a:solidFill>
              </a:rPr>
              <a:t> и Национального радио Чувашии - </a:t>
            </a:r>
            <a:r>
              <a:rPr lang="ru-RU" sz="800" b="1" dirty="0" err="1">
                <a:solidFill>
                  <a:schemeClr val="tx1"/>
                </a:solidFill>
              </a:rPr>
              <a:t>Чаваш</a:t>
            </a:r>
            <a:r>
              <a:rPr lang="ru-RU" sz="800" b="1" dirty="0">
                <a:solidFill>
                  <a:schemeClr val="tx1"/>
                </a:solidFill>
              </a:rPr>
              <a:t> </a:t>
            </a:r>
            <a:r>
              <a:rPr lang="ru-RU" sz="800" b="1" dirty="0" err="1">
                <a:solidFill>
                  <a:schemeClr val="tx1"/>
                </a:solidFill>
              </a:rPr>
              <a:t>Ен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5576919" y="4816123"/>
            <a:ext cx="857966" cy="2947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</a:rPr>
              <a:t>18%</a:t>
            </a:r>
            <a:endParaRPr lang="ru-RU" sz="1050" b="1" dirty="0">
              <a:solidFill>
                <a:schemeClr val="bg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451488" y="4821227"/>
            <a:ext cx="739988" cy="2896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18,2% и 18,3% 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237535" y="4818674"/>
            <a:ext cx="1656184" cy="29224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21%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56461" y="5117688"/>
            <a:ext cx="5421547" cy="20445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Доля детских, юношеских и образовательных программ в общем объеме вещания "</a:t>
            </a:r>
            <a:r>
              <a:rPr lang="ru-RU" sz="800" b="1" dirty="0" err="1">
                <a:solidFill>
                  <a:schemeClr val="tx1"/>
                </a:solidFill>
              </a:rPr>
              <a:t>Таван</a:t>
            </a:r>
            <a:r>
              <a:rPr lang="ru-RU" sz="800" b="1" dirty="0">
                <a:solidFill>
                  <a:schemeClr val="tx1"/>
                </a:solidFill>
              </a:rPr>
              <a:t> радио"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5578008" y="5110922"/>
            <a:ext cx="857966" cy="20925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6452577" y="5116026"/>
            <a:ext cx="739988" cy="20563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7,2%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238624" y="5113474"/>
            <a:ext cx="1656184" cy="20744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10%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79512" y="5322141"/>
            <a:ext cx="869815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900" b="1" dirty="0"/>
              <a:t>Подпрограмма «Развитие геоинформационного обеспечения </a:t>
            </a:r>
            <a:r>
              <a:rPr lang="ru-RU" sz="900" b="1" dirty="0" smtClean="0"/>
              <a:t>с </a:t>
            </a:r>
            <a:r>
              <a:rPr lang="ru-RU" sz="900" b="1" dirty="0"/>
              <a:t>использованием </a:t>
            </a:r>
            <a:r>
              <a:rPr lang="ru-RU" sz="900" b="1" dirty="0" smtClean="0"/>
              <a:t>результатов</a:t>
            </a:r>
          </a:p>
          <a:p>
            <a:pPr algn="ctr"/>
            <a:r>
              <a:rPr lang="ru-RU" sz="900" b="1" dirty="0" smtClean="0"/>
              <a:t>космической деятельности в интересах социально-экономического развития Чувашской Республики»</a:t>
            </a:r>
            <a:endParaRPr lang="ru-RU" sz="900" dirty="0"/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156461" y="5715455"/>
            <a:ext cx="5420458" cy="2720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Количество администраций муниципальных районов и городских округов Чувашской Республики, подключенных к геоинформационной системе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40407" y="6024814"/>
            <a:ext cx="5412225" cy="36220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b="1" dirty="0">
                <a:solidFill>
                  <a:schemeClr val="tx1"/>
                </a:solidFill>
              </a:rPr>
              <a:t>Количество муниципальных районов и городских округов Чувашской Республики, обеспеченных сервисом высокоточного определения координат в государственной и местной системах координат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5585363" y="5713972"/>
            <a:ext cx="857966" cy="27319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6459932" y="5719076"/>
            <a:ext cx="739988" cy="2684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7245979" y="5716524"/>
            <a:ext cx="1656184" cy="27083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26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5561076" y="6025406"/>
            <a:ext cx="857966" cy="36279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5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6435645" y="6030509"/>
            <a:ext cx="739988" cy="35651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8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7221692" y="6027958"/>
            <a:ext cx="1656184" cy="3596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</a:rPr>
              <a:t>9</a:t>
            </a:r>
            <a:endParaRPr lang="ru-RU" sz="900" b="1" dirty="0">
              <a:solidFill>
                <a:schemeClr val="bg1"/>
              </a:solidFill>
            </a:endParaRPr>
          </a:p>
        </p:txBody>
      </p:sp>
      <p:sp>
        <p:nvSpPr>
          <p:cNvPr id="61" name="Номер слайда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150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0836" y="3741591"/>
            <a:ext cx="17033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87" y="3618706"/>
            <a:ext cx="1911295" cy="137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63" y="5214938"/>
            <a:ext cx="2643187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59200"/>
            <a:ext cx="1475656" cy="173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43188"/>
            <a:ext cx="2500313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5" y="116632"/>
            <a:ext cx="8401050" cy="5127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населения в 2015 году</a:t>
            </a:r>
            <a:endParaRPr lang="ru-RU" altLang="ru-RU" sz="2400" b="1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1625" y="3714750"/>
            <a:ext cx="3740150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государственного учреждения, реализующих на территории Чувашской Республики государственную политику в области пожарной безопасности –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86,4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2000250"/>
            <a:ext cx="9144000" cy="6461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cmpd="dbl"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ситуаций природного и техногенного характера, обеспечение пожарной безопасности и безопасности населения на водных объектах, построение (развитие) аппаратно-программного комплекса «Безопасный город» на территории Чувашской Республики </a:t>
            </a:r>
          </a:p>
        </p:txBody>
      </p:sp>
      <p:sp>
        <p:nvSpPr>
          <p:cNvPr id="3082" name="Прямоугольник 2"/>
          <p:cNvSpPr>
            <a:spLocks noChangeArrowheads="1"/>
          </p:cNvSpPr>
          <p:nvPr/>
        </p:nvSpPr>
        <p:spPr bwMode="auto">
          <a:xfrm>
            <a:off x="303213" y="3979863"/>
            <a:ext cx="3930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785794"/>
            <a:ext cx="9144000" cy="1182670"/>
          </a:xfrm>
          <a:prstGeom prst="rect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мероприятий по обеспечению защиты населения и территорий от чрезвычайных ситуаций природного и техногенного характера, обеспечению пожарной безопасности и безопасности людей на водных объектах, мероприятий по гражданской обороне и предупреждения террористических актов, профилактики правонарушений и противодействия преступности в Чувашской Республике осуществляется в соответствии с </a:t>
            </a:r>
          </a:p>
          <a:p>
            <a:pPr algn="ctr">
              <a:lnSpc>
                <a:spcPts val="12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программой Чувашской Республики «Повышение безопасности жизнедеятельности населения и территорий Чувашской Республики» на 2012 - 2020 годы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(объем расходов 151,8 млн. руб.)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Капля 22"/>
          <p:cNvSpPr/>
          <p:nvPr/>
        </p:nvSpPr>
        <p:spPr>
          <a:xfrm>
            <a:off x="2786062" y="2783681"/>
            <a:ext cx="1785938" cy="835025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 smtClean="0">
                <a:solidFill>
                  <a:schemeClr val="tx1"/>
                </a:solidFill>
                <a:latin typeface="TimesET" pitchFamily="2" charset="0"/>
              </a:rPr>
              <a:t>149,8 </a:t>
            </a:r>
            <a:r>
              <a:rPr lang="ru-RU" sz="1300" b="1" dirty="0">
                <a:solidFill>
                  <a:schemeClr val="tx1"/>
                </a:solidFill>
                <a:latin typeface="TimesET" pitchFamily="2" charset="0"/>
              </a:rPr>
              <a:t>млн. рублей</a:t>
            </a:r>
          </a:p>
          <a:p>
            <a:pPr algn="ctr">
              <a:defRPr/>
            </a:pPr>
            <a:endParaRPr lang="ru-RU" sz="1200" dirty="0">
              <a:solidFill>
                <a:schemeClr val="tx1"/>
              </a:solidFill>
              <a:latin typeface="TimesET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4338" y="2714625"/>
            <a:ext cx="3649662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государственных учреждений, реализующих мероприятия по обеспечению безопасности и защиты населения и территорий Чувашской Республики от ЧС –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24,3 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71625" y="4429125"/>
            <a:ext cx="3740150" cy="5540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государственных учреждений, реализующих мероприятия по подготовке населения Чувашской Республики к действиям в ЧС –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8,3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84813" y="5214938"/>
            <a:ext cx="3659187" cy="7080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гражданской обороны, повышение уровня готовности ТП РСЧС Чувашской Республики к оперативному реагированию на ЧС, пожары и происшествия на водных объектах –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12" y="5769044"/>
            <a:ext cx="1829593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госпрограммы – 27,3 млн. рублей </a:t>
            </a:r>
          </a:p>
          <a:p>
            <a:pPr algn="ctr">
              <a:defRPr/>
            </a:pP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(аппарат, прочий персонал)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3040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054" y="2935274"/>
            <a:ext cx="2646746" cy="150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5172" y="1490757"/>
            <a:ext cx="1935247" cy="132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85750"/>
            <a:ext cx="8401050" cy="5127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населения в 2015 году</a:t>
            </a:r>
            <a:endParaRPr lang="ru-RU" altLang="ru-RU" sz="2400" b="1" dirty="0" smtClean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Прямоугольник 2"/>
          <p:cNvSpPr>
            <a:spLocks noChangeArrowheads="1"/>
          </p:cNvSpPr>
          <p:nvPr/>
        </p:nvSpPr>
        <p:spPr bwMode="auto">
          <a:xfrm>
            <a:off x="303213" y="3979863"/>
            <a:ext cx="3930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  <a:p>
            <a:pPr algn="just" eaLnBrk="1" hangingPunct="1"/>
            <a:endParaRPr lang="ru-RU" altLang="ru-RU" sz="1200">
              <a:latin typeface="TimesET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20266" y="1931508"/>
            <a:ext cx="4474859" cy="4438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детской беспризорности, безнадзорности и правонарушений несовершеннолетних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071563"/>
            <a:ext cx="9001125" cy="2762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 и противодействие преступности в Чувашской Республике</a:t>
            </a:r>
          </a:p>
        </p:txBody>
      </p:sp>
      <p:pic>
        <p:nvPicPr>
          <p:cNvPr id="410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2308606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2853837" y="2816131"/>
            <a:ext cx="4742499" cy="507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информационно-методическое обеспечение профилактики правонарушений и повышение уровня правовой культуры населения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248790" y="3686189"/>
            <a:ext cx="5091112" cy="500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  <a:defRPr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полномочий по составлению протоколов об административных правонарушениях, посягающих на общественный порядок и общественную безопасность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718" y="4625975"/>
            <a:ext cx="8929688" cy="4619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незаконного потребления наркотических средств и психотропных веществ, наркомании в Чувашской Республике</a:t>
            </a:r>
          </a:p>
        </p:txBody>
      </p:sp>
      <p:pic>
        <p:nvPicPr>
          <p:cNvPr id="4115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790" y="5237060"/>
            <a:ext cx="1458204" cy="121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Капля 24"/>
          <p:cNvSpPr/>
          <p:nvPr/>
        </p:nvSpPr>
        <p:spPr>
          <a:xfrm>
            <a:off x="486669" y="5381077"/>
            <a:ext cx="2367168" cy="927293"/>
          </a:xfrm>
          <a:prstGeom prst="teardrop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b="1" dirty="0" smtClean="0">
                <a:solidFill>
                  <a:schemeClr val="tx1"/>
                </a:solidFill>
                <a:latin typeface="TimesET" pitchFamily="2" charset="0"/>
              </a:rPr>
              <a:t>108,4 </a:t>
            </a:r>
            <a:r>
              <a:rPr lang="ru-RU" sz="1500" b="1" dirty="0">
                <a:solidFill>
                  <a:schemeClr val="tx1"/>
                </a:solidFill>
                <a:latin typeface="TimesET" pitchFamily="2" charset="0"/>
              </a:rPr>
              <a:t>млн. рублей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  <p:pic>
        <p:nvPicPr>
          <p:cNvPr id="1026" name="Picture 2" descr="C:\Users\i.smirnov\Documents\Бюджет для граждан\Фото\наркодиспансе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2321" y="5183395"/>
            <a:ext cx="2147798" cy="126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285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потенциала природно-сырьевых ресурсов и повышение экологической безопасности» на 2014-2020 годы 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06996676"/>
              </p:ext>
            </p:extLst>
          </p:nvPr>
        </p:nvGraphicFramePr>
        <p:xfrm>
          <a:off x="323528" y="1101620"/>
          <a:ext cx="8496944" cy="5639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15425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00" y="285728"/>
            <a:ext cx="7715304" cy="428628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prstClr val="black"/>
                </a:solidFill>
              </a:rPr>
              <a:t>    </a:t>
            </a:r>
            <a:r>
              <a:rPr lang="ru-RU" sz="2400" b="1" i="1" dirty="0">
                <a:solidFill>
                  <a:prstClr val="black"/>
                </a:solidFill>
              </a:rPr>
              <a:t> </a:t>
            </a:r>
            <a:r>
              <a:rPr lang="ru-RU" sz="2400" b="1" i="1" dirty="0" smtClean="0">
                <a:solidFill>
                  <a:prstClr val="white"/>
                </a:solidFill>
              </a:rPr>
              <a:t>Доходы бюджета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124744"/>
            <a:ext cx="750099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Доходы бюджета – денежные средства, поступающие в распоряжение органов государственной власти республики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1916832"/>
            <a:ext cx="750099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Доходы бюджета любого уровня состоят из налоговых и неналоговых доходов, а также безвозмездных поступлений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8716" y="2962352"/>
            <a:ext cx="1928826" cy="571504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Налоговые 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86484" y="2946752"/>
            <a:ext cx="2143140" cy="571504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Неналоговые доходы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51140" y="2969860"/>
            <a:ext cx="2357454" cy="571504"/>
          </a:xfrm>
          <a:prstGeom prst="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</a:rPr>
              <a:t>Безвозмездные поступления</a:t>
            </a:r>
          </a:p>
        </p:txBody>
      </p:sp>
      <p:grpSp>
        <p:nvGrpSpPr>
          <p:cNvPr id="13" name="Группа 21"/>
          <p:cNvGrpSpPr>
            <a:grpSpLocks/>
          </p:cNvGrpSpPr>
          <p:nvPr/>
        </p:nvGrpSpPr>
        <p:grpSpPr bwMode="auto">
          <a:xfrm>
            <a:off x="1683129" y="2714625"/>
            <a:ext cx="5646738" cy="214313"/>
            <a:chOff x="1570810" y="2071678"/>
            <a:chExt cx="5645984" cy="215108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1572398" y="2071678"/>
              <a:ext cx="5642808" cy="1594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5400000">
              <a:off x="1464049" y="2178439"/>
              <a:ext cx="215108" cy="1588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5400000">
              <a:off x="4037044" y="2178439"/>
              <a:ext cx="215108" cy="1587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>
              <a:off x="7108446" y="2178439"/>
              <a:ext cx="215108" cy="1588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27"/>
          <p:cNvGrpSpPr>
            <a:grpSpLocks/>
          </p:cNvGrpSpPr>
          <p:nvPr/>
        </p:nvGrpSpPr>
        <p:grpSpPr bwMode="auto">
          <a:xfrm rot="-5400000">
            <a:off x="-953330" y="4672423"/>
            <a:ext cx="3238649" cy="323181"/>
            <a:chOff x="1570810" y="2071678"/>
            <a:chExt cx="5645984" cy="215108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1573424" y="2071677"/>
              <a:ext cx="5643369" cy="1594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>
              <a:off x="1467176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>
              <a:off x="4039236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>
              <a:off x="7110547" y="2177924"/>
              <a:ext cx="215108" cy="2615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32"/>
          <p:cNvGrpSpPr>
            <a:grpSpLocks/>
          </p:cNvGrpSpPr>
          <p:nvPr/>
        </p:nvGrpSpPr>
        <p:grpSpPr bwMode="auto">
          <a:xfrm rot="-5400000">
            <a:off x="1364828" y="4767429"/>
            <a:ext cx="3429000" cy="214312"/>
            <a:chOff x="1570810" y="2071678"/>
            <a:chExt cx="5645984" cy="215108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1573426" y="2071679"/>
              <a:ext cx="5643369" cy="159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rot="5400000">
              <a:off x="1467177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>
              <a:off x="4039237" y="2177925"/>
              <a:ext cx="215108" cy="2613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5400000">
              <a:off x="7110547" y="2177925"/>
              <a:ext cx="215108" cy="2615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Группа 37"/>
          <p:cNvGrpSpPr>
            <a:grpSpLocks/>
          </p:cNvGrpSpPr>
          <p:nvPr/>
        </p:nvGrpSpPr>
        <p:grpSpPr bwMode="auto">
          <a:xfrm rot="-5400000">
            <a:off x="4356428" y="4690150"/>
            <a:ext cx="3199899" cy="320480"/>
            <a:chOff x="1570810" y="2071678"/>
            <a:chExt cx="5645984" cy="215108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1568142" y="2071678"/>
              <a:ext cx="5643314" cy="1581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>
              <a:off x="1465383" y="2177106"/>
              <a:ext cx="213526" cy="267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>
              <a:off x="4034773" y="2178441"/>
              <a:ext cx="213526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5400000">
              <a:off x="7108697" y="2177106"/>
              <a:ext cx="213526" cy="267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Прямоугольник 32"/>
          <p:cNvSpPr/>
          <p:nvPr/>
        </p:nvSpPr>
        <p:spPr>
          <a:xfrm>
            <a:off x="718716" y="3716317"/>
            <a:ext cx="2000264" cy="2869593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налог на прибыль организаций;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налог на доходы физических лиц;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налог на имущество организаций;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 - иные 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196499" y="3680598"/>
            <a:ext cx="2143140" cy="2905312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prstClr val="black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доходы от использования государственного имущества;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доходы от платных услуг;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штрафы за нарушения законодательства о налогах и сборах;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cs typeface="Times New Roman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149551" y="3655829"/>
            <a:ext cx="2357454" cy="2930081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imes New Roman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cs typeface="Times New Roman" pitchFamily="18" charset="0"/>
              </a:rPr>
              <a:t>дотации, субсидии, субвенции,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i="1" dirty="0">
                <a:solidFill>
                  <a:prstClr val="black"/>
                </a:solidFill>
                <a:cs typeface="Times New Roman" pitchFamily="18" charset="0"/>
              </a:rPr>
              <a:t>иные межбюджетные трансферты</a:t>
            </a:r>
            <a:r>
              <a:rPr lang="ru-RU" sz="1100" dirty="0">
                <a:solidFill>
                  <a:prstClr val="black"/>
                </a:solidFill>
                <a:cs typeface="Times New Roman" pitchFamily="18" charset="0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cs typeface="Times New Roman" pitchFamily="18" charset="0"/>
              </a:rPr>
              <a:t>Пенсионный фонд РФ, ФСС РФ);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cs typeface="Times New Roman" pitchFamily="18" charset="0"/>
              </a:rPr>
              <a:t>безвозмездные поступления от государственных </a:t>
            </a:r>
            <a:r>
              <a:rPr lang="ru-RU" sz="1300" dirty="0" smtClean="0">
                <a:solidFill>
                  <a:prstClr val="black"/>
                </a:solidFill>
                <a:cs typeface="Times New Roman" pitchFamily="18" charset="0"/>
              </a:rPr>
              <a:t>организаций (</a:t>
            </a:r>
            <a:r>
              <a:rPr lang="ru-RU" sz="1100" i="1" dirty="0" smtClean="0">
                <a:solidFill>
                  <a:prstClr val="black"/>
                </a:solidFill>
                <a:cs typeface="Times New Roman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cs typeface="Times New Roman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8155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6560" y="979323"/>
            <a:ext cx="2148609" cy="1439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349812388"/>
              </p:ext>
            </p:extLst>
          </p:nvPr>
        </p:nvGraphicFramePr>
        <p:xfrm>
          <a:off x="6228184" y="980728"/>
          <a:ext cx="280831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96359" y="2755249"/>
            <a:ext cx="5964980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Объем добычи общераспространенных полезных ископаемых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6560" y="3259306"/>
            <a:ext cx="6007405" cy="6017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водохозяйственных участков, класс качества которых (по индексу загрязнения вод) повысился, в общем количестве водохозяйственных участков, расположенных на территории Чувашской Республики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6562" y="3861048"/>
            <a:ext cx="5997606" cy="643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Выбросы в атмосферный воздух вредных (загрязняющих) веществ, отходящих от стационарных источников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6560" y="4504982"/>
            <a:ext cx="5997608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площади территории Чувашской Республики, занятой особо охраняемыми природными территориями, в общей площади территории Чувашской Республики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6561" y="5009038"/>
            <a:ext cx="5997607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Освоение расчетной лесосеки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6562" y="5513457"/>
            <a:ext cx="5997606" cy="504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Доля уловленных и обезвреженных загрязняющих веществ в общем количестве отходящих от стационарных источников загрязняющих веществ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6560" y="6017513"/>
            <a:ext cx="5997608" cy="7647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tx1"/>
                </a:solidFill>
              </a:rPr>
              <a:t>Объем платежей в бюджетную систему Российской Федерации от использования лесов, расположенных на землях лесного фонда, в расчете на 1 га земель лесного фонда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82705" y="2132856"/>
            <a:ext cx="2592288" cy="50405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Показатели (индикаторы)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99992" y="908721"/>
            <a:ext cx="1687572" cy="1510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79457" y="907709"/>
            <a:ext cx="2125591" cy="1196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</a:t>
            </a: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«Развитие потенциала природно-сырьевых ресурсов и повышение экологической безопасности» на 2014-2020 годы </a:t>
            </a:r>
            <a:endParaRPr lang="ru-RU" sz="16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499617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08912" cy="980728"/>
          </a:xfrm>
        </p:spPr>
        <p:txBody>
          <a:bodyPr/>
          <a:lstStyle/>
          <a:p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«Пассажирский транспорт</a:t>
            </a:r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«Развитие </a:t>
            </a:r>
            <a:r>
              <a:rPr lang="ru-RU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навигационной инфраструктуры с использованием системы ГЛОНАСС на </a:t>
            </a:r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транспорте», «Расширение </a:t>
            </a:r>
            <a:r>
              <a:rPr lang="ru-RU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природного газа в качестве моторного </a:t>
            </a:r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топлива» </a:t>
            </a:r>
            <a:r>
              <a:rPr lang="ru-RU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Чувашской Республики «Развитие транспортной системы Чувашской Республики</a:t>
            </a:r>
            <a:r>
              <a:rPr lang="ru-RU" sz="1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5421634"/>
              </p:ext>
            </p:extLst>
          </p:nvPr>
        </p:nvGraphicFramePr>
        <p:xfrm>
          <a:off x="179512" y="1052736"/>
          <a:ext cx="8856984" cy="691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87476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В Е Д Е Н И Я </a:t>
            </a:r>
            <a:b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достижении значений показателей (индикаторов) государственной программы Чувашской Республики «Развитие транспортной системы Чувашской Республики</a:t>
            </a:r>
            <a:r>
              <a:rPr lang="ru-RU" sz="1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6764521"/>
              </p:ext>
            </p:extLst>
          </p:nvPr>
        </p:nvGraphicFramePr>
        <p:xfrm>
          <a:off x="179512" y="1124744"/>
          <a:ext cx="8784975" cy="2673587"/>
        </p:xfrm>
        <a:graphic>
          <a:graphicData uri="http://schemas.openxmlformats.org/drawingml/2006/table">
            <a:tbl>
              <a:tblPr/>
              <a:tblGrid>
                <a:gridCol w="4680520"/>
                <a:gridCol w="792088"/>
                <a:gridCol w="792088"/>
                <a:gridCol w="792088"/>
                <a:gridCol w="864096"/>
                <a:gridCol w="864095"/>
              </a:tblGrid>
              <a:tr h="7529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показателя (индикатора)</a:t>
                      </a:r>
                    </a:p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Единица измерения</a:t>
                      </a:r>
                    </a:p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Значения показателей (индикаторов) государственной программы Чувашской Республики «Развитие транспортной системы Чувашской Республики» на 2013-2020 годы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1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2014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 2015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Факт 2015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План 2016</a:t>
                      </a:r>
                    </a:p>
                  </a:txBody>
                  <a:tcPr marL="6833" marR="6833" marT="68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43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«Развитие навигационной инфраструктуры с использованием системы ГЛОНАСС на транспорте" </a:t>
                      </a:r>
                    </a:p>
                  </a:txBody>
                  <a:tcPr marL="6030" marR="6030" marT="6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303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Доля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оснащеных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аппаратурой спутниковой навигации ГЛОНАСС транспортных средств, зарегистрированных на территории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ЧР,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используемых:  для перевозки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пассажиров;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для перевозки опасных, крупногабаритных и тяжеловесных грузов; службой скорой медицинской помощи и пожарно-спасательной службой; в сферах сельского хозяйства,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ЖКХ,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дорожно-строительного хозяйства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43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«Расширение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использования природного газа в качестве моторного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топлива»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9929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Численность парка транспортных средств, работающих на компримированном природном газе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единиц ежегодно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</a:t>
                      </a: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030" marR="6030" marT="603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8111543"/>
              </p:ext>
            </p:extLst>
          </p:nvPr>
        </p:nvGraphicFramePr>
        <p:xfrm>
          <a:off x="179512" y="3789040"/>
          <a:ext cx="8784974" cy="2550109"/>
        </p:xfrm>
        <a:graphic>
          <a:graphicData uri="http://schemas.openxmlformats.org/drawingml/2006/table">
            <a:tbl>
              <a:tblPr/>
              <a:tblGrid>
                <a:gridCol w="504056"/>
                <a:gridCol w="4176464"/>
                <a:gridCol w="792088"/>
                <a:gridCol w="792088"/>
                <a:gridCol w="792088"/>
                <a:gridCol w="936104"/>
                <a:gridCol w="792086"/>
              </a:tblGrid>
              <a:tr h="18083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подпрограмма "Пассажирский транспорт"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028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пассажиров, перевезенных:</a:t>
                      </a:r>
                    </a:p>
                  </a:txBody>
                  <a:tcPr marL="8611" marR="8611" marT="861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171985,5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187614,8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166554,28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189109,8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Железнодорожным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транспортом: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1340,8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1351,6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1285,783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1381,2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1.1.1.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пригородном сообщении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757,59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755,5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719,87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759,2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1.1.2.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поездами дальнего следования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583,21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596,1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565,913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8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1.2.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Автомобильным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транспортом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99300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116500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94000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117665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1.3.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Городским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наземным электрическим транспортом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71260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69700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71200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70000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1.4.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Внутренним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водным транспортом</a:t>
                      </a:r>
                    </a:p>
                  </a:txBody>
                  <a:tcPr marL="8611" marR="8611" marT="861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84,7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63,6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7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Протяженность железнодорожных линий общего пользования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обслуженных в аэропорту г. Чебоксары пассажиров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тыс. чел.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9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авиалиний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4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Количество самолетовылетов в год из аэропорта г. Чебоксары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ед.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1941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2150</a:t>
                      </a:r>
                    </a:p>
                  </a:txBody>
                  <a:tcPr marL="8611" marR="8611" marT="86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319302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863945448"/>
              </p:ext>
            </p:extLst>
          </p:nvPr>
        </p:nvGraphicFramePr>
        <p:xfrm>
          <a:off x="27060" y="1046702"/>
          <a:ext cx="9144000" cy="3318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2" descr="T:\ОБП\IvNik\картинки\с-х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4969" y="3429000"/>
            <a:ext cx="2039888" cy="1526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89448" y="1692987"/>
            <a:ext cx="12771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2385,2</a:t>
            </a:r>
            <a:endParaRPr lang="ru-RU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9082" y="1519462"/>
            <a:ext cx="12450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2836,5</a:t>
            </a:r>
            <a:endParaRPr lang="ru-RU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532440" cy="980728"/>
          </a:xfrm>
        </p:spPr>
        <p:txBody>
          <a:bodyPr/>
          <a:lstStyle/>
          <a:p>
            <a:r>
              <a:rPr lang="ru-RU" sz="20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развития сельского хозяйства и регулирования рынков сельскохозяйственной продукции, сырья и продовольствия на 2013-2020 годы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875660" y="974212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3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9512" y="4221088"/>
            <a:ext cx="2124744" cy="288032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800" b="1" dirty="0" smtClean="0">
                <a:solidFill>
                  <a:srgbClr val="7030A0"/>
                </a:solidFill>
                <a:latin typeface="TimesET" pitchFamily="2" charset="0"/>
              </a:rPr>
              <a:t>Факт за 2015 год</a:t>
            </a:r>
            <a:endParaRPr lang="ru-RU" sz="1800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9513" y="4581128"/>
            <a:ext cx="3960440" cy="31348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растениеводства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9513" y="4962274"/>
            <a:ext cx="3960440" cy="332689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животноводства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30760" y="4569086"/>
            <a:ext cx="1243106" cy="30099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743,8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211960" y="5000687"/>
            <a:ext cx="1243106" cy="30052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1016,0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9513" y="5373217"/>
            <a:ext cx="3960440" cy="3240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малых форм хозяйствования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211960" y="5373216"/>
            <a:ext cx="1243106" cy="3240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1038,1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940152" y="4509120"/>
            <a:ext cx="1908736" cy="119861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i="1" dirty="0" smtClean="0">
                <a:solidFill>
                  <a:prstClr val="black"/>
                </a:solidFill>
                <a:latin typeface="TimesET" pitchFamily="2" charset="0"/>
                <a:cs typeface="Times New Roman" panose="02020603050405020304" pitchFamily="18" charset="0"/>
              </a:rPr>
              <a:t>в том числе на субсидирование процентных ставок по кредитам</a:t>
            </a:r>
            <a:endParaRPr lang="ru-RU" sz="1600" i="1" dirty="0">
              <a:solidFill>
                <a:prstClr val="black"/>
              </a:solidFill>
              <a:latin typeface="TimesET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956376" y="4937961"/>
            <a:ext cx="1056473" cy="50726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1990,2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04068" y="6492875"/>
            <a:ext cx="1054100" cy="365125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b="1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T:\ОБП\Лукин\Картинки\otraslevaya_struktura_selskogo_khozyaystv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8662" y="1268760"/>
            <a:ext cx="1376238" cy="870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0" y="1877653"/>
            <a:ext cx="2699792" cy="189629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На 1 рубль налогов приходится 7,2 рубля средств государственной поддержки</a:t>
            </a:r>
            <a:endParaRPr lang="ru-RU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825551">
            <a:off x="4594260" y="2286502"/>
            <a:ext cx="75530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ET" pitchFamily="2" charset="0"/>
              </a:rPr>
              <a:t>+451,3</a:t>
            </a:r>
            <a:endParaRPr lang="ru-RU" sz="1400" b="1" dirty="0">
              <a:solidFill>
                <a:srgbClr val="FF0000"/>
              </a:solidFill>
              <a:latin typeface="TimesET" pitchFamily="2" charset="0"/>
            </a:endParaRPr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5473866" y="4475080"/>
            <a:ext cx="394278" cy="1258176"/>
          </a:xfrm>
          <a:prstGeom prst="rightBrace">
            <a:avLst>
              <a:gd name="adj1" fmla="val 52425"/>
              <a:gd name="adj2" fmla="val 50000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79513" y="5948296"/>
            <a:ext cx="3960440" cy="3240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мероприятия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245909" y="5948297"/>
            <a:ext cx="1243106" cy="3240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38,6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15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5980008"/>
              </p:ext>
            </p:extLst>
          </p:nvPr>
        </p:nvGraphicFramePr>
        <p:xfrm>
          <a:off x="467544" y="1124744"/>
          <a:ext cx="8208913" cy="5240274"/>
        </p:xfrm>
        <a:graphic>
          <a:graphicData uri="http://schemas.openxmlformats.org/drawingml/2006/table">
            <a:tbl>
              <a:tblPr firstRow="1" firstCol="1" bandRow="1"/>
              <a:tblGrid>
                <a:gridCol w="432048"/>
                <a:gridCol w="3168353"/>
                <a:gridCol w="1144351"/>
                <a:gridCol w="1251040"/>
                <a:gridCol w="1231337"/>
                <a:gridCol w="981784"/>
              </a:tblGrid>
              <a:tr h="9373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№</a:t>
                      </a:r>
                      <a:b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</a:b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Наименование показателя (индикатора)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Значения показателей (индикаторов) 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за 2015 год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Выполнение 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(+,-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</a:tr>
              <a:tr h="998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  <a:alpha val="48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1.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сельского хозяйства в хозяйствах всех категорий (в сопоставимых ценах)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107,9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+2,4 пп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85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растениеводства в хозяйствах всех категорий (в сопоставимых ценах)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108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+2,7 пп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89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продукции животноводства в хозяйствах всех категорий (в сопоставимых ценах)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к предыдущему году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107,8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+2,7 пп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612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производства пищевых продуктов, включая напитки (в сопоставимых ценах)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109,5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+5,3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388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Индекс физического объема инвестиций в основной капитал сельского хозяйства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 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104,2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103,3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-0,9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182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Рентабельность сельскохозяйственных организаций (с учетом субсидий)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%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21,4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+10,4 </a:t>
                      </a:r>
                      <a:r>
                        <a:rPr lang="ru-RU" sz="1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323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7.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Среднемесячная номинальная заработная плата в сельском хозяйстве (по сельскохозяйственным организациям, не относящимся к субъектам малого предпринимательства)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11999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14498,4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120,9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6461" marR="164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532440" cy="980728"/>
          </a:xfrm>
        </p:spPr>
        <p:txBody>
          <a:bodyPr/>
          <a:lstStyle/>
          <a:p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целевых индикаторов и показателей </a:t>
            </a:r>
            <a:b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реализации мероприятий Государственной программы развития сельского хозяйства и регулирования рынков сельскохозяйственной продукции, сырья и продовольствия на 2013-2020 годы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0714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ОБП\Лукин\Картинки\дорога в чуваши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920"/>
          <a:stretch/>
        </p:blipFill>
        <p:spPr bwMode="auto">
          <a:xfrm>
            <a:off x="3010644" y="5085184"/>
            <a:ext cx="2402632" cy="1220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-1"/>
            <a:ext cx="8375432" cy="1016117"/>
          </a:xfrm>
        </p:spPr>
        <p:txBody>
          <a:bodyPr/>
          <a:lstStyle/>
          <a:p>
            <a:r>
              <a:rPr lang="ru-RU" sz="2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поддержку дорожного хозяйства </a:t>
            </a:r>
            <a:br>
              <a:rPr lang="ru-RU" sz="2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</a:t>
            </a:r>
          </a:p>
        </p:txBody>
      </p:sp>
      <p:pic>
        <p:nvPicPr>
          <p:cNvPr id="13" name="Picture 4" descr="http://gov.cap.ru/Home/96/2006/1910/dor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9208" y="1016117"/>
            <a:ext cx="2771800" cy="1832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2028031127"/>
              </p:ext>
            </p:extLst>
          </p:nvPr>
        </p:nvGraphicFramePr>
        <p:xfrm>
          <a:off x="179512" y="1484784"/>
          <a:ext cx="4056112" cy="2935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Стрелка вправо 9"/>
          <p:cNvSpPr/>
          <p:nvPr/>
        </p:nvSpPr>
        <p:spPr>
          <a:xfrm rot="19962349">
            <a:off x="1957479" y="3223393"/>
            <a:ext cx="1024471" cy="1517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1916273800"/>
              </p:ext>
            </p:extLst>
          </p:nvPr>
        </p:nvGraphicFramePr>
        <p:xfrm>
          <a:off x="4644007" y="2924029"/>
          <a:ext cx="4463851" cy="3313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7875660" y="974212"/>
            <a:ext cx="1295400" cy="2159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</a:rPr>
              <a:t>млн</a:t>
            </a:r>
            <a:r>
              <a:rPr lang="ru-RU" altLang="ru-RU" sz="1300" b="1" dirty="0">
                <a:solidFill>
                  <a:prstClr val="black"/>
                </a:solidFill>
                <a:latin typeface="TimesET" pitchFamily="2" charset="0"/>
              </a:rPr>
              <a:t>. </a:t>
            </a:r>
            <a:r>
              <a:rPr lang="ru-RU" altLang="ru-RU" sz="1300" b="1" dirty="0" smtClean="0">
                <a:solidFill>
                  <a:prstClr val="black"/>
                </a:solidFill>
                <a:latin typeface="TimesET" pitchFamily="2" charset="0"/>
              </a:rPr>
              <a:t>рублей</a:t>
            </a:r>
            <a:endParaRPr lang="ru-RU" alt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pic>
        <p:nvPicPr>
          <p:cNvPr id="6147" name="Picture 3" descr="T:\ОБП\Метелева\Картинки для презентации\строят дорог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42983"/>
            <a:ext cx="2638425" cy="1733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:\ОБП\Метелева\Картинки для презентации\крутая дорогога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45468"/>
            <a:ext cx="2075240" cy="1202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678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E:\foto_cheb_ru-80834.jpg"/>
          <p:cNvPicPr>
            <a:picLocks noChangeAspect="1" noChangeArrowheads="1"/>
          </p:cNvPicPr>
          <p:nvPr/>
        </p:nvPicPr>
        <p:blipFill rotWithShape="1">
          <a:blip r:embed="rId2" cstate="print">
            <a:lum bright="74000" contrast="-8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127" t="14557" b="10484"/>
          <a:stretch/>
        </p:blipFill>
        <p:spPr bwMode="auto">
          <a:xfrm>
            <a:off x="-103046" y="972272"/>
            <a:ext cx="9247046" cy="514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889964431"/>
              </p:ext>
            </p:extLst>
          </p:nvPr>
        </p:nvGraphicFramePr>
        <p:xfrm>
          <a:off x="107504" y="996348"/>
          <a:ext cx="9001000" cy="5745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980728"/>
          </a:xfrm>
        </p:spPr>
        <p:txBody>
          <a:bodyPr/>
          <a:lstStyle/>
          <a:p>
            <a:r>
              <a:rPr lang="ru-RU" sz="2400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строительной </a:t>
            </a:r>
            <a:r>
              <a:rPr lang="ru-RU" sz="2400" b="1" dirty="0" smtClean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 в 2015 году</a:t>
            </a:r>
            <a:endParaRPr lang="ru-RU" sz="2400" b="1" dirty="0">
              <a:solidFill>
                <a:srgbClr val="FF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415933139"/>
              </p:ext>
            </p:extLst>
          </p:nvPr>
        </p:nvGraphicFramePr>
        <p:xfrm>
          <a:off x="5796136" y="2636912"/>
          <a:ext cx="3168352" cy="354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Лукин\Картинки\Стрелка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194377">
            <a:off x="4737473" y="3171690"/>
            <a:ext cx="1187202" cy="184152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Метелева\Картинки для презентации\мфц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92" y="5179128"/>
            <a:ext cx="1092324" cy="167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:\ОБП\Лукин\Картинки\строительство жилья в Чувашии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973"/>
          <a:stretch/>
        </p:blipFill>
        <p:spPr bwMode="auto">
          <a:xfrm>
            <a:off x="6300192" y="1065614"/>
            <a:ext cx="2592288" cy="1448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20728" y="4365104"/>
            <a:ext cx="146364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white"/>
                </a:solidFill>
              </a:rPr>
              <a:t>Доля бюджета</a:t>
            </a: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4929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588" y="-25751"/>
            <a:ext cx="8100898" cy="923330"/>
          </a:xfr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Республиканская </a:t>
            </a:r>
            <a:r>
              <a:rPr lang="ru-RU" sz="1800" b="1" dirty="0" smtClean="0">
                <a:solidFill>
                  <a:srgbClr val="FFFF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программа капитального ремонта общего имущества в многоквартирных домах, расположенных на территории Чувашской Республики, на 2014-2043 годы</a:t>
            </a:r>
            <a:endParaRPr lang="ru-RU" sz="1800" b="1" dirty="0">
              <a:solidFill>
                <a:srgbClr val="FFFF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1052735"/>
            <a:ext cx="4608512" cy="1368152"/>
          </a:xfrm>
          <a:prstGeom prst="roundRect">
            <a:avLst/>
          </a:prstGeom>
          <a:solidFill>
            <a:srgbClr val="8BEA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Капремонту подлежат: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prstClr val="black"/>
                </a:solidFill>
              </a:rPr>
              <a:t>5055 </a:t>
            </a:r>
            <a:r>
              <a:rPr lang="ru-RU" sz="1700" dirty="0" smtClean="0">
                <a:solidFill>
                  <a:prstClr val="black"/>
                </a:solidFill>
              </a:rPr>
              <a:t> многоквартирных домов, общей площадью </a:t>
            </a:r>
            <a:r>
              <a:rPr lang="ru-RU" sz="1700" b="1" dirty="0" smtClean="0">
                <a:solidFill>
                  <a:prstClr val="black"/>
                </a:solidFill>
              </a:rPr>
              <a:t>16,9</a:t>
            </a:r>
            <a:r>
              <a:rPr lang="ru-RU" sz="1700" dirty="0" smtClean="0">
                <a:solidFill>
                  <a:prstClr val="black"/>
                </a:solidFill>
              </a:rPr>
              <a:t> млн. </a:t>
            </a:r>
            <a:r>
              <a:rPr lang="ru-RU" sz="1700" dirty="0" err="1" smtClean="0">
                <a:solidFill>
                  <a:prstClr val="black"/>
                </a:solidFill>
              </a:rPr>
              <a:t>кв.м</a:t>
            </a:r>
            <a:r>
              <a:rPr lang="ru-RU" sz="1700" dirty="0" smtClean="0">
                <a:solidFill>
                  <a:prstClr val="black"/>
                </a:solidFill>
              </a:rPr>
              <a:t>., в которых проживает </a:t>
            </a:r>
            <a:r>
              <a:rPr lang="ru-RU" sz="1700" b="1" dirty="0" smtClean="0">
                <a:solidFill>
                  <a:prstClr val="black"/>
                </a:solidFill>
              </a:rPr>
              <a:t>719,9</a:t>
            </a:r>
            <a:r>
              <a:rPr lang="ru-RU" sz="1700" dirty="0" smtClean="0">
                <a:solidFill>
                  <a:prstClr val="black"/>
                </a:solidFill>
              </a:rPr>
              <a:t> тыс. человек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 (или </a:t>
            </a:r>
            <a:r>
              <a:rPr lang="ru-RU" sz="1700" b="1" dirty="0" smtClean="0">
                <a:solidFill>
                  <a:prstClr val="black"/>
                </a:solidFill>
              </a:rPr>
              <a:t>266,6</a:t>
            </a:r>
            <a:r>
              <a:rPr lang="ru-RU" sz="1700" dirty="0" smtClean="0">
                <a:solidFill>
                  <a:prstClr val="black"/>
                </a:solidFill>
              </a:rPr>
              <a:t> тыс. семей)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032" y="3717032"/>
            <a:ext cx="4104455" cy="1084164"/>
          </a:xfrm>
          <a:prstGeom prst="roundRect">
            <a:avLst/>
          </a:prstGeom>
          <a:solidFill>
            <a:srgbClr val="8BEA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2014-2015 годах отремонтированы: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 </a:t>
            </a:r>
            <a:r>
              <a:rPr lang="ru-RU" sz="1700" b="1" dirty="0" smtClean="0">
                <a:solidFill>
                  <a:prstClr val="black"/>
                </a:solidFill>
              </a:rPr>
              <a:t>294</a:t>
            </a:r>
            <a:r>
              <a:rPr lang="ru-RU" sz="1700" dirty="0" smtClean="0">
                <a:solidFill>
                  <a:prstClr val="black"/>
                </a:solidFill>
              </a:rPr>
              <a:t> МКД площадью </a:t>
            </a:r>
            <a:r>
              <a:rPr lang="ru-RU" sz="1700" b="1" dirty="0" smtClean="0">
                <a:solidFill>
                  <a:prstClr val="black"/>
                </a:solidFill>
              </a:rPr>
              <a:t>0,5 </a:t>
            </a:r>
            <a:r>
              <a:rPr lang="ru-RU" sz="1700" dirty="0" smtClean="0">
                <a:solidFill>
                  <a:prstClr val="black"/>
                </a:solidFill>
              </a:rPr>
              <a:t>млн. кв. м,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которых проживает </a:t>
            </a:r>
            <a:r>
              <a:rPr lang="ru-RU" sz="1700" b="1" dirty="0" smtClean="0">
                <a:solidFill>
                  <a:prstClr val="black"/>
                </a:solidFill>
              </a:rPr>
              <a:t>22,5</a:t>
            </a:r>
            <a:r>
              <a:rPr lang="ru-RU" sz="1700" dirty="0" smtClean="0">
                <a:solidFill>
                  <a:prstClr val="black"/>
                </a:solidFill>
              </a:rPr>
              <a:t> тыс. человек,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на сумму </a:t>
            </a:r>
            <a:r>
              <a:rPr lang="ru-RU" sz="1700" b="1" dirty="0" smtClean="0">
                <a:solidFill>
                  <a:prstClr val="black"/>
                </a:solidFill>
              </a:rPr>
              <a:t>236,2 </a:t>
            </a:r>
            <a:r>
              <a:rPr lang="ru-RU" sz="1700" dirty="0" smtClean="0">
                <a:solidFill>
                  <a:prstClr val="black"/>
                </a:solidFill>
              </a:rPr>
              <a:t>млн. руб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4869160"/>
            <a:ext cx="4608512" cy="1728192"/>
          </a:xfrm>
          <a:prstGeom prst="roundRect">
            <a:avLst/>
          </a:prstGeom>
          <a:solidFill>
            <a:srgbClr val="8BEA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2015-2016 годах будут отремонтированы (краткосрочный план на 2015-2016 годы):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prstClr val="black"/>
                </a:solidFill>
              </a:rPr>
              <a:t>429</a:t>
            </a:r>
            <a:r>
              <a:rPr lang="ru-RU" sz="1700" dirty="0" smtClean="0">
                <a:solidFill>
                  <a:prstClr val="black"/>
                </a:solidFill>
              </a:rPr>
              <a:t> МКД площадью </a:t>
            </a:r>
            <a:r>
              <a:rPr lang="ru-RU" sz="1700" b="1" dirty="0" smtClean="0">
                <a:solidFill>
                  <a:prstClr val="black"/>
                </a:solidFill>
              </a:rPr>
              <a:t>0,8 </a:t>
            </a:r>
            <a:r>
              <a:rPr lang="ru-RU" sz="1700" dirty="0" smtClean="0">
                <a:solidFill>
                  <a:prstClr val="black"/>
                </a:solidFill>
              </a:rPr>
              <a:t>млн. кв. м,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в которых проживает </a:t>
            </a:r>
            <a:r>
              <a:rPr lang="ru-RU" sz="1700" b="1" dirty="0" smtClean="0">
                <a:solidFill>
                  <a:prstClr val="black"/>
                </a:solidFill>
              </a:rPr>
              <a:t>42,6</a:t>
            </a:r>
            <a:r>
              <a:rPr lang="ru-RU" sz="1700" dirty="0" smtClean="0">
                <a:solidFill>
                  <a:prstClr val="black"/>
                </a:solidFill>
              </a:rPr>
              <a:t> тыс. человек,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prstClr val="black"/>
                </a:solidFill>
              </a:rPr>
              <a:t>на сумму </a:t>
            </a:r>
            <a:r>
              <a:rPr lang="ru-RU" sz="1700" b="1" dirty="0" smtClean="0">
                <a:solidFill>
                  <a:prstClr val="black"/>
                </a:solidFill>
              </a:rPr>
              <a:t>607,8</a:t>
            </a:r>
            <a:r>
              <a:rPr lang="ru-RU" sz="1700" dirty="0" smtClean="0">
                <a:solidFill>
                  <a:prstClr val="black"/>
                </a:solidFill>
              </a:rPr>
              <a:t> млн. руб.</a:t>
            </a:r>
          </a:p>
        </p:txBody>
      </p:sp>
      <p:pic>
        <p:nvPicPr>
          <p:cNvPr id="10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3" y="1052734"/>
            <a:ext cx="4104454" cy="2596334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pic>
        <p:nvPicPr>
          <p:cNvPr id="14" name="Picture 4" descr="https://im-tub-ap-ru.yandex.net/pic/88f4a36bdb78ee91ca05cc824d829ad2/kubancentr.ru/UserFiles/Image/proch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96941"/>
            <a:ext cx="4608512" cy="2304255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pic>
        <p:nvPicPr>
          <p:cNvPr id="15" name="Picture 2" descr="https://im-tub-ap-ru.yandex.net/pic/fb2c1e449dd8d156754555783282edcb/www.rtvp.ru/upload/iblock/b2a/b2a667f499e13d99f5151e32e86a057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3" y="4869160"/>
            <a:ext cx="4104453" cy="1728192"/>
          </a:xfrm>
          <a:prstGeom prst="rect">
            <a:avLst/>
          </a:prstGeom>
          <a:solidFill>
            <a:schemeClr val="accent2"/>
          </a:solidFill>
          <a:ln w="28575"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7368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4866"/>
            <a:ext cx="7704856" cy="830997"/>
          </a:xfr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Общественно значимые проекты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Республиканская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адресная программа «Переселение граждан из аварийного жилищного фонда, расположенного на территории Чувашской Республики» на 2013-2017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годы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2758482262"/>
              </p:ext>
            </p:extLst>
          </p:nvPr>
        </p:nvGraphicFramePr>
        <p:xfrm>
          <a:off x="179512" y="3573016"/>
          <a:ext cx="403244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Picture 2" descr="https://im-tub-ap-ru.yandex.net/pic/e6fe1fd11bfad76a03c4885af1142936/www.mchsmedia.ru/upload/files/watermark_backup/b9d1685_20129171520.JPG?r=15515950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3511" y="2046372"/>
            <a:ext cx="2630509" cy="1751960"/>
          </a:xfrm>
          <a:prstGeom prst="rect">
            <a:avLst/>
          </a:prstGeom>
          <a:solidFill>
            <a:schemeClr val="accent2"/>
          </a:solidFill>
          <a:ln w="28575">
            <a:solidFill>
              <a:srgbClr val="C00000"/>
            </a:solidFill>
          </a:ln>
        </p:spPr>
      </p:pic>
      <p:pic>
        <p:nvPicPr>
          <p:cNvPr id="14" name="Picture 4" descr="https://im-tub-ap-ru.yandex.net/pic/3804cd94a9825e8217019682cf10f5f4/smolensk-i.ru/wp-content/uploads/2012/09/korolevk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1576" y="3056724"/>
            <a:ext cx="2400267" cy="1800200"/>
          </a:xfrm>
          <a:prstGeom prst="rect">
            <a:avLst/>
          </a:prstGeom>
          <a:solidFill>
            <a:schemeClr val="accent2"/>
          </a:solidFill>
          <a:ln w="28575">
            <a:solidFill>
              <a:srgbClr val="C00000"/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5471592" y="2588672"/>
            <a:ext cx="3672408" cy="27363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</a:rPr>
              <a:t>За 2013-2015 годы расселены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</a:rPr>
              <a:t>(по </a:t>
            </a:r>
            <a:r>
              <a:rPr lang="en-US" b="1" dirty="0" smtClean="0">
                <a:solidFill>
                  <a:prstClr val="black"/>
                </a:solidFill>
              </a:rPr>
              <a:t>I, II, III</a:t>
            </a:r>
            <a:r>
              <a:rPr lang="ru-RU" b="1" dirty="0" smtClean="0">
                <a:solidFill>
                  <a:prstClr val="black"/>
                </a:solidFill>
              </a:rPr>
              <a:t> этапам):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b="1" dirty="0" smtClean="0">
                <a:solidFill>
                  <a:prstClr val="black"/>
                </a:solidFill>
              </a:rPr>
              <a:t>6,5 </a:t>
            </a:r>
            <a:r>
              <a:rPr lang="ru-RU" dirty="0" smtClean="0">
                <a:solidFill>
                  <a:prstClr val="black"/>
                </a:solidFill>
              </a:rPr>
              <a:t>тыс. человек (</a:t>
            </a:r>
            <a:r>
              <a:rPr lang="ru-RU" b="1" dirty="0" smtClean="0">
                <a:solidFill>
                  <a:prstClr val="black"/>
                </a:solidFill>
              </a:rPr>
              <a:t>2,4</a:t>
            </a:r>
            <a:r>
              <a:rPr lang="ru-RU" dirty="0" smtClean="0">
                <a:solidFill>
                  <a:prstClr val="black"/>
                </a:solidFill>
              </a:rPr>
              <a:t> тыс. семей)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83,2</a:t>
            </a:r>
            <a:r>
              <a:rPr lang="ru-RU" dirty="0" smtClean="0">
                <a:solidFill>
                  <a:prstClr val="black"/>
                </a:solidFill>
              </a:rPr>
              <a:t> тыс. кв.м аварийного жилья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</a:rPr>
              <a:t>Направлено средств: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</a:rPr>
              <a:t>3 014,9 млн. рублей</a:t>
            </a:r>
          </a:p>
        </p:txBody>
      </p:sp>
      <p:pic>
        <p:nvPicPr>
          <p:cNvPr id="15" name="Picture 6" descr="https://im-tub-ap-ru.yandex.net/pic/8ebf17b5e352391f94964b55c25687d4/ko44.ru/media/k2/items/cache/9d6360f0276684abf50235473fcfe3e8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206" y="1091375"/>
            <a:ext cx="2122305" cy="1728192"/>
          </a:xfrm>
          <a:prstGeom prst="rect">
            <a:avLst/>
          </a:prstGeom>
          <a:solidFill>
            <a:schemeClr val="accent2"/>
          </a:solidFill>
          <a:ln w="28575">
            <a:solidFill>
              <a:srgbClr val="C00000"/>
            </a:soli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4102016" y="1124744"/>
            <a:ext cx="4646447" cy="12961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</a:rPr>
              <a:t>Расселению подлежат (в 5 этапов):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b="1" dirty="0" smtClean="0">
                <a:solidFill>
                  <a:prstClr val="black"/>
                </a:solidFill>
              </a:rPr>
              <a:t>13,1</a:t>
            </a:r>
            <a:r>
              <a:rPr lang="ru-RU" dirty="0" smtClean="0">
                <a:solidFill>
                  <a:prstClr val="black"/>
                </a:solidFill>
              </a:rPr>
              <a:t> тыс. человек (</a:t>
            </a:r>
            <a:r>
              <a:rPr lang="ru-RU" b="1" dirty="0" smtClean="0">
                <a:solidFill>
                  <a:prstClr val="black"/>
                </a:solidFill>
              </a:rPr>
              <a:t>4,9</a:t>
            </a:r>
            <a:r>
              <a:rPr lang="ru-RU" dirty="0" smtClean="0">
                <a:solidFill>
                  <a:prstClr val="black"/>
                </a:solidFill>
              </a:rPr>
              <a:t> тыс. семей)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171,9</a:t>
            </a:r>
            <a:r>
              <a:rPr lang="ru-RU" dirty="0" smtClean="0">
                <a:solidFill>
                  <a:prstClr val="black"/>
                </a:solidFill>
              </a:rPr>
              <a:t> тыс. кв. м аварийного жилья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</a:rPr>
              <a:t> на сумму </a:t>
            </a:r>
            <a:r>
              <a:rPr lang="ru-RU" b="1" dirty="0" smtClean="0">
                <a:solidFill>
                  <a:prstClr val="black"/>
                </a:solidFill>
              </a:rPr>
              <a:t>5,1</a:t>
            </a:r>
            <a:r>
              <a:rPr lang="ru-RU" dirty="0" smtClean="0">
                <a:solidFill>
                  <a:prstClr val="black"/>
                </a:solidFill>
              </a:rPr>
              <a:t> млрд. руб.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5536" y="3429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%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02016" y="5445224"/>
            <a:ext cx="4248472" cy="10081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</a:rPr>
              <a:t>Выполнение утвержденных постановлением Правительства РФ целевых показателей в 2013-2015 годах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9348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28754"/>
            <a:ext cx="7704856" cy="523220"/>
          </a:xfr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Общественно значимые проекты 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C:\Users\i.smirnov\Documents\Бюджет для граждан\Слайды 2015 исп\Фомичева 5+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46345"/>
            <a:ext cx="7416824" cy="527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4599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772816"/>
            <a:ext cx="7992888" cy="44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5000"/>
              </a:lnSpc>
              <a:spcBef>
                <a:spcPts val="1200"/>
              </a:spcBef>
              <a:buFontTx/>
              <a:buAutoNum type="arabicPeriod"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7178" y="260649"/>
            <a:ext cx="7322369" cy="432047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dirty="0">
                <a:solidFill>
                  <a:prstClr val="black"/>
                </a:solidFill>
              </a:rPr>
              <a:t>    </a:t>
            </a:r>
            <a:r>
              <a:rPr lang="ru-RU" sz="2400" b="1" i="1" dirty="0">
                <a:solidFill>
                  <a:prstClr val="black"/>
                </a:solidFill>
              </a:rPr>
              <a:t> </a:t>
            </a:r>
            <a:r>
              <a:rPr lang="ru-RU" sz="2400" b="1" i="1" dirty="0" smtClean="0">
                <a:solidFill>
                  <a:prstClr val="white"/>
                </a:solidFill>
              </a:rPr>
              <a:t>Доходы бюджета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0232" y="1428736"/>
            <a:ext cx="5572164" cy="46166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white"/>
                </a:solidFill>
                <a:latin typeface="Calibri"/>
                <a:cs typeface="+mn-cs"/>
              </a:rPr>
              <a:t>Доходы бюджета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rot="11973797" flipH="1" flipV="1">
            <a:off x="3471069" y="1904057"/>
            <a:ext cx="0" cy="857256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rot="9132045" flipH="1" flipV="1">
            <a:off x="6157898" y="1860922"/>
            <a:ext cx="45719" cy="991536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285720" y="2714620"/>
            <a:ext cx="4286280" cy="71438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Собственные средства </a:t>
            </a:r>
            <a:r>
              <a:rPr lang="ru-RU" sz="1400" dirty="0">
                <a:solidFill>
                  <a:prstClr val="white"/>
                </a:solidFill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prstClr val="white"/>
                </a:solidFill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5143504" y="2786058"/>
            <a:ext cx="3857652" cy="714380"/>
          </a:xfrm>
          <a:prstGeom prst="flowChartProcess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prstClr val="white"/>
                </a:solidFill>
              </a:rPr>
              <a:t>Целевые </a:t>
            </a:r>
            <a:r>
              <a:rPr lang="ru-RU" sz="1400" b="1" dirty="0" smtClean="0">
                <a:solidFill>
                  <a:prstClr val="white"/>
                </a:solidFill>
              </a:rPr>
              <a:t>средства - </a:t>
            </a:r>
            <a:r>
              <a:rPr lang="ru-RU" sz="1400" dirty="0">
                <a:solidFill>
                  <a:prstClr val="white"/>
                </a:solidFill>
              </a:rPr>
              <a:t>это средства, которые должны быть израсходованы строго по целевому назначению.</a:t>
            </a:r>
            <a:endParaRPr lang="ru-RU" sz="1400" b="1" dirty="0">
              <a:solidFill>
                <a:prstClr val="white"/>
              </a:solidFill>
            </a:endParaRPr>
          </a:p>
        </p:txBody>
      </p:sp>
      <p:grpSp>
        <p:nvGrpSpPr>
          <p:cNvPr id="17" name="Группа 39"/>
          <p:cNvGrpSpPr>
            <a:grpSpLocks/>
          </p:cNvGrpSpPr>
          <p:nvPr/>
        </p:nvGrpSpPr>
        <p:grpSpPr bwMode="auto">
          <a:xfrm>
            <a:off x="357188" y="3429000"/>
            <a:ext cx="3857625" cy="787400"/>
            <a:chOff x="1140594" y="3214686"/>
            <a:chExt cx="2431274" cy="1143802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1142595" y="3858075"/>
              <a:ext cx="2427272" cy="230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 flipH="1" flipV="1">
              <a:off x="2034231" y="3538687"/>
              <a:ext cx="648001" cy="0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5400000" flipH="1" flipV="1">
              <a:off x="891388" y="4107281"/>
              <a:ext cx="500413" cy="2001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 flipV="1">
              <a:off x="2107025" y="4107281"/>
              <a:ext cx="500413" cy="2001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 flipH="1" flipV="1">
              <a:off x="3320661" y="4107281"/>
              <a:ext cx="500413" cy="2001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142875" y="4357688"/>
            <a:ext cx="1214438" cy="892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71625" y="4357688"/>
            <a:ext cx="1428750" cy="830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Неналоговые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43250" y="4357688"/>
            <a:ext cx="1500188" cy="203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  <a:cs typeface="+mn-cs"/>
              </a:rPr>
              <a:t>- дотации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выравнивание  бюджетной  обеспеченности;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сбалансирован-ности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бюджетов.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Группа 39"/>
          <p:cNvGrpSpPr>
            <a:grpSpLocks/>
          </p:cNvGrpSpPr>
          <p:nvPr/>
        </p:nvGrpSpPr>
        <p:grpSpPr bwMode="auto">
          <a:xfrm>
            <a:off x="5357813" y="3500438"/>
            <a:ext cx="3286125" cy="787400"/>
            <a:chOff x="1140594" y="3214686"/>
            <a:chExt cx="2431274" cy="1143802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1141768" y="3858074"/>
              <a:ext cx="2428925" cy="2307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5400000" flipH="1" flipV="1">
              <a:off x="2033405" y="3538687"/>
              <a:ext cx="648000" cy="0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rot="5400000" flipH="1" flipV="1">
              <a:off x="890974" y="4107693"/>
              <a:ext cx="500414" cy="1174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rot="5400000" flipH="1" flipV="1">
              <a:off x="2106611" y="4107694"/>
              <a:ext cx="500414" cy="117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 flipH="1" flipV="1">
              <a:off x="3321074" y="4107694"/>
              <a:ext cx="500414" cy="1175"/>
            </a:xfrm>
            <a:prstGeom prst="line">
              <a:avLst/>
            </a:prstGeom>
            <a:ln w="28575">
              <a:solidFill>
                <a:srgbClr val="990033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Прямоугольник 31"/>
          <p:cNvSpPr/>
          <p:nvPr/>
        </p:nvSpPr>
        <p:spPr>
          <a:xfrm>
            <a:off x="6215063" y="4500563"/>
            <a:ext cx="1285875" cy="58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Субвенции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57750" y="4500563"/>
            <a:ext cx="1214438" cy="58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  <a:cs typeface="+mn-cs"/>
              </a:rPr>
              <a:t>Субсидии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43813" y="4500563"/>
            <a:ext cx="1357312" cy="715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dbl">
            <a:solidFill>
              <a:srgbClr val="990033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  <a:cs typeface="+mn-cs"/>
              </a:rPr>
              <a:t>Иные межбюджетные трансферты</a:t>
            </a: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30224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28755"/>
            <a:ext cx="7704856" cy="523220"/>
          </a:xfr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Общественно значимые проекты 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C:\Users\i.smirnov\Documents\Бюджет для граждан\Слайды 2015 исп\Фомичева 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494" y="980728"/>
            <a:ext cx="829594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5666338"/>
            <a:ext cx="3960440" cy="578882"/>
          </a:xfrm>
          <a:prstGeom prst="roundRect">
            <a:avLst/>
          </a:prstGeom>
          <a:solidFill>
            <a:srgbClr val="FFCC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РЦОП по биатлону и лыжным гонкам в г.Чебоксары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5675119"/>
            <a:ext cx="3418943" cy="578882"/>
          </a:xfrm>
          <a:prstGeom prst="roundRect">
            <a:avLst/>
          </a:prstGeom>
          <a:solidFill>
            <a:srgbClr val="FFCC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РЦОП по велоспорту-маунтинбайку в г.Чебоксары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3429000"/>
            <a:ext cx="3816424" cy="578882"/>
          </a:xfrm>
          <a:prstGeom prst="roundRect">
            <a:avLst/>
          </a:prstGeom>
          <a:solidFill>
            <a:srgbClr val="FFCC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Ледовый дворец «Чебоксары Арена» на 7,5 тыс. посадочных мест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42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предоставлении межбюджетных трансфертов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местным бюджетам за 2015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668344" y="980728"/>
            <a:ext cx="1199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м</a:t>
            </a:r>
            <a:r>
              <a:rPr lang="ru-RU" sz="1400" dirty="0" smtClean="0"/>
              <a:t>лн. рублей</a:t>
            </a:r>
            <a:endParaRPr lang="ru-RU" sz="1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77576359"/>
              </p:ext>
            </p:extLst>
          </p:nvPr>
        </p:nvGraphicFramePr>
        <p:xfrm>
          <a:off x="323526" y="1468199"/>
          <a:ext cx="8280920" cy="4769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8"/>
                <a:gridCol w="2016224"/>
                <a:gridCol w="2250248"/>
                <a:gridCol w="2070230"/>
              </a:tblGrid>
              <a:tr h="80867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Вид трансферта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Плановые назначения на 2015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Перечислено в 2015 году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Процент исполнения</a:t>
                      </a:r>
                      <a:endParaRPr lang="ru-RU" dirty="0"/>
                    </a:p>
                  </a:txBody>
                  <a:tcPr/>
                </a:tc>
              </a:tr>
              <a:tr h="837383">
                <a:tc>
                  <a:txBody>
                    <a:bodyPr/>
                    <a:lstStyle/>
                    <a:p>
                      <a:r>
                        <a:rPr lang="ru-RU" dirty="0" smtClean="0"/>
                        <a:t>Дотации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706,7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706,7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100,0</a:t>
                      </a:r>
                      <a:endParaRPr lang="ru-RU" dirty="0"/>
                    </a:p>
                  </a:txBody>
                  <a:tcPr/>
                </a:tc>
              </a:tr>
              <a:tr h="837383">
                <a:tc>
                  <a:txBody>
                    <a:bodyPr/>
                    <a:lstStyle/>
                    <a:p>
                      <a:r>
                        <a:rPr lang="ru-RU" dirty="0" smtClean="0"/>
                        <a:t>Субсидии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4711,0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4346,6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92,3</a:t>
                      </a:r>
                      <a:endParaRPr lang="ru-RU" dirty="0"/>
                    </a:p>
                  </a:txBody>
                  <a:tcPr/>
                </a:tc>
              </a:tr>
              <a:tr h="837383">
                <a:tc>
                  <a:txBody>
                    <a:bodyPr/>
                    <a:lstStyle/>
                    <a:p>
                      <a:r>
                        <a:rPr lang="ru-RU" dirty="0" smtClean="0"/>
                        <a:t>Субвенции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8681,4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8679,1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99,9</a:t>
                      </a:r>
                      <a:endParaRPr lang="ru-RU" dirty="0"/>
                    </a:p>
                  </a:txBody>
                  <a:tcPr/>
                </a:tc>
              </a:tr>
              <a:tr h="837383">
                <a:tc>
                  <a:txBody>
                    <a:bodyPr/>
                    <a:lstStyle/>
                    <a:p>
                      <a:r>
                        <a:rPr lang="ru-RU" dirty="0" smtClean="0"/>
                        <a:t>Иные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98,8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97,6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98,8</a:t>
                      </a:r>
                      <a:endParaRPr lang="ru-RU" dirty="0"/>
                    </a:p>
                  </a:txBody>
                  <a:tcPr/>
                </a:tc>
              </a:tr>
              <a:tr h="505181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14197,9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13830,0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97,4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920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перечисленных межбюджетных трансфертов местным бюджетам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2015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945644077"/>
              </p:ext>
            </p:extLst>
          </p:nvPr>
        </p:nvGraphicFramePr>
        <p:xfrm>
          <a:off x="413284" y="1196752"/>
          <a:ext cx="855120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504" y="3357868"/>
            <a:ext cx="611560" cy="338554"/>
          </a:xfrm>
          <a:prstGeom prst="rect">
            <a:avLst/>
          </a:prstGeom>
          <a:noFill/>
          <a:scene3d>
            <a:camera prst="orthographicFront">
              <a:rot lat="0" lon="1200000" rev="540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endParaRPr lang="ru-RU" sz="800" dirty="0" smtClean="0"/>
          </a:p>
          <a:p>
            <a:endParaRPr lang="ru-RU" sz="800" dirty="0"/>
          </a:p>
        </p:txBody>
      </p:sp>
      <p:sp>
        <p:nvSpPr>
          <p:cNvPr id="6" name="TextBox 5"/>
          <p:cNvSpPr txBox="1"/>
          <p:nvPr/>
        </p:nvSpPr>
        <p:spPr>
          <a:xfrm rot="5400000" flipV="1">
            <a:off x="-221091" y="2932854"/>
            <a:ext cx="1051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Млн</a:t>
            </a:r>
            <a:r>
              <a:rPr lang="ru-RU" sz="900" dirty="0" smtClean="0"/>
              <a:t>. </a:t>
            </a:r>
            <a:r>
              <a:rPr lang="ru-RU" sz="900" b="1" dirty="0" smtClean="0"/>
              <a:t>рублей</a:t>
            </a:r>
            <a:endParaRPr lang="ru-RU" sz="900" b="1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086647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и городским округам Чувашской Республики в 2015 году</a:t>
            </a:r>
            <a:endParaRPr lang="ru-RU" sz="2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algn="l" defTabSz="1466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3300" b="0" kern="1200" dirty="0"/>
          </a:p>
        </p:txBody>
      </p:sp>
      <p:sp>
        <p:nvSpPr>
          <p:cNvPr id="4" name="TextBox 3"/>
          <p:cNvSpPr txBox="1"/>
          <p:nvPr/>
        </p:nvSpPr>
        <p:spPr>
          <a:xfrm>
            <a:off x="6462108" y="1772816"/>
            <a:ext cx="2502024" cy="33085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Финансовая помощь муниципальным районам (городским округам) рассчитывается  в соответствии с методиками, установленными отдельными статьями Закона Чувашской Республики от 23 июля 2001 г. № 36 «О регулировании бюджетных правоотношений в Чувашской Республике»:  дотации на выравнивание бюджетной обеспеченности муниципальных районов (городских округов) – 13 статья, дотации на поддержку мер по обеспечению сбалансированности бюджетов муниципальных районов (городских округов) – 16 статья, дотации на выравнивание бюджетной обеспеченности поселений – статья 17.3 указанного закона.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8323023"/>
              </p:ext>
            </p:extLst>
          </p:nvPr>
        </p:nvGraphicFramePr>
        <p:xfrm>
          <a:off x="251521" y="1052737"/>
          <a:ext cx="6048671" cy="56243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057"/>
                <a:gridCol w="1032700"/>
                <a:gridCol w="811407"/>
                <a:gridCol w="885172"/>
                <a:gridCol w="1106464"/>
                <a:gridCol w="1917871"/>
              </a:tblGrid>
              <a:tr h="1334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№ п/п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Наименование муниципальных образований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Исполнено за </a:t>
                      </a:r>
                      <a:r>
                        <a:rPr lang="ru-RU" sz="800" u="none" strike="noStrike" dirty="0" smtClean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2015, </a:t>
                      </a:r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год тыс. рублей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3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Финансовая помощь -  всего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в том числе: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8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Дотации на выравнивание бюджетной обеспеченности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Дотации на поддержку мер по обеспечению сбалансированности бюджетов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Алатырский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53 308,8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16 399,2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23 582,1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13 327,5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Аликовский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61 067,3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12 137,3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34 680,1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14 249,9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Батыревский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85 831,0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21 099,0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34 629,5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30 102,5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Вурнарский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42 678,7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15 402,0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27 276,7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Ибресинский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60 387,8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12 285,9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27 613,5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20 488,4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Канашский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110 445,5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41 678,1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37 573,5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31 193,9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Козловский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36 648,8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19 819,7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16 829,1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Комсомольский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52 303,4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7 560,3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23 005,7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21 737,4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Красноармейский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14 645,8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2 472,9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12 172,9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Красночетайский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50 601,8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9 049,6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28 141,5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13 410,7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Марпосадский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52 715,2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1 808,8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31 520,6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19 385,8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Моргаушский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46 311,4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18 346,9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27 964,5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Порецкий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15 853,4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4 944,5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10 908,9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Урмарский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60 453,4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8 944,3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31 355,3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20 153,8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Цивильский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27 961,2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2 425,4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25 535,8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Чебоксарский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42 921,3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42 921,3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Шемуршинский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44 648,9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6 863,5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26 555,9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11 229,5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Шумерлинский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53 533,5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12 458,0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32 446,2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8 629,3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Ядринский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31 828,9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9 182,9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22 646,0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Яльчикский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45 516,4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3 095,1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26 757,2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15 664,1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Янтиковский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49 530,2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11 956,9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24 289,7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13 283,6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652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Итого по районам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1 039 192,7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165 336,0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454 745,1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419 111,6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г. Алатырь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17 227,7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10 038,3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7 189,4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г. Канаш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г. Новочебоксарск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53 352,7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53 352,7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г. Шумерля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16 033,9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12 874,4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3 159,5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г. Чебоксары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652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Итого по городам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86 614,3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76 265,4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10 348,9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0,0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  <a:tr h="15890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Всего: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1 125 807,0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241 601,4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465 094,0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  <a:latin typeface="Arial Cyr" panose="020B0604020202020204" pitchFamily="34" charset="0"/>
                          <a:cs typeface="Arial Cyr" panose="020B0604020202020204" pitchFamily="34" charset="0"/>
                        </a:rPr>
                        <a:t>419 111,6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4952" marR="4952" marT="4952" marB="0" anchor="ctr"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0795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7332" y="0"/>
            <a:ext cx="6493669" cy="980728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на республиканский бюджет Чувашской Республики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091355951"/>
              </p:ext>
            </p:extLst>
          </p:nvPr>
        </p:nvGraphicFramePr>
        <p:xfrm>
          <a:off x="126261" y="1028082"/>
          <a:ext cx="8939324" cy="574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8364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T:\ОБП\Лукин\Картинки\_jpg_14381558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813" y="3861048"/>
            <a:ext cx="3247885" cy="1926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Лукин\Картинки\100922378-173874853r.1910x1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861048"/>
            <a:ext cx="3096345" cy="2060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ET" pitchFamily="2" charset="0"/>
              </a:rPr>
              <a:t>Задачи</a:t>
            </a: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3715961977"/>
              </p:ext>
            </p:extLst>
          </p:nvPr>
        </p:nvGraphicFramePr>
        <p:xfrm>
          <a:off x="107504" y="1052736"/>
          <a:ext cx="892899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25023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:\ОБП\Лукин\Картинки\1316423172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14"/>
          <a:stretch/>
        </p:blipFill>
        <p:spPr bwMode="auto">
          <a:xfrm>
            <a:off x="6012160" y="1104606"/>
            <a:ext cx="3048832" cy="1776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:\ОБП\Лукин\Картинки\depositphotos_5378781-Money-under-magnifying-gla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06990"/>
            <a:ext cx="3048832" cy="1822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19846" y="1124744"/>
            <a:ext cx="3807332" cy="1368152"/>
          </a:xfrm>
          <a:prstGeom prst="roundRect">
            <a:avLst/>
          </a:prstGeom>
          <a:solidFill>
            <a:srgbClr val="FF99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Повышение эффективности расходования бюджетных средств</a:t>
            </a:r>
            <a:endParaRPr lang="ru-RU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99593" y="2852936"/>
            <a:ext cx="3816424" cy="10164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ET" pitchFamily="2" charset="0"/>
              </a:rPr>
              <a:t>контроль за эффективностью расходования средств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4048" y="2852936"/>
            <a:ext cx="3924436" cy="19442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TimesET" pitchFamily="2" charset="0"/>
              </a:rPr>
              <a:t>том числе за счет оценки достижения (или не достижения) заявленных целей, обоснованности испрашиваемых объемов финансирования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23512" y="5445224"/>
            <a:ext cx="3564396" cy="122413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установить </a:t>
            </a:r>
            <a:r>
              <a:rPr lang="ru-RU" b="1" dirty="0">
                <a:solidFill>
                  <a:prstClr val="black"/>
                </a:solidFill>
                <a:latin typeface="TimesET" pitchFamily="2" charset="0"/>
              </a:rPr>
              <a:t>ответственность за некачественную подготовку документации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9593" y="4509120"/>
            <a:ext cx="3816424" cy="1448291"/>
          </a:xfrm>
          <a:prstGeom prst="roundRect">
            <a:avLst/>
          </a:prstGeom>
          <a:solidFill>
            <a:srgbClr val="FFCC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выработать </a:t>
            </a:r>
            <a:r>
              <a:rPr lang="ru-RU" b="1" dirty="0">
                <a:solidFill>
                  <a:prstClr val="black"/>
                </a:solidFill>
                <a:latin typeface="TimesET" pitchFamily="2" charset="0"/>
              </a:rPr>
              <a:t>критерии оценки </a:t>
            </a:r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представляемой </a:t>
            </a:r>
            <a:r>
              <a:rPr lang="ru-RU" b="1" dirty="0">
                <a:solidFill>
                  <a:prstClr val="black"/>
                </a:solidFill>
                <a:latin typeface="TimesET" pitchFamily="2" charset="0"/>
              </a:rPr>
              <a:t>документации на предмет качества обоснования объемов бюджетных </a:t>
            </a:r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ассигнований</a:t>
            </a:r>
            <a:endParaRPr lang="ru-RU" b="1" dirty="0">
              <a:solidFill>
                <a:prstClr val="black"/>
              </a:solidFill>
              <a:latin typeface="TimesET" pitchFamily="2" charset="0"/>
            </a:endParaRPr>
          </a:p>
        </p:txBody>
      </p:sp>
      <p:pic>
        <p:nvPicPr>
          <p:cNvPr id="9" name="Picture 28" descr="D:\Pennie's documents\Images for TechEd06\Shapes_and_Graphics\Arrows\curved white arrow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887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0035" b="-179774"/>
          <a:stretch>
            <a:fillRect/>
          </a:stretch>
        </p:blipFill>
        <p:spPr bwMode="auto">
          <a:xfrm rot="8847654">
            <a:off x="1543243" y="1613342"/>
            <a:ext cx="1873065" cy="111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D:\Pennie's documents\Images for TechEd06\Shapes_and_Graphics\Arrows\curved white arrow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887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0035" b="-179774"/>
          <a:stretch>
            <a:fillRect/>
          </a:stretch>
        </p:blipFill>
        <p:spPr bwMode="auto">
          <a:xfrm rot="6425838">
            <a:off x="1059828" y="3447693"/>
            <a:ext cx="1051919" cy="11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8" descr="D:\Pennie's documents\Images for TechEd06\Shapes_and_Graphics\Arrows\curved white arrow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colorTemperature colorTemp="887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0035" b="-179774"/>
          <a:stretch>
            <a:fillRect/>
          </a:stretch>
        </p:blipFill>
        <p:spPr bwMode="auto">
          <a:xfrm rot="773682">
            <a:off x="2762386" y="5390402"/>
            <a:ext cx="2007018" cy="143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8" descr="D:\Pennie's documents\Images for TechEd06\Shapes_and_Graphics\Arrows\curved white arrow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887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0035" b="-179774"/>
          <a:stretch>
            <a:fillRect/>
          </a:stretch>
        </p:blipFill>
        <p:spPr bwMode="auto">
          <a:xfrm rot="7195832">
            <a:off x="5785459" y="4220305"/>
            <a:ext cx="1051919" cy="138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D:\Pennie's documents\Images for TechEd06\Shapes_and_Graphics\Arrows\curved white arrow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887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0035" b="-179774"/>
          <a:stretch>
            <a:fillRect/>
          </a:stretch>
        </p:blipFill>
        <p:spPr bwMode="auto">
          <a:xfrm rot="1360655">
            <a:off x="3952522" y="3460896"/>
            <a:ext cx="1051919" cy="11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485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237160" y="1607561"/>
            <a:ext cx="4495157" cy="11521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dirty="0" smtClean="0">
              <a:solidFill>
                <a:prstClr val="white"/>
              </a:solidFill>
            </a:endParaRPr>
          </a:p>
          <a:p>
            <a:pPr algn="ctr"/>
            <a:endParaRPr lang="ru-RU" sz="2500" dirty="0">
              <a:solidFill>
                <a:prstClr val="white"/>
              </a:solidFill>
            </a:endParaRPr>
          </a:p>
        </p:txBody>
      </p:sp>
      <p:pic>
        <p:nvPicPr>
          <p:cNvPr id="5124" name="Picture 4" descr="T:\ОБП\Лукин\4desktop_ru_Idealniy_proekt_1680_2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2780928"/>
            <a:ext cx="5346375" cy="214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T:\ОБП\Лукин\3d-person-blank-poster-161288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14"/>
          <a:stretch/>
        </p:blipFill>
        <p:spPr bwMode="auto">
          <a:xfrm>
            <a:off x="5298350" y="2626928"/>
            <a:ext cx="3672408" cy="244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627784" y="1634620"/>
            <a:ext cx="3676892" cy="8925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endParaRPr lang="ru-RU" b="1" dirty="0" smtClean="0">
              <a:solidFill>
                <a:prstClr val="black"/>
              </a:solidFill>
              <a:latin typeface="TimesET" pitchFamily="2" charset="0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ET" pitchFamily="2" charset="0"/>
              </a:rPr>
              <a:t>Обеспечение </a:t>
            </a:r>
            <a:r>
              <a:rPr lang="ru-RU" sz="2000" b="1" dirty="0">
                <a:solidFill>
                  <a:prstClr val="black"/>
                </a:solidFill>
                <a:latin typeface="TimesET" pitchFamily="2" charset="0"/>
              </a:rPr>
              <a:t>прозрачности общественных финансов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20478" y="3595308"/>
            <a:ext cx="3197297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ET" pitchFamily="2" charset="0"/>
              </a:rPr>
              <a:t>Внедрение практики инициативного бюджетирования </a:t>
            </a:r>
          </a:p>
        </p:txBody>
      </p:sp>
      <p:sp>
        <p:nvSpPr>
          <p:cNvPr id="8" name="Двойная стрелка влево/вправо 7"/>
          <p:cNvSpPr/>
          <p:nvPr/>
        </p:nvSpPr>
        <p:spPr>
          <a:xfrm>
            <a:off x="4139952" y="3660370"/>
            <a:ext cx="1656184" cy="504056"/>
          </a:xfrm>
          <a:prstGeom prst="leftRightArrow">
            <a:avLst>
              <a:gd name="adj1" fmla="val 50000"/>
              <a:gd name="adj2" fmla="val 7519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75354" y="3733807"/>
            <a:ext cx="224106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Открытость </a:t>
            </a:r>
            <a:r>
              <a:rPr lang="ru-RU" b="1" dirty="0">
                <a:solidFill>
                  <a:prstClr val="black"/>
                </a:solidFill>
                <a:latin typeface="TimesET" pitchFamily="2" charset="0"/>
              </a:rPr>
              <a:t>бюджетных данных</a:t>
            </a:r>
          </a:p>
        </p:txBody>
      </p:sp>
      <p:pic>
        <p:nvPicPr>
          <p:cNvPr id="11" name="Picture 2" descr="K:\Общая для обмена\Минфин\59771065-1329833085485477_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4554" y="1247521"/>
            <a:ext cx="1080120" cy="127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ОБП\Метелева\Картинки для презентации\Методолог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312" y="4869160"/>
            <a:ext cx="2819152" cy="182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686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7093" y="3717031"/>
            <a:ext cx="3792007" cy="284434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\\cap-home.cap.ru\home\MINFIN\Обмен\ОНПиПД\Ирек\6846805.wm_w_480.Отчетный перио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3454" y="1941043"/>
            <a:ext cx="3699039" cy="271209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cap-home.cap.ru\home\MINFIN\Обмен\ОНПиПД\Ирек\6846817.Партнеры организаци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21" y="4797152"/>
            <a:ext cx="2016712" cy="17642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Выгнутая вверх стрелка 21"/>
          <p:cNvSpPr/>
          <p:nvPr/>
        </p:nvSpPr>
        <p:spPr>
          <a:xfrm rot="1162758">
            <a:off x="5897202" y="1319769"/>
            <a:ext cx="1896803" cy="642799"/>
          </a:xfrm>
          <a:prstGeom prst="curved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Выгнутая вверх стрелка 20"/>
          <p:cNvSpPr/>
          <p:nvPr/>
        </p:nvSpPr>
        <p:spPr>
          <a:xfrm rot="20177653" flipH="1">
            <a:off x="1125747" y="1382637"/>
            <a:ext cx="1805713" cy="498012"/>
          </a:xfrm>
          <a:prstGeom prst="curved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Выгнутая вверх стрелка 15"/>
          <p:cNvSpPr/>
          <p:nvPr/>
        </p:nvSpPr>
        <p:spPr>
          <a:xfrm rot="14009341" flipH="1">
            <a:off x="667567" y="4130801"/>
            <a:ext cx="2111762" cy="617530"/>
          </a:xfrm>
          <a:prstGeom prst="curved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Выгнутая вверх стрелка 2"/>
          <p:cNvSpPr/>
          <p:nvPr/>
        </p:nvSpPr>
        <p:spPr>
          <a:xfrm rot="6169797">
            <a:off x="6224472" y="3810208"/>
            <a:ext cx="2254879" cy="642799"/>
          </a:xfrm>
          <a:prstGeom prst="curved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650" y="0"/>
            <a:ext cx="8388350" cy="981075"/>
          </a:xfrm>
        </p:spPr>
        <p:txBody>
          <a:bodyPr/>
          <a:lstStyle/>
          <a:p>
            <a:pPr>
              <a:defRPr/>
            </a:pPr>
            <a:r>
              <a:rPr lang="ru-RU" sz="4400" b="1" dirty="0" smtClean="0">
                <a:solidFill>
                  <a:schemeClr val="bg1"/>
                </a:solidFill>
                <a:latin typeface="TimesET" pitchFamily="2" charset="0"/>
              </a:rPr>
              <a:t>Задачи</a:t>
            </a:r>
            <a:endParaRPr lang="ru-RU" sz="4400" dirty="0">
              <a:latin typeface="TimesET" pitchFamily="2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39752" y="1052736"/>
            <a:ext cx="4536504" cy="864096"/>
          </a:xfrm>
          <a:prstGeom prst="roundRect">
            <a:avLst/>
          </a:prstGeom>
          <a:gradFill>
            <a:gsLst>
              <a:gs pos="0">
                <a:srgbClr val="FCFBA4"/>
              </a:gs>
              <a:gs pos="100000">
                <a:srgbClr val="FFFF66"/>
              </a:gs>
              <a:gs pos="0">
                <a:schemeClr val="bg1"/>
              </a:gs>
              <a:gs pos="64999">
                <a:srgbClr val="F0EBD5"/>
              </a:gs>
              <a:gs pos="100000">
                <a:srgbClr val="FBF9F2"/>
              </a:gs>
              <a:gs pos="100000">
                <a:srgbClr val="FFFF66"/>
              </a:gs>
            </a:gsLst>
            <a:lin ang="5400000" scaled="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/>
            <a:r>
              <a:rPr lang="ru-RU" sz="2400" b="1" dirty="0" smtClean="0">
                <a:solidFill>
                  <a:prstClr val="black"/>
                </a:solidFill>
                <a:latin typeface="TimesET" pitchFamily="2" charset="0"/>
              </a:rPr>
              <a:t>Сохранение и развитие налогового потенциала</a:t>
            </a:r>
            <a:endParaRPr lang="ru-RU" sz="2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69449" y="2222622"/>
            <a:ext cx="3623031" cy="149440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Сокращение теневой экономики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547938" y="4199275"/>
            <a:ext cx="4248472" cy="182858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b="1" dirty="0">
                <a:solidFill>
                  <a:prstClr val="black"/>
                </a:solidFill>
                <a:latin typeface="TimesET" pitchFamily="2" charset="0"/>
              </a:rPr>
              <a:t>Усиление </a:t>
            </a:r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взаимодействия администраций районов с территориальными налоговыми органами</a:t>
            </a:r>
            <a:endParaRPr lang="ru-RU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72905" y="2204864"/>
            <a:ext cx="3623031" cy="151216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b="1" dirty="0" smtClean="0">
                <a:solidFill>
                  <a:prstClr val="black"/>
                </a:solidFill>
                <a:latin typeface="TimesET" pitchFamily="2" charset="0"/>
              </a:rPr>
              <a:t>Усиление налогового администрирования</a:t>
            </a:r>
            <a:endParaRPr lang="ru-RU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662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T:\ОБП\IvNik\картинки\2015\неблагоприят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91400"/>
            <a:ext cx="2491019" cy="1091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T:\ОБП\Лукин\Картинки\УСН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2736"/>
            <a:ext cx="2520280" cy="1671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751" y="4882030"/>
            <a:ext cx="2619375" cy="1269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80920" cy="980728"/>
          </a:xfrm>
        </p:spPr>
        <p:txBody>
          <a:bodyPr/>
          <a:lstStyle/>
          <a:p>
            <a:r>
              <a:rPr lang="ru-RU" alt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 бюджетной политики в 2015 году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10"/>
          <p:cNvGrpSpPr/>
          <p:nvPr/>
        </p:nvGrpSpPr>
        <p:grpSpPr>
          <a:xfrm>
            <a:off x="179440" y="1124744"/>
            <a:ext cx="4376613" cy="1015553"/>
            <a:chOff x="2625308" y="-1611"/>
            <a:chExt cx="3551167" cy="1138055"/>
          </a:xfrm>
          <a:solidFill>
            <a:schemeClr val="accent2"/>
          </a:solidFill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625308" y="-1611"/>
              <a:ext cx="3551167" cy="113805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2797382" y="53944"/>
              <a:ext cx="3216751" cy="10269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введен "онлайн контроль" налоговых поступлений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Группа 13"/>
          <p:cNvGrpSpPr/>
          <p:nvPr/>
        </p:nvGrpSpPr>
        <p:grpSpPr>
          <a:xfrm>
            <a:off x="179512" y="2276872"/>
            <a:ext cx="4334512" cy="1080120"/>
            <a:chOff x="0" y="1932726"/>
            <a:chExt cx="4334512" cy="107187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0" y="1932726"/>
              <a:ext cx="4334512" cy="1071872"/>
            </a:xfrm>
            <a:prstGeom prst="round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52324" y="1985050"/>
              <a:ext cx="4229864" cy="967224"/>
            </a:xfrm>
            <a:prstGeom prst="rect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сформированы "информационные кейсы" налогоплательщиков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Группа 16"/>
          <p:cNvGrpSpPr/>
          <p:nvPr/>
        </p:nvGrpSpPr>
        <p:grpSpPr>
          <a:xfrm>
            <a:off x="4602980" y="1181016"/>
            <a:ext cx="4389145" cy="1167011"/>
            <a:chOff x="348318" y="829076"/>
            <a:chExt cx="4710518" cy="1945450"/>
          </a:xfrm>
          <a:solidFill>
            <a:schemeClr val="accent6"/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348318" y="829076"/>
              <a:ext cx="4710518" cy="194545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443287" y="924045"/>
              <a:ext cx="4520580" cy="17555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разработаны "дорожные карты" по оптимизации бюджетных расходов, увеличению собственных доходов 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Группа 19"/>
          <p:cNvGrpSpPr/>
          <p:nvPr/>
        </p:nvGrpSpPr>
        <p:grpSpPr>
          <a:xfrm>
            <a:off x="179512" y="3429000"/>
            <a:ext cx="4356548" cy="1008112"/>
            <a:chOff x="2105662" y="58143"/>
            <a:chExt cx="6225861" cy="2563058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105662" y="188473"/>
              <a:ext cx="6225861" cy="2432728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2178081" y="58143"/>
              <a:ext cx="5988349" cy="25630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применен инструмент "системного администрирования"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Группа 25"/>
          <p:cNvGrpSpPr/>
          <p:nvPr/>
        </p:nvGrpSpPr>
        <p:grpSpPr>
          <a:xfrm>
            <a:off x="4661875" y="2499257"/>
            <a:ext cx="4356548" cy="635349"/>
            <a:chOff x="0" y="2710335"/>
            <a:chExt cx="9139032" cy="2928819"/>
          </a:xfrm>
          <a:solidFill>
            <a:schemeClr val="accent3">
              <a:lumMod val="75000"/>
            </a:schemeClr>
          </a:solidFill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endParaRPr lang="ru-RU" sz="2000" b="1" dirty="0" smtClean="0">
                <a:solidFill>
                  <a:prstClr val="white"/>
                </a:solidFill>
                <a:latin typeface="TimesET" pitchFamily="2" charset="0"/>
              </a:endParaRP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реализованы кейсы: </a:t>
              </a: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 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29" name="Picture 3" descr="T:\ОБП\IvNik\картинки\2015\антик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4373" y="5014662"/>
            <a:ext cx="3544193" cy="1656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23"/>
          <p:cNvGrpSpPr/>
          <p:nvPr/>
        </p:nvGrpSpPr>
        <p:grpSpPr>
          <a:xfrm>
            <a:off x="4932040" y="3211602"/>
            <a:ext cx="4060085" cy="650818"/>
            <a:chOff x="0" y="2710335"/>
            <a:chExt cx="9139032" cy="2928819"/>
          </a:xfrm>
          <a:solidFill>
            <a:schemeClr val="accent3">
              <a:lumMod val="75000"/>
            </a:schemeClr>
          </a:solidFill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solidFill>
              <a:srgbClr val="92D05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"</a:t>
              </a:r>
              <a:r>
                <a:rPr lang="ru-RU" sz="2000" b="1" dirty="0">
                  <a:solidFill>
                    <a:prstClr val="white"/>
                  </a:solidFill>
                  <a:latin typeface="TimesET" pitchFamily="2" charset="0"/>
                </a:rPr>
                <a:t>качество </a:t>
              </a: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льгот" </a:t>
              </a:r>
            </a:p>
          </p:txBody>
        </p:sp>
      </p:grpSp>
      <p:grpSp>
        <p:nvGrpSpPr>
          <p:cNvPr id="9" name="Группа 30"/>
          <p:cNvGrpSpPr/>
          <p:nvPr/>
        </p:nvGrpSpPr>
        <p:grpSpPr>
          <a:xfrm>
            <a:off x="4932040" y="4506370"/>
            <a:ext cx="4055627" cy="659693"/>
            <a:chOff x="0" y="2710335"/>
            <a:chExt cx="9139032" cy="2928819"/>
          </a:xfrm>
          <a:solidFill>
            <a:srgbClr val="00B050"/>
          </a:solidFill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2000" b="1" dirty="0" smtClean="0">
                  <a:solidFill>
                    <a:prstClr val="white"/>
                  </a:solidFill>
                  <a:latin typeface="TimesET" pitchFamily="2" charset="0"/>
                </a:rPr>
                <a:t> "приоритет" </a:t>
              </a:r>
              <a:endParaRPr lang="ru-RU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Группа 33"/>
          <p:cNvGrpSpPr/>
          <p:nvPr/>
        </p:nvGrpSpPr>
        <p:grpSpPr>
          <a:xfrm>
            <a:off x="627050" y="4501140"/>
            <a:ext cx="3975930" cy="807822"/>
            <a:chOff x="2129918" y="262615"/>
            <a:chExt cx="6225861" cy="2579760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129918" y="262615"/>
              <a:ext cx="6225861" cy="243272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2273983" y="279317"/>
              <a:ext cx="5988349" cy="256305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</a:rPr>
                <a:t>внедрен контроль за уплатой налогов получателями государственной поддержки</a:t>
              </a:r>
            </a:p>
          </p:txBody>
        </p:sp>
      </p:grpSp>
      <p:grpSp>
        <p:nvGrpSpPr>
          <p:cNvPr id="11" name="Группа 36"/>
          <p:cNvGrpSpPr/>
          <p:nvPr/>
        </p:nvGrpSpPr>
        <p:grpSpPr>
          <a:xfrm>
            <a:off x="611560" y="5420804"/>
            <a:ext cx="4009384" cy="1248555"/>
            <a:chOff x="1642285" y="58140"/>
            <a:chExt cx="6689238" cy="398723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1642285" y="188472"/>
              <a:ext cx="6689238" cy="385689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762423" y="58140"/>
              <a:ext cx="6404006" cy="398723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>
                  <a:solidFill>
                    <a:schemeClr val="tx1"/>
                  </a:solidFill>
                </a:rPr>
                <a:t>условиями для предоставления налоговых льгот определены отсутствие задолженности по платежам в бюджеты и выплата  среднемесячной заработной платы не ниже двух МРОТ</a:t>
              </a:r>
            </a:p>
          </p:txBody>
        </p:sp>
      </p:grpSp>
      <p:grpSp>
        <p:nvGrpSpPr>
          <p:cNvPr id="14" name="Группа 39"/>
          <p:cNvGrpSpPr/>
          <p:nvPr/>
        </p:nvGrpSpPr>
        <p:grpSpPr>
          <a:xfrm>
            <a:off x="5580112" y="3907717"/>
            <a:ext cx="3438311" cy="529395"/>
            <a:chOff x="0" y="2710335"/>
            <a:chExt cx="9139032" cy="2928819"/>
          </a:xfrm>
          <a:solidFill>
            <a:schemeClr val="accent3">
              <a:lumMod val="75000"/>
            </a:schemeClr>
          </a:solidFill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solidFill>
              <a:srgbClr val="92D05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b="1" dirty="0" smtClean="0">
                  <a:solidFill>
                    <a:schemeClr val="tx1"/>
                  </a:solidFill>
                  <a:latin typeface="TimesET" pitchFamily="2" charset="0"/>
                </a:rPr>
                <a:t>отменены налоговые льготы не влияющие на предпринимательскую активность</a:t>
              </a:r>
            </a:p>
          </p:txBody>
        </p:sp>
      </p:grpSp>
      <p:grpSp>
        <p:nvGrpSpPr>
          <p:cNvPr id="17" name="Группа 42"/>
          <p:cNvGrpSpPr/>
          <p:nvPr/>
        </p:nvGrpSpPr>
        <p:grpSpPr>
          <a:xfrm>
            <a:off x="5580112" y="5285170"/>
            <a:ext cx="3456384" cy="736118"/>
            <a:chOff x="0" y="2710335"/>
            <a:chExt cx="9139032" cy="2928819"/>
          </a:xfrm>
          <a:solidFill>
            <a:srgbClr val="00B050"/>
          </a:solidFill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0" y="2710335"/>
              <a:ext cx="9139032" cy="292881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Скругленный прямоугольник 4"/>
            <p:cNvSpPr/>
            <p:nvPr/>
          </p:nvSpPr>
          <p:spPr>
            <a:xfrm>
              <a:off x="142973" y="2853308"/>
              <a:ext cx="8853086" cy="2642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b="1" dirty="0" smtClean="0">
                  <a:solidFill>
                    <a:prstClr val="white"/>
                  </a:solidFill>
                  <a:latin typeface="TimesET" pitchFamily="2" charset="0"/>
                </a:rPr>
                <a:t> </a:t>
              </a:r>
              <a:r>
                <a:rPr lang="ru-RU" sz="1200" b="1" dirty="0" smtClean="0">
                  <a:solidFill>
                    <a:schemeClr val="bg1"/>
                  </a:solidFill>
                  <a:latin typeface="TimesET" pitchFamily="2" charset="0"/>
                </a:rPr>
                <a:t>введены дополнительные льготы по малому и среднему бизнесу, а также организациям, привлекающим инвестиции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4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71600" y="285728"/>
            <a:ext cx="7458025" cy="428625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400" b="1" i="1" dirty="0" smtClean="0">
                <a:solidFill>
                  <a:prstClr val="white"/>
                </a:solidFill>
              </a:rPr>
              <a:t>Расходы по основным функциям государства</a:t>
            </a:r>
            <a:endParaRPr lang="ru-RU" sz="2400" b="1" i="1" dirty="0">
              <a:solidFill>
                <a:prstClr val="white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3" y="2000250"/>
            <a:ext cx="571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00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3357563"/>
            <a:ext cx="5000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3786188"/>
            <a:ext cx="500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14813"/>
            <a:ext cx="50006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4572000"/>
            <a:ext cx="500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5000625"/>
            <a:ext cx="5000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5429250"/>
            <a:ext cx="5000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5857875"/>
            <a:ext cx="500063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000250"/>
            <a:ext cx="50006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643188"/>
            <a:ext cx="500062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143250"/>
            <a:ext cx="5334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786188"/>
            <a:ext cx="5715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214438" y="1357313"/>
            <a:ext cx="7215187" cy="369887"/>
          </a:xfrm>
          <a:prstGeom prst="rect">
            <a:avLst/>
          </a:prstGeom>
          <a:ln w="19050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white"/>
                </a:solidFill>
                <a:cs typeface="Times New Roman" pitchFamily="18" charset="0"/>
              </a:rPr>
              <a:t>Расходы бюджета – выплачиваемые из бюджета денежные средства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71563" y="2071688"/>
            <a:ext cx="2500312" cy="2762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71563" y="2428875"/>
            <a:ext cx="2500312" cy="2762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1563" y="2786063"/>
            <a:ext cx="2500312" cy="615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Calibri"/>
                <a:cs typeface="+mn-cs"/>
              </a:rPr>
              <a:t>Пожарная безопасность, гражданская оборона, предупреждение </a:t>
            </a: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1563" y="3429000"/>
            <a:ext cx="2500312" cy="276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1071563" y="3786188"/>
            <a:ext cx="2500312" cy="276225"/>
          </a:xfrm>
          <a:prstGeom prst="rect">
            <a:avLst/>
          </a:prstGeom>
          <a:solidFill>
            <a:srgbClr val="FADAF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1071563" y="4214813"/>
            <a:ext cx="2500312" cy="2762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1071563" y="4572000"/>
            <a:ext cx="2500312" cy="276225"/>
          </a:xfrm>
          <a:prstGeom prst="rect">
            <a:avLst/>
          </a:prstGeom>
          <a:solidFill>
            <a:srgbClr val="50BCB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2" name="TextBox 69"/>
          <p:cNvSpPr txBox="1">
            <a:spLocks noChangeArrowheads="1"/>
          </p:cNvSpPr>
          <p:nvPr/>
        </p:nvSpPr>
        <p:spPr bwMode="auto">
          <a:xfrm>
            <a:off x="1071563" y="5000625"/>
            <a:ext cx="2500312" cy="276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71563" y="5500688"/>
            <a:ext cx="2500312" cy="2762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Здравоохранение</a:t>
            </a:r>
          </a:p>
        </p:txBody>
      </p:sp>
      <p:sp>
        <p:nvSpPr>
          <p:cNvPr id="34" name="Прямоугольник 72"/>
          <p:cNvSpPr>
            <a:spLocks noChangeArrowheads="1"/>
          </p:cNvSpPr>
          <p:nvPr/>
        </p:nvSpPr>
        <p:spPr bwMode="auto">
          <a:xfrm>
            <a:off x="1071563" y="5929313"/>
            <a:ext cx="2500312" cy="276225"/>
          </a:xfrm>
          <a:prstGeom prst="rect">
            <a:avLst/>
          </a:prstGeom>
          <a:solidFill>
            <a:srgbClr val="A65A6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572125" y="2071688"/>
            <a:ext cx="3143250" cy="276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  <a:cs typeface="+mn-cs"/>
              </a:rPr>
              <a:t>Физическая культура и спорт</a:t>
            </a:r>
          </a:p>
        </p:txBody>
      </p:sp>
      <p:sp>
        <p:nvSpPr>
          <p:cNvPr id="36" name="Прямоугольник 74"/>
          <p:cNvSpPr>
            <a:spLocks noChangeArrowheads="1"/>
          </p:cNvSpPr>
          <p:nvPr/>
        </p:nvSpPr>
        <p:spPr bwMode="auto">
          <a:xfrm>
            <a:off x="5572125" y="2643188"/>
            <a:ext cx="3143250" cy="28575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37" name="Прямоугольник 76"/>
          <p:cNvSpPr>
            <a:spLocks noChangeArrowheads="1"/>
          </p:cNvSpPr>
          <p:nvPr/>
        </p:nvSpPr>
        <p:spPr bwMode="auto">
          <a:xfrm>
            <a:off x="5572125" y="3143250"/>
            <a:ext cx="3071813" cy="461963"/>
          </a:xfrm>
          <a:prstGeom prst="rect">
            <a:avLst/>
          </a:prstGeom>
          <a:solidFill>
            <a:srgbClr val="D49E6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38" name="Прямоугольник 77"/>
          <p:cNvSpPr>
            <a:spLocks noChangeArrowheads="1"/>
          </p:cNvSpPr>
          <p:nvPr/>
        </p:nvSpPr>
        <p:spPr bwMode="auto">
          <a:xfrm>
            <a:off x="5572125" y="3786188"/>
            <a:ext cx="3143250" cy="64611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>
                <a:solidFill>
                  <a:prstClr val="black"/>
                </a:solidFill>
                <a:cs typeface="+mn-cs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</a:p>
        </p:txBody>
      </p:sp>
      <p:pic>
        <p:nvPicPr>
          <p:cNvPr id="42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2428875"/>
            <a:ext cx="5000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8926" y="4556051"/>
            <a:ext cx="2989457" cy="177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348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:\Общая для обмена\Минфин\imgpreview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81128"/>
            <a:ext cx="2232248" cy="221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4861" y="4264841"/>
            <a:ext cx="2206783" cy="1522927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735" y="1032164"/>
            <a:ext cx="8974761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  <a:buClr>
                <a:schemeClr val="tx1"/>
              </a:buClr>
            </a:pPr>
            <a:r>
              <a:rPr lang="ru-RU" sz="2600" b="1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Неделя финансовой грамотности в Чувашии</a:t>
            </a:r>
          </a:p>
        </p:txBody>
      </p:sp>
      <p:sp>
        <p:nvSpPr>
          <p:cNvPr id="10" name="Овал 9"/>
          <p:cNvSpPr/>
          <p:nvPr/>
        </p:nvSpPr>
        <p:spPr>
          <a:xfrm>
            <a:off x="4868862" y="1700808"/>
            <a:ext cx="3635896" cy="531820"/>
          </a:xfrm>
          <a:prstGeom prst="ellipse">
            <a:avLst/>
          </a:prstGeom>
          <a:solidFill>
            <a:srgbClr val="FFFF00">
              <a:alpha val="27843"/>
            </a:srgbClr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Инструменты: 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33453" y="2346014"/>
            <a:ext cx="4914380" cy="50405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i="1" dirty="0" smtClean="0">
                <a:solidFill>
                  <a:schemeClr val="tx1"/>
                </a:solidFill>
              </a:rPr>
              <a:t>Научно-практические конференции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29620" y="2941926"/>
            <a:ext cx="4914380" cy="48218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i="1" dirty="0">
                <a:solidFill>
                  <a:schemeClr val="tx1"/>
                </a:solidFill>
              </a:rPr>
              <a:t>Семинары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29620" y="3519538"/>
            <a:ext cx="4914380" cy="55500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b="1" i="1" dirty="0">
                <a:solidFill>
                  <a:schemeClr val="tx1"/>
                </a:solidFill>
              </a:rPr>
              <a:t>Открытые уроки с </a:t>
            </a:r>
            <a:r>
              <a:rPr lang="ru-RU" sz="1600" b="1" i="1" dirty="0" smtClean="0">
                <a:solidFill>
                  <a:schemeClr val="tx1"/>
                </a:solidFill>
              </a:rPr>
              <a:t>приглашением экспертов</a:t>
            </a:r>
            <a:endParaRPr lang="ru-RU" sz="1600" b="1" i="1" dirty="0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245996" y="4580342"/>
            <a:ext cx="3508552" cy="855122"/>
          </a:xfrm>
          <a:prstGeom prst="ellipse">
            <a:avLst/>
          </a:prstGeom>
          <a:solidFill>
            <a:srgbClr val="FFFF00">
              <a:alpha val="27843"/>
            </a:srgb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Результаты: 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09538" y="5675240"/>
            <a:ext cx="4536504" cy="892034"/>
          </a:xfrm>
          <a:prstGeom prst="roundRect">
            <a:avLst/>
          </a:prstGeom>
          <a:gradFill>
            <a:gsLst>
              <a:gs pos="62100">
                <a:srgbClr val="F7CAC1"/>
              </a:gs>
              <a:gs pos="22489">
                <a:srgbClr val="E5DB67"/>
              </a:gs>
              <a:gs pos="0">
                <a:srgbClr val="FFC000"/>
              </a:gs>
              <a:gs pos="43000">
                <a:schemeClr val="accent5">
                  <a:tint val="44000"/>
                  <a:satMod val="165000"/>
                </a:schemeClr>
              </a:gs>
              <a:gs pos="93000">
                <a:schemeClr val="accent5">
                  <a:tint val="15000"/>
                  <a:satMod val="165000"/>
                </a:schemeClr>
              </a:gs>
              <a:gs pos="100000">
                <a:schemeClr val="accent5">
                  <a:tint val="5000"/>
                  <a:satMod val="2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ru-RU" sz="1600" b="1" i="1" dirty="0">
                <a:solidFill>
                  <a:schemeClr val="tx1"/>
                </a:solidFill>
              </a:rPr>
              <a:t>Задействовано более </a:t>
            </a:r>
            <a:r>
              <a:rPr lang="ru-RU" sz="2200" b="1" i="1" dirty="0">
                <a:solidFill>
                  <a:srgbClr val="C00000"/>
                </a:solidFill>
              </a:rPr>
              <a:t>1000 </a:t>
            </a:r>
            <a:r>
              <a:rPr lang="ru-RU" altLang="ru-RU" sz="1600" b="1" i="1" dirty="0">
                <a:solidFill>
                  <a:srgbClr val="C00000"/>
                </a:solidFill>
              </a:rPr>
              <a:t>учебных заведений</a:t>
            </a:r>
            <a:r>
              <a:rPr lang="ru-RU" altLang="ru-RU" sz="1600" b="1" i="1" dirty="0">
                <a:solidFill>
                  <a:schemeClr val="tx1"/>
                </a:solidFill>
              </a:rPr>
              <a:t> высшего профессионально, среднего и начального образования </a:t>
            </a:r>
            <a:endParaRPr lang="ru-RU" sz="1600" b="1" i="1" dirty="0">
              <a:solidFill>
                <a:schemeClr val="tx1"/>
              </a:solidFill>
            </a:endParaRPr>
          </a:p>
        </p:txBody>
      </p:sp>
      <p:pic>
        <p:nvPicPr>
          <p:cNvPr id="20" name="Picture 5" descr="C:\Users\s.kuznetsova.MFCHR\Desktop\img_78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06464"/>
            <a:ext cx="2639215" cy="1758377"/>
          </a:xfrm>
          <a:prstGeom prst="rect">
            <a:avLst/>
          </a:prstGeom>
          <a:noFill/>
          <a:effectLst>
            <a:glow rad="2286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Общая для обмена\Минфин\галоч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3007" y="2390281"/>
            <a:ext cx="415521" cy="41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K:\Общая для обмена\Минфин\галоч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2016" y="2941926"/>
            <a:ext cx="396512" cy="3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K:\Общая для обмена\Минфин\галоч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7932" y="3610953"/>
            <a:ext cx="419858" cy="41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3667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.kuznetsova.MFCHR\Desktop\img_7803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5815" y="1469366"/>
            <a:ext cx="3737592" cy="255111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569" y="1126621"/>
            <a:ext cx="8896919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ctr">
              <a:spcBef>
                <a:spcPct val="50000"/>
              </a:spcBef>
              <a:buClr>
                <a:schemeClr val="tx1"/>
              </a:buClr>
            </a:pPr>
            <a:r>
              <a:rPr lang="ru-RU" sz="2600" b="1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Онлайн-уроки финансовой грамотности</a:t>
            </a:r>
          </a:p>
        </p:txBody>
      </p:sp>
      <p:pic>
        <p:nvPicPr>
          <p:cNvPr id="6" name="Picture 4" descr="C:\Users\s.kuznetsova.MFCHR\Desktop\img_7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4" y="4725144"/>
            <a:ext cx="2771800" cy="184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s.kuznetsova.MFCHR\Desktop\Фоторепортажи\онлайн-уроки\IMG_78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9444" y="4725144"/>
            <a:ext cx="2915816" cy="188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721456" y="1916832"/>
            <a:ext cx="3635896" cy="487613"/>
          </a:xfrm>
          <a:prstGeom prst="ellipse">
            <a:avLst/>
          </a:prstGeom>
          <a:solidFill>
            <a:srgbClr val="FFFF00">
              <a:alpha val="27843"/>
            </a:srgbClr>
          </a:soli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Темы: 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2492896"/>
            <a:ext cx="4914380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i="1" dirty="0"/>
              <a:t>«Что значит быть финансово грамотным и зачем это нужно</a:t>
            </a:r>
            <a:r>
              <a:rPr lang="ru-RU" b="1" i="1" dirty="0" smtClean="0"/>
              <a:t>»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214" y="3202952"/>
            <a:ext cx="4914380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i="1" dirty="0"/>
              <a:t>«Пять простых правил, чтобы не иметь проблем с долгами»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214" y="3880015"/>
            <a:ext cx="4914380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i="1" dirty="0"/>
              <a:t>«Основы инвестирования и биржа</a:t>
            </a:r>
            <a:r>
              <a:rPr lang="ru-RU" b="1" i="1" dirty="0" smtClean="0"/>
              <a:t>»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089276" y="4100526"/>
            <a:ext cx="3508552" cy="567090"/>
          </a:xfrm>
          <a:prstGeom prst="ellipse">
            <a:avLst/>
          </a:prstGeom>
          <a:solidFill>
            <a:srgbClr val="FFFF00">
              <a:alpha val="27843"/>
            </a:srgb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Результаты: </a:t>
            </a:r>
            <a:endParaRPr lang="ru-RU" sz="26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07496" y="4910285"/>
            <a:ext cx="4536504" cy="892034"/>
          </a:xfrm>
          <a:prstGeom prst="roundRect">
            <a:avLst/>
          </a:prstGeom>
          <a:gradFill>
            <a:gsLst>
              <a:gs pos="62100">
                <a:srgbClr val="F7CAC1"/>
              </a:gs>
              <a:gs pos="22489">
                <a:srgbClr val="E5DB67"/>
              </a:gs>
              <a:gs pos="0">
                <a:srgbClr val="FFC000"/>
              </a:gs>
              <a:gs pos="43000">
                <a:schemeClr val="accent5">
                  <a:tint val="44000"/>
                  <a:satMod val="165000"/>
                </a:schemeClr>
              </a:gs>
              <a:gs pos="93000">
                <a:schemeClr val="accent5">
                  <a:tint val="15000"/>
                  <a:satMod val="165000"/>
                </a:schemeClr>
              </a:gs>
              <a:gs pos="100000">
                <a:schemeClr val="accent5">
                  <a:tint val="5000"/>
                  <a:satMod val="250000"/>
                </a:schemeClr>
              </a:gs>
            </a:gsLst>
          </a:gradFill>
          <a:effectLst>
            <a:glow rad="139700">
              <a:schemeClr val="accent6">
                <a:satMod val="175000"/>
                <a:alpha val="40000"/>
              </a:schemeClr>
            </a:glow>
            <a:outerShdw blurRad="57150" dist="38100" dir="5400000" algn="ctr" rotWithShape="0">
              <a:schemeClr val="accent5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ru-RU" sz="1600" b="1" dirty="0" smtClean="0"/>
              <a:t>В течение 3 недель  курс был прослушан 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/>
              <a:t> </a:t>
            </a:r>
            <a:r>
              <a:rPr lang="ru-RU" sz="1900" b="1" dirty="0">
                <a:solidFill>
                  <a:srgbClr val="C00000"/>
                </a:solidFill>
              </a:rPr>
              <a:t>462 </a:t>
            </a:r>
            <a:r>
              <a:rPr lang="ru-RU" sz="1900" b="1" dirty="0" smtClean="0">
                <a:solidFill>
                  <a:srgbClr val="C00000"/>
                </a:solidFill>
              </a:rPr>
              <a:t>школами </a:t>
            </a:r>
            <a:r>
              <a:rPr lang="ru-RU" sz="1900" b="1" dirty="0" smtClean="0">
                <a:solidFill>
                  <a:schemeClr val="tx1"/>
                </a:solidFill>
              </a:rPr>
              <a:t>республики</a:t>
            </a:r>
            <a:endParaRPr lang="ru-RU" sz="1900" b="1" i="1" dirty="0"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405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Users\s.kuznetsova.MFCHR\Desktop\img_8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9106" y="5352208"/>
            <a:ext cx="2352974" cy="152916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.kuznetsova.MFCHR\Desktop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1361"/>
            <a:ext cx="7764976" cy="138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42516"/>
            <a:ext cx="2411760" cy="153885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7" name="Рисунок 6" descr="C:\Users\s.kuznetsova.MFCHR\Desktop\Новый рисунок (1).b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5586" y="2637960"/>
            <a:ext cx="3485531" cy="347398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323528" y="2664001"/>
            <a:ext cx="4968552" cy="936104"/>
          </a:xfrm>
          <a:prstGeom prst="roundRect">
            <a:avLst/>
          </a:prstGeom>
          <a:gradFill>
            <a:gsLst>
              <a:gs pos="41656">
                <a:srgbClr val="B8F8DC"/>
              </a:gs>
              <a:gs pos="40312">
                <a:srgbClr val="B7F8DB"/>
              </a:gs>
              <a:gs pos="37625">
                <a:srgbClr val="B4F7D9"/>
              </a:gs>
              <a:gs pos="32250">
                <a:srgbClr val="AEF5D6"/>
              </a:gs>
              <a:gs pos="21500">
                <a:srgbClr val="A2F1CF"/>
              </a:gs>
              <a:gs pos="0">
                <a:schemeClr val="accent4">
                  <a:tint val="70000"/>
                  <a:satMod val="130000"/>
                </a:schemeClr>
              </a:gs>
              <a:gs pos="43000">
                <a:schemeClr val="accent4">
                  <a:tint val="44000"/>
                  <a:satMod val="165000"/>
                </a:schemeClr>
              </a:gs>
              <a:gs pos="93000">
                <a:schemeClr val="accent4">
                  <a:tint val="15000"/>
                  <a:satMod val="165000"/>
                </a:schemeClr>
              </a:gs>
              <a:gs pos="100000">
                <a:schemeClr val="accent4">
                  <a:tint val="5000"/>
                  <a:satMod val="2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i="1" dirty="0" smtClean="0"/>
              <a:t>Были организованы учебные площадки, </a:t>
            </a:r>
            <a:r>
              <a:rPr lang="ru-RU" sz="1500" b="1" i="1" dirty="0"/>
              <a:t>как в школах и университетах – для учащихся, так и в наиболее доступных библиотеках города </a:t>
            </a:r>
            <a:r>
              <a:rPr lang="ru-RU" sz="1500" b="1" i="1" dirty="0" smtClean="0"/>
              <a:t>– для взрослого населения</a:t>
            </a:r>
            <a:endParaRPr lang="ru-RU" sz="1500" b="1" i="1" dirty="0"/>
          </a:p>
        </p:txBody>
      </p:sp>
      <p:sp>
        <p:nvSpPr>
          <p:cNvPr id="10" name="Овал 9"/>
          <p:cNvSpPr/>
          <p:nvPr/>
        </p:nvSpPr>
        <p:spPr>
          <a:xfrm>
            <a:off x="478899" y="3690724"/>
            <a:ext cx="2554234" cy="586752"/>
          </a:xfrm>
          <a:prstGeom prst="ellipse">
            <a:avLst/>
          </a:prstGeom>
          <a:solidFill>
            <a:srgbClr val="FFFF00">
              <a:alpha val="27843"/>
            </a:srgb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Результаты: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0602" y="4366368"/>
            <a:ext cx="5255584" cy="1230267"/>
          </a:xfrm>
          <a:prstGeom prst="roundRect">
            <a:avLst/>
          </a:prstGeom>
          <a:gradFill>
            <a:gsLst>
              <a:gs pos="62100">
                <a:srgbClr val="F7CAC1"/>
              </a:gs>
              <a:gs pos="22489">
                <a:srgbClr val="E5DB67"/>
              </a:gs>
              <a:gs pos="0">
                <a:srgbClr val="FFC000"/>
              </a:gs>
              <a:gs pos="43000">
                <a:schemeClr val="accent5">
                  <a:tint val="44000"/>
                  <a:satMod val="165000"/>
                </a:schemeClr>
              </a:gs>
              <a:gs pos="93000">
                <a:schemeClr val="accent5">
                  <a:tint val="15000"/>
                  <a:satMod val="165000"/>
                </a:schemeClr>
              </a:gs>
              <a:gs pos="100000">
                <a:schemeClr val="accent5">
                  <a:tint val="5000"/>
                  <a:satMod val="2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ru-RU" sz="1600" b="1" i="1" dirty="0" smtClean="0"/>
              <a:t>Приняли участие более </a:t>
            </a:r>
            <a:r>
              <a:rPr lang="ru-RU" sz="1900" b="1" i="1" dirty="0">
                <a:solidFill>
                  <a:srgbClr val="C00000"/>
                </a:solidFill>
              </a:rPr>
              <a:t>500 человек</a:t>
            </a:r>
            <a:r>
              <a:rPr lang="ru-RU" sz="1600" b="1" i="1" dirty="0"/>
              <a:t>, из которых </a:t>
            </a:r>
            <a:r>
              <a:rPr lang="ru-RU" b="1" i="1" dirty="0">
                <a:solidFill>
                  <a:srgbClr val="C00000"/>
                </a:solidFill>
              </a:rPr>
              <a:t>150</a:t>
            </a:r>
            <a:r>
              <a:rPr lang="ru-RU" sz="1600" b="1" i="1" dirty="0"/>
              <a:t> – школьники и студенты, остальные – пенсионеры, </a:t>
            </a:r>
            <a:r>
              <a:rPr lang="ru-RU" sz="1600" b="1" i="1" dirty="0" smtClean="0"/>
              <a:t>работающие </a:t>
            </a:r>
            <a:r>
              <a:rPr lang="ru-RU" sz="1600" b="1" i="1" dirty="0"/>
              <a:t>граждане малого достатка. </a:t>
            </a:r>
            <a:endParaRPr lang="ru-RU" sz="1600" b="1" i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s.kuznetsova.MFCHR\Desktop\Картинки\1283020954_chuvasg_ger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2175" y="1743620"/>
            <a:ext cx="768798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704856" cy="980728"/>
          </a:xfrm>
        </p:spPr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2459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7" t="8746" r="21612" b="4469"/>
          <a:stretch/>
        </p:blipFill>
        <p:spPr bwMode="auto">
          <a:xfrm>
            <a:off x="120366" y="1039977"/>
            <a:ext cx="3959187" cy="253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924"/>
            <a:ext cx="8352928" cy="43088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  <a:cs typeface="Arial Cyr" pitchFamily="34" charset="0"/>
              </a:rPr>
              <a:t>Повышение уровня открытости бюджетных данных</a:t>
            </a:r>
            <a:endParaRPr lang="ru-RU" sz="2200" b="1" dirty="0">
              <a:solidFill>
                <a:schemeClr val="bg1"/>
              </a:solidFill>
              <a:latin typeface="TimesET" pitchFamily="2" charset="0"/>
              <a:cs typeface="Arial Cyr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20366" y="4738041"/>
            <a:ext cx="3313342" cy="707183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</a:rPr>
              <a:t>Размещение </a:t>
            </a:r>
            <a:r>
              <a:rPr lang="ru-RU" sz="1400" b="1" dirty="0">
                <a:solidFill>
                  <a:prstClr val="black"/>
                </a:solidFill>
              </a:rPr>
              <a:t>информации о бюджете в </a:t>
            </a:r>
            <a:r>
              <a:rPr lang="ru-RU" sz="1400" b="1" dirty="0" smtClean="0">
                <a:solidFill>
                  <a:prstClr val="black"/>
                </a:solidFill>
              </a:rPr>
              <a:t>доступном </a:t>
            </a:r>
            <a:r>
              <a:rPr lang="ru-RU" sz="1400" b="1" dirty="0">
                <a:solidFill>
                  <a:prstClr val="black"/>
                </a:solidFill>
              </a:rPr>
              <a:t>для </a:t>
            </a:r>
            <a:r>
              <a:rPr lang="ru-RU" sz="1400" b="1" dirty="0" smtClean="0">
                <a:solidFill>
                  <a:prstClr val="black"/>
                </a:solidFill>
              </a:rPr>
              <a:t>граждан формате </a:t>
            </a:r>
          </a:p>
          <a:p>
            <a:pPr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</a:rPr>
              <a:t>«</a:t>
            </a:r>
            <a:r>
              <a:rPr lang="ru-RU" sz="1400" b="1" dirty="0">
                <a:solidFill>
                  <a:prstClr val="black"/>
                </a:solidFill>
              </a:rPr>
              <a:t>Бюджет для граждан</a:t>
            </a:r>
            <a:r>
              <a:rPr lang="ru-RU" sz="1400" b="1" dirty="0" smtClean="0">
                <a:solidFill>
                  <a:prstClr val="black"/>
                </a:solidFill>
              </a:rPr>
              <a:t>»</a:t>
            </a:r>
            <a:endParaRPr lang="ru-RU" sz="14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224663" y="1039976"/>
            <a:ext cx="4163761" cy="660832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t"/>
            <a:r>
              <a:rPr lang="ru-RU" sz="1300" b="1" dirty="0" smtClean="0">
                <a:solidFill>
                  <a:prstClr val="black"/>
                </a:solidFill>
              </a:rPr>
              <a:t>Рейтинг субъектов </a:t>
            </a:r>
            <a:r>
              <a:rPr lang="ru-RU" sz="1300" b="1" dirty="0">
                <a:solidFill>
                  <a:prstClr val="black"/>
                </a:solidFill>
              </a:rPr>
              <a:t>Российской Федерации по </a:t>
            </a:r>
            <a:r>
              <a:rPr lang="ru-RU" sz="1300" b="1" i="1" dirty="0">
                <a:solidFill>
                  <a:prstClr val="black"/>
                </a:solidFill>
              </a:rPr>
              <a:t>уровню открытости бюджетных данных </a:t>
            </a:r>
            <a:r>
              <a:rPr lang="ru-RU" sz="1300" b="1" dirty="0">
                <a:solidFill>
                  <a:prstClr val="black"/>
                </a:solidFill>
              </a:rPr>
              <a:t>за 2015 год</a:t>
            </a:r>
            <a:endParaRPr 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167321" y="1014646"/>
            <a:ext cx="0" cy="5760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6530" y="5445224"/>
            <a:ext cx="398685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solidFill>
                  <a:prstClr val="black"/>
                </a:solidFill>
                <a:cs typeface="+mn-cs"/>
              </a:rPr>
              <a:t>Согласно докладу Минфина России на Правительственной </a:t>
            </a:r>
            <a:r>
              <a:rPr lang="ru-RU" sz="1100" dirty="0">
                <a:solidFill>
                  <a:prstClr val="black"/>
                </a:solidFill>
                <a:cs typeface="+mn-cs"/>
              </a:rPr>
              <a:t>комиссии Российской Федерации по координации деятельности открытого правительства </a:t>
            </a:r>
            <a:r>
              <a:rPr lang="ru-RU" sz="1200" b="1" dirty="0">
                <a:solidFill>
                  <a:prstClr val="black"/>
                </a:solidFill>
                <a:cs typeface="+mn-cs"/>
              </a:rPr>
              <a:t>Чувашская </a:t>
            </a:r>
            <a:r>
              <a:rPr lang="ru-RU" sz="1200" b="1" dirty="0" smtClean="0">
                <a:solidFill>
                  <a:prstClr val="black"/>
                </a:solidFill>
                <a:cs typeface="+mn-cs"/>
              </a:rPr>
              <a:t>Республика вошла в число 9 регионов, обеспечивших лучшие практики подготовки бюджетов для граждан.</a:t>
            </a:r>
            <a:endParaRPr lang="ru-RU" sz="12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24663" y="3429000"/>
            <a:ext cx="4451793" cy="641710"/>
          </a:xfrm>
          <a:prstGeom prst="roundRect">
            <a:avLst/>
          </a:prstGeom>
          <a:gradFill flip="none" rotWithShape="1">
            <a:gsLst>
              <a:gs pos="0">
                <a:srgbClr val="33CC33">
                  <a:tint val="66000"/>
                  <a:satMod val="160000"/>
                </a:srgbClr>
              </a:gs>
              <a:gs pos="50000">
                <a:srgbClr val="33CC33">
                  <a:tint val="44500"/>
                  <a:satMod val="160000"/>
                </a:srgbClr>
              </a:gs>
              <a:gs pos="100000">
                <a:srgbClr val="33CC33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t"/>
            <a:r>
              <a:rPr lang="ru-RU" sz="1300" b="1" dirty="0" smtClean="0">
                <a:solidFill>
                  <a:prstClr val="black"/>
                </a:solidFill>
              </a:rPr>
              <a:t>Рейтинг субъектов </a:t>
            </a:r>
            <a:r>
              <a:rPr lang="ru-RU" sz="1300" b="1" dirty="0">
                <a:solidFill>
                  <a:prstClr val="black"/>
                </a:solidFill>
              </a:rPr>
              <a:t>Российской Федерации по </a:t>
            </a:r>
            <a:r>
              <a:rPr lang="ru-RU" sz="1300" b="1" i="1" dirty="0" smtClean="0">
                <a:solidFill>
                  <a:prstClr val="black"/>
                </a:solidFill>
              </a:rPr>
              <a:t>качеству управления региональными финансами </a:t>
            </a:r>
            <a:r>
              <a:rPr lang="ru-RU" sz="1300" b="1" dirty="0" smtClean="0">
                <a:solidFill>
                  <a:prstClr val="black"/>
                </a:solidFill>
              </a:rPr>
              <a:t>за 2014 </a:t>
            </a:r>
            <a:r>
              <a:rPr lang="ru-RU" sz="1300" b="1" dirty="0">
                <a:solidFill>
                  <a:prstClr val="black"/>
                </a:solidFill>
              </a:rPr>
              <a:t>год</a:t>
            </a:r>
            <a:endParaRPr lang="ru-RU" sz="1300" b="1" dirty="0">
              <a:solidFill>
                <a:prstClr val="black"/>
              </a:solidFill>
              <a:latin typeface="TimesET" pitchFamily="2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4510184"/>
              </p:ext>
            </p:extLst>
          </p:nvPr>
        </p:nvGraphicFramePr>
        <p:xfrm>
          <a:off x="4257640" y="1800371"/>
          <a:ext cx="3810000" cy="1215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5200"/>
                <a:gridCol w="787400"/>
                <a:gridCol w="787400"/>
              </a:tblGrid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Баллы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185,00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02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г. Севастополь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2647451"/>
              </p:ext>
            </p:extLst>
          </p:nvPr>
        </p:nvGraphicFramePr>
        <p:xfrm>
          <a:off x="4224660" y="4174410"/>
          <a:ext cx="4798898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1676"/>
                <a:gridCol w="1427222"/>
              </a:tblGrid>
              <a:tr h="48972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ysClr val="windowText" lastClr="000000"/>
                          </a:solidFill>
                        </a:rPr>
                        <a:t>Регионы с высоким качеством управления региональными финансами</a:t>
                      </a:r>
                      <a:endParaRPr lang="ru-RU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1DD5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ysClr val="windowText" lastClr="000000"/>
                          </a:solidFill>
                        </a:rPr>
                        <a:t>22</a:t>
                      </a:r>
                      <a:endParaRPr lang="ru-RU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1DD526"/>
                    </a:solidFill>
                  </a:tcPr>
                </a:tc>
              </a:tr>
              <a:tr h="48972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Регионы с надлежащим качеством управления региональными финансами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46</a:t>
                      </a:r>
                    </a:p>
                    <a:p>
                      <a:pPr algn="ctr"/>
                      <a:r>
                        <a:rPr lang="ru-RU" dirty="0" smtClean="0"/>
                        <a:t>Чувашская Республика</a:t>
                      </a:r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48972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Регионы с низким качеством управления региональными финансами</a:t>
                      </a:r>
                    </a:p>
                  </a:txBody>
                  <a:tcP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</a:tbl>
          </a:graphicData>
        </a:graphic>
      </p:graphicFrame>
      <p:sp>
        <p:nvSpPr>
          <p:cNvPr id="13" name="Скругленный прямоугольник 12"/>
          <p:cNvSpPr/>
          <p:nvPr/>
        </p:nvSpPr>
        <p:spPr>
          <a:xfrm>
            <a:off x="106530" y="3447856"/>
            <a:ext cx="3950344" cy="1133272"/>
          </a:xfrm>
          <a:prstGeom prst="roundRect">
            <a:avLst/>
          </a:prstGeom>
          <a:gradFill flip="none" rotWithShape="1">
            <a:gsLst>
              <a:gs pos="0">
                <a:srgbClr val="ECFA62">
                  <a:tint val="66000"/>
                  <a:satMod val="160000"/>
                </a:srgbClr>
              </a:gs>
              <a:gs pos="50000">
                <a:srgbClr val="ECFA62">
                  <a:tint val="44500"/>
                  <a:satMod val="160000"/>
                </a:srgbClr>
              </a:gs>
              <a:gs pos="100000">
                <a:srgbClr val="ECFA62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22300">
              <a:lnSpc>
                <a:spcPct val="8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prstClr val="black"/>
                </a:solidFill>
              </a:rPr>
              <a:t>Приказ Минфина России от 22.09.2015 № 145н «Об утверждении Методических рекомендаций по представлению бюджетов субъектов РФ и местных бюджетов и отчетов об их исполнении в доступной для граждан форме»</a:t>
            </a:r>
            <a:endParaRPr lang="ru-RU" sz="1400" b="1" i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987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7076" y="1043559"/>
            <a:ext cx="3382980" cy="25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68607"/>
            <a:ext cx="8867775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1196752"/>
            <a:ext cx="5400600" cy="1815882"/>
          </a:xfrm>
          <a:prstGeom prst="round1Rect">
            <a:avLst/>
          </a:prstGeom>
          <a:solidFill>
            <a:srgbClr val="9CD45E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cs typeface="+mn-cs"/>
              </a:rPr>
              <a:t>Публичные слушания по проектам законов о республиканском бюджете и годовом отчете об исполнении республиканского бюджета Чувашской Республики</a:t>
            </a:r>
          </a:p>
          <a:p>
            <a:pPr algn="just"/>
            <a:r>
              <a:rPr lang="ru-RU" sz="1600" i="1" dirty="0" smtClean="0">
                <a:solidFill>
                  <a:prstClr val="black"/>
                </a:solidFill>
                <a:cs typeface="+mn-cs"/>
              </a:rPr>
              <a:t>(Закон Чувашской Республики № 36 от 23.07.2001 «О регулировании бюджетных правоотношений в Чувашской Республике»)</a:t>
            </a:r>
            <a:endParaRPr lang="ru-RU" sz="1600" i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3338478"/>
            <a:ext cx="5400600" cy="830997"/>
          </a:xfrm>
          <a:prstGeom prst="round1Rect">
            <a:avLst/>
          </a:prstGeom>
          <a:solidFill>
            <a:srgbClr val="9CD45E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cs typeface="+mn-cs"/>
              </a:rPr>
              <a:t>Разделы «Форум», «Опрос для граждан» на сайте Министерства финансов Чувашской Республики </a:t>
            </a:r>
            <a:r>
              <a:rPr lang="en-US" sz="1600" dirty="0" smtClean="0">
                <a:solidFill>
                  <a:prstClr val="black"/>
                </a:solidFill>
                <a:cs typeface="+mn-cs"/>
              </a:rPr>
              <a:t>minfin.cap.ru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. </a:t>
            </a:r>
            <a:endParaRPr lang="en-US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4587413"/>
            <a:ext cx="5400600" cy="1077218"/>
          </a:xfrm>
          <a:prstGeom prst="round1Rect">
            <a:avLst/>
          </a:prstGeom>
          <a:solidFill>
            <a:srgbClr val="9CD45E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cs typeface="+mn-cs"/>
              </a:rPr>
              <a:t>Свои замечания и предложения можно направлять на 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электронную 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почту Министерства </a:t>
            </a:r>
            <a:r>
              <a:rPr lang="ru-RU" sz="1600" dirty="0">
                <a:solidFill>
                  <a:prstClr val="black"/>
                </a:solidFill>
                <a:cs typeface="+mn-cs"/>
              </a:rPr>
              <a:t>финансов Чувашской Республики </a:t>
            </a:r>
            <a:r>
              <a:rPr lang="en-US" sz="1600" dirty="0" smtClean="0">
                <a:solidFill>
                  <a:prstClr val="black"/>
                </a:solidFill>
                <a:cs typeface="+mn-cs"/>
                <a:hlinkClick r:id="rId4"/>
              </a:rPr>
              <a:t>finance@cap.ru</a:t>
            </a:r>
            <a:r>
              <a:rPr lang="ru-RU" sz="1600" dirty="0" smtClean="0">
                <a:solidFill>
                  <a:prstClr val="black"/>
                </a:solidFill>
                <a:cs typeface="+mn-cs"/>
              </a:rPr>
              <a:t> или обращаться по телефону 64-21-25</a:t>
            </a:r>
            <a:endParaRPr lang="en-US" sz="16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1250765"/>
            <a:ext cx="648072" cy="484632"/>
          </a:xfrm>
          <a:prstGeom prst="notchedRightArrow">
            <a:avLst/>
          </a:prstGeom>
          <a:solidFill>
            <a:srgbClr val="A4D76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4612154"/>
            <a:ext cx="648072" cy="484632"/>
          </a:xfrm>
          <a:prstGeom prst="notchedRightArrow">
            <a:avLst/>
          </a:prstGeom>
          <a:solidFill>
            <a:srgbClr val="A4D76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3338478"/>
            <a:ext cx="648072" cy="484632"/>
          </a:xfrm>
          <a:prstGeom prst="notchedRightArrow">
            <a:avLst/>
          </a:prstGeom>
          <a:solidFill>
            <a:srgbClr val="A4D76B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004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4931"/>
            <a:ext cx="7164288" cy="7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5445224"/>
            <a:ext cx="5616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64-21-00, 64-21-25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Факс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64-21-24</a:t>
            </a: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  <a:hlinkClick r:id="rId4"/>
              </a:rPr>
              <a:t>http://minfin.cap.ru</a:t>
            </a:r>
            <a:r>
              <a:rPr lang="en-US" sz="1300" dirty="0" smtClean="0">
                <a:solidFill>
                  <a:prstClr val="black"/>
                </a:solidFill>
                <a:cs typeface="+mn-cs"/>
                <a:hlinkClick r:id="rId4"/>
              </a:rPr>
              <a:t>/</a:t>
            </a:r>
            <a:endParaRPr lang="ru-RU" sz="13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>
                <a:solidFill>
                  <a:prstClr val="black"/>
                </a:solidFill>
                <a:cs typeface="+mn-cs"/>
              </a:rPr>
              <a:t>E-Mail: finance@cap.ru</a:t>
            </a:r>
            <a:endParaRPr lang="ru-RU" sz="13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6820" y="1721055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5026" y="2459719"/>
            <a:ext cx="7560840" cy="2979539"/>
          </a:xfrm>
          <a:prstGeom prst="roundRect">
            <a:avLst/>
          </a:prstGeom>
          <a:solidFill>
            <a:srgbClr val="A4D76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cs typeface="+mn-cs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cs typeface="+mn-cs"/>
              </a:rPr>
              <a:t>приема граждан:</a:t>
            </a:r>
            <a:endParaRPr lang="ru-RU" sz="1300" b="1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. С.А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Енилина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- 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министр финансов Чувашской Республики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первый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   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 2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Ф.Х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Муратова - первый заместитель министра финансов Чувашской Республики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второй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3.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С.А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. Иванова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третий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часов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  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 4. В.Н. Иванов  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четвертый </a:t>
            </a:r>
            <a:r>
              <a:rPr lang="ru-RU" sz="1300" i="1" dirty="0">
                <a:solidFill>
                  <a:prstClr val="black"/>
                </a:solidFill>
                <a:cs typeface="+mn-cs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cs typeface="+mn-cs"/>
              </a:rPr>
              <a:t>часов</a:t>
            </a:r>
            <a:endParaRPr lang="ru-RU" sz="1300" i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385292" y="1830691"/>
            <a:ext cx="464380" cy="391725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75</a:t>
            </a:fld>
            <a:endParaRPr lang="ru-RU" dirty="0"/>
          </a:p>
        </p:txBody>
      </p:sp>
      <p:sp>
        <p:nvSpPr>
          <p:cNvPr id="15" name="Нашивка 14"/>
          <p:cNvSpPr/>
          <p:nvPr/>
        </p:nvSpPr>
        <p:spPr>
          <a:xfrm>
            <a:off x="393135" y="5460523"/>
            <a:ext cx="464380" cy="391725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93135" y="2613356"/>
            <a:ext cx="464380" cy="391725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688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Рисунок 39" descr="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13" y="4187825"/>
            <a:ext cx="8445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Рисунок 39" descr="7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13" y="4203700"/>
            <a:ext cx="8445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1538" y="285728"/>
            <a:ext cx="7500990" cy="396044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25000">
                <a:srgbClr val="FFC000"/>
              </a:gs>
              <a:gs pos="71000">
                <a:srgbClr val="C00000"/>
              </a:gs>
              <a:gs pos="100000">
                <a:srgbClr val="4D0808"/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endParaRPr lang="ru-RU" sz="2600" b="1" i="1" dirty="0" smtClean="0">
              <a:solidFill>
                <a:prstClr val="white"/>
              </a:solidFill>
            </a:endParaRP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600" b="1" i="1" dirty="0" smtClean="0">
                <a:solidFill>
                  <a:prstClr val="white"/>
                </a:solidFill>
              </a:rPr>
              <a:t>Государственный долг</a:t>
            </a:r>
          </a:p>
          <a:p>
            <a:pPr>
              <a:spcBef>
                <a:spcPct val="20000"/>
              </a:spcBef>
              <a:buFont typeface="Arial" charset="0"/>
              <a:buNone/>
              <a:defRPr/>
            </a:pPr>
            <a:endParaRPr lang="ru-RU" sz="2600" b="1" i="1" dirty="0" smtClean="0">
              <a:solidFill>
                <a:prstClr val="white"/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1187"/>
            <a:ext cx="3419872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9552" y="1268760"/>
            <a:ext cx="7872445" cy="646113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</a:rPr>
              <a:t>Государственный долг - это долговые обязательства бюджета, выраженные в валюте Российской Федерации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551" y="3153167"/>
            <a:ext cx="7872446" cy="36988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white"/>
                </a:solidFill>
                <a:latin typeface="Calibri"/>
                <a:cs typeface="+mn-cs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71390" y="3581625"/>
            <a:ext cx="4191402" cy="2825700"/>
            <a:chOff x="2936230" y="2890313"/>
            <a:chExt cx="2680633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510696" y="2919723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prstClr val="white"/>
                  </a:solidFill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519101" y="3572780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519101" y="4257735"/>
              <a:ext cx="2071702" cy="57150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545161" y="4929198"/>
              <a:ext cx="2071702" cy="71438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dirty="0">
                  <a:solidFill>
                    <a:prstClr val="white"/>
                  </a:solidFill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prstClr val="white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6874" y="3919669"/>
              <a:ext cx="2570791" cy="512080"/>
              <a:chOff x="1814470" y="3079116"/>
              <a:chExt cx="5643949" cy="512081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708604" y="3302078"/>
                <a:ext cx="427306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82970" y="3291573"/>
                <a:ext cx="428312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8194" y="2132856"/>
            <a:ext cx="789007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prstClr val="white"/>
                </a:solidFill>
                <a:latin typeface="Calibri"/>
                <a:cs typeface="+mn-cs"/>
              </a:rPr>
              <a:t>Поскольку бюджет </a:t>
            </a:r>
            <a:r>
              <a:rPr lang="ru-RU" sz="1600" dirty="0" smtClean="0">
                <a:solidFill>
                  <a:prstClr val="white"/>
                </a:solidFill>
                <a:latin typeface="Calibri"/>
                <a:cs typeface="+mn-cs"/>
              </a:rPr>
              <a:t>Чувашской Республики формируется </a:t>
            </a:r>
            <a:r>
              <a:rPr lang="ru-RU" sz="1600" dirty="0">
                <a:solidFill>
                  <a:prstClr val="white"/>
                </a:solidFill>
                <a:latin typeface="Calibri"/>
                <a:cs typeface="+mn-cs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690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59313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b="1" dirty="0" smtClean="0">
                <a:solidFill>
                  <a:schemeClr val="bg1"/>
                </a:solidFill>
                <a:latin typeface="TimesET" pitchFamily="2" charset="0"/>
              </a:rPr>
              <a:t>Риски и проблемы в сфере бюджетной политики Чувашской Республики</a:t>
            </a:r>
            <a:endParaRPr lang="ru-RU" sz="2200" b="1" dirty="0">
              <a:solidFill>
                <a:schemeClr val="bg1"/>
              </a:solidFill>
              <a:latin typeface="TimesET" pitchFamily="2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052736"/>
            <a:ext cx="6192688" cy="18722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Ухудшение условий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функционирования экономики приводит к замедлению роста или снижению доходов бюджетов, а расходные обязательства сохраняются практически на прежнем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уровне. Дефицит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угрозой выполнения социальных обязательств государства и для его преодоления применяются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мобилизации доходов и оптимизации использования бюджетных средств, направленные на обеспечение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баланса.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83768" y="3130772"/>
            <a:ext cx="6489104" cy="25304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Когда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привлечения традиционных доходных источников (налоги, сборы, отчисления и др.) и сокращения расходов исчерпаны, на покрытие дефицита бюджета направляются заемные средства. </a:t>
            </a:r>
            <a:endParaRPr lang="ru-RU" sz="1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Формирование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механизма заимствований, позволяющего привлекать дополнительные ресурсы при минимальных издержках, - суть долговой политики региона, нацеленной, прежде всего, на преодоление дефицитности бюджета и достижение его сбалансированности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Вытекающая из этого задача – сокращение государственного долга Чувашской Республики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733256"/>
            <a:ext cx="5616624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Проведение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стабильности.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2736"/>
            <a:ext cx="2332230" cy="186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5730962"/>
      </p:ext>
    </p:extLst>
  </p:cSld>
  <p:clrMapOvr>
    <a:masterClrMapping/>
  </p:clrMapOvr>
</p:sld>
</file>

<file path=ppt/theme/theme1.xml><?xml version="1.0" encoding="utf-8"?>
<a:theme xmlns:a="http://schemas.openxmlformats.org/drawingml/2006/main" name="Исполнение на 01.0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 marL="0" marR="0" indent="0" algn="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kern="1200" cap="none" spc="0" normalizeH="0" baseline="0" noProof="0" smtClean="0">
            <a:ln>
              <a:noFill/>
            </a:ln>
            <a:solidFill>
              <a:schemeClr val="bg2">
                <a:lumMod val="75000"/>
              </a:schemeClr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Исполнение на 01.06</Template>
  <TotalTime>17261</TotalTime>
  <Words>7086</Words>
  <Application>Microsoft Office PowerPoint</Application>
  <PresentationFormat>Экран (4:3)</PresentationFormat>
  <Paragraphs>1687</Paragraphs>
  <Slides>75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75</vt:i4>
      </vt:variant>
    </vt:vector>
  </HeadingPairs>
  <TitlesOfParts>
    <vt:vector size="79" baseType="lpstr">
      <vt:lpstr>Исполнение на 01.06</vt:lpstr>
      <vt:lpstr>1_Тема Office</vt:lpstr>
      <vt:lpstr>Тема Office</vt:lpstr>
      <vt:lpstr>2_Тема Office</vt:lpstr>
      <vt:lpstr>Бюджет для граждан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Риски и проблемы в сфере бюджетной политики Чувашской Республики</vt:lpstr>
      <vt:lpstr>Меры, принимаемые в Чувашской Республике для минимизации основных бюджетных рисков и преодоления проблем в бюджетной сфере</vt:lpstr>
      <vt:lpstr>Основные параметры исполнения консолидированного и республиканского бюджетов Чувашской Республики за 2015 год</vt:lpstr>
      <vt:lpstr>Динамика доходов и расходов республиканского бюджета Чувашской Республики за 2013—2016 годы</vt:lpstr>
      <vt:lpstr>Доходы республиканского бюджета  Чувашской Республики в 2015 году</vt:lpstr>
      <vt:lpstr>Исполнение республиканского бюджета по собственным доходам в 2015 году</vt:lpstr>
      <vt:lpstr>Безвозмездные поступления в 2015 году</vt:lpstr>
      <vt:lpstr>Налоговые и неналоговые доходы консолидированного бюджета</vt:lpstr>
      <vt:lpstr>Выпадающие доходы республиканского бюджета Чувашской Республики в связи с предоставлением налоговых льгот</vt:lpstr>
      <vt:lpstr>Поступление налоговых доходов в республиканский бюджет Чувашской Республики в 2015 году</vt:lpstr>
      <vt:lpstr>Расходы республиканского бюджета  Чувашской Республики в 2015 году</vt:lpstr>
      <vt:lpstr>Расходные полномочия Чувашской Республики за 2015 год</vt:lpstr>
      <vt:lpstr>Расходы республиканского бюджета Чувашской Республики за 2013—2015 годы</vt:lpstr>
      <vt:lpstr>Расходы консолидированного бюджета  Чувашской Республики  на реальный сектор экономики</vt:lpstr>
      <vt:lpstr>Реализация Указов Президента Российской Федерации от 7 мая 2012 года в 2015 году</vt:lpstr>
      <vt:lpstr>Динамика средней заработной платы работников учреждений в социальной сфере, для которых предусматривается выход на эффективный контракт</vt:lpstr>
      <vt:lpstr>Слайд 25</vt:lpstr>
      <vt:lpstr>Программно-целевой метод планирования в Чувашской Республике</vt:lpstr>
      <vt:lpstr>Итоги реализации государственной программы «Управление общественными финансами и государственным долгом Чувашской Республики» за 2015 год</vt:lpstr>
      <vt:lpstr>Итоги реализации государственной программы «Развитие потенциала государственного управления» за 2015 год</vt:lpstr>
      <vt:lpstr>Расходы на реализацию государственной программы Чувашской Республики «Развитие здравоохранения» на 2013-2020 годы,  млн. рублей</vt:lpstr>
      <vt:lpstr>Государственная программа Чувашской Республики «Развитие здравоохранения» на 2013-2020 годы </vt:lpstr>
      <vt:lpstr>Сведения о расходах на здравоохранение на 2015 год с учетом средств территориального фонда обязательного медицинского страхования </vt:lpstr>
      <vt:lpstr>Государственная программа Чувашской Республики "Развитие образования" </vt:lpstr>
      <vt:lpstr>Слайд 33</vt:lpstr>
      <vt:lpstr>Расходы на реализацию государственной программы Чувашской Республики "Содействие занятости населения" </vt:lpstr>
      <vt:lpstr>Слайд 35</vt:lpstr>
      <vt:lpstr>Слайд 36</vt:lpstr>
      <vt:lpstr>Слайд 37</vt:lpstr>
      <vt:lpstr>Слайд 38</vt:lpstr>
      <vt:lpstr>Основные меры социальной поддержки детей и семей, имеющих детей, в 2015 году  выплата ежемесячного пособия на ребенка – 86 981 получателей  ежемесячные денежные выплаты, назначаемые в случае рождения (усыновления) третьего ребенка или последующих детей до достижения ребенком возраста трех лет – 6 244 получателей  выплата государственных пособий лицам, не подлежащим обязательному страхованию на случай временной нетрудоспособности и в связи с материнством, и лицам, уволенным в связи с ликвидацией организаций – 18 884 тыс. получателей  выплата единовременного пособия беременной жене военнослужащего, проходящего военную службу по призыву, а также ежемесячного пособия на ребенка военнослужащего, проходящего военную службу по призыву – 67 получателей  единовременное пособие при всех формах устройства детей, лишенных родительского попечения, в семью -  390 получателей  единовременное пособие при передаче ребенка на воспитание в семью гражданам, усыновившим (удочерившим) ребенка на территории субъекта Российской Федерации – 53 получателей  государственная поддержка семей, имеющих детей, в виде республиканского материнского семейного капитала – 869 семей  выплаты приемной семье на содержание подопечных детей – 1 283 семьи  выплаты опекунам (попечителям) на содержание подопечных детей – 1 482 семьи  мероприятия по проведению оздоровительной кампании детей – 8 411 детей   </vt:lpstr>
      <vt:lpstr>Доля населения с денежными доходами ниже величины прожиточного минимума в общей численности населения Чувашской Республики, в %</vt:lpstr>
      <vt:lpstr>Расходы на реализацию государственной программы Чувашской Республики «Развитие культуры и туризма» на 2014-2020 годы</vt:lpstr>
      <vt:lpstr>Слайд 42</vt:lpstr>
      <vt:lpstr>Расходы на реализацию государственной программы Чувашской Республики «Развитие физической культуры и спорта » на 2014-2020 годы</vt:lpstr>
      <vt:lpstr>Слайд 44</vt:lpstr>
      <vt:lpstr>Слайд 45</vt:lpstr>
      <vt:lpstr>Слайд 46</vt:lpstr>
      <vt:lpstr>Обеспечение безопасности населения в 2015 году</vt:lpstr>
      <vt:lpstr>Обеспечение безопасности населения в 2015 году</vt:lpstr>
      <vt:lpstr>Государственная программа Чувашской Республики «Развитие потенциала природно-сырьевых ресурсов и повышение экологической безопасности» на 2014-2020 годы </vt:lpstr>
      <vt:lpstr>Государственная программа Чувашской Республики «Развитие потенциала природно-сырьевых ресурсов и повышение экологической безопасности» на 2014-2020 годы </vt:lpstr>
      <vt:lpstr>Подпрограммы «Пассажирский транспорт», «Развитие навигационной инфраструктуры с использованием системы ГЛОНАСС на транспорте», «Расширение использования природного газа в качестве моторного топлива» государственной программы Чувашской Республики «Развитие транспортной системы Чувашской Республики»</vt:lpstr>
      <vt:lpstr>С В Е Д Е Н И Я  о достижении значений показателей (индикаторов) государственной программы Чувашской Республики «Развитие транспортной системы Чувашской Республики»</vt:lpstr>
      <vt:lpstr>Государственная программа развития сельского хозяйства и регулирования рынков сельскохозяйственной продукции, сырья и продовольствия на 2013-2020 годы</vt:lpstr>
      <vt:lpstr>Выполнение целевых индикаторов и показателей  эффективности реализации мероприятий Государственной программы развития сельского хозяйства и регулирования рынков сельскохозяйственной продукции, сырья и продовольствия на 2013-2020 годы</vt:lpstr>
      <vt:lpstr>Расходы на поддержку дорожного хозяйства  Чувашской Республики</vt:lpstr>
      <vt:lpstr>Развитие строительной отрасли в 2015 году</vt:lpstr>
      <vt:lpstr>Республиканская программа капитального ремонта общего имущества в многоквартирных домах, расположенных на территории Чувашской Республики, на 2014-2043 годы</vt:lpstr>
      <vt:lpstr>Общественно значимые проекты    Республиканская адресная программа «Переселение граждан из аварийного жилищного фонда, расположенного на территории Чувашской Республики» на 2013-2017 годы</vt:lpstr>
      <vt:lpstr>Общественно значимые проекты   </vt:lpstr>
      <vt:lpstr>Общественно значимые проекты   </vt:lpstr>
      <vt:lpstr>Информация  о предоставлении межбюджетных трансфертов  местным бюджетам за 2015 год</vt:lpstr>
      <vt:lpstr>Объем перечисленных межбюджетных трансфертов местным бюджетам за 2015 год</vt:lpstr>
      <vt:lpstr>Финансовая помощь муниципальным районам и городским округам Чувашской Республики в 2015 году</vt:lpstr>
      <vt:lpstr>Уровень долговой нагрузки на республиканский бюджет Чувашской Республики</vt:lpstr>
      <vt:lpstr>Задачи</vt:lpstr>
      <vt:lpstr>Задачи</vt:lpstr>
      <vt:lpstr>Задачи</vt:lpstr>
      <vt:lpstr>Задачи</vt:lpstr>
      <vt:lpstr>Результаты бюджетной политики в 2015 году</vt:lpstr>
      <vt:lpstr>Повышение финансовой грамотности населения</vt:lpstr>
      <vt:lpstr>Повышение финансовой грамотности населения</vt:lpstr>
      <vt:lpstr>Повышение финансовой грамотности населения</vt:lpstr>
      <vt:lpstr>Повышение уровня открытости бюджетных данных</vt:lpstr>
      <vt:lpstr>Участие граждан в обсуждении бюджетных вопросов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Ярухин Алексей Владимирович</dc:creator>
  <cp:lastModifiedBy>1</cp:lastModifiedBy>
  <cp:revision>937</cp:revision>
  <cp:lastPrinted>2016-04-27T14:16:32Z</cp:lastPrinted>
  <dcterms:created xsi:type="dcterms:W3CDTF">2014-07-01T06:14:49Z</dcterms:created>
  <dcterms:modified xsi:type="dcterms:W3CDTF">2016-06-29T11:10:56Z</dcterms:modified>
</cp:coreProperties>
</file>