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21.xml" ContentType="application/vnd.openxmlformats-officedocument.drawingml.chartshapes+xml"/>
  <Override PartName="/ppt/charts/chart24.xml" ContentType="application/vnd.openxmlformats-officedocument.drawingml.chart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332" r:id="rId2"/>
    <p:sldMasterId id="2147484344" r:id="rId3"/>
  </p:sldMasterIdLst>
  <p:notesMasterIdLst>
    <p:notesMasterId r:id="rId18"/>
  </p:notesMasterIdLst>
  <p:handoutMasterIdLst>
    <p:handoutMasterId r:id="rId19"/>
  </p:handoutMasterIdLst>
  <p:sldIdLst>
    <p:sldId id="753" r:id="rId4"/>
    <p:sldId id="760" r:id="rId5"/>
    <p:sldId id="764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97" r:id="rId14"/>
    <p:sldId id="788" r:id="rId15"/>
    <p:sldId id="789" r:id="rId16"/>
    <p:sldId id="798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70C0"/>
    <a:srgbClr val="FF0000"/>
    <a:srgbClr val="FFFF99"/>
    <a:srgbClr val="CCFFCC"/>
    <a:srgbClr val="00FFFF"/>
    <a:srgbClr val="FF66FF"/>
    <a:srgbClr val="00B0F0"/>
    <a:srgbClr val="E6B9B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400" autoAdjust="0"/>
  </p:normalViewPr>
  <p:slideViewPr>
    <p:cSldViewPr>
      <p:cViewPr varScale="1">
        <p:scale>
          <a:sx n="106" d="100"/>
          <a:sy n="106" d="100"/>
        </p:scale>
        <p:origin x="-18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6939524258656"/>
          <c:y val="1.3710966216314549E-2"/>
          <c:w val="0.54987279140095013"/>
          <c:h val="0.831875513544193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Исполнено на 01.04.2015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Расходы</c:v>
                </c:pt>
                <c:pt idx="1">
                  <c:v>Безвозмездные поступления</c:v>
                </c:pt>
                <c:pt idx="2">
                  <c:v>Налоговые и неналоговые доходы</c:v>
                </c:pt>
                <c:pt idx="3">
                  <c:v>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8248.7999999999993</c:v>
                </c:pt>
                <c:pt idx="1">
                  <c:v>4208</c:v>
                </c:pt>
                <c:pt idx="2">
                  <c:v>4476.2</c:v>
                </c:pt>
                <c:pt idx="3">
                  <c:v>8684.2000000000007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25923328"/>
        <c:axId val="125924864"/>
      </c:barChart>
      <c:catAx>
        <c:axId val="12592332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5924864"/>
        <c:crosses val="autoZero"/>
        <c:auto val="1"/>
        <c:lblAlgn val="ctr"/>
        <c:lblOffset val="0"/>
        <c:noMultiLvlLbl val="0"/>
      </c:catAx>
      <c:valAx>
        <c:axId val="125924864"/>
        <c:scaling>
          <c:orientation val="minMax"/>
          <c:max val="10000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125923328"/>
        <c:crosses val="autoZero"/>
        <c:crossBetween val="between"/>
        <c:minorUnit val="1000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197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09156373043157"/>
          <c:y val="2.8993068018959869E-2"/>
          <c:w val="0.74000744492180459"/>
          <c:h val="0.917206960136334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77442361130759E-4"/>
                  <c:y val="-2.873057394777203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75055244164983E-4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54977071864594E-3"/>
                  <c:y val="-2.48161388155231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87144955351548E-3"/>
                  <c:y val="-7.256347988981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143980944013353E-4"/>
                  <c:y val="-4.735832625150954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142466331467758E-3"/>
                  <c:y val="-4.437399997820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176107965592131E-3"/>
                  <c:y val="-7.0150935610328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63476256863918E-3"/>
                  <c:y val="2.43407298178990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562475697309394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834210601189288E-3"/>
                  <c:y val="-4.2937148397652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4405354653313228E-3"/>
                  <c:y val="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09711592264869E-3"/>
                  <c:y val="-2.5778160290992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286653199418476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90308324086456E-5"/>
                  <c:y val="-7.1588366083422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87967678606993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5163693439932129E-3"/>
                  <c:y val="-2.43407298178990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651852694872013E-3"/>
                  <c:y val="-4.4374578870745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2755474625620011E-3"/>
                  <c:y val="-9.3057842057953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5.9094659572652003E-3"/>
                  <c:y val="1.43562692168402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905198167695678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6.5356455268823326E-3"/>
                  <c:y val="-6.5842251293867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5.1451759751899168E-3"/>
                  <c:y val="2.09961017727710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3517037964359214E-3"/>
                  <c:y val="-2.5778160290992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8.0471543327548104E-4"/>
                  <c:y val="-4.5810205792429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8590633624491421E-3"/>
                  <c:y val="2.0032045501437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1.0520101288872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txPr>
              <a:bodyPr/>
              <a:lstStyle/>
              <a:p>
                <a:pPr>
                  <a:defRPr sz="1000" b="1"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Алатырский район</c:v>
                </c:pt>
                <c:pt idx="1">
                  <c:v>Шумерлинский pайон</c:v>
                </c:pt>
                <c:pt idx="2">
                  <c:v>Канашский pайон</c:v>
                </c:pt>
                <c:pt idx="3">
                  <c:v>Янтиковский pайон</c:v>
                </c:pt>
                <c:pt idx="4">
                  <c:v>Красночетайский pайон</c:v>
                </c:pt>
                <c:pt idx="5">
                  <c:v>Ибресинский pайон</c:v>
                </c:pt>
                <c:pt idx="6">
                  <c:v>Шемуршинский pайон</c:v>
                </c:pt>
                <c:pt idx="7">
                  <c:v>Батыревский pайон</c:v>
                </c:pt>
                <c:pt idx="8">
                  <c:v>Аликовский район</c:v>
                </c:pt>
                <c:pt idx="9">
                  <c:v>Марпосадский pайон</c:v>
                </c:pt>
                <c:pt idx="10">
                  <c:v>Яльчикский pайон</c:v>
                </c:pt>
                <c:pt idx="11">
                  <c:v>Комсомольский pайон</c:v>
                </c:pt>
                <c:pt idx="12">
                  <c:v>Урмарский pайон</c:v>
                </c:pt>
                <c:pt idx="13">
                  <c:v>Моргаушский pайон</c:v>
                </c:pt>
                <c:pt idx="14">
                  <c:v>г.Алатырь</c:v>
                </c:pt>
                <c:pt idx="15">
                  <c:v>Козловский pайон</c:v>
                </c:pt>
                <c:pt idx="16">
                  <c:v>г.Шумерля</c:v>
                </c:pt>
                <c:pt idx="17">
                  <c:v>Вурнарский pайон</c:v>
                </c:pt>
                <c:pt idx="18">
                  <c:v>Порецкий pайон</c:v>
                </c:pt>
                <c:pt idx="19">
                  <c:v>Ядринский pайон</c:v>
                </c:pt>
                <c:pt idx="20">
                  <c:v>Цивильский pайон</c:v>
                </c:pt>
                <c:pt idx="21">
                  <c:v>Красноармейский pайон</c:v>
                </c:pt>
                <c:pt idx="22">
                  <c:v>г.Новочебоксарск</c:v>
                </c:pt>
                <c:pt idx="23">
                  <c:v>г.Канаш</c:v>
                </c:pt>
                <c:pt idx="24">
                  <c:v>Чебоксарский pайон</c:v>
                </c:pt>
                <c:pt idx="25">
                  <c:v>г.Чебоксары</c:v>
                </c:pt>
              </c:strCache>
            </c:strRef>
          </c:cat>
          <c:val>
            <c:numRef>
              <c:f>Лист1!$B$2:$B$27</c:f>
              <c:numCache>
                <c:formatCode>0.000</c:formatCode>
                <c:ptCount val="26"/>
                <c:pt idx="0">
                  <c:v>0.51549713794222651</c:v>
                </c:pt>
                <c:pt idx="1">
                  <c:v>0.52992160417947143</c:v>
                </c:pt>
                <c:pt idx="2">
                  <c:v>0.58087808033895538</c:v>
                </c:pt>
                <c:pt idx="3">
                  <c:v>0.6053292541241414</c:v>
                </c:pt>
                <c:pt idx="4">
                  <c:v>0.65826920493224583</c:v>
                </c:pt>
                <c:pt idx="5">
                  <c:v>0.6614016463163106</c:v>
                </c:pt>
                <c:pt idx="6">
                  <c:v>0.66674474176618237</c:v>
                </c:pt>
                <c:pt idx="7">
                  <c:v>0.69769417531976829</c:v>
                </c:pt>
                <c:pt idx="8">
                  <c:v>0.71812541776869443</c:v>
                </c:pt>
                <c:pt idx="9">
                  <c:v>0.72025337182548299</c:v>
                </c:pt>
                <c:pt idx="10">
                  <c:v>0.77624375155413805</c:v>
                </c:pt>
                <c:pt idx="11">
                  <c:v>0.78292687007040895</c:v>
                </c:pt>
                <c:pt idx="12">
                  <c:v>0.86744477742448323</c:v>
                </c:pt>
                <c:pt idx="13">
                  <c:v>0.96377597428579831</c:v>
                </c:pt>
                <c:pt idx="14">
                  <c:v>0.97977944688979313</c:v>
                </c:pt>
                <c:pt idx="15">
                  <c:v>1.0224625732332024</c:v>
                </c:pt>
                <c:pt idx="16">
                  <c:v>1.0298848821959337</c:v>
                </c:pt>
                <c:pt idx="17">
                  <c:v>1.1149916555572312</c:v>
                </c:pt>
                <c:pt idx="18">
                  <c:v>1.1596657892311237</c:v>
                </c:pt>
                <c:pt idx="19">
                  <c:v>1.2000747659063624</c:v>
                </c:pt>
                <c:pt idx="20">
                  <c:v>1.3500087627986348</c:v>
                </c:pt>
                <c:pt idx="21">
                  <c:v>1.35633996434338</c:v>
                </c:pt>
                <c:pt idx="22">
                  <c:v>1.3900212942426613</c:v>
                </c:pt>
                <c:pt idx="23">
                  <c:v>1.4276550494161893</c:v>
                </c:pt>
                <c:pt idx="24">
                  <c:v>1.4337786835334476</c:v>
                </c:pt>
                <c:pt idx="25">
                  <c:v>1.6521802945905724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27456"/>
        <c:axId val="43041536"/>
      </c:barChart>
      <c:catAx>
        <c:axId val="4302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3041536"/>
        <c:crosses val="autoZero"/>
        <c:auto val="1"/>
        <c:lblAlgn val="ctr"/>
        <c:lblOffset val="100"/>
        <c:noMultiLvlLbl val="0"/>
      </c:catAx>
      <c:valAx>
        <c:axId val="43041536"/>
        <c:scaling>
          <c:orientation val="minMax"/>
          <c:max val="3"/>
          <c:min val="0"/>
        </c:scaling>
        <c:delete val="0"/>
        <c:axPos val="b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3027456"/>
        <c:crosses val="autoZero"/>
        <c:crossBetween val="between"/>
        <c:majorUnit val="4"/>
        <c:min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5238210086750883E-2"/>
                  <c:y val="-0.2139362467271875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36,2</a:t>
                    </a:r>
                    <a:endParaRPr 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27578541616198E-2"/>
                  <c:y val="-0.4208812657179505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01.04.2014</c:v>
                </c:pt>
                <c:pt idx="1">
                  <c:v>на 01.04.2015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181.3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79136"/>
        <c:axId val="42380672"/>
        <c:axId val="0"/>
      </c:bar3DChart>
      <c:catAx>
        <c:axId val="4237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2380672"/>
        <c:crosses val="autoZero"/>
        <c:auto val="1"/>
        <c:lblAlgn val="ctr"/>
        <c:lblOffset val="100"/>
        <c:noMultiLvlLbl val="0"/>
      </c:catAx>
      <c:valAx>
        <c:axId val="42380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37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1685052361077466E-2"/>
                  <c:y val="-0.24451197341709507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10631545134683E-2"/>
                  <c:y val="-0.27257072446495845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01.04.2014</c:v>
                </c:pt>
                <c:pt idx="1">
                  <c:v>на 01.04.2015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16.100000000000001</c:v>
                </c:pt>
                <c:pt idx="1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079552"/>
        <c:axId val="43081088"/>
        <c:axId val="0"/>
      </c:bar3DChart>
      <c:catAx>
        <c:axId val="4307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081088"/>
        <c:crosses val="autoZero"/>
        <c:auto val="1"/>
        <c:lblAlgn val="ctr"/>
        <c:lblOffset val="100"/>
        <c:noMultiLvlLbl val="0"/>
      </c:catAx>
      <c:valAx>
        <c:axId val="43081088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079552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5224923162894"/>
          <c:y val="1.5022474568251716E-2"/>
          <c:w val="0.75215237030827975"/>
          <c:h val="0.910949846226638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6.9037207786160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587990127596163E-2"/>
                  <c:y val="-5.0074915227505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61320666852938E-2"/>
                  <c:y val="9.180295073490641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760221663406915E-2"/>
                  <c:y val="5.0074915227505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3415525752072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607967774983702E-2"/>
                  <c:y val="5.0074915227505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26634534786253E-2"/>
                  <c:y val="9.180295073490641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2560538325416788E-2"/>
                  <c:y val="2.50374576137519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035612834124988"/>
                  <c:y val="-2.50374576137528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8142404768557331E-2"/>
                  <c:y val="2.50374576137528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7260058675607705E-2"/>
                  <c:y val="1.00149830455011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7800828909378787E-2"/>
                  <c:y val="2.50374576137528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6590178820899694E-2"/>
                  <c:y val="-2.50374576137528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1026858060910868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10852111856198193"/>
                  <c:y val="-5.0074915227505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1087398714724783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10696237310235633"/>
                  <c:y val="-5.00749152275052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1062116978671882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10643068361739778"/>
                  <c:y val="5.0074915227505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1100514575766042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10640961162335842"/>
                  <c:y val="5.0074915227505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.1151580981652230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11987578001303903"/>
                  <c:y val="5.0074915227505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2130660333426469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3,1 раза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34111215888982038"/>
                  <c:y val="-7.511237284125851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5,4 раза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.38488346372357268"/>
                  <c:y val="-1.25187288068764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6,4 раза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Порецкий pайон</c:v>
                </c:pt>
                <c:pt idx="1">
                  <c:v>Батыревский pайон</c:v>
                </c:pt>
                <c:pt idx="2">
                  <c:v>Аликовский район</c:v>
                </c:pt>
                <c:pt idx="3">
                  <c:v>Вурнарский pайон</c:v>
                </c:pt>
                <c:pt idx="4">
                  <c:v>г.Шумерля</c:v>
                </c:pt>
                <c:pt idx="5">
                  <c:v>Янтиковский pайон</c:v>
                </c:pt>
                <c:pt idx="6">
                  <c:v>г.Алатырь</c:v>
                </c:pt>
                <c:pt idx="7">
                  <c:v>Ядринский pайон</c:v>
                </c:pt>
                <c:pt idx="8">
                  <c:v>Марпосадский pайон</c:v>
                </c:pt>
                <c:pt idx="9">
                  <c:v>Яльчикский pайон</c:v>
                </c:pt>
                <c:pt idx="10">
                  <c:v>Красноармейский pайон</c:v>
                </c:pt>
                <c:pt idx="11">
                  <c:v>Козловский pайон</c:v>
                </c:pt>
                <c:pt idx="12">
                  <c:v>Алатырский район</c:v>
                </c:pt>
                <c:pt idx="13">
                  <c:v>Урмарский pайон</c:v>
                </c:pt>
                <c:pt idx="14">
                  <c:v>Ибресинский pайон</c:v>
                </c:pt>
                <c:pt idx="15">
                  <c:v>Цивильский pайон</c:v>
                </c:pt>
                <c:pt idx="16">
                  <c:v>Моргаушский pайон</c:v>
                </c:pt>
                <c:pt idx="17">
                  <c:v>Чебоксарский pайон</c:v>
                </c:pt>
                <c:pt idx="18">
                  <c:v>Шемуршинский pайон</c:v>
                </c:pt>
                <c:pt idx="19">
                  <c:v>Красночетайский pайон</c:v>
                </c:pt>
                <c:pt idx="20">
                  <c:v>г.Канаш</c:v>
                </c:pt>
                <c:pt idx="21">
                  <c:v>Комсомольский pайон</c:v>
                </c:pt>
                <c:pt idx="22">
                  <c:v>Канашский pайон</c:v>
                </c:pt>
                <c:pt idx="23">
                  <c:v>Шумерлинский pайон</c:v>
                </c:pt>
                <c:pt idx="24">
                  <c:v>г.Новочебоксарск</c:v>
                </c:pt>
                <c:pt idx="25">
                  <c:v>г.Чебоксары</c:v>
                </c:pt>
              </c:strCache>
            </c:strRef>
          </c:cat>
          <c:val>
            <c:numRef>
              <c:f>Лист1!$B$2:$B$27</c:f>
              <c:numCache>
                <c:formatCode>#,##0.0</c:formatCode>
                <c:ptCount val="26"/>
                <c:pt idx="0">
                  <c:v>91.919191919191917</c:v>
                </c:pt>
                <c:pt idx="1">
                  <c:v>105.1681706316653</c:v>
                </c:pt>
                <c:pt idx="2">
                  <c:v>106.84736091298146</c:v>
                </c:pt>
                <c:pt idx="3">
                  <c:v>107.74976657329599</c:v>
                </c:pt>
                <c:pt idx="4">
                  <c:v>112.39454899415963</c:v>
                </c:pt>
                <c:pt idx="5">
                  <c:v>118.55421686746988</c:v>
                </c:pt>
                <c:pt idx="6">
                  <c:v>118.80920162381597</c:v>
                </c:pt>
                <c:pt idx="7">
                  <c:v>119.35675997617629</c:v>
                </c:pt>
                <c:pt idx="8">
                  <c:v>120.10676156583631</c:v>
                </c:pt>
                <c:pt idx="9">
                  <c:v>124.24242424242425</c:v>
                </c:pt>
                <c:pt idx="10">
                  <c:v>125.35211267605635</c:v>
                </c:pt>
                <c:pt idx="11">
                  <c:v>126.35869565217391</c:v>
                </c:pt>
                <c:pt idx="12">
                  <c:v>126.85714285714285</c:v>
                </c:pt>
                <c:pt idx="13">
                  <c:v>132.69908386187456</c:v>
                </c:pt>
                <c:pt idx="14">
                  <c:v>135.30434782608697</c:v>
                </c:pt>
                <c:pt idx="15">
                  <c:v>135.71157495256168</c:v>
                </c:pt>
                <c:pt idx="16">
                  <c:v>137.90713790713792</c:v>
                </c:pt>
                <c:pt idx="17">
                  <c:v>139.26187671770711</c:v>
                </c:pt>
                <c:pt idx="18">
                  <c:v>139.6694214876033</c:v>
                </c:pt>
                <c:pt idx="19">
                  <c:v>149.16107382550337</c:v>
                </c:pt>
                <c:pt idx="20">
                  <c:v>156.14258434118395</c:v>
                </c:pt>
                <c:pt idx="21">
                  <c:v>169.67418546365914</c:v>
                </c:pt>
                <c:pt idx="22">
                  <c:v>178.45528455284554</c:v>
                </c:pt>
                <c:pt idx="23">
                  <c:v>305.12820512820508</c:v>
                </c:pt>
                <c:pt idx="24">
                  <c:v>535.20771172825334</c:v>
                </c:pt>
                <c:pt idx="25">
                  <c:v>641.44862937374637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89984"/>
        <c:axId val="43164800"/>
      </c:barChart>
      <c:catAx>
        <c:axId val="4328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3164800"/>
        <c:crosses val="autoZero"/>
        <c:auto val="1"/>
        <c:lblAlgn val="ctr"/>
        <c:lblOffset val="100"/>
        <c:noMultiLvlLbl val="0"/>
      </c:catAx>
      <c:valAx>
        <c:axId val="43164800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328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0570677332148279E-2"/>
                  <c:y val="-0.34071340558119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867496204125467E-2"/>
                  <c:y val="-0.3807973356495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01.01.2015 </c:v>
                </c:pt>
                <c:pt idx="1">
                  <c:v>на 01.04.2015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591936"/>
        <c:axId val="43610112"/>
        <c:axId val="0"/>
      </c:bar3DChart>
      <c:catAx>
        <c:axId val="4359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610112"/>
        <c:crosses val="autoZero"/>
        <c:auto val="1"/>
        <c:lblAlgn val="ctr"/>
        <c:lblOffset val="100"/>
        <c:noMultiLvlLbl val="0"/>
      </c:catAx>
      <c:valAx>
        <c:axId val="43610112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591936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183732123574498E-2"/>
                  <c:y val="-0.4232694594217663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346,0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867496204125467E-2"/>
                  <c:y val="-0.3807973356495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01.01.2015 </c:v>
                </c:pt>
                <c:pt idx="1">
                  <c:v>на 01.04.2015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346</c:v>
                </c:pt>
                <c:pt idx="1">
                  <c:v>300.10000000000002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410944"/>
        <c:axId val="43412480"/>
        <c:axId val="0"/>
      </c:bar3DChart>
      <c:catAx>
        <c:axId val="4341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412480"/>
        <c:crosses val="autoZero"/>
        <c:auto val="1"/>
        <c:lblAlgn val="ctr"/>
        <c:lblOffset val="100"/>
        <c:noMultiLvlLbl val="0"/>
      </c:catAx>
      <c:valAx>
        <c:axId val="43412480"/>
        <c:scaling>
          <c:orientation val="minMax"/>
          <c:max val="37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3410944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79903325859965"/>
          <c:y val="1.3743052939917245E-2"/>
          <c:w val="0.75529585965858059"/>
          <c:h val="0.93642610170685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825997475690052E-3"/>
                  <c:y val="6.45253508417763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56499368922578E-3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1413704488208E-3"/>
                  <c:y val="-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912998737844892E-3"/>
                  <c:y val="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1"/>
              <c:layout>
                <c:manualLayout>
                  <c:x val="1.4456499368922578E-3"/>
                  <c:y val="6.452535084177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44564993689225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4456499368922578E-3"/>
                  <c:y val="-6.452535084177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3369498106767736E-3"/>
                  <c:y val="6.452535084177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7.2282496844612897E-3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1 883,6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4 123,3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ru-RU" smtClean="0"/>
                      <a:t>2 439,8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3 030,5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7 025,0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4.3369498106767736E-3"/>
                  <c:y val="1.07540557824198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31 294,3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8.6738996213535473E-3"/>
                  <c:y val="2.15084502805921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295 108,4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Лист1!$A$2:$A$24</c:f>
              <c:strCache>
                <c:ptCount val="23"/>
                <c:pt idx="0">
                  <c:v>Шемуршинский pайон</c:v>
                </c:pt>
                <c:pt idx="1">
                  <c:v>Янтиковский pайон</c:v>
                </c:pt>
                <c:pt idx="2">
                  <c:v>Канашский pайон</c:v>
                </c:pt>
                <c:pt idx="3">
                  <c:v>Урмарский pайон</c:v>
                </c:pt>
                <c:pt idx="4">
                  <c:v>Порецкий pайон</c:v>
                </c:pt>
                <c:pt idx="5">
                  <c:v>Алатырский район</c:v>
                </c:pt>
                <c:pt idx="6">
                  <c:v>Козловский pайон</c:v>
                </c:pt>
                <c:pt idx="7">
                  <c:v>Марпосадский pайон</c:v>
                </c:pt>
                <c:pt idx="8">
                  <c:v>Аликовский район</c:v>
                </c:pt>
                <c:pt idx="9">
                  <c:v>Красночетайский pайон</c:v>
                </c:pt>
                <c:pt idx="10">
                  <c:v>Батыревский pайон</c:v>
                </c:pt>
                <c:pt idx="11">
                  <c:v>Шумерлинский pайон</c:v>
                </c:pt>
                <c:pt idx="12">
                  <c:v>Цивильский pайон</c:v>
                </c:pt>
                <c:pt idx="13">
                  <c:v>Красноармейский pайон</c:v>
                </c:pt>
                <c:pt idx="14">
                  <c:v>Моргаушский pайон</c:v>
                </c:pt>
                <c:pt idx="15">
                  <c:v>Комсомольский pайон</c:v>
                </c:pt>
                <c:pt idx="16">
                  <c:v>Чебоксарский pайон</c:v>
                </c:pt>
                <c:pt idx="17">
                  <c:v>Вурнарский pайон</c:v>
                </c:pt>
                <c:pt idx="18">
                  <c:v>г.Шумерля</c:v>
                </c:pt>
                <c:pt idx="19">
                  <c:v>г.Алатырь</c:v>
                </c:pt>
                <c:pt idx="20">
                  <c:v>г.Канаш</c:v>
                </c:pt>
                <c:pt idx="21">
                  <c:v>г.Новочебоксарск</c:v>
                </c:pt>
                <c:pt idx="22">
                  <c:v>г.Чебоксары</c:v>
                </c:pt>
              </c:strCache>
            </c:strRef>
          </c:cat>
          <c:val>
            <c:numRef>
              <c:f>Лист1!$B$2:$B$24</c:f>
              <c:numCache>
                <c:formatCode>#,##0.0</c:formatCode>
                <c:ptCount val="23"/>
                <c:pt idx="0">
                  <c:v>150</c:v>
                </c:pt>
                <c:pt idx="1">
                  <c:v>150</c:v>
                </c:pt>
                <c:pt idx="2">
                  <c:v>200</c:v>
                </c:pt>
                <c:pt idx="3">
                  <c:v>220</c:v>
                </c:pt>
                <c:pt idx="4">
                  <c:v>261.60000000000002</c:v>
                </c:pt>
                <c:pt idx="5">
                  <c:v>283.5</c:v>
                </c:pt>
                <c:pt idx="6">
                  <c:v>300.5</c:v>
                </c:pt>
                <c:pt idx="7">
                  <c:v>310.60000000000002</c:v>
                </c:pt>
                <c:pt idx="8">
                  <c:v>318.89999999999998</c:v>
                </c:pt>
                <c:pt idx="9">
                  <c:v>337.5</c:v>
                </c:pt>
                <c:pt idx="10">
                  <c:v>345</c:v>
                </c:pt>
                <c:pt idx="11">
                  <c:v>364.9</c:v>
                </c:pt>
                <c:pt idx="12">
                  <c:v>484.4</c:v>
                </c:pt>
                <c:pt idx="13">
                  <c:v>639.1</c:v>
                </c:pt>
                <c:pt idx="14">
                  <c:v>834</c:v>
                </c:pt>
                <c:pt idx="15">
                  <c:v>922.4</c:v>
                </c:pt>
                <c:pt idx="16">
                  <c:v>1000</c:v>
                </c:pt>
                <c:pt idx="17">
                  <c:v>1200</c:v>
                </c:pt>
                <c:pt idx="18">
                  <c:v>1000</c:v>
                </c:pt>
                <c:pt idx="19">
                  <c:v>1200</c:v>
                </c:pt>
                <c:pt idx="20">
                  <c:v>2500</c:v>
                </c:pt>
                <c:pt idx="21">
                  <c:v>2800</c:v>
                </c:pt>
                <c:pt idx="22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6738996213535213E-3"/>
                  <c:y val="-4.30169005611842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912998737844892E-3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2628E-3"/>
                  <c:y val="-8.60338011223685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282496844612628E-3"/>
                  <c:y val="-4.30169005611842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827135782727241E-3"/>
                  <c:y val="-1.290507016835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503276008252002E-17"/>
                  <c:y val="-8.6033801122369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456499368922578E-3"/>
                  <c:y val="-6.4525350841777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56499368922578E-3"/>
                  <c:y val="-1.290507016835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912998737845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369498106768005E-3"/>
                  <c:y val="-8.60338011223685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3369498106767468E-3"/>
                  <c:y val="-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8912998737845156E-3"/>
                  <c:y val="-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8.60338011223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4456499368922578E-3"/>
                  <c:y val="-2.1508450280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4456499368922578E-3"/>
                  <c:y val="-1.07542251402960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548,1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5.7825997475690312E-3"/>
                  <c:y val="-6.4525350841776385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4038,7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4456499368922578E-3"/>
                  <c:y val="-4.3016900561184263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2 575,9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7825997475690312E-3"/>
                  <c:y val="-1.07542251402960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2 417,0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-6.45253508417763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6 008,5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4.3369498106767736E-3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32 760,8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4.33706364138035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340 360,7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Лист1!$A$2:$A$24</c:f>
              <c:strCache>
                <c:ptCount val="23"/>
                <c:pt idx="0">
                  <c:v>Шемуршинский pайон</c:v>
                </c:pt>
                <c:pt idx="1">
                  <c:v>Янтиковский pайон</c:v>
                </c:pt>
                <c:pt idx="2">
                  <c:v>Канашский pайон</c:v>
                </c:pt>
                <c:pt idx="3">
                  <c:v>Урмарский pайон</c:v>
                </c:pt>
                <c:pt idx="4">
                  <c:v>Порецкий pайон</c:v>
                </c:pt>
                <c:pt idx="5">
                  <c:v>Алатырский район</c:v>
                </c:pt>
                <c:pt idx="6">
                  <c:v>Козловский pайон</c:v>
                </c:pt>
                <c:pt idx="7">
                  <c:v>Марпосадский pайон</c:v>
                </c:pt>
                <c:pt idx="8">
                  <c:v>Аликовский район</c:v>
                </c:pt>
                <c:pt idx="9">
                  <c:v>Красночетайский pайон</c:v>
                </c:pt>
                <c:pt idx="10">
                  <c:v>Батыревский pайон</c:v>
                </c:pt>
                <c:pt idx="11">
                  <c:v>Шумерлинский pайон</c:v>
                </c:pt>
                <c:pt idx="12">
                  <c:v>Цивильский pайон</c:v>
                </c:pt>
                <c:pt idx="13">
                  <c:v>Красноармейский pайон</c:v>
                </c:pt>
                <c:pt idx="14">
                  <c:v>Моргаушский pайон</c:v>
                </c:pt>
                <c:pt idx="15">
                  <c:v>Комсомольский pайон</c:v>
                </c:pt>
                <c:pt idx="16">
                  <c:v>Чебоксарский pайон</c:v>
                </c:pt>
                <c:pt idx="17">
                  <c:v>Вурнарский pайон</c:v>
                </c:pt>
                <c:pt idx="18">
                  <c:v>г.Шумерля</c:v>
                </c:pt>
                <c:pt idx="19">
                  <c:v>г.Алатырь</c:v>
                </c:pt>
                <c:pt idx="20">
                  <c:v>г.Канаш</c:v>
                </c:pt>
                <c:pt idx="21">
                  <c:v>г.Новочебоксарск</c:v>
                </c:pt>
                <c:pt idx="22">
                  <c:v>г.Чебоксары</c:v>
                </c:pt>
              </c:strCache>
            </c:strRef>
          </c:cat>
          <c:val>
            <c:numRef>
              <c:f>Лист1!$C$2:$C$24</c:f>
              <c:numCache>
                <c:formatCode>#,##0.0</c:formatCode>
                <c:ptCount val="23"/>
                <c:pt idx="0">
                  <c:v>50</c:v>
                </c:pt>
                <c:pt idx="1">
                  <c:v>50</c:v>
                </c:pt>
                <c:pt idx="2">
                  <c:v>100</c:v>
                </c:pt>
                <c:pt idx="3">
                  <c:v>100</c:v>
                </c:pt>
                <c:pt idx="4">
                  <c:v>217.5</c:v>
                </c:pt>
                <c:pt idx="5">
                  <c:v>251.4</c:v>
                </c:pt>
                <c:pt idx="6">
                  <c:v>159.30000000000001</c:v>
                </c:pt>
                <c:pt idx="7">
                  <c:v>448.3</c:v>
                </c:pt>
                <c:pt idx="8">
                  <c:v>231.4</c:v>
                </c:pt>
                <c:pt idx="9">
                  <c:v>337.5</c:v>
                </c:pt>
                <c:pt idx="10">
                  <c:v>10</c:v>
                </c:pt>
                <c:pt idx="11">
                  <c:v>385.90000000000003</c:v>
                </c:pt>
                <c:pt idx="12">
                  <c:v>0</c:v>
                </c:pt>
                <c:pt idx="13">
                  <c:v>647.6</c:v>
                </c:pt>
                <c:pt idx="14">
                  <c:v>238.1</c:v>
                </c:pt>
                <c:pt idx="15">
                  <c:v>838</c:v>
                </c:pt>
                <c:pt idx="16">
                  <c:v>800</c:v>
                </c:pt>
                <c:pt idx="17">
                  <c:v>1000</c:v>
                </c:pt>
                <c:pt idx="18">
                  <c:v>1100</c:v>
                </c:pt>
                <c:pt idx="19">
                  <c:v>1000</c:v>
                </c:pt>
                <c:pt idx="20">
                  <c:v>2000</c:v>
                </c:pt>
                <c:pt idx="21">
                  <c:v>3000</c:v>
                </c:pt>
                <c:pt idx="22">
                  <c:v>5400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72320"/>
        <c:axId val="43673856"/>
      </c:barChart>
      <c:catAx>
        <c:axId val="43672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43673856"/>
        <c:crosses val="autoZero"/>
        <c:auto val="1"/>
        <c:lblAlgn val="ctr"/>
        <c:lblOffset val="100"/>
        <c:noMultiLvlLbl val="0"/>
      </c:catAx>
      <c:valAx>
        <c:axId val="43673856"/>
        <c:scaling>
          <c:orientation val="minMax"/>
          <c:max val="6000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43672320"/>
        <c:crosses val="autoZero"/>
        <c:crossBetween val="between"/>
        <c:majorUnit val="1000"/>
        <c:minorUnit val="500"/>
      </c:valAx>
    </c:plotArea>
    <c:legend>
      <c:legendPos val="r"/>
      <c:layout>
        <c:manualLayout>
          <c:xMode val="edge"/>
          <c:yMode val="edge"/>
          <c:x val="0.74508718065934387"/>
          <c:y val="0.12377638934427337"/>
          <c:w val="0.2043150715494271"/>
          <c:h val="0.1437580783706959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191451322226378E-3"/>
          <c:y val="8.0625994185564376E-2"/>
          <c:w val="0.93928940354555102"/>
          <c:h val="0.799526560353040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2.7775386068214641E-2"/>
                  <c:y val="-0.13942514609688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15472354923528E-2"/>
                  <c:y val="-0.136589647682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01.04.2015</c:v>
                </c:pt>
                <c:pt idx="1">
                  <c:v>01.04.2014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8248.7999999999993</c:v>
                </c:pt>
                <c:pt idx="1">
                  <c:v>7297.9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902464"/>
        <c:axId val="43904000"/>
        <c:axId val="0"/>
      </c:bar3DChart>
      <c:catAx>
        <c:axId val="4390246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1" b="1" i="1"/>
            </a:pPr>
            <a:endParaRPr lang="ru-RU"/>
          </a:p>
        </c:txPr>
        <c:crossAx val="43904000"/>
        <c:crosses val="autoZero"/>
        <c:auto val="1"/>
        <c:lblAlgn val="ctr"/>
        <c:lblOffset val="100"/>
        <c:noMultiLvlLbl val="0"/>
      </c:catAx>
      <c:valAx>
        <c:axId val="43904000"/>
        <c:scaling>
          <c:orientation val="minMax"/>
          <c:max val="2600"/>
          <c:min val="1800"/>
        </c:scaling>
        <c:delete val="0"/>
        <c:axPos val="r"/>
        <c:numFmt formatCode="#,##0.0" sourceLinked="1"/>
        <c:majorTickMark val="out"/>
        <c:minorTickMark val="none"/>
        <c:tickLblPos val="none"/>
        <c:crossAx val="4390246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191451322226378E-3"/>
          <c:y val="8.0625994185564376E-2"/>
          <c:w val="0.93928940354555102"/>
          <c:h val="0.799526560353040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CFF66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2.7775386068214641E-2"/>
                  <c:y val="-0.13942514609688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15472354923528E-2"/>
                  <c:y val="-0.136589647682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01.04.2015</c:v>
                </c:pt>
                <c:pt idx="1">
                  <c:v>01.04.2014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9610.2000000000007</c:v>
                </c:pt>
                <c:pt idx="1">
                  <c:v>8597.4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430080"/>
        <c:axId val="44431616"/>
        <c:axId val="0"/>
      </c:bar3DChart>
      <c:catAx>
        <c:axId val="4443008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1" b="1" i="1"/>
            </a:pPr>
            <a:endParaRPr lang="ru-RU"/>
          </a:p>
        </c:txPr>
        <c:crossAx val="44431616"/>
        <c:crosses val="autoZero"/>
        <c:auto val="1"/>
        <c:lblAlgn val="ctr"/>
        <c:lblOffset val="100"/>
        <c:noMultiLvlLbl val="0"/>
      </c:catAx>
      <c:valAx>
        <c:axId val="44431616"/>
        <c:scaling>
          <c:orientation val="minMax"/>
          <c:max val="2600"/>
          <c:min val="1800"/>
        </c:scaling>
        <c:delete val="0"/>
        <c:axPos val="r"/>
        <c:numFmt formatCode="#,##0.0" sourceLinked="1"/>
        <c:majorTickMark val="out"/>
        <c:minorTickMark val="none"/>
        <c:tickLblPos val="none"/>
        <c:crossAx val="4443008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361004936889966E-2"/>
          <c:y val="1.6907078518957671E-2"/>
          <c:w val="0.92127799012622003"/>
          <c:h val="0.7757930573589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4312810950530233E-2"/>
                  <c:y val="-8.4535392594788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01.04.2015</c:v>
                </c:pt>
                <c:pt idx="1">
                  <c:v>01.04.2014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714.5</c:v>
                </c:pt>
                <c:pt idx="1">
                  <c:v>313.89999999999998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shape val="cylinder"/>
        <c:axId val="45220224"/>
        <c:axId val="45221760"/>
        <c:axId val="0"/>
      </c:bar3DChart>
      <c:catAx>
        <c:axId val="4522022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1" b="1" i="1"/>
            </a:pPr>
            <a:endParaRPr lang="ru-RU"/>
          </a:p>
        </c:txPr>
        <c:crossAx val="45221760"/>
        <c:crosses val="autoZero"/>
        <c:auto val="1"/>
        <c:lblAlgn val="ctr"/>
        <c:lblOffset val="100"/>
        <c:tickLblSkip val="1"/>
        <c:noMultiLvlLbl val="0"/>
      </c:catAx>
      <c:valAx>
        <c:axId val="45221760"/>
        <c:scaling>
          <c:orientation val="minMax"/>
        </c:scaling>
        <c:delete val="1"/>
        <c:axPos val="r"/>
        <c:numFmt formatCode="#,##0.0" sourceLinked="1"/>
        <c:majorTickMark val="out"/>
        <c:minorTickMark val="none"/>
        <c:tickLblPos val="none"/>
        <c:crossAx val="4522022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2111821721568"/>
          <c:y val="5.9790732436472349E-3"/>
          <c:w val="0.60717931057599051"/>
          <c:h val="0.831875513544193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</c:v>
                </c:pt>
                <c:pt idx="1">
                  <c:v>Безвозмездные поступления</c:v>
                </c:pt>
                <c:pt idx="2">
                  <c:v>Налоговые и неналоговые доходы</c:v>
                </c:pt>
                <c:pt idx="3">
                  <c:v>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9610.2000000000007</c:v>
                </c:pt>
                <c:pt idx="1">
                  <c:v>4182</c:v>
                </c:pt>
                <c:pt idx="2">
                  <c:v>6068.3</c:v>
                </c:pt>
                <c:pt idx="3">
                  <c:v>10250.299999999999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9348608"/>
        <c:axId val="139358592"/>
      </c:barChart>
      <c:catAx>
        <c:axId val="13934860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9358592"/>
        <c:crosses val="autoZero"/>
        <c:auto val="1"/>
        <c:lblAlgn val="ctr"/>
        <c:lblOffset val="2"/>
        <c:noMultiLvlLbl val="0"/>
      </c:catAx>
      <c:valAx>
        <c:axId val="139358592"/>
        <c:scaling>
          <c:orientation val="minMax"/>
          <c:max val="12000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139348608"/>
        <c:crosses val="autoZero"/>
        <c:crossBetween val="between"/>
        <c:majorUnit val="12000"/>
        <c:minorUnit val="1000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197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98124092081608E-2"/>
          <c:y val="7.605991991344406E-2"/>
          <c:w val="0.91445325045054915"/>
          <c:h val="0.783785946593632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2.594174138535019E-2"/>
                  <c:y val="-3.813849808964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94174138535027E-2"/>
                  <c:y val="-2.72417843497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01.04.2015</c:v>
                </c:pt>
                <c:pt idx="1">
                  <c:v>01.04.2014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353</c:v>
                </c:pt>
                <c:pt idx="1">
                  <c:v>239.2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shape val="cylinder"/>
        <c:axId val="45295488"/>
        <c:axId val="45297024"/>
        <c:axId val="0"/>
      </c:bar3DChart>
      <c:catAx>
        <c:axId val="4529548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1" b="1" i="1"/>
            </a:pPr>
            <a:endParaRPr lang="ru-RU"/>
          </a:p>
        </c:txPr>
        <c:crossAx val="45297024"/>
        <c:crosses val="autoZero"/>
        <c:auto val="1"/>
        <c:lblAlgn val="ctr"/>
        <c:lblOffset val="100"/>
        <c:noMultiLvlLbl val="0"/>
      </c:catAx>
      <c:valAx>
        <c:axId val="4529702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one"/>
        <c:crossAx val="45295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5298227224509E-2"/>
          <c:y val="5.434782608695652E-3"/>
          <c:w val="0.93928940354555102"/>
          <c:h val="0.783785946593632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3.2180506214928135E-2"/>
                  <c:y val="-4.259109055709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01.04.2015</c:v>
                </c:pt>
                <c:pt idx="1">
                  <c:v>01.04.2014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246.1</c:v>
                </c:pt>
                <c:pt idx="1">
                  <c:v>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346816"/>
        <c:axId val="45348352"/>
        <c:axId val="0"/>
      </c:bar3DChart>
      <c:catAx>
        <c:axId val="4534681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1" b="1" i="1"/>
            </a:pPr>
            <a:endParaRPr lang="ru-RU"/>
          </a:p>
        </c:txPr>
        <c:crossAx val="45348352"/>
        <c:crosses val="autoZero"/>
        <c:auto val="1"/>
        <c:lblAlgn val="ctr"/>
        <c:lblOffset val="100"/>
        <c:noMultiLvlLbl val="0"/>
      </c:catAx>
      <c:valAx>
        <c:axId val="45348352"/>
        <c:scaling>
          <c:orientation val="minMax"/>
        </c:scaling>
        <c:delete val="1"/>
        <c:axPos val="r"/>
        <c:numFmt formatCode="#,##0.0" sourceLinked="1"/>
        <c:majorTickMark val="out"/>
        <c:minorTickMark val="none"/>
        <c:tickLblPos val="none"/>
        <c:crossAx val="4534681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28883675948578E-2"/>
          <c:y val="0"/>
          <c:w val="0.91252205557393595"/>
          <c:h val="0.8940898187434811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8"/>
          <c:dPt>
            <c:idx val="0"/>
            <c:bubble3D val="0"/>
            <c:spPr>
              <a:solidFill>
                <a:srgbClr val="E6B9B8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bubble3D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3"/>
            <c:bubble3D val="0"/>
            <c:spPr>
              <a:solidFill>
                <a:srgbClr val="66FF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4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>
                <c:manualLayout>
                  <c:x val="-1.8035759663214891E-2"/>
                  <c:y val="0.11578931898469548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26964,6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ln w="3175" cap="rnd">
                  <a:round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835693436206373"/>
                  <c:y val="-0.23796234399672575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3415,0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ln w="3175" cap="rnd">
                  <a:round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ln w="3175" cap="rnd">
                  <a:round/>
                </a:ln>
              </c:spPr>
              <c:txPr>
                <a:bodyPr anchor="t" anchorCtr="0"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3175" cap="rnd">
                <a:round/>
              </a:ln>
            </c:spPr>
            <c:txPr>
              <a:bodyPr anchor="t" anchorCtr="0"/>
              <a:lstStyle/>
              <a:p>
                <a:pPr>
                  <a:defRPr sz="1800" b="1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Лимиты</c:v>
                </c:pt>
                <c:pt idx="1">
                  <c:v>Исполнено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26964.600000000002</c:v>
                </c:pt>
                <c:pt idx="1">
                  <c:v>8248.7999999999993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1063648293963258E-2"/>
                  <c:y val="-0.40662107736497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2 399,1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58223972003498E-2"/>
                  <c:y val="-0.436394863288975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2 574,0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на 01.04.2014</c:v>
                </c:pt>
                <c:pt idx="1">
                  <c:v>на 01.04.2015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2399.1</c:v>
                </c:pt>
                <c:pt idx="1">
                  <c:v>2574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444480"/>
        <c:axId val="43487232"/>
        <c:axId val="0"/>
      </c:bar3DChart>
      <c:catAx>
        <c:axId val="4344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487232"/>
        <c:crosses val="autoZero"/>
        <c:auto val="1"/>
        <c:lblAlgn val="ctr"/>
        <c:lblOffset val="100"/>
        <c:noMultiLvlLbl val="0"/>
      </c:catAx>
      <c:valAx>
        <c:axId val="43487232"/>
        <c:scaling>
          <c:orientation val="minMax"/>
          <c:max val="26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3444480"/>
        <c:crosses val="autoZero"/>
        <c:crossBetween val="between"/>
        <c:majorUnit val="100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7174759405074366E-2"/>
                  <c:y val="-0.253887490699957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24890638670167E-2"/>
                  <c:y val="-0.29191714617342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на 01.04.2014</c:v>
                </c:pt>
                <c:pt idx="1">
                  <c:v>на 01.04.2015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215.8</c:v>
                </c:pt>
                <c:pt idx="1">
                  <c:v>262.2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490944"/>
        <c:axId val="45722240"/>
        <c:axId val="0"/>
      </c:bar3DChart>
      <c:catAx>
        <c:axId val="4549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5722240"/>
        <c:crosses val="autoZero"/>
        <c:auto val="1"/>
        <c:lblAlgn val="ctr"/>
        <c:lblOffset val="100"/>
        <c:noMultiLvlLbl val="0"/>
      </c:catAx>
      <c:valAx>
        <c:axId val="45722240"/>
        <c:scaling>
          <c:orientation val="minMax"/>
          <c:max val="5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5490944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10870516185476"/>
          <c:y val="2.5527134411966041E-2"/>
          <c:w val="0.71362040682414696"/>
          <c:h val="0.8427952728169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I квартал 2015 года 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совокупный доход
</c:v>
                </c:pt>
                <c:pt idx="3">
                  <c:v>Налоги на имущество</c:v>
                </c:pt>
                <c:pt idx="4">
                  <c:v>Акцизы</c:v>
                </c:pt>
                <c:pt idx="5">
                  <c:v>Налог на прибыль 
организаций</c:v>
                </c:pt>
                <c:pt idx="6">
                  <c:v>Налог на доходы 
физических лиц</c:v>
                </c:pt>
                <c:pt idx="7">
                  <c:v>Налоговые доходы</c:v>
                </c:pt>
                <c:pt idx="8">
                  <c:v>Доходы бюджета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9610.2999999999993</c:v>
                </c:pt>
                <c:pt idx="1">
                  <c:v>686.5</c:v>
                </c:pt>
                <c:pt idx="2">
                  <c:v>509</c:v>
                </c:pt>
                <c:pt idx="3">
                  <c:v>556</c:v>
                </c:pt>
                <c:pt idx="4">
                  <c:v>794.1</c:v>
                </c:pt>
                <c:pt idx="5">
                  <c:v>1341.9230885699999</c:v>
                </c:pt>
                <c:pt idx="6">
                  <c:v>2119.6</c:v>
                </c:pt>
                <c:pt idx="7">
                  <c:v>5381.8</c:v>
                </c:pt>
                <c:pt idx="8">
                  <c:v>10250.299999999999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I квартал 2014 года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совокупный доход
</c:v>
                </c:pt>
                <c:pt idx="3">
                  <c:v>Налоги на имущество</c:v>
                </c:pt>
                <c:pt idx="4">
                  <c:v>Акцизы</c:v>
                </c:pt>
                <c:pt idx="5">
                  <c:v>Налог на прибыль 
организаций</c:v>
                </c:pt>
                <c:pt idx="6">
                  <c:v>Налог на доходы 
физических лиц</c:v>
                </c:pt>
                <c:pt idx="7">
                  <c:v>Налоговые доходы</c:v>
                </c:pt>
                <c:pt idx="8">
                  <c:v>Доходы бюджета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8597.4</c:v>
                </c:pt>
                <c:pt idx="1">
                  <c:v>995.4</c:v>
                </c:pt>
                <c:pt idx="2">
                  <c:v>443.6</c:v>
                </c:pt>
                <c:pt idx="3">
                  <c:v>609.29999999999995</c:v>
                </c:pt>
                <c:pt idx="4">
                  <c:v>701.1</c:v>
                </c:pt>
                <c:pt idx="5">
                  <c:v>1533.7871860299999</c:v>
                </c:pt>
                <c:pt idx="6">
                  <c:v>2311.1999999999998</c:v>
                </c:pt>
                <c:pt idx="7">
                  <c:v>5638.1</c:v>
                </c:pt>
                <c:pt idx="8">
                  <c:v>9714.4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5492736"/>
        <c:axId val="155495040"/>
      </c:barChart>
      <c:catAx>
        <c:axId val="15549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50" b="1"/>
            </a:pPr>
            <a:endParaRPr lang="ru-RU"/>
          </a:p>
        </c:txPr>
        <c:crossAx val="155495040"/>
        <c:crosses val="autoZero"/>
        <c:auto val="1"/>
        <c:lblAlgn val="ctr"/>
        <c:lblOffset val="100"/>
        <c:noMultiLvlLbl val="0"/>
      </c:catAx>
      <c:valAx>
        <c:axId val="155495040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15549273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10583333333333333"/>
          <c:y val="0.93553564067924022"/>
          <c:w val="0.78333333333333333"/>
          <c:h val="4.467805519053876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264754994055386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ru-RU" smtClean="0"/>
                      <a:t>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67159280173988E-3"/>
                  <c:y val="-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101477840521954E-3"/>
                  <c:y val="-5.26475499405538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647</c:v>
                </c:pt>
                <c:pt idx="1">
                  <c:v>40</c:v>
                </c:pt>
                <c:pt idx="2">
                  <c:v>169.5</c:v>
                </c:pt>
                <c:pt idx="3">
                  <c:v>185.3</c:v>
                </c:pt>
                <c:pt idx="4">
                  <c:v>92.7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9372742413919E-2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917898200434965E-3"/>
                  <c:y val="-1.31618874851384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28505748060896E-2"/>
                  <c:y val="-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57011496121792E-2"/>
                  <c:y val="-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183579640086993E-2"/>
                  <c:y val="-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678.8</c:v>
                </c:pt>
                <c:pt idx="1">
                  <c:v>50</c:v>
                </c:pt>
                <c:pt idx="2">
                  <c:v>250.6</c:v>
                </c:pt>
                <c:pt idx="3">
                  <c:v>166.1</c:v>
                </c:pt>
                <c:pt idx="4">
                  <c:v>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753728"/>
        <c:axId val="147742720"/>
        <c:axId val="0"/>
      </c:bar3DChart>
      <c:catAx>
        <c:axId val="13975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7742720"/>
        <c:crosses val="autoZero"/>
        <c:auto val="1"/>
        <c:lblAlgn val="ctr"/>
        <c:lblOffset val="100"/>
        <c:noMultiLvlLbl val="0"/>
      </c:catAx>
      <c:valAx>
        <c:axId val="147742720"/>
        <c:scaling>
          <c:orientation val="minMax"/>
          <c:max val="80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39753728"/>
        <c:crosses val="autoZero"/>
        <c:crossBetween val="between"/>
        <c:majorUnit val="200"/>
        <c:minorUnit val="20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94576443595971"/>
          <c:y val="3.6092870429498672E-2"/>
          <c:w val="0.74000744492180459"/>
          <c:h val="0.917206960136334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77442361130759E-4"/>
                  <c:y val="-2.873057394777203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75055244164983E-4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54977071864594E-3"/>
                  <c:y val="-2.48161388155231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87144955351548E-3"/>
                  <c:y val="-7.256347988981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143980944013353E-4"/>
                  <c:y val="-4.735832625150954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142466331467758E-3"/>
                  <c:y val="-4.437399997820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176107965592131E-3"/>
                  <c:y val="-7.0150935610328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63476256863918E-3"/>
                  <c:y val="2.43407298178990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562475697309394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834210601189288E-3"/>
                  <c:y val="-4.2937148397652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4405354653313228E-3"/>
                  <c:y val="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09711592264869E-3"/>
                  <c:y val="-2.5778160290992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286653199418476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90308324086456E-5"/>
                  <c:y val="-7.1588366083422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87967678606993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5163693439932129E-3"/>
                  <c:y val="-2.43407298178990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651852694872013E-3"/>
                  <c:y val="-4.4374578870745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2755474625620011E-3"/>
                  <c:y val="-9.3057842057953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5.9094659572652003E-3"/>
                  <c:y val="1.43562692168402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905198167695678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6.5356455268823326E-3"/>
                  <c:y val="-6.5842251293867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5.1451759751899168E-3"/>
                  <c:y val="2.09961017727710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3517037964359214E-3"/>
                  <c:y val="-2.5778160290992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8.0471543327548104E-4"/>
                  <c:y val="-4.5810205792429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8590633624491421E-3"/>
                  <c:y val="2.0032045501437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5.6619600880228392E-4"/>
                  <c:y val="-2.38670929918321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050" b="1"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г.Чебоксары</c:v>
                </c:pt>
                <c:pt idx="1">
                  <c:v>Марпосадский pайон</c:v>
                </c:pt>
                <c:pt idx="2">
                  <c:v>Шумерлинский pайон</c:v>
                </c:pt>
                <c:pt idx="3">
                  <c:v>Яльчикский pайон</c:v>
                </c:pt>
                <c:pt idx="4">
                  <c:v>г.Шумерля</c:v>
                </c:pt>
                <c:pt idx="5">
                  <c:v>Янтиковский pайон</c:v>
                </c:pt>
                <c:pt idx="6">
                  <c:v>Цивильский pайон</c:v>
                </c:pt>
                <c:pt idx="7">
                  <c:v>Красноармейский pайон</c:v>
                </c:pt>
                <c:pt idx="8">
                  <c:v>Порецкий pайон</c:v>
                </c:pt>
                <c:pt idx="9">
                  <c:v>Вурнарский pайон</c:v>
                </c:pt>
                <c:pt idx="10">
                  <c:v>Алатырский район</c:v>
                </c:pt>
                <c:pt idx="11">
                  <c:v>Батыревский pайон</c:v>
                </c:pt>
                <c:pt idx="12">
                  <c:v>Моргаушский pайон</c:v>
                </c:pt>
                <c:pt idx="13">
                  <c:v>Ибресинский pайон</c:v>
                </c:pt>
                <c:pt idx="14">
                  <c:v>Козловский pайон</c:v>
                </c:pt>
                <c:pt idx="15">
                  <c:v>Шемуршинский pайон</c:v>
                </c:pt>
                <c:pt idx="16">
                  <c:v>Красночетайский pайон</c:v>
                </c:pt>
                <c:pt idx="17">
                  <c:v>Аликовский район</c:v>
                </c:pt>
                <c:pt idx="18">
                  <c:v>Канашский pайон</c:v>
                </c:pt>
                <c:pt idx="19">
                  <c:v>Ядринский pайон</c:v>
                </c:pt>
                <c:pt idx="20">
                  <c:v>г.Алатырь</c:v>
                </c:pt>
                <c:pt idx="21">
                  <c:v>Урмарский pайон</c:v>
                </c:pt>
                <c:pt idx="22">
                  <c:v>Комсомольский pайон</c:v>
                </c:pt>
                <c:pt idx="23">
                  <c:v>Чебоксарский pайон</c:v>
                </c:pt>
                <c:pt idx="24">
                  <c:v>г.Канаш</c:v>
                </c:pt>
                <c:pt idx="25">
                  <c:v>г.Новочебоксарск</c:v>
                </c:pt>
              </c:strCache>
            </c:strRef>
          </c:cat>
          <c:val>
            <c:numRef>
              <c:f>Лист1!$B$2:$B$27</c:f>
              <c:numCache>
                <c:formatCode>0.0</c:formatCode>
                <c:ptCount val="26"/>
                <c:pt idx="0">
                  <c:v>66.625999293266986</c:v>
                </c:pt>
                <c:pt idx="1">
                  <c:v>77.623106279034573</c:v>
                </c:pt>
                <c:pt idx="2">
                  <c:v>77.813368841131208</c:v>
                </c:pt>
                <c:pt idx="3">
                  <c:v>84.710294685072043</c:v>
                </c:pt>
                <c:pt idx="4">
                  <c:v>85.512562596736529</c:v>
                </c:pt>
                <c:pt idx="5">
                  <c:v>85.679576793921598</c:v>
                </c:pt>
                <c:pt idx="6">
                  <c:v>88.073901303380424</c:v>
                </c:pt>
                <c:pt idx="7">
                  <c:v>88.361553728518345</c:v>
                </c:pt>
                <c:pt idx="8">
                  <c:v>89.018610148424187</c:v>
                </c:pt>
                <c:pt idx="9">
                  <c:v>90.698164923891184</c:v>
                </c:pt>
                <c:pt idx="10">
                  <c:v>91.486348190532638</c:v>
                </c:pt>
                <c:pt idx="11">
                  <c:v>91.662143296592717</c:v>
                </c:pt>
                <c:pt idx="12">
                  <c:v>91.66662661110405</c:v>
                </c:pt>
                <c:pt idx="13">
                  <c:v>94.626611077392354</c:v>
                </c:pt>
                <c:pt idx="14">
                  <c:v>95.500004669865561</c:v>
                </c:pt>
                <c:pt idx="15">
                  <c:v>96.17206402943718</c:v>
                </c:pt>
                <c:pt idx="16">
                  <c:v>98.395908235517794</c:v>
                </c:pt>
                <c:pt idx="17">
                  <c:v>102.79469857637389</c:v>
                </c:pt>
                <c:pt idx="18">
                  <c:v>103.0231994240641</c:v>
                </c:pt>
                <c:pt idx="19">
                  <c:v>103.4346558959387</c:v>
                </c:pt>
                <c:pt idx="20">
                  <c:v>110.59442560247001</c:v>
                </c:pt>
                <c:pt idx="21">
                  <c:v>110.86270422224911</c:v>
                </c:pt>
                <c:pt idx="22">
                  <c:v>111.69547656240431</c:v>
                </c:pt>
                <c:pt idx="23">
                  <c:v>115.02811202556089</c:v>
                </c:pt>
                <c:pt idx="24">
                  <c:v>118.59707928263599</c:v>
                </c:pt>
                <c:pt idx="25">
                  <c:v>133.23206790924354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22848"/>
        <c:axId val="41841024"/>
      </c:barChart>
      <c:catAx>
        <c:axId val="4182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1841024"/>
        <c:crosses val="autoZero"/>
        <c:auto val="1"/>
        <c:lblAlgn val="ctr"/>
        <c:lblOffset val="100"/>
        <c:noMultiLvlLbl val="0"/>
      </c:catAx>
      <c:valAx>
        <c:axId val="41841024"/>
        <c:scaling>
          <c:orientation val="minMax"/>
          <c:max val="1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1822848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578025722009719E-2"/>
          <c:y val="6.6978421688601242E-2"/>
          <c:w val="0.92842197427799023"/>
          <c:h val="0.53888838784334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2597806592918247E-2"/>
                  <c:y val="-3.988920761367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85377286121647E-3"/>
                  <c:y val="-2.279383292210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990251524081101E-3"/>
                  <c:y val="-2.849229115262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98050304816323E-2"/>
                  <c:y val="-5.1286124074729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Земельный налог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</c:v>
                </c:pt>
                <c:pt idx="1">
                  <c:v>0.25</c:v>
                </c:pt>
                <c:pt idx="2">
                  <c:v>0.27</c:v>
                </c:pt>
                <c:pt idx="3" formatCode="0.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195613185836494E-2"/>
                  <c:y val="-3.419074938315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97562881020274E-2"/>
                  <c:y val="-2.849229115262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9805030481622E-2"/>
                  <c:y val="-2.849229115262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97562881020274E-2"/>
                  <c:y val="-5.128612407472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597806592918247E-2"/>
                  <c:y val="-5.6984582305255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Земельный налог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 formatCode="0.0">
                  <c:v>2.6</c:v>
                </c:pt>
                <c:pt idx="1">
                  <c:v>0.28999999999999998</c:v>
                </c:pt>
                <c:pt idx="2">
                  <c:v>0.38</c:v>
                </c:pt>
                <c:pt idx="3" formatCode="0.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52064"/>
        <c:axId val="41753600"/>
        <c:axId val="0"/>
      </c:bar3DChart>
      <c:catAx>
        <c:axId val="41752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t"/>
          <a:lstStyle/>
          <a:p>
            <a:pPr>
              <a:defRPr sz="800" b="1"/>
            </a:pPr>
            <a:endParaRPr lang="ru-RU"/>
          </a:p>
        </c:txPr>
        <c:crossAx val="41753600"/>
        <c:crosses val="autoZero"/>
        <c:auto val="1"/>
        <c:lblAlgn val="ctr"/>
        <c:lblOffset val="100"/>
        <c:noMultiLvlLbl val="0"/>
      </c:catAx>
      <c:valAx>
        <c:axId val="41753600"/>
        <c:scaling>
          <c:orientation val="minMax"/>
          <c:max val="3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175206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386068214642822E-2"/>
          <c:y val="0.125760934870212"/>
          <c:w val="0.9732141754972552"/>
          <c:h val="0.51784357777026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98781440510163E-3"/>
                  <c:y val="-2.279383292210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97562881019761E-3"/>
                  <c:y val="-3.419074938315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9805030481622E-2"/>
                  <c:y val="-3.9889656311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990251524081101E-3"/>
                  <c:y val="-2.849229115262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8.6</c:v>
                </c:pt>
                <c:pt idx="1">
                  <c:v>1.2</c:v>
                </c:pt>
                <c:pt idx="2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990251524081101E-3"/>
                  <c:y val="-4.55876658442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982940167141916E-3"/>
                  <c:y val="-2.849229115262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7696375887688E-2"/>
                  <c:y val="-4.55876658442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97806592918247E-2"/>
                  <c:y val="-1.709537469157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9512576204055E-3"/>
                  <c:y val="-1.139691646105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9926886430598E-3"/>
                  <c:y val="-1.139691646105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10.3</c:v>
                </c:pt>
                <c:pt idx="1">
                  <c:v>4.2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905152"/>
        <c:axId val="41915136"/>
        <c:axId val="0"/>
      </c:bar3DChart>
      <c:catAx>
        <c:axId val="4190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t"/>
          <a:lstStyle/>
          <a:p>
            <a:pPr>
              <a:defRPr sz="800" b="1"/>
            </a:pPr>
            <a:endParaRPr lang="ru-RU"/>
          </a:p>
        </c:txPr>
        <c:crossAx val="41915136"/>
        <c:crosses val="autoZero"/>
        <c:auto val="1"/>
        <c:lblAlgn val="ctr"/>
        <c:lblOffset val="100"/>
        <c:noMultiLvlLbl val="0"/>
      </c:catAx>
      <c:valAx>
        <c:axId val="41915136"/>
        <c:scaling>
          <c:orientation val="minMax"/>
          <c:max val="9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1905152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80219129091474E-2"/>
          <c:y val="3.2787672305448129E-2"/>
          <c:w val="0.94101978087090854"/>
          <c:h val="0.504697638460195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19805030481622E-2"/>
                  <c:y val="-2.8492291152627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89149353775506E-3"/>
                  <c:y val="-3.4190749383153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990251524081101E-3"/>
                  <c:y val="-2.2793832922102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98781440510137E-3"/>
                  <c:y val="-2.279383292210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 на имущество физических лиц</c:v>
                </c:pt>
                <c:pt idx="1">
                  <c:v>Земельный налог</c:v>
                </c:pt>
                <c:pt idx="2">
                  <c:v>Налог на добычу полезных ископаемых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38</c:v>
                </c:pt>
                <c:pt idx="1">
                  <c:v>109.8</c:v>
                </c:pt>
                <c:pt idx="2">
                  <c:v>25</c:v>
                </c:pt>
                <c:pt idx="3">
                  <c:v>280.7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997562881020274E-2"/>
                  <c:y val="-5.12861240747296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986712234795783E-3"/>
                  <c:y val="-7.4079956996831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990251524081101E-3"/>
                  <c:y val="-6.2683040535780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95369473938625E-2"/>
                  <c:y val="-3.6838064624105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 на имущество физических лиц</c:v>
                </c:pt>
                <c:pt idx="1">
                  <c:v>Земельный налог</c:v>
                </c:pt>
                <c:pt idx="2">
                  <c:v>Налог на добычу полезных ископаемых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46</c:v>
                </c:pt>
                <c:pt idx="1">
                  <c:v>175.8</c:v>
                </c:pt>
                <c:pt idx="2">
                  <c:v>36</c:v>
                </c:pt>
                <c:pt idx="3">
                  <c:v>627.79999999999995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26432"/>
        <c:axId val="42227968"/>
        <c:axId val="0"/>
      </c:bar3DChart>
      <c:catAx>
        <c:axId val="4222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t"/>
          <a:lstStyle/>
          <a:p>
            <a:pPr>
              <a:defRPr sz="800" b="1"/>
            </a:pPr>
            <a:endParaRPr lang="ru-RU"/>
          </a:p>
        </c:txPr>
        <c:crossAx val="42227968"/>
        <c:crosses val="autoZero"/>
        <c:auto val="1"/>
        <c:lblAlgn val="ctr"/>
        <c:lblOffset val="100"/>
        <c:noMultiLvlLbl val="0"/>
      </c:catAx>
      <c:valAx>
        <c:axId val="42227968"/>
        <c:scaling>
          <c:orientation val="minMax"/>
          <c:max val="65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2226432"/>
        <c:crosses val="autoZero"/>
        <c:crossBetween val="between"/>
        <c:majorUnit val="100"/>
        <c:minorUnit val="20"/>
      </c:valAx>
    </c:plotArea>
    <c:legend>
      <c:legendPos val="b"/>
      <c:layout>
        <c:manualLayout>
          <c:xMode val="edge"/>
          <c:yMode val="edge"/>
          <c:x val="0.13774704045229541"/>
          <c:y val="0.78961875519647795"/>
          <c:w val="0.32697502305740278"/>
          <c:h val="0.1306028295761648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09156373043157"/>
          <c:y val="2.8993068018959869E-2"/>
          <c:w val="0.74000744492180459"/>
          <c:h val="0.917206960136334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77442361130759E-4"/>
                  <c:y val="-2.873057394777203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75055244164983E-4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54977071864594E-3"/>
                  <c:y val="-2.48161388155231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87144955351548E-3"/>
                  <c:y val="-7.256347988981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143980944013353E-4"/>
                  <c:y val="-4.735832625150954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142466331467758E-3"/>
                  <c:y val="-4.437399997820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176107965592131E-3"/>
                  <c:y val="-7.0150935610328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63476256863918E-3"/>
                  <c:y val="2.43407298178990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562475697309394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834210601189288E-3"/>
                  <c:y val="-4.2937148397652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4405354653313228E-3"/>
                  <c:y val="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09711592264869E-3"/>
                  <c:y val="-2.5778160290992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286653199418476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90308324086456E-5"/>
                  <c:y val="-7.1588366083422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87967678606993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5163693439932129E-3"/>
                  <c:y val="-2.43407298178990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651852694872013E-3"/>
                  <c:y val="-4.4374578870745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2755474625620011E-3"/>
                  <c:y val="-9.3057842057953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5.9094659572652003E-3"/>
                  <c:y val="1.43562692168402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905198167695678E-3"/>
                  <c:y val="-2.2905102896214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6.5356455268823326E-3"/>
                  <c:y val="-6.5842251293867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5.1451759751899168E-3"/>
                  <c:y val="2.09961017727710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3517037964359214E-3"/>
                  <c:y val="-2.5778160290992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8.0471543327548104E-4"/>
                  <c:y val="-4.5810205792429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8590633624491421E-3"/>
                  <c:y val="2.0032045501437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1.0520101288872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txPr>
              <a:bodyPr/>
              <a:lstStyle/>
              <a:p>
                <a:pPr>
                  <a:defRPr sz="1050" b="1"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Алатырский район</c:v>
                </c:pt>
                <c:pt idx="1">
                  <c:v>Канашский pайон</c:v>
                </c:pt>
                <c:pt idx="2">
                  <c:v>Красночетайский pайон</c:v>
                </c:pt>
                <c:pt idx="3">
                  <c:v>Шумерлинский pайон</c:v>
                </c:pt>
                <c:pt idx="4">
                  <c:v>Шемуршинский pайон</c:v>
                </c:pt>
                <c:pt idx="5">
                  <c:v>Аликовский район</c:v>
                </c:pt>
                <c:pt idx="6">
                  <c:v>Ибресинский pайон</c:v>
                </c:pt>
                <c:pt idx="7">
                  <c:v>Комсомольский pайон</c:v>
                </c:pt>
                <c:pt idx="8">
                  <c:v>Янтиковский pайон</c:v>
                </c:pt>
                <c:pt idx="9">
                  <c:v>Батыревский pайон</c:v>
                </c:pt>
                <c:pt idx="10">
                  <c:v>Урмарский pайон</c:v>
                </c:pt>
                <c:pt idx="11">
                  <c:v>г.Алатырь</c:v>
                </c:pt>
                <c:pt idx="12">
                  <c:v>Яльчикский pайон</c:v>
                </c:pt>
                <c:pt idx="13">
                  <c:v>Марпосадский pайон</c:v>
                </c:pt>
                <c:pt idx="14">
                  <c:v>Моргаушский pайон</c:v>
                </c:pt>
                <c:pt idx="15">
                  <c:v>Козловский pайон</c:v>
                </c:pt>
                <c:pt idx="16">
                  <c:v>г.Новочебоксарск</c:v>
                </c:pt>
                <c:pt idx="17">
                  <c:v>Ядринский pайон</c:v>
                </c:pt>
                <c:pt idx="18">
                  <c:v>г.Шумерля</c:v>
                </c:pt>
                <c:pt idx="19">
                  <c:v>г.Канаш</c:v>
                </c:pt>
                <c:pt idx="20">
                  <c:v>Вурнарский pайон</c:v>
                </c:pt>
                <c:pt idx="21">
                  <c:v>Чебоксарский pайон</c:v>
                </c:pt>
                <c:pt idx="22">
                  <c:v>Порецкий pайон</c:v>
                </c:pt>
                <c:pt idx="23">
                  <c:v>Красноармейский pайон</c:v>
                </c:pt>
                <c:pt idx="24">
                  <c:v>Цивильский pайон</c:v>
                </c:pt>
                <c:pt idx="25">
                  <c:v>г.Чебоксары</c:v>
                </c:pt>
              </c:strCache>
            </c:strRef>
          </c:cat>
          <c:val>
            <c:numRef>
              <c:f>Лист1!$B$2:$B$27</c:f>
              <c:numCache>
                <c:formatCode>0.000</c:formatCode>
                <c:ptCount val="26"/>
                <c:pt idx="0">
                  <c:v>0.54910416940789486</c:v>
                </c:pt>
                <c:pt idx="1">
                  <c:v>0.5583878005809888</c:v>
                </c:pt>
                <c:pt idx="2">
                  <c:v>0.6498850932684509</c:v>
                </c:pt>
                <c:pt idx="3">
                  <c:v>0.6579000098960911</c:v>
                </c:pt>
                <c:pt idx="4">
                  <c:v>0.68177080858702965</c:v>
                </c:pt>
                <c:pt idx="5">
                  <c:v>0.68513449036137475</c:v>
                </c:pt>
                <c:pt idx="6">
                  <c:v>0.68948830681586981</c:v>
                </c:pt>
                <c:pt idx="7">
                  <c:v>0.69522349093684399</c:v>
                </c:pt>
                <c:pt idx="8">
                  <c:v>0.69543304795602445</c:v>
                </c:pt>
                <c:pt idx="9">
                  <c:v>0.75335691515000414</c:v>
                </c:pt>
                <c:pt idx="10">
                  <c:v>0.77173022035157213</c:v>
                </c:pt>
                <c:pt idx="11">
                  <c:v>0.87413632887189296</c:v>
                </c:pt>
                <c:pt idx="12">
                  <c:v>0.90124832526981768</c:v>
                </c:pt>
                <c:pt idx="13">
                  <c:v>0.9162702992240751</c:v>
                </c:pt>
                <c:pt idx="14">
                  <c:v>1.0417379124883397</c:v>
                </c:pt>
                <c:pt idx="15">
                  <c:v>1.0493485907872289</c:v>
                </c:pt>
                <c:pt idx="16">
                  <c:v>1.0506449549433574</c:v>
                </c:pt>
                <c:pt idx="17">
                  <c:v>1.1379942128737599</c:v>
                </c:pt>
                <c:pt idx="18">
                  <c:v>1.1969124364684305</c:v>
                </c:pt>
                <c:pt idx="19">
                  <c:v>1.2015528363779218</c:v>
                </c:pt>
                <c:pt idx="20">
                  <c:v>1.2128450672498958</c:v>
                </c:pt>
                <c:pt idx="21">
                  <c:v>1.2329479363433562</c:v>
                </c:pt>
                <c:pt idx="22">
                  <c:v>1.2804944499811248</c:v>
                </c:pt>
                <c:pt idx="23">
                  <c:v>1.5047202868825431</c:v>
                </c:pt>
                <c:pt idx="24">
                  <c:v>1.5289420373929277</c:v>
                </c:pt>
                <c:pt idx="25">
                  <c:v>2.5067041185062156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39136"/>
        <c:axId val="42940672"/>
      </c:barChart>
      <c:catAx>
        <c:axId val="42939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2940672"/>
        <c:crosses val="autoZero"/>
        <c:auto val="1"/>
        <c:lblAlgn val="ctr"/>
        <c:lblOffset val="100"/>
        <c:noMultiLvlLbl val="0"/>
      </c:catAx>
      <c:valAx>
        <c:axId val="42940672"/>
        <c:scaling>
          <c:orientation val="minMax"/>
          <c:max val="3"/>
          <c:min val="0"/>
        </c:scaling>
        <c:delete val="0"/>
        <c:axPos val="b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42939136"/>
        <c:crosses val="autoZero"/>
        <c:crossBetween val="between"/>
        <c:majorUnit val="4"/>
        <c:min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0.01817</cdr:x>
      <cdr:y>0.04825</cdr:y>
    </cdr:from>
    <cdr:to>
      <cdr:x>0.29482</cdr:x>
      <cdr:y>0.16355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9361" y="164466"/>
          <a:ext cx="1056071" cy="39301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Доходы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0.00358</cdr:x>
      <cdr:y>0.68962</cdr:y>
    </cdr:from>
    <cdr:to>
      <cdr:x>0.28425</cdr:x>
      <cdr:y>0.81904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13666" y="2350643"/>
          <a:ext cx="1071416" cy="44114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Расходы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0.01376</cdr:x>
      <cdr:y>0.23363</cdr:y>
    </cdr:from>
    <cdr:to>
      <cdr:x>0.98624</cdr:x>
      <cdr:y>0.23537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56477" y="1217457"/>
          <a:ext cx="3991501" cy="90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0.87073</cdr:x>
      <cdr:y>0.53247</cdr:y>
    </cdr:from>
    <cdr:to>
      <cdr:x>0.98766</cdr:x>
      <cdr:y>0.61688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344816" y="2952328"/>
          <a:ext cx="986408" cy="46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0.84211</cdr:x>
      <cdr:y>0.17836</cdr:y>
    </cdr:from>
    <cdr:to>
      <cdr:x>0.96713</cdr:x>
      <cdr:y>0.22971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56384" y="929425"/>
          <a:ext cx="513139" cy="267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1,</a:t>
          </a:r>
          <a:r>
            <a:rPr lang="en-US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28</a:t>
          </a:r>
          <a:r>
            <a:rPr lang="ru-RU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6</a:t>
          </a:r>
          <a:endParaRPr lang="ru-RU" sz="1400" b="1" dirty="0">
            <a:solidFill>
              <a:srgbClr val="FF0000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0.42115</cdr:x>
      <cdr:y>0.45661</cdr:y>
    </cdr:from>
    <cdr:to>
      <cdr:x>0.61632</cdr:x>
      <cdr:y>0.81477</cdr:y>
    </cdr:to>
    <cdr:sp macro="" textlink="">
      <cdr:nvSpPr>
        <cdr:cNvPr id="2" name="TextBox 1"/>
        <cdr:cNvSpPr txBox="1"/>
      </cdr:nvSpPr>
      <cdr:spPr>
        <a:xfrm xmlns:a="http://schemas.openxmlformats.org/drawingml/2006/main" rot="20059193">
          <a:off x="1973215" y="1446716"/>
          <a:ext cx="914400" cy="1134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в</a:t>
          </a:r>
          <a:r>
            <a:rPr lang="ru-RU" sz="1100" b="1" dirty="0" smtClean="0"/>
            <a:t> 5,0 раз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0.48535</cdr:x>
      <cdr:y>0.57553</cdr:y>
    </cdr:from>
    <cdr:to>
      <cdr:x>0.65386</cdr:x>
      <cdr:y>0.96738</cdr:y>
    </cdr:to>
    <cdr:sp macro="" textlink="">
      <cdr:nvSpPr>
        <cdr:cNvPr id="3" name="TextBox 2"/>
        <cdr:cNvSpPr txBox="1"/>
      </cdr:nvSpPr>
      <cdr:spPr>
        <a:xfrm xmlns:a="http://schemas.openxmlformats.org/drawingml/2006/main" rot="20077791">
          <a:off x="2273966" y="1823479"/>
          <a:ext cx="789526" cy="124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+ 145,1</a:t>
          </a:r>
          <a:endParaRPr lang="ru-RU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0.42686</cdr:x>
      <cdr:y>0.4936</cdr:y>
    </cdr:from>
    <cdr:to>
      <cdr:x>0.62203</cdr:x>
      <cdr:y>0.81285</cdr:y>
    </cdr:to>
    <cdr:sp macro="" textlink="">
      <cdr:nvSpPr>
        <cdr:cNvPr id="2" name="TextBox 1"/>
        <cdr:cNvSpPr txBox="1"/>
      </cdr:nvSpPr>
      <cdr:spPr>
        <a:xfrm xmlns:a="http://schemas.openxmlformats.org/drawingml/2006/main" rot="20059193">
          <a:off x="1828636" y="1428671"/>
          <a:ext cx="836102" cy="924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+ 36,0 %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0.49035</cdr:x>
      <cdr:y>0.60832</cdr:y>
    </cdr:from>
    <cdr:to>
      <cdr:x>0.65886</cdr:x>
      <cdr:y>0.96572</cdr:y>
    </cdr:to>
    <cdr:sp macro="" textlink="">
      <cdr:nvSpPr>
        <cdr:cNvPr id="3" name="TextBox 2"/>
        <cdr:cNvSpPr txBox="1"/>
      </cdr:nvSpPr>
      <cdr:spPr>
        <a:xfrm xmlns:a="http://schemas.openxmlformats.org/drawingml/2006/main" rot="20077791">
          <a:off x="2100630" y="1760726"/>
          <a:ext cx="721891" cy="10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+ 5,8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0.40237</cdr:x>
      <cdr:y>0.5765</cdr:y>
    </cdr:from>
    <cdr:to>
      <cdr:x>0.58297</cdr:x>
      <cdr:y>0.66325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0206506">
          <a:off x="1723722" y="1668617"/>
          <a:ext cx="773724" cy="25109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0.03353</cdr:x>
      <cdr:y>0.88974</cdr:y>
    </cdr:from>
    <cdr:to>
      <cdr:x>0.98921</cdr:x>
      <cdr:y>0.88974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" y="4513127"/>
          <a:ext cx="820891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0.84981</cdr:x>
      <cdr:y>0.82337</cdr:y>
    </cdr:from>
    <cdr:to>
      <cdr:x>0.94624</cdr:x>
      <cdr:y>0.88015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99528" y="4176464"/>
          <a:ext cx="82829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100,0</a:t>
          </a:r>
          <a:endParaRPr lang="ru-RU" sz="1400" b="1" dirty="0">
            <a:solidFill>
              <a:srgbClr val="FF0000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0.03353</cdr:x>
      <cdr:y>0.08057</cdr:y>
    </cdr:from>
    <cdr:to>
      <cdr:x>0.98852</cdr:x>
      <cdr:y>0.08057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88032" y="408671"/>
          <a:ext cx="820298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0.88862</cdr:x>
      <cdr:y>0.08057</cdr:y>
    </cdr:from>
    <cdr:to>
      <cdr:x>0.97713</cdr:x>
      <cdr:y>0.59582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32890" y="408671"/>
          <a:ext cx="760266" cy="2613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в 3,7 раза</a:t>
          </a:r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0.41262</cdr:x>
      <cdr:y>0.30629</cdr:y>
    </cdr:from>
    <cdr:to>
      <cdr:x>0.58928</cdr:x>
      <cdr:y>0.38228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206506">
          <a:off x="2228412" y="970446"/>
          <a:ext cx="954057" cy="24075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0.43553</cdr:x>
      <cdr:y>0.20319</cdr:y>
    </cdr:from>
    <cdr:to>
      <cdr:x>0.64892</cdr:x>
      <cdr:y>0.59047</cdr:y>
    </cdr:to>
    <cdr:sp macro="" textlink="">
      <cdr:nvSpPr>
        <cdr:cNvPr id="3" name="TextBox 2"/>
        <cdr:cNvSpPr txBox="1"/>
      </cdr:nvSpPr>
      <cdr:spPr>
        <a:xfrm xmlns:a="http://schemas.openxmlformats.org/drawingml/2006/main" rot="20148900">
          <a:off x="2132574" y="599876"/>
          <a:ext cx="1044902" cy="114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+ 6,1 %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0.46881</cdr:x>
      <cdr:y>0.35098</cdr:y>
    </cdr:from>
    <cdr:to>
      <cdr:x>0.62925</cdr:x>
      <cdr:y>0.51148</cdr:y>
    </cdr:to>
    <cdr:sp macro="" textlink="">
      <cdr:nvSpPr>
        <cdr:cNvPr id="4" name="TextBox 3"/>
        <cdr:cNvSpPr txBox="1"/>
      </cdr:nvSpPr>
      <cdr:spPr>
        <a:xfrm xmlns:a="http://schemas.openxmlformats.org/drawingml/2006/main" rot="20102093">
          <a:off x="2295547" y="1036205"/>
          <a:ext cx="785624" cy="473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+ 2,9</a:t>
          </a:r>
          <a:endParaRPr lang="ru-RU" sz="14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0.40905</cdr:x>
      <cdr:y>0.29716</cdr:y>
    </cdr:from>
    <cdr:to>
      <cdr:x>0.60762</cdr:x>
      <cdr:y>0.38922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1294575">
          <a:off x="1987996" y="1005698"/>
          <a:ext cx="965046" cy="31155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0.39897</cdr:x>
      <cdr:y>0.38203</cdr:y>
    </cdr:from>
    <cdr:to>
      <cdr:x>0.65006</cdr:x>
      <cdr:y>0.5159</cdr:y>
    </cdr:to>
    <cdr:sp macro="" textlink="">
      <cdr:nvSpPr>
        <cdr:cNvPr id="6" name="TextBox 5"/>
        <cdr:cNvSpPr txBox="1"/>
      </cdr:nvSpPr>
      <cdr:spPr>
        <a:xfrm xmlns:a="http://schemas.openxmlformats.org/drawingml/2006/main" rot="1301045">
          <a:off x="1938990" y="1292929"/>
          <a:ext cx="1220327" cy="453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- 45,9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0.40121</cdr:x>
      <cdr:y>0.26211</cdr:y>
    </cdr:from>
    <cdr:to>
      <cdr:x>0.69311</cdr:x>
      <cdr:y>0.52851</cdr:y>
    </cdr:to>
    <cdr:sp macro="" textlink="">
      <cdr:nvSpPr>
        <cdr:cNvPr id="7" name="TextBox 1"/>
        <cdr:cNvSpPr txBox="1"/>
      </cdr:nvSpPr>
      <cdr:spPr>
        <a:xfrm xmlns:a="http://schemas.openxmlformats.org/drawingml/2006/main" rot="1262161">
          <a:off x="1949904" y="887076"/>
          <a:ext cx="1418646" cy="901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- 13,3%</a:t>
          </a:r>
          <a:endParaRPr lang="ru-RU" sz="14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0.40164</cdr:x>
      <cdr:y>0.62853</cdr:y>
    </cdr:from>
    <cdr:to>
      <cdr:x>0.68528</cdr:x>
      <cdr:y>0.93928</cdr:y>
    </cdr:to>
    <cdr:pic>
      <cdr:nvPicPr>
        <cdr:cNvPr id="3" name="Picture 2" descr="M:\ФОТО\2014\аренда5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28392" y="3711256"/>
          <a:ext cx="2491772" cy="18348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0.37287</cdr:x>
      <cdr:y>0.27589</cdr:y>
    </cdr:from>
    <cdr:to>
      <cdr:x>0.58823</cdr:x>
      <cdr:y>0.45146</cdr:y>
    </cdr:to>
    <cdr:sp macro="" textlink="">
      <cdr:nvSpPr>
        <cdr:cNvPr id="2" name="TextBox 1"/>
        <cdr:cNvSpPr txBox="1"/>
      </cdr:nvSpPr>
      <cdr:spPr>
        <a:xfrm xmlns:a="http://schemas.openxmlformats.org/drawingml/2006/main" rot="19830436">
          <a:off x="1610970" y="695331"/>
          <a:ext cx="930459" cy="442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    113,0%</a:t>
          </a:r>
          <a:endParaRPr lang="ru-RU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0.42591</cdr:x>
      <cdr:y>0.52744</cdr:y>
    </cdr:from>
    <cdr:to>
      <cdr:x>0.60494</cdr:x>
      <cdr:y>0.67163</cdr:y>
    </cdr:to>
    <cdr:sp macro="" textlink="">
      <cdr:nvSpPr>
        <cdr:cNvPr id="3" name="TextBox 2"/>
        <cdr:cNvSpPr txBox="1"/>
      </cdr:nvSpPr>
      <cdr:spPr>
        <a:xfrm xmlns:a="http://schemas.openxmlformats.org/drawingml/2006/main" rot="19905645">
          <a:off x="1840140" y="1329295"/>
          <a:ext cx="773496" cy="36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+950,9</a:t>
          </a:r>
          <a:endParaRPr lang="ru-RU" b="1" dirty="0">
            <a:solidFill>
              <a:srgbClr val="C00000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0.37287</cdr:x>
      <cdr:y>0.27589</cdr:y>
    </cdr:from>
    <cdr:to>
      <cdr:x>0.58823</cdr:x>
      <cdr:y>0.45146</cdr:y>
    </cdr:to>
    <cdr:sp macro="" textlink="">
      <cdr:nvSpPr>
        <cdr:cNvPr id="2" name="TextBox 1"/>
        <cdr:cNvSpPr txBox="1"/>
      </cdr:nvSpPr>
      <cdr:spPr>
        <a:xfrm xmlns:a="http://schemas.openxmlformats.org/drawingml/2006/main" rot="19830436">
          <a:off x="1610970" y="695331"/>
          <a:ext cx="930459" cy="442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    111,8%</a:t>
          </a:r>
          <a:endParaRPr lang="ru-RU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0.42591</cdr:x>
      <cdr:y>0.52744</cdr:y>
    </cdr:from>
    <cdr:to>
      <cdr:x>0.60494</cdr:x>
      <cdr:y>0.67163</cdr:y>
    </cdr:to>
    <cdr:sp macro="" textlink="">
      <cdr:nvSpPr>
        <cdr:cNvPr id="3" name="TextBox 2"/>
        <cdr:cNvSpPr txBox="1"/>
      </cdr:nvSpPr>
      <cdr:spPr>
        <a:xfrm xmlns:a="http://schemas.openxmlformats.org/drawingml/2006/main" rot="19905645">
          <a:off x="1840140" y="1329295"/>
          <a:ext cx="773496" cy="36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+1012,8</a:t>
          </a:r>
          <a:endParaRPr lang="ru-RU" b="1" dirty="0">
            <a:solidFill>
              <a:srgbClr val="C00000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0.4034</cdr:x>
      <cdr:y>0.36919</cdr:y>
    </cdr:from>
    <cdr:to>
      <cdr:x>0.61876</cdr:x>
      <cdr:y>0.54476</cdr:y>
    </cdr:to>
    <cdr:sp macro="" textlink="">
      <cdr:nvSpPr>
        <cdr:cNvPr id="2" name="TextBox 1"/>
        <cdr:cNvSpPr txBox="1"/>
      </cdr:nvSpPr>
      <cdr:spPr>
        <a:xfrm xmlns:a="http://schemas.openxmlformats.org/drawingml/2006/main" rot="20205660">
          <a:off x="1856520" y="862726"/>
          <a:ext cx="991122" cy="410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    </a:t>
          </a:r>
          <a:r>
            <a:rPr lang="ru-RU" sz="1300" b="1" dirty="0" smtClean="0">
              <a:solidFill>
                <a:srgbClr val="C00000"/>
              </a:solidFill>
            </a:rPr>
            <a:t>+19,2%</a:t>
          </a:r>
          <a:endParaRPr lang="ru-RU" sz="13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0.05134</cdr:y>
    </cdr:from>
    <cdr:to>
      <cdr:x>0.28023</cdr:x>
      <cdr:y>0.16597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179939"/>
          <a:ext cx="1036693" cy="40177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Доходы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</cdr:x>
      <cdr:y>0.68022</cdr:y>
    </cdr:from>
    <cdr:to>
      <cdr:x>0.28832</cdr:x>
      <cdr:y>0.81429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2384067"/>
          <a:ext cx="1066623" cy="46990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Расходы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0.3958</cdr:x>
      <cdr:y>0.30998</cdr:y>
    </cdr:from>
    <cdr:to>
      <cdr:x>0.61116</cdr:x>
      <cdr:y>0.48555</cdr:y>
    </cdr:to>
    <cdr:sp macro="" textlink="">
      <cdr:nvSpPr>
        <cdr:cNvPr id="2" name="TextBox 1"/>
        <cdr:cNvSpPr txBox="1"/>
      </cdr:nvSpPr>
      <cdr:spPr>
        <a:xfrm xmlns:a="http://schemas.openxmlformats.org/drawingml/2006/main" rot="20169661">
          <a:off x="1093427" y="647028"/>
          <a:ext cx="594941" cy="366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C00000"/>
              </a:solidFill>
            </a:rPr>
            <a:t>    +7,6%</a:t>
          </a:r>
          <a:endParaRPr lang="ru-RU" sz="1300" b="1" dirty="0">
            <a:solidFill>
              <a:srgbClr val="C00000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0.41499</cdr:x>
      <cdr:y>0.22589</cdr:y>
    </cdr:from>
    <cdr:to>
      <cdr:x>0.60217</cdr:x>
      <cdr:y>0.30886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281405">
          <a:off x="1927236" y="743782"/>
          <a:ext cx="869269" cy="27317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0.45982</cdr:x>
      <cdr:y>0.11775</cdr:y>
    </cdr:from>
    <cdr:to>
      <cdr:x>0.65672</cdr:x>
      <cdr:y>0.49394</cdr:y>
    </cdr:to>
    <cdr:sp macro="" textlink="">
      <cdr:nvSpPr>
        <cdr:cNvPr id="3" name="TextBox 2"/>
        <cdr:cNvSpPr txBox="1"/>
      </cdr:nvSpPr>
      <cdr:spPr>
        <a:xfrm xmlns:a="http://schemas.openxmlformats.org/drawingml/2006/main" rot="20289798">
          <a:off x="2135429" y="387701"/>
          <a:ext cx="914400" cy="1238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+ </a:t>
          </a:r>
          <a:r>
            <a:rPr lang="ru-RU" sz="1400" b="1" dirty="0" smtClean="0"/>
            <a:t>7,3</a:t>
          </a:r>
          <a:r>
            <a:rPr lang="ru-RU" sz="1600" b="1" dirty="0" smtClean="0"/>
            <a:t> 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0.46466</cdr:x>
      <cdr:y>0.27711</cdr:y>
    </cdr:from>
    <cdr:to>
      <cdr:x>0.68735</cdr:x>
      <cdr:y>0.51103</cdr:y>
    </cdr:to>
    <cdr:sp macro="" textlink="">
      <cdr:nvSpPr>
        <cdr:cNvPr id="4" name="TextBox 1"/>
        <cdr:cNvSpPr txBox="1"/>
      </cdr:nvSpPr>
      <cdr:spPr>
        <a:xfrm xmlns:a="http://schemas.openxmlformats.org/drawingml/2006/main" rot="20289798">
          <a:off x="2157865" y="912411"/>
          <a:ext cx="1034181" cy="770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+ </a:t>
          </a:r>
          <a:r>
            <a:rPr lang="ru-RU" sz="1400" b="1" dirty="0" smtClean="0"/>
            <a:t>174,9</a:t>
          </a:r>
          <a:endParaRPr lang="ru-RU" sz="14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0.41314</cdr:x>
      <cdr:y>0.57093</cdr:y>
    </cdr:from>
    <cdr:to>
      <cdr:x>0.60032</cdr:x>
      <cdr:y>0.6539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281405">
          <a:off x="1888879" y="1756517"/>
          <a:ext cx="855787" cy="25526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0.42023</cdr:x>
      <cdr:y>0.46346</cdr:y>
    </cdr:from>
    <cdr:to>
      <cdr:x>0.61713</cdr:x>
      <cdr:y>0.82133</cdr:y>
    </cdr:to>
    <cdr:sp macro="" textlink="">
      <cdr:nvSpPr>
        <cdr:cNvPr id="3" name="TextBox 2"/>
        <cdr:cNvSpPr txBox="1"/>
      </cdr:nvSpPr>
      <cdr:spPr>
        <a:xfrm xmlns:a="http://schemas.openxmlformats.org/drawingml/2006/main" rot="20289798">
          <a:off x="1981830" y="1425866"/>
          <a:ext cx="928584" cy="1101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+ </a:t>
          </a:r>
          <a:r>
            <a:rPr lang="ru-RU" sz="1400" b="1" dirty="0" smtClean="0"/>
            <a:t>7,3</a:t>
          </a:r>
          <a:r>
            <a:rPr lang="ru-RU" sz="1600" b="1" dirty="0" smtClean="0"/>
            <a:t> 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0.46012</cdr:x>
      <cdr:y>0.60465</cdr:y>
    </cdr:from>
    <cdr:to>
      <cdr:x>0.76103</cdr:x>
      <cdr:y>0.75242</cdr:y>
    </cdr:to>
    <cdr:sp macro="" textlink="">
      <cdr:nvSpPr>
        <cdr:cNvPr id="4" name="TextBox 1"/>
        <cdr:cNvSpPr txBox="1"/>
      </cdr:nvSpPr>
      <cdr:spPr>
        <a:xfrm xmlns:a="http://schemas.openxmlformats.org/drawingml/2006/main" rot="20289798">
          <a:off x="2103678" y="1860268"/>
          <a:ext cx="1375762" cy="454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+ </a:t>
          </a:r>
          <a:r>
            <a:rPr lang="ru-RU" sz="1400" b="1" dirty="0" smtClean="0"/>
            <a:t>174,9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0.87012</cdr:x>
      <cdr:y>0.01244</cdr:y>
    </cdr:from>
    <cdr:to>
      <cdr:x>0.97613</cdr:x>
      <cdr:y>0.06582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956376" y="72231"/>
          <a:ext cx="969356" cy="3098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105,5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0.31888</cdr:x>
      <cdr:y>0.50858</cdr:y>
    </cdr:from>
    <cdr:to>
      <cdr:x>0.42463</cdr:x>
      <cdr:y>0.56121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915816" y="2952551"/>
          <a:ext cx="966978" cy="3055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91,3</a:t>
          </a:r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0.35038</cdr:x>
      <cdr:y>0.40935</cdr:y>
    </cdr:from>
    <cdr:to>
      <cdr:x>0.44809</cdr:x>
      <cdr:y>0.45922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203848" y="2376487"/>
          <a:ext cx="893460" cy="2895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113,3</a:t>
          </a:r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0.39763</cdr:x>
      <cdr:y>0.32253</cdr:y>
    </cdr:from>
    <cdr:to>
      <cdr:x>0.50314</cdr:x>
      <cdr:y>0.37491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635896" y="1872431"/>
          <a:ext cx="964783" cy="3040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87,5</a:t>
          </a:r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0.42125</cdr:x>
      <cdr:y>0.2357</cdr:y>
    </cdr:from>
    <cdr:to>
      <cdr:x>0.53523</cdr:x>
      <cdr:y>0.28833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851920" y="1368375"/>
          <a:ext cx="1042233" cy="3055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91,7%</a:t>
          </a:r>
        </a:p>
        <a:p xmlns:a="http://schemas.openxmlformats.org/drawingml/2006/main">
          <a:pPr algn="ctr"/>
          <a:endParaRPr lang="ru-RU" sz="11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0.626</cdr:x>
      <cdr:y>0.13648</cdr:y>
    </cdr:from>
    <cdr:to>
      <cdr:x>0.73176</cdr:x>
      <cdr:y>0.18961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724128" y="792311"/>
          <a:ext cx="967069" cy="3084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95,5</a:t>
          </a:r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0.30313</cdr:x>
      <cdr:y>0.60781</cdr:y>
    </cdr:from>
    <cdr:to>
      <cdr:x>0.40864</cdr:x>
      <cdr:y>0.66044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771800" y="3528615"/>
          <a:ext cx="964783" cy="3055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114,7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0.32675</cdr:x>
      <cdr:y>0.70703</cdr:y>
    </cdr:from>
    <cdr:to>
      <cdr:x>0.40909</cdr:x>
      <cdr:y>0.75967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2987824" y="4104679"/>
          <a:ext cx="752917" cy="3056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69,0%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0.85437</cdr:x>
      <cdr:y>0.76905</cdr:y>
    </cdr:from>
    <cdr:to>
      <cdr:x>0.96012</cdr:x>
      <cdr:y>0.82168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7812360" y="4464719"/>
          <a:ext cx="966978" cy="3055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25400" cap="flat" cmpd="sng" algn="ctr">
          <a:solidFill>
            <a:sysClr val="window" lastClr="FFFFFF">
              <a:alpha val="0"/>
            </a:sysClr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111,8%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0.7205</cdr:x>
      <cdr:y>0.17369</cdr:y>
    </cdr:from>
    <cdr:to>
      <cdr:x>0.95674</cdr:x>
      <cdr:y>0.46625</cdr:y>
    </cdr:to>
    <cdr:sp macro="" textlink="">
      <cdr:nvSpPr>
        <cdr:cNvPr id="16" name="Скругленный прямоугольник 15"/>
        <cdr:cNvSpPr/>
      </cdr:nvSpPr>
      <cdr:spPr>
        <a:xfrm xmlns:a="http://schemas.openxmlformats.org/drawingml/2006/main">
          <a:off x="6588224" y="1008355"/>
          <a:ext cx="2160207" cy="169845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prstClr val="black"/>
              </a:solidFill>
            </a:rPr>
            <a:t>поступление собственных доходов за </a:t>
          </a:r>
          <a:r>
            <a:rPr lang="en-US" sz="1600" dirty="0" smtClean="0">
              <a:solidFill>
                <a:prstClr val="black"/>
              </a:solidFill>
            </a:rPr>
            <a:t>I</a:t>
          </a:r>
          <a:r>
            <a:rPr lang="ru-RU" sz="1600" dirty="0" smtClean="0">
              <a:solidFill>
                <a:prstClr val="black"/>
              </a:solidFill>
            </a:rPr>
            <a:t> квартал 2015 г.  к     </a:t>
          </a:r>
        </a:p>
        <a:p xmlns:a="http://schemas.openxmlformats.org/drawingml/2006/main">
          <a:pPr algn="ctr"/>
          <a:r>
            <a:rPr lang="ru-RU" sz="1600" dirty="0" smtClean="0">
              <a:solidFill>
                <a:prstClr val="black"/>
              </a:solidFill>
            </a:rPr>
            <a:t> </a:t>
          </a:r>
          <a:r>
            <a:rPr lang="en-US" sz="1600" dirty="0">
              <a:solidFill>
                <a:prstClr val="black"/>
              </a:solidFill>
            </a:rPr>
            <a:t>I</a:t>
          </a:r>
          <a:r>
            <a:rPr lang="ru-RU" sz="1600" dirty="0">
              <a:solidFill>
                <a:prstClr val="black"/>
              </a:solidFill>
            </a:rPr>
            <a:t> </a:t>
          </a:r>
          <a:r>
            <a:rPr lang="ru-RU" sz="1600" dirty="0" smtClean="0">
              <a:solidFill>
                <a:prstClr val="black"/>
              </a:solidFill>
            </a:rPr>
            <a:t>кварталу </a:t>
          </a:r>
          <a:r>
            <a:rPr lang="ru-RU" sz="1600" dirty="0">
              <a:solidFill>
                <a:prstClr val="black"/>
              </a:solidFill>
            </a:rPr>
            <a:t>2014 </a:t>
          </a:r>
          <a:r>
            <a:rPr lang="ru-RU" sz="1600" dirty="0" smtClean="0">
              <a:solidFill>
                <a:prstClr val="black"/>
              </a:solidFill>
            </a:rPr>
            <a:t>г. 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prstClr val="black"/>
              </a:solidFill>
            </a:rPr>
            <a:t>составило 91,5%</a:t>
          </a:r>
          <a:endParaRPr lang="ru-RU" sz="16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0.94878</cdr:x>
      <cdr:y>0.93027</cdr:y>
    </cdr:from>
    <cdr:to>
      <cdr:x>1</cdr:x>
      <cdr:y>1</cdr:y>
    </cdr:to>
    <cdr:sp macro="" textlink="">
      <cdr:nvSpPr>
        <cdr:cNvPr id="15" name="Номер слайда 2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8680724" y="5451470"/>
          <a:ext cx="468356" cy="404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altLang="ru-RU" sz="1400" b="1" dirty="0">
            <a:solidFill>
              <a:prstClr val="black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0.0947</cdr:x>
      <cdr:y>0</cdr:y>
    </cdr:from>
    <cdr:to>
      <cdr:x>0.18079</cdr:x>
      <cdr:y>0.0911</cdr:y>
    </cdr:to>
    <cdr:sp macro="" textlink="">
      <cdr:nvSpPr>
        <cdr:cNvPr id="8" name="Прямоугольная выноска 7"/>
        <cdr:cNvSpPr/>
      </cdr:nvSpPr>
      <cdr:spPr>
        <a:xfrm xmlns:a="http://schemas.openxmlformats.org/drawingml/2006/main">
          <a:off x="792088" y="-1621342"/>
          <a:ext cx="720083" cy="439515"/>
        </a:xfrm>
        <a:prstGeom xmlns:a="http://schemas.openxmlformats.org/drawingml/2006/main" prst="wedgeRectCallout">
          <a:avLst>
            <a:gd name="adj1" fmla="val -16259"/>
            <a:gd name="adj2" fmla="val 123391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- 4,7 %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0.37019</cdr:x>
      <cdr:y>0.31498</cdr:y>
    </cdr:from>
    <cdr:to>
      <cdr:x>0.46489</cdr:x>
      <cdr:y>0.42101</cdr:y>
    </cdr:to>
    <cdr:sp macro="" textlink="">
      <cdr:nvSpPr>
        <cdr:cNvPr id="9" name="Прямоугольная выноска 8"/>
        <cdr:cNvSpPr/>
      </cdr:nvSpPr>
      <cdr:spPr>
        <a:xfrm xmlns:a="http://schemas.openxmlformats.org/drawingml/2006/main">
          <a:off x="3096344" y="1519626"/>
          <a:ext cx="792099" cy="511545"/>
        </a:xfrm>
        <a:prstGeom xmlns:a="http://schemas.openxmlformats.org/drawingml/2006/main" prst="wedgeRectCallout">
          <a:avLst>
            <a:gd name="adj1" fmla="val -18655"/>
            <a:gd name="adj2" fmla="val 150985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- 32,4 %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0.53376</cdr:x>
      <cdr:y>0.30005</cdr:y>
    </cdr:from>
    <cdr:to>
      <cdr:x>0.63706</cdr:x>
      <cdr:y>0.40453</cdr:y>
    </cdr:to>
    <cdr:sp macro="" textlink="">
      <cdr:nvSpPr>
        <cdr:cNvPr id="10" name="Прямоугольная выноска 9"/>
        <cdr:cNvSpPr/>
      </cdr:nvSpPr>
      <cdr:spPr>
        <a:xfrm xmlns:a="http://schemas.openxmlformats.org/drawingml/2006/main">
          <a:off x="4464496" y="1447618"/>
          <a:ext cx="864032" cy="504068"/>
        </a:xfrm>
        <a:prstGeom xmlns:a="http://schemas.openxmlformats.org/drawingml/2006/main" prst="wedgeRectCallout">
          <a:avLst>
            <a:gd name="adj1" fmla="val -16477"/>
            <a:gd name="adj2" fmla="val 174945"/>
          </a:avLst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+ 11,5 %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0.68011</cdr:x>
      <cdr:y>0.41946</cdr:y>
    </cdr:from>
    <cdr:to>
      <cdr:x>0.78342</cdr:x>
      <cdr:y>0.52549</cdr:y>
    </cdr:to>
    <cdr:sp macro="" textlink="">
      <cdr:nvSpPr>
        <cdr:cNvPr id="11" name="Прямоугольная выноска 10"/>
        <cdr:cNvSpPr/>
      </cdr:nvSpPr>
      <cdr:spPr>
        <a:xfrm xmlns:a="http://schemas.openxmlformats.org/drawingml/2006/main">
          <a:off x="5688632" y="2023682"/>
          <a:ext cx="864116" cy="511545"/>
        </a:xfrm>
        <a:prstGeom xmlns:a="http://schemas.openxmlformats.org/drawingml/2006/main" prst="wedgeRectCallout">
          <a:avLst>
            <a:gd name="adj1" fmla="val -18655"/>
            <a:gd name="adj2" fmla="val 150985"/>
          </a:avLst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+ 24,3 %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0.23244</cdr:x>
      <cdr:y>0.43438</cdr:y>
    </cdr:from>
    <cdr:to>
      <cdr:x>0.32714</cdr:x>
      <cdr:y>0.54041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1944216" y="2095690"/>
          <a:ext cx="792099" cy="511545"/>
        </a:xfrm>
        <a:prstGeom xmlns:a="http://schemas.openxmlformats.org/drawingml/2006/main" prst="wedgeRectCallout">
          <a:avLst>
            <a:gd name="adj1" fmla="val -18655"/>
            <a:gd name="adj2" fmla="val 150985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- 15,4 %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0.01835</cdr:x>
      <cdr:y>0.83727</cdr:y>
    </cdr:from>
    <cdr:to>
      <cdr:x>0.99083</cdr:x>
      <cdr:y>0.83901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144016" y="4455204"/>
          <a:ext cx="7632871" cy="92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0.87073</cdr:x>
      <cdr:y>0.53247</cdr:y>
    </cdr:from>
    <cdr:to>
      <cdr:x>0.98766</cdr:x>
      <cdr:y>0.61688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344816" y="2952328"/>
          <a:ext cx="986408" cy="46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0.90547</cdr:x>
      <cdr:y>0.78314</cdr:y>
    </cdr:from>
    <cdr:to>
      <cdr:x>0.99083</cdr:x>
      <cdr:y>0.83449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106885" y="4167172"/>
          <a:ext cx="669979" cy="273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81,4</a:t>
          </a:r>
          <a:endParaRPr lang="ru-RU" sz="1400" b="1" dirty="0">
            <a:solidFill>
              <a:srgbClr val="FF0000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0.89908</cdr:x>
      <cdr:y>0.28765</cdr:y>
    </cdr:from>
    <cdr:to>
      <cdr:x>0.97021</cdr:x>
      <cdr:y>0.41603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056784" y="1530644"/>
          <a:ext cx="558291" cy="683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100,0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0.03175</cdr:x>
      <cdr:y>0.16155</cdr:y>
    </cdr:from>
    <cdr:to>
      <cdr:x>0.13492</cdr:x>
      <cdr:y>0.43405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360040"/>
          <a:ext cx="936104" cy="607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err="1" smtClean="0">
              <a:solidFill>
                <a:schemeClr val="tx1"/>
              </a:solidFill>
              <a:latin typeface="TimesET" pitchFamily="2" charset="0"/>
            </a:rPr>
            <a:t>Шумерлинский</a:t>
          </a:r>
          <a:endParaRPr lang="ru-RU" sz="1200" b="1" dirty="0" smtClean="0">
            <a:solidFill>
              <a:schemeClr val="tx1"/>
            </a:solidFill>
            <a:latin typeface="TimesET" pitchFamily="2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район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0.1746</cdr:x>
      <cdr:y>0.57601</cdr:y>
    </cdr:from>
    <cdr:to>
      <cdr:x>0.27539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0.03968</cdr:x>
      <cdr:y>0.80775</cdr:y>
    </cdr:from>
    <cdr:to>
      <cdr:x>0.96825</cdr:x>
      <cdr:y>0.80775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360040" y="1800200"/>
          <a:ext cx="8424936" cy="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0.24603</cdr:x>
      <cdr:y>4.48697E-7</cdr:y>
    </cdr:from>
    <cdr:to>
      <cdr:x>0.30952</cdr:x>
      <cdr:y>0.09693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2232248" y="1"/>
          <a:ext cx="576064" cy="216023"/>
        </a:xfrm>
        <a:prstGeom xmlns:a="http://schemas.openxmlformats.org/drawingml/2006/main" prst="wedgeRectCallout">
          <a:avLst>
            <a:gd name="adj1" fmla="val -17970"/>
            <a:gd name="adj2" fmla="val 159828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-23,1%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0.42857</cdr:x>
      <cdr:y>0.1381</cdr:y>
    </cdr:from>
    <cdr:to>
      <cdr:x>0.49206</cdr:x>
      <cdr:y>0.2762</cdr:y>
    </cdr:to>
    <cdr:sp macro="" textlink="">
      <cdr:nvSpPr>
        <cdr:cNvPr id="8" name="Прямоугольная выноска 7"/>
        <cdr:cNvSpPr/>
      </cdr:nvSpPr>
      <cdr:spPr>
        <a:xfrm xmlns:a="http://schemas.openxmlformats.org/drawingml/2006/main">
          <a:off x="3888432" y="307777"/>
          <a:ext cx="576064" cy="307777"/>
        </a:xfrm>
        <a:prstGeom xmlns:a="http://schemas.openxmlformats.org/drawingml/2006/main" prst="wedgeRectCallout">
          <a:avLst>
            <a:gd name="adj1" fmla="val -16259"/>
            <a:gd name="adj2" fmla="val 123391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-13,8%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0.75397</cdr:x>
      <cdr:y>0</cdr:y>
    </cdr:from>
    <cdr:to>
      <cdr:x>0.81746</cdr:x>
      <cdr:y>0.1381</cdr:y>
    </cdr:to>
    <cdr:sp macro="" textlink="">
      <cdr:nvSpPr>
        <cdr:cNvPr id="9" name="Прямоугольная выноска 8"/>
        <cdr:cNvSpPr/>
      </cdr:nvSpPr>
      <cdr:spPr>
        <a:xfrm xmlns:a="http://schemas.openxmlformats.org/drawingml/2006/main">
          <a:off x="6840760" y="0"/>
          <a:ext cx="576064" cy="307777"/>
        </a:xfrm>
        <a:prstGeom xmlns:a="http://schemas.openxmlformats.org/drawingml/2006/main" prst="wedgeRectCallout">
          <a:avLst>
            <a:gd name="adj1" fmla="val -16259"/>
            <a:gd name="adj2" fmla="val 123391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-47,6%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0.59524</cdr:x>
      <cdr:y>0.1381</cdr:y>
    </cdr:from>
    <cdr:to>
      <cdr:x>0.65873</cdr:x>
      <cdr:y>0.2762</cdr:y>
    </cdr:to>
    <cdr:sp macro="" textlink="">
      <cdr:nvSpPr>
        <cdr:cNvPr id="10" name="Прямоугольная выноска 9"/>
        <cdr:cNvSpPr/>
      </cdr:nvSpPr>
      <cdr:spPr>
        <a:xfrm xmlns:a="http://schemas.openxmlformats.org/drawingml/2006/main">
          <a:off x="5400600" y="307777"/>
          <a:ext cx="576064" cy="307777"/>
        </a:xfrm>
        <a:prstGeom xmlns:a="http://schemas.openxmlformats.org/drawingml/2006/main" prst="wedgeRectCallout">
          <a:avLst>
            <a:gd name="adj1" fmla="val -16259"/>
            <a:gd name="adj2" fmla="val 123391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</a:rPr>
            <a:t>-28,9%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0.01587</cdr:x>
      <cdr:y>0.06462</cdr:y>
    </cdr:from>
    <cdr:to>
      <cdr:x>0.11905</cdr:x>
      <cdr:y>0.43405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989" y="144017"/>
          <a:ext cx="936153" cy="823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Мариинско-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Посадский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район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0.1746</cdr:x>
      <cdr:y>0.57601</cdr:y>
    </cdr:from>
    <cdr:to>
      <cdr:x>0.27539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0.03447</cdr:x>
      <cdr:y>0.80775</cdr:y>
    </cdr:from>
    <cdr:to>
      <cdr:x>0.96304</cdr:x>
      <cdr:y>0.80775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12733" y="1800200"/>
          <a:ext cx="842493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0.02653</cdr:x>
      <cdr:y>0.38772</cdr:y>
    </cdr:from>
    <cdr:to>
      <cdr:x>0.16939</cdr:x>
      <cdr:y>0.59487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40724" y="864096"/>
          <a:ext cx="129614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- 4,8 </a:t>
          </a:r>
          <a:r>
            <a:rPr lang="ru-RU" sz="1200" b="1" dirty="0" smtClean="0"/>
            <a:t>млн. </a:t>
          </a:r>
        </a:p>
        <a:p xmlns:a="http://schemas.openxmlformats.org/drawingml/2006/main">
          <a:r>
            <a:rPr lang="ru-RU" sz="1200" b="1" dirty="0" smtClean="0"/>
            <a:t>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0.26463</cdr:x>
      <cdr:y>0</cdr:y>
    </cdr:from>
    <cdr:to>
      <cdr:x>0.33606</cdr:x>
      <cdr:y>0.09693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2400965" y="0"/>
          <a:ext cx="648072" cy="216024"/>
        </a:xfrm>
        <a:prstGeom xmlns:a="http://schemas.openxmlformats.org/drawingml/2006/main" prst="wedgeRectCallout">
          <a:avLst>
            <a:gd name="adj1" fmla="val -15699"/>
            <a:gd name="adj2" fmla="val 138372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-16,5%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0.47891</cdr:x>
      <cdr:y>0.19386</cdr:y>
    </cdr:from>
    <cdr:to>
      <cdr:x>0.55034</cdr:x>
      <cdr:y>0.29079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4345181" y="432048"/>
          <a:ext cx="648072" cy="216024"/>
        </a:xfrm>
        <a:prstGeom xmlns:a="http://schemas.openxmlformats.org/drawingml/2006/main" prst="wedgeRectCallout">
          <a:avLst>
            <a:gd name="adj1" fmla="val -15699"/>
            <a:gd name="adj2" fmla="val 138372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-71,4%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0.6932</cdr:x>
      <cdr:y>0.19386</cdr:y>
    </cdr:from>
    <cdr:to>
      <cdr:x>0.76463</cdr:x>
      <cdr:y>0.29079</cdr:y>
    </cdr:to>
    <cdr:sp macro="" textlink="">
      <cdr:nvSpPr>
        <cdr:cNvPr id="8" name="Прямоугольная выноска 7"/>
        <cdr:cNvSpPr/>
      </cdr:nvSpPr>
      <cdr:spPr>
        <a:xfrm xmlns:a="http://schemas.openxmlformats.org/drawingml/2006/main">
          <a:off x="6289397" y="432048"/>
          <a:ext cx="648072" cy="216024"/>
        </a:xfrm>
        <a:prstGeom xmlns:a="http://schemas.openxmlformats.org/drawingml/2006/main" prst="wedgeRectCallout">
          <a:avLst>
            <a:gd name="adj1" fmla="val -15699"/>
            <a:gd name="adj2" fmla="val 138372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-21,4%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0.02772</cdr:x>
      <cdr:y>0.12556</cdr:y>
    </cdr:from>
    <cdr:to>
      <cdr:x>0.14677</cdr:x>
      <cdr:y>0.43405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279831"/>
          <a:ext cx="1080136" cy="6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err="1" smtClean="0">
              <a:solidFill>
                <a:schemeClr val="tx1"/>
              </a:solidFill>
              <a:latin typeface="TimesET" pitchFamily="2" charset="0"/>
            </a:rPr>
            <a:t>г.Чебоксары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0.1746</cdr:x>
      <cdr:y>0.57601</cdr:y>
    </cdr:from>
    <cdr:to>
      <cdr:x>0.27539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0.04126</cdr:x>
      <cdr:y>0.31942</cdr:y>
    </cdr:from>
    <cdr:to>
      <cdr:x>0.16214</cdr:x>
      <cdr:y>0.52657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74328" y="711878"/>
          <a:ext cx="109676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- 401,0 </a:t>
          </a:r>
          <a:r>
            <a:rPr lang="ru-RU" sz="1200" b="1" dirty="0" smtClean="0"/>
            <a:t>млн. </a:t>
          </a:r>
        </a:p>
        <a:p xmlns:a="http://schemas.openxmlformats.org/drawingml/2006/main">
          <a:r>
            <a:rPr lang="ru-RU" sz="1200" b="1" dirty="0" smtClean="0"/>
            <a:t>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0.42455</cdr:x>
      <cdr:y>0.06094</cdr:y>
    </cdr:from>
    <cdr:to>
      <cdr:x>0.48804</cdr:x>
      <cdr:y>0.15787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3851920" y="135814"/>
          <a:ext cx="576064" cy="216024"/>
        </a:xfrm>
        <a:prstGeom xmlns:a="http://schemas.openxmlformats.org/drawingml/2006/main" prst="wedgeRectCallout">
          <a:avLst>
            <a:gd name="adj1" fmla="val -25625"/>
            <a:gd name="adj2" fmla="val 182298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-37,5%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0.59121</cdr:x>
      <cdr:y>0.1094</cdr:y>
    </cdr:from>
    <cdr:to>
      <cdr:x>0.65471</cdr:x>
      <cdr:y>0.20633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5364088" y="243826"/>
          <a:ext cx="576064" cy="216024"/>
        </a:xfrm>
        <a:prstGeom xmlns:a="http://schemas.openxmlformats.org/drawingml/2006/main" prst="wedgeRectCallout">
          <a:avLst>
            <a:gd name="adj1" fmla="val -25625"/>
            <a:gd name="adj2" fmla="val 182298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-42,3%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0.73407</cdr:x>
      <cdr:y>0</cdr:y>
    </cdr:from>
    <cdr:to>
      <cdr:x>0.79756</cdr:x>
      <cdr:y>0.09693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6660232" y="-4661338"/>
          <a:ext cx="576064" cy="216024"/>
        </a:xfrm>
        <a:prstGeom xmlns:a="http://schemas.openxmlformats.org/drawingml/2006/main" prst="wedgeRectCallout">
          <a:avLst>
            <a:gd name="adj1" fmla="val -25625"/>
            <a:gd name="adj2" fmla="val 182298"/>
          </a:avLst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-55,3%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0.06897</cdr:x>
      <cdr:y>0.06289</cdr:y>
    </cdr:from>
    <cdr:to>
      <cdr:x>0.97479</cdr:x>
      <cdr:y>0.06463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88032" y="332362"/>
          <a:ext cx="3783124" cy="919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0.87073</cdr:x>
      <cdr:y>0.53247</cdr:y>
    </cdr:from>
    <cdr:to>
      <cdr:x>0.98766</cdr:x>
      <cdr:y>0.61688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344816" y="2952328"/>
          <a:ext cx="986408" cy="46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0.81034</cdr:x>
      <cdr:y>0.06289</cdr:y>
    </cdr:from>
    <cdr:to>
      <cdr:x>0.99088</cdr:x>
      <cdr:y>0.18552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84376" y="332363"/>
          <a:ext cx="753999" cy="648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rPr>
            <a:t>1,578</a:t>
          </a:r>
          <a:endParaRPr lang="ru-RU" sz="1400" b="1" dirty="0">
            <a:solidFill>
              <a:srgbClr val="FF0000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4"/>
            <a:ext cx="2946401" cy="496807"/>
          </a:xfrm>
          <a:prstGeom prst="rect">
            <a:avLst/>
          </a:prstGeom>
        </p:spPr>
        <p:txBody>
          <a:bodyPr vert="horz" lIns="92157" tIns="46076" rIns="92157" bIns="46076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5" y="14"/>
            <a:ext cx="2946401" cy="496807"/>
          </a:xfrm>
          <a:prstGeom prst="rect">
            <a:avLst/>
          </a:prstGeom>
        </p:spPr>
        <p:txBody>
          <a:bodyPr vert="horz" lIns="92157" tIns="46076" rIns="92157" bIns="46076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92BCE1-D047-434E-AE8A-34A1B0871F83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252"/>
            <a:ext cx="2946401" cy="496807"/>
          </a:xfrm>
          <a:prstGeom prst="rect">
            <a:avLst/>
          </a:prstGeom>
        </p:spPr>
        <p:txBody>
          <a:bodyPr vert="horz" lIns="92157" tIns="46076" rIns="92157" bIns="46076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5" y="9428252"/>
            <a:ext cx="2946401" cy="496807"/>
          </a:xfrm>
          <a:prstGeom prst="rect">
            <a:avLst/>
          </a:prstGeom>
        </p:spPr>
        <p:txBody>
          <a:bodyPr vert="horz" lIns="92157" tIns="46076" rIns="92157" bIns="46076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C4FD5E6-E432-4B6D-AF35-EA9AAA762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76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14"/>
            <a:ext cx="2944813" cy="496807"/>
          </a:xfrm>
          <a:prstGeom prst="rect">
            <a:avLst/>
          </a:prstGeom>
        </p:spPr>
        <p:txBody>
          <a:bodyPr vert="horz" lIns="92876" tIns="46437" rIns="92876" bIns="464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99" y="14"/>
            <a:ext cx="2944813" cy="496807"/>
          </a:xfrm>
          <a:prstGeom prst="rect">
            <a:avLst/>
          </a:prstGeom>
        </p:spPr>
        <p:txBody>
          <a:bodyPr vert="horz" lIns="92876" tIns="46437" rIns="92876" bIns="464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DB170-E944-4BEC-9421-2E810EBD87A4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1363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6" tIns="46437" rIns="92876" bIns="464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72" y="4714134"/>
            <a:ext cx="5438775" cy="4468097"/>
          </a:xfrm>
          <a:prstGeom prst="rect">
            <a:avLst/>
          </a:prstGeom>
        </p:spPr>
        <p:txBody>
          <a:bodyPr vert="horz" lIns="92876" tIns="46437" rIns="92876" bIns="4643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3" y="9428252"/>
            <a:ext cx="2944813" cy="496807"/>
          </a:xfrm>
          <a:prstGeom prst="rect">
            <a:avLst/>
          </a:prstGeom>
        </p:spPr>
        <p:txBody>
          <a:bodyPr vert="horz" lIns="92876" tIns="46437" rIns="92876" bIns="464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99" y="9428252"/>
            <a:ext cx="2944813" cy="496807"/>
          </a:xfrm>
          <a:prstGeom prst="rect">
            <a:avLst/>
          </a:prstGeom>
        </p:spPr>
        <p:txBody>
          <a:bodyPr vert="horz" lIns="92876" tIns="46437" rIns="92876" bIns="464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5034E-8202-4810-A52B-758A6B41B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02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65D2-AF96-4C78-AEDA-9DFF17FCB9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0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BA675-9369-417E-ABAB-BE0FCC3ADF5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1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BA675-9369-417E-ABAB-BE0FCC3ADF5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19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BA675-9369-417E-ABAB-BE0FCC3ADF5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4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BA675-9369-417E-ABAB-BE0FCC3ADF5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4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8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2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53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06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74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2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2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654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>
                <a:solidFill>
                  <a:prstClr val="black"/>
                </a:solidFill>
              </a:rPr>
              <a:t>       </a:t>
            </a:r>
            <a:endParaRPr lang="ru-RU" altLang="ru-RU" sz="2400" smtClean="0">
              <a:solidFill>
                <a:prstClr val="white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888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58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31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7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03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789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7AA2-A108-48EB-B8E3-4258990463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526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9BCA-3487-4876-9604-97265625C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00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4C10-DD94-4496-87DE-9DB4F8474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02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E1B2-443C-4541-BF62-2FCEECF35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60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B6D7-C9EC-47A9-92F6-974A8A09E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935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ru-RU" dirty="0">
                <a:solidFill>
                  <a:prstClr val="black"/>
                </a:solidFill>
              </a:rPr>
              <a:t>       </a:t>
            </a:r>
            <a:endParaRPr lang="ru-RU" sz="24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CBFA-BFB9-4E9F-B6F6-694D7240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783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4E9E-DC20-4671-BC32-BBFE77E2A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36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8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3F0E-A427-490E-ABE9-659AE898A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72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5313-B841-44C1-BD37-82F30A73F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410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EC12-1721-449A-A00F-DC82900498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01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563B-07DB-43B2-82BB-1D3AD496F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05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7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1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/>
              <a:t>       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7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6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8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7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83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8135DCAC-F131-4C56-82C1-BB591457A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2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4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150" y="4306163"/>
            <a:ext cx="5976937" cy="309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150" y="468313"/>
            <a:ext cx="6662738" cy="309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smtClean="0"/>
              <a:t>Отчет </a:t>
            </a:r>
            <a:r>
              <a:rPr lang="ru-RU" sz="2800" b="1" dirty="0" smtClean="0"/>
              <a:t>об исполнении  республиканского бюджета </a:t>
            </a:r>
          </a:p>
          <a:p>
            <a:pPr>
              <a:defRPr/>
            </a:pPr>
            <a:r>
              <a:rPr lang="ru-RU" sz="2800" b="1" dirty="0" smtClean="0"/>
              <a:t>Чувашской Республики </a:t>
            </a:r>
          </a:p>
          <a:p>
            <a:pPr>
              <a:defRPr/>
            </a:pPr>
            <a:r>
              <a:rPr lang="ru-RU" sz="2800" b="1" dirty="0" smtClean="0"/>
              <a:t>за </a:t>
            </a:r>
            <a:r>
              <a:rPr lang="en-US" sz="2800" b="1" dirty="0" smtClean="0"/>
              <a:t>I</a:t>
            </a:r>
            <a:r>
              <a:rPr lang="ru-RU" sz="2800" b="1" dirty="0" smtClean="0"/>
              <a:t> квартал 2015 года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266" y="3441680"/>
            <a:ext cx="5753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4509120"/>
            <a:ext cx="3600400" cy="12961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Задолженность по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неналоговым доходам консолидированных</a:t>
            </a:r>
            <a:b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бюджетов муниципальных районов и бюджетов</a:t>
            </a:r>
            <a:b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 городских округов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Задолженность по арендным платежам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за сдачу в аренду муниципального имущества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36342052"/>
              </p:ext>
            </p:extLst>
          </p:nvPr>
        </p:nvGraphicFramePr>
        <p:xfrm>
          <a:off x="251520" y="1628800"/>
          <a:ext cx="48965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4328" y="1052736"/>
            <a:ext cx="1345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</a:rPr>
              <a:t>лн. рублей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887" y="271617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Задолженность по арендным платежам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за сдачу в аренду земельных участков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7923118"/>
              </p:ext>
            </p:extLst>
          </p:nvPr>
        </p:nvGraphicFramePr>
        <p:xfrm>
          <a:off x="4283968" y="3068960"/>
          <a:ext cx="48600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4509120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С начала 2015 года задолженность за использование и распоряжение муниципальным имуществом и земельными ресурсами снизилась на 10,9 % и составила 350,6 млн. рублей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T:\ОБП\Лукин\Картинки\524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6624"/>
            <a:ext cx="2766190" cy="150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47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7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Информация о </a:t>
            </a:r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задолженности по арендным платежам за сдачу в аренду муниципального имущества и земельных участков, находящихся в распоряжении органов местного самоуправления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, за </a:t>
            </a:r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I квартал </a:t>
            </a:r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2015 года</a:t>
            </a:r>
            <a:endParaRPr lang="ru-RU" altLang="ru-RU" sz="16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54679800"/>
              </p:ext>
            </p:extLst>
          </p:nvPr>
        </p:nvGraphicFramePr>
        <p:xfrm>
          <a:off x="179512" y="908720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352" y="692696"/>
            <a:ext cx="2489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т</a:t>
            </a:r>
            <a:r>
              <a:rPr lang="ru-RU" sz="1400" b="1" dirty="0" smtClean="0">
                <a:solidFill>
                  <a:prstClr val="white"/>
                </a:solidFill>
              </a:rPr>
              <a:t>ыс. рублей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E:\Картинки\Собаки\iCALGHM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448272" cy="176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Отдел бюджетной политики\_____2014 год\Отчет о деятельности Министерства\для отчета картинки\dsc06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94286"/>
            <a:ext cx="2088232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Исполнение бюджета Чувашской Республики</a:t>
            </a:r>
            <a:b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по расходам за </a:t>
            </a:r>
            <a:r>
              <a:rPr lang="en-US" altLang="ru-RU" sz="24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I </a:t>
            </a:r>
            <a: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квартал 2015 года</a:t>
            </a:r>
          </a:p>
        </p:txBody>
      </p:sp>
      <p:graphicFrame>
        <p:nvGraphicFramePr>
          <p:cNvPr id="3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69904"/>
              </p:ext>
            </p:extLst>
          </p:nvPr>
        </p:nvGraphicFramePr>
        <p:xfrm>
          <a:off x="4823520" y="2160737"/>
          <a:ext cx="4320480" cy="276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5220072" y="1562728"/>
            <a:ext cx="3679825" cy="4837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</a:rPr>
              <a:t>Республиканский бюджет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32309">
            <a:off x="6534513" y="3314204"/>
            <a:ext cx="690671" cy="2380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84" name="Номер слайда 2"/>
          <p:cNvSpPr txBox="1">
            <a:spLocks/>
          </p:cNvSpPr>
          <p:nvPr/>
        </p:nvSpPr>
        <p:spPr bwMode="auto">
          <a:xfrm>
            <a:off x="10260632" y="5809008"/>
            <a:ext cx="4683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TextBox 114"/>
          <p:cNvSpPr txBox="1">
            <a:spLocks noChangeArrowheads="1"/>
          </p:cNvSpPr>
          <p:nvPr/>
        </p:nvSpPr>
        <p:spPr bwMode="auto">
          <a:xfrm>
            <a:off x="7956550" y="960438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TimesET" pitchFamily="2" charset="0"/>
              </a:rPr>
              <a:t>млн. рублей</a:t>
            </a:r>
          </a:p>
        </p:txBody>
      </p:sp>
      <p:pic>
        <p:nvPicPr>
          <p:cNvPr id="58" name="Picture 18" descr="T:\ОБП\IvNik\картинки\дорожное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61826"/>
            <a:ext cx="1870024" cy="10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 descr="T:\ОБП\IvNik\картинки\0044-107-Selskoe-khozjajstv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2" y="4653896"/>
            <a:ext cx="1792648" cy="116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1" descr="T:\ОБП\IvNik\картинки\коммунальное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49268"/>
            <a:ext cx="1930786" cy="118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2"/>
          <p:cNvSpPr txBox="1">
            <a:spLocks/>
          </p:cNvSpPr>
          <p:nvPr/>
        </p:nvSpPr>
        <p:spPr>
          <a:xfrm>
            <a:off x="7956376" y="6453336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134FBE4-DC40-4A96-AB83-42E61AAB203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381226"/>
              </p:ext>
            </p:extLst>
          </p:nvPr>
        </p:nvGraphicFramePr>
        <p:xfrm>
          <a:off x="251520" y="1799419"/>
          <a:ext cx="4320480" cy="276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683568" y="1225611"/>
            <a:ext cx="3679825" cy="4837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Консолидированный  </a:t>
            </a:r>
            <a:r>
              <a:rPr lang="ru-RU" sz="1600" b="1" dirty="0">
                <a:solidFill>
                  <a:srgbClr val="7030A0"/>
                </a:solidFill>
              </a:rPr>
              <a:t>бюджет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132309">
            <a:off x="1973807" y="2963892"/>
            <a:ext cx="690671" cy="2380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Исполнение бюджета Чувашской Республики</a:t>
            </a:r>
            <a:br>
              <a:rPr lang="ru-RU" altLang="ru-RU" sz="20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по расходам за </a:t>
            </a:r>
            <a:r>
              <a:rPr lang="en-US" altLang="ru-RU" sz="2000" b="1" dirty="0">
                <a:solidFill>
                  <a:schemeClr val="bg1"/>
                </a:solidFill>
                <a:latin typeface="TimesET" pitchFamily="2" charset="0"/>
                <a:cs typeface="Arial" charset="0"/>
              </a:rPr>
              <a:t>I </a:t>
            </a:r>
            <a:r>
              <a:rPr lang="ru-RU" altLang="ru-RU" sz="2000" b="1">
                <a:solidFill>
                  <a:schemeClr val="bg1"/>
                </a:solidFill>
                <a:latin typeface="TimesET" pitchFamily="2" charset="0"/>
                <a:cs typeface="Arial" charset="0"/>
              </a:rPr>
              <a:t>квартал 2015 года</a:t>
            </a:r>
            <a:endParaRPr lang="ru-RU" sz="2100" dirty="0">
              <a:latin typeface="TimesET" pitchFamily="2" charset="0"/>
            </a:endParaRPr>
          </a:p>
        </p:txBody>
      </p:sp>
      <p:graphicFrame>
        <p:nvGraphicFramePr>
          <p:cNvPr id="24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026511"/>
              </p:ext>
            </p:extLst>
          </p:nvPr>
        </p:nvGraphicFramePr>
        <p:xfrm>
          <a:off x="205559" y="1329626"/>
          <a:ext cx="3549198" cy="22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603512"/>
              </p:ext>
            </p:extLst>
          </p:nvPr>
        </p:nvGraphicFramePr>
        <p:xfrm>
          <a:off x="3612185" y="2114334"/>
          <a:ext cx="2937351" cy="233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95750" y="880312"/>
            <a:ext cx="2768816" cy="5040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</a:rPr>
              <a:t>Сельское хозяйство и рыболовство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44817" y="1757015"/>
            <a:ext cx="2384497" cy="50405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</a:rPr>
              <a:t>Дорожное хозяйство (дорожные фонды)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4227" y="2506638"/>
            <a:ext cx="223373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7030A0"/>
                </a:solidFill>
              </a:rPr>
              <a:t> Жилищно-коммунальное хозяйство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9674601">
            <a:off x="7353588" y="3797418"/>
            <a:ext cx="642188" cy="2380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0538239">
            <a:off x="4811461" y="2933904"/>
            <a:ext cx="538799" cy="2380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20403755">
            <a:off x="1641533" y="2418221"/>
            <a:ext cx="642188" cy="2380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831096" y="1024390"/>
            <a:ext cx="1295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altLang="ru-RU" sz="1300" b="1" dirty="0">
                <a:solidFill>
                  <a:prstClr val="black"/>
                </a:solidFill>
                <a:latin typeface="TimesET" pitchFamily="2" charset="0"/>
              </a:rPr>
              <a:t>. </a:t>
            </a:r>
            <a:r>
              <a:rPr lang="ru-RU" altLang="ru-RU" sz="1300" b="1" dirty="0" smtClean="0">
                <a:solidFill>
                  <a:prstClr val="black"/>
                </a:solidFill>
                <a:latin typeface="TimesET" pitchFamily="2" charset="0"/>
              </a:rPr>
              <a:t>рублей</a:t>
            </a:r>
            <a:endParaRPr lang="ru-RU" altLang="ru-RU" sz="1300" b="1" dirty="0">
              <a:solidFill>
                <a:prstClr val="black"/>
              </a:solidFill>
              <a:latin typeface="TimesET" pitchFamily="2" charset="0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674281"/>
              </p:ext>
            </p:extLst>
          </p:nvPr>
        </p:nvGraphicFramePr>
        <p:xfrm>
          <a:off x="6329313" y="2961889"/>
          <a:ext cx="2792161" cy="22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1"/>
          <p:cNvSpPr txBox="1"/>
          <p:nvPr/>
        </p:nvSpPr>
        <p:spPr>
          <a:xfrm>
            <a:off x="1458571" y="1530960"/>
            <a:ext cx="1008112" cy="5193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рост в 2,3 раза</a:t>
            </a: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7001848" y="3125672"/>
            <a:ext cx="1008112" cy="5193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рост в 8,1 раза</a:t>
            </a: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4499992" y="2326536"/>
            <a:ext cx="1008112" cy="519351"/>
          </a:xfrm>
          <a:prstGeom prst="ellips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рост в 1,5 раза</a:t>
            </a: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graphicFrame>
        <p:nvGraphicFramePr>
          <p:cNvPr id="4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80325"/>
              </p:ext>
            </p:extLst>
          </p:nvPr>
        </p:nvGraphicFramePr>
        <p:xfrm>
          <a:off x="395535" y="3916462"/>
          <a:ext cx="4464497" cy="273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2267744" y="6114741"/>
            <a:ext cx="2432193" cy="540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30,6 % от доведенных  лимитов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8527" y="4833156"/>
            <a:ext cx="115212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Остаток лимитов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55776" y="4869160"/>
            <a:ext cx="1296144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Исполнено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5776" y="3501008"/>
            <a:ext cx="2768816" cy="504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Освоение лимитов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3" name="Номер слайда 2"/>
          <p:cNvSpPr txBox="1">
            <a:spLocks/>
          </p:cNvSpPr>
          <p:nvPr/>
        </p:nvSpPr>
        <p:spPr>
          <a:xfrm>
            <a:off x="7956376" y="6453336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134FBE4-DC40-4A96-AB83-42E61AAB203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  <a:latin typeface="TimesET" pitchFamily="2" charset="0"/>
              </a:rPr>
              <a:t>Межбюджетные трансферты, выделенные консолидированным</a:t>
            </a:r>
            <a:r>
              <a:rPr lang="ru-RU" sz="1600" b="1" dirty="0">
                <a:solidFill>
                  <a:schemeClr val="bg1"/>
                </a:solidFill>
                <a:latin typeface="TimesET" pitchFamily="2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ET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ET" pitchFamily="2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ET" pitchFamily="2" charset="0"/>
              </a:rPr>
              <a:t>бюджетам </a:t>
            </a:r>
            <a:r>
              <a:rPr lang="ru-RU" sz="1600" b="1" dirty="0">
                <a:solidFill>
                  <a:schemeClr val="bg1"/>
                </a:solidFill>
                <a:latin typeface="TimesET" pitchFamily="2" charset="0"/>
              </a:rPr>
              <a:t>муниципальных районов и </a:t>
            </a:r>
            <a:r>
              <a:rPr lang="ru-RU" sz="1600" b="1" dirty="0" smtClean="0">
                <a:solidFill>
                  <a:schemeClr val="bg1"/>
                </a:solidFill>
                <a:latin typeface="TimesET" pitchFamily="2" charset="0"/>
              </a:rPr>
              <a:t>бюджетам</a:t>
            </a:r>
            <a:r>
              <a:rPr lang="ru-RU" sz="1600" b="1" dirty="0">
                <a:solidFill>
                  <a:schemeClr val="bg1"/>
                </a:solidFill>
                <a:latin typeface="TimesET" pitchFamily="2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ET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ET" pitchFamily="2" charset="0"/>
              </a:rPr>
              <a:t> городских </a:t>
            </a:r>
            <a:r>
              <a:rPr lang="ru-RU" sz="1600" b="1" dirty="0" smtClean="0">
                <a:solidFill>
                  <a:schemeClr val="bg1"/>
                </a:solidFill>
                <a:latin typeface="TimesET" pitchFamily="2" charset="0"/>
              </a:rPr>
              <a:t>округов из республиканского бюджета Чувашской Республики</a:t>
            </a:r>
            <a:endParaRPr lang="ru-RU" sz="1600" b="1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67935"/>
            <a:ext cx="4506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Межбюджетные трансферты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1052736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млн. рублей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06109179"/>
              </p:ext>
            </p:extLst>
          </p:nvPr>
        </p:nvGraphicFramePr>
        <p:xfrm>
          <a:off x="0" y="1506489"/>
          <a:ext cx="4572000" cy="30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6056" y="3140968"/>
            <a:ext cx="4506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Финансовая помощь </a:t>
            </a: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54631341"/>
              </p:ext>
            </p:extLst>
          </p:nvPr>
        </p:nvGraphicFramePr>
        <p:xfrm>
          <a:off x="4644008" y="2996952"/>
          <a:ext cx="4716016" cy="30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T:\ОБП\IvNik\картинки\2015\направления рос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8036"/>
            <a:ext cx="258418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481590"/>
              </p:ext>
            </p:extLst>
          </p:nvPr>
        </p:nvGraphicFramePr>
        <p:xfrm>
          <a:off x="4598690" y="1964595"/>
          <a:ext cx="3817352" cy="3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Заголовок 15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Основные параметры исполнения консолидированного и республиканского бюджетов Чувашской Республики </a:t>
            </a:r>
            <a:b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за </a:t>
            </a:r>
            <a:r>
              <a:rPr lang="en-US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I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квартал 2015 год</a:t>
            </a:r>
            <a:endParaRPr lang="ru-RU" altLang="ru-RU" sz="18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7831096" y="1052736"/>
            <a:ext cx="1295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ET" pitchFamily="2" charset="0"/>
              </a:rPr>
              <a:t>млн</a:t>
            </a:r>
            <a:r>
              <a:rPr lang="ru-RU" altLang="ru-RU" sz="1300" b="1" dirty="0">
                <a:latin typeface="TimesET" pitchFamily="2" charset="0"/>
              </a:rPr>
              <a:t>. </a:t>
            </a:r>
            <a:r>
              <a:rPr lang="ru-RU" altLang="ru-RU" sz="1300" b="1" dirty="0" smtClean="0">
                <a:latin typeface="TimesET" pitchFamily="2" charset="0"/>
              </a:rPr>
              <a:t>рублей</a:t>
            </a:r>
            <a:endParaRPr lang="ru-RU" altLang="ru-RU" sz="1300" b="1" dirty="0">
              <a:latin typeface="TimesET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7904" y="1993805"/>
            <a:ext cx="0" cy="356790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635896" y="2050175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35896" y="2685413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635896" y="3386812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35896" y="4103272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08525" y="4897350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1"/>
          <p:cNvSpPr txBox="1">
            <a:spLocks noChangeArrowheads="1"/>
          </p:cNvSpPr>
          <p:nvPr/>
        </p:nvSpPr>
        <p:spPr bwMode="auto">
          <a:xfrm>
            <a:off x="3693412" y="1621117"/>
            <a:ext cx="92481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ET" pitchFamily="2" charset="0"/>
              </a:rPr>
              <a:t>Рост </a:t>
            </a:r>
            <a:r>
              <a:rPr lang="ru-RU" altLang="ru-RU" sz="1100" b="1" dirty="0" smtClean="0">
                <a:latin typeface="TimesET" pitchFamily="2" charset="0"/>
              </a:rPr>
              <a:t>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ET" pitchFamily="2" charset="0"/>
              </a:rPr>
              <a:t>2014 году</a:t>
            </a:r>
            <a:endParaRPr lang="ru-RU" altLang="ru-RU" sz="1100" b="1" dirty="0">
              <a:latin typeface="TimesET" pitchFamily="2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3679068" y="2164886"/>
            <a:ext cx="993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0070C0"/>
                </a:solidFill>
                <a:latin typeface="TimesET" pitchFamily="2" charset="0"/>
              </a:rPr>
              <a:t>10</a:t>
            </a: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5</a:t>
            </a:r>
            <a:r>
              <a:rPr lang="en-US" altLang="ru-RU" sz="1600" b="1" dirty="0" smtClean="0">
                <a:solidFill>
                  <a:srgbClr val="0070C0"/>
                </a:solidFill>
                <a:latin typeface="TimesET" pitchFamily="2" charset="0"/>
              </a:rPr>
              <a:t>,</a:t>
            </a: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5%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111" name="TextBox 1"/>
          <p:cNvSpPr txBox="1">
            <a:spLocks noChangeArrowheads="1"/>
          </p:cNvSpPr>
          <p:nvPr/>
        </p:nvSpPr>
        <p:spPr bwMode="auto">
          <a:xfrm>
            <a:off x="3658934" y="2882235"/>
            <a:ext cx="993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 91,5%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112" name="TextBox 1"/>
          <p:cNvSpPr txBox="1">
            <a:spLocks noChangeArrowheads="1"/>
          </p:cNvSpPr>
          <p:nvPr/>
        </p:nvSpPr>
        <p:spPr bwMode="auto">
          <a:xfrm>
            <a:off x="3651697" y="3599164"/>
            <a:ext cx="993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 </a:t>
            </a:r>
            <a:r>
              <a:rPr lang="en-US" altLang="ru-RU" sz="1600" b="1" dirty="0" smtClean="0">
                <a:solidFill>
                  <a:srgbClr val="0070C0"/>
                </a:solidFill>
                <a:latin typeface="TimesET" pitchFamily="2" charset="0"/>
              </a:rPr>
              <a:t>1</a:t>
            </a: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35,7%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113" name="TextBox 1"/>
          <p:cNvSpPr txBox="1">
            <a:spLocks noChangeArrowheads="1"/>
          </p:cNvSpPr>
          <p:nvPr/>
        </p:nvSpPr>
        <p:spPr bwMode="auto">
          <a:xfrm>
            <a:off x="3653056" y="4315238"/>
            <a:ext cx="993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FF0000"/>
                </a:solidFill>
                <a:latin typeface="TimesET" pitchFamily="2" charset="0"/>
              </a:rPr>
              <a:t>1</a:t>
            </a:r>
            <a:r>
              <a:rPr lang="ru-RU" altLang="ru-RU" sz="1600" b="1" dirty="0" smtClean="0">
                <a:solidFill>
                  <a:srgbClr val="FF0000"/>
                </a:solidFill>
                <a:latin typeface="TimesET" pitchFamily="2" charset="0"/>
              </a:rPr>
              <a:t>11</a:t>
            </a:r>
            <a:r>
              <a:rPr lang="en-US" altLang="ru-RU" sz="1600" b="1" dirty="0" smtClean="0">
                <a:solidFill>
                  <a:srgbClr val="FF0000"/>
                </a:solidFill>
                <a:latin typeface="TimesET" pitchFamily="2" charset="0"/>
              </a:rPr>
              <a:t>,</a:t>
            </a:r>
            <a:r>
              <a:rPr lang="ru-RU" altLang="ru-RU" sz="1600" b="1" dirty="0" smtClean="0">
                <a:solidFill>
                  <a:srgbClr val="FF0000"/>
                </a:solidFill>
                <a:latin typeface="TimesET" pitchFamily="2" charset="0"/>
              </a:rPr>
              <a:t>8%</a:t>
            </a:r>
            <a:endParaRPr lang="ru-RU" altLang="ru-RU" sz="1600" b="1" dirty="0">
              <a:solidFill>
                <a:srgbClr val="FF0000"/>
              </a:solidFill>
              <a:latin typeface="TimesET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4652" y="1388332"/>
            <a:ext cx="2736304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Консолидированный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бюджет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8064" y="1388332"/>
            <a:ext cx="2736304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Республиканский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бюджет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172400" y="1993805"/>
            <a:ext cx="0" cy="356790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63880" y="2049591"/>
            <a:ext cx="1067143" cy="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063880" y="2658439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63880" y="3382482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063880" y="4103272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63880" y="4826972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316413" y="1605819"/>
            <a:ext cx="92481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ET" pitchFamily="2" charset="0"/>
              </a:rPr>
              <a:t>Рост 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ET" pitchFamily="2" charset="0"/>
              </a:rPr>
              <a:t>2014 </a:t>
            </a:r>
            <a:r>
              <a:rPr lang="ru-RU" altLang="ru-RU" sz="1100" b="1" dirty="0">
                <a:latin typeface="TimesET" pitchFamily="2" charset="0"/>
              </a:rPr>
              <a:t>году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8204875" y="2164887"/>
            <a:ext cx="993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0070C0"/>
                </a:solidFill>
                <a:latin typeface="TimesET" pitchFamily="2" charset="0"/>
              </a:rPr>
              <a:t>10</a:t>
            </a: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9</a:t>
            </a:r>
            <a:r>
              <a:rPr lang="en-US" altLang="ru-RU" sz="1600" b="1" dirty="0" smtClean="0">
                <a:solidFill>
                  <a:srgbClr val="0070C0"/>
                </a:solidFill>
                <a:latin typeface="TimesET" pitchFamily="2" charset="0"/>
              </a:rPr>
              <a:t>,</a:t>
            </a: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9%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8204874" y="2893444"/>
            <a:ext cx="993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95,7%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8209257" y="3589674"/>
            <a:ext cx="921766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0070C0"/>
                </a:solidFill>
                <a:latin typeface="TimesET" pitchFamily="2" charset="0"/>
              </a:rPr>
              <a:t>1</a:t>
            </a: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30,4%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8153774" y="4315238"/>
            <a:ext cx="993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FF0000"/>
                </a:solidFill>
                <a:latin typeface="TimesET" pitchFamily="2" charset="0"/>
              </a:rPr>
              <a:t>1</a:t>
            </a:r>
            <a:r>
              <a:rPr lang="ru-RU" altLang="ru-RU" sz="1600" b="1" dirty="0" smtClean="0">
                <a:solidFill>
                  <a:srgbClr val="FF0000"/>
                </a:solidFill>
                <a:latin typeface="TimesET" pitchFamily="2" charset="0"/>
              </a:rPr>
              <a:t>13,0%</a:t>
            </a:r>
            <a:endParaRPr lang="ru-RU" altLang="ru-RU" sz="1600" b="1" dirty="0">
              <a:solidFill>
                <a:srgbClr val="FF0000"/>
              </a:solidFill>
              <a:latin typeface="TimesET" pitchFamily="2" charset="0"/>
            </a:endParaRPr>
          </a:p>
        </p:txBody>
      </p:sp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368724"/>
              </p:ext>
            </p:extLst>
          </p:nvPr>
        </p:nvGraphicFramePr>
        <p:xfrm>
          <a:off x="8468" y="1940356"/>
          <a:ext cx="3699436" cy="350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454693" y="5517232"/>
            <a:ext cx="2811505" cy="7314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</a:rPr>
              <a:t>Плановый дефицит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консолидированного </a:t>
            </a:r>
            <a:r>
              <a:rPr lang="ru-RU" sz="1400" b="1" dirty="0">
                <a:solidFill>
                  <a:prstClr val="black"/>
                </a:solidFill>
              </a:rPr>
              <a:t>бюджета</a:t>
            </a:r>
          </a:p>
          <a:p>
            <a:pPr algn="ctr"/>
            <a:r>
              <a:rPr lang="ru-RU" sz="1600" b="1" u="sng" dirty="0">
                <a:solidFill>
                  <a:srgbClr val="7030A0"/>
                </a:solidFill>
              </a:rPr>
              <a:t>4318,9 </a:t>
            </a:r>
            <a:r>
              <a:rPr lang="ru-RU" sz="1600" b="1" u="sng" dirty="0" smtClean="0">
                <a:solidFill>
                  <a:srgbClr val="7030A0"/>
                </a:solidFill>
              </a:rPr>
              <a:t>млн. рублей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60032" y="5517232"/>
            <a:ext cx="3024336" cy="7314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</a:rPr>
              <a:t>Плановый дефицит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республиканского </a:t>
            </a:r>
            <a:r>
              <a:rPr lang="ru-RU" sz="1400" b="1" dirty="0">
                <a:solidFill>
                  <a:prstClr val="black"/>
                </a:solidFill>
              </a:rPr>
              <a:t>бюджета</a:t>
            </a:r>
          </a:p>
          <a:p>
            <a:pPr algn="ctr"/>
            <a:r>
              <a:rPr lang="ru-RU" sz="1600" b="1" u="sng" dirty="0">
                <a:solidFill>
                  <a:srgbClr val="7030A0"/>
                </a:solidFill>
              </a:rPr>
              <a:t>3733,6 </a:t>
            </a:r>
            <a:r>
              <a:rPr lang="ru-RU" sz="1600" b="1" u="sng" dirty="0" smtClean="0">
                <a:solidFill>
                  <a:srgbClr val="7030A0"/>
                </a:solidFill>
              </a:rPr>
              <a:t>млн. рублей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4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80920" cy="980728"/>
          </a:xfrm>
        </p:spPr>
        <p:txBody>
          <a:bodyPr/>
          <a:lstStyle/>
          <a:p>
            <a:r>
              <a:rPr lang="ru-RU" sz="2000" b="1" dirty="0" smtClean="0">
                <a:latin typeface="TimesET" pitchFamily="2" charset="0"/>
              </a:rPr>
              <a:t>Исполнение консолидированного бюджета за </a:t>
            </a:r>
            <a:r>
              <a:rPr lang="en-US" sz="2000" b="1" dirty="0" smtClean="0">
                <a:latin typeface="TimesET" pitchFamily="2" charset="0"/>
              </a:rPr>
              <a:t>I </a:t>
            </a:r>
            <a:r>
              <a:rPr lang="ru-RU" sz="2000" b="1" dirty="0" smtClean="0">
                <a:latin typeface="TimesET" pitchFamily="2" charset="0"/>
              </a:rPr>
              <a:t>квартал </a:t>
            </a:r>
            <a:r>
              <a:rPr lang="ru-RU" sz="2000" b="1" dirty="0">
                <a:latin typeface="TimesET" pitchFamily="2" charset="0"/>
              </a:rPr>
              <a:t>2015 </a:t>
            </a:r>
            <a:r>
              <a:rPr lang="ru-RU" sz="2000" b="1" dirty="0" smtClean="0">
                <a:latin typeface="TimesET" pitchFamily="2" charset="0"/>
              </a:rPr>
              <a:t>года </a:t>
            </a:r>
            <a:r>
              <a:rPr lang="ru-RU" sz="2000" b="1" dirty="0">
                <a:latin typeface="TimesET" pitchFamily="2" charset="0"/>
              </a:rPr>
              <a:t>в сравнении с </a:t>
            </a:r>
            <a:r>
              <a:rPr lang="ru-RU" sz="2000" b="1" dirty="0" smtClean="0">
                <a:latin typeface="TimesET" pitchFamily="2" charset="0"/>
              </a:rPr>
              <a:t>аналогичным периодом </a:t>
            </a:r>
            <a:r>
              <a:rPr lang="ru-RU" sz="2000" b="1" dirty="0">
                <a:latin typeface="TimesET" pitchFamily="2" charset="0"/>
              </a:rPr>
              <a:t>2014 </a:t>
            </a:r>
            <a:r>
              <a:rPr lang="ru-RU" sz="2000" b="1" dirty="0" smtClean="0">
                <a:latin typeface="TimesET" pitchFamily="2" charset="0"/>
              </a:rPr>
              <a:t>года </a:t>
            </a:r>
            <a:endParaRPr lang="ru-RU" sz="2000" b="1" dirty="0">
              <a:latin typeface="TimesET" pitchFamily="2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941985"/>
              </p:ext>
            </p:extLst>
          </p:nvPr>
        </p:nvGraphicFramePr>
        <p:xfrm>
          <a:off x="0" y="1052513"/>
          <a:ext cx="9144000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334645" y="764704"/>
            <a:ext cx="795830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chemeClr val="bg1"/>
                </a:solidFill>
                <a:latin typeface="TimesET" pitchFamily="2" charset="0"/>
              </a:rPr>
              <a:t>млн</a:t>
            </a:r>
            <a:r>
              <a:rPr lang="ru-RU" altLang="ru-RU" sz="1000" b="1" dirty="0">
                <a:solidFill>
                  <a:schemeClr val="bg1"/>
                </a:solidFill>
                <a:latin typeface="TimesET" pitchFamily="2" charset="0"/>
              </a:rPr>
              <a:t>. </a:t>
            </a:r>
            <a:r>
              <a:rPr lang="ru-RU" altLang="ru-RU" sz="1000" b="1" dirty="0" smtClean="0">
                <a:solidFill>
                  <a:schemeClr val="bg1"/>
                </a:solidFill>
                <a:latin typeface="TimesET" pitchFamily="2" charset="0"/>
              </a:rPr>
              <a:t>рублей</a:t>
            </a:r>
            <a:endParaRPr lang="ru-RU" altLang="ru-RU" sz="1000" b="1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956376" y="6453336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134FBE4-DC40-4A96-AB83-42E61AAB2036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7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Исполнение налоговых доходов бюджетов муниципальных районов и бюджетов городских округов </a:t>
            </a:r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за I квартал 2015 года к аналогичному периоду прошлого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года      (в разрезе видов доходов)</a:t>
            </a:r>
            <a:endParaRPr lang="ru-RU" altLang="ru-RU" sz="16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6" name="TextBox 114"/>
          <p:cNvSpPr txBox="1">
            <a:spLocks noChangeArrowheads="1"/>
          </p:cNvSpPr>
          <p:nvPr/>
        </p:nvSpPr>
        <p:spPr bwMode="auto">
          <a:xfrm>
            <a:off x="7884368" y="980728"/>
            <a:ext cx="1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black"/>
                </a:solidFill>
                <a:latin typeface="TimesET" pitchFamily="2" charset="0"/>
              </a:rPr>
              <a:t>(млн. рублей)</a:t>
            </a:r>
            <a:endParaRPr lang="ru-RU" alt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2589537"/>
              </p:ext>
            </p:extLst>
          </p:nvPr>
        </p:nvGraphicFramePr>
        <p:xfrm>
          <a:off x="611560" y="1484784"/>
          <a:ext cx="8364299" cy="496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ET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>Темп </a:t>
            </a:r>
            <a:r>
              <a:rPr lang="ru-RU" sz="1400" b="1" dirty="0">
                <a:solidFill>
                  <a:schemeClr val="bg1"/>
                </a:solidFill>
                <a:latin typeface="TimesET"/>
              </a:rPr>
              <a:t>роста (снижения) поступления налоговых и неналоговых доходов в </a:t>
            </a:r>
            <a:br>
              <a:rPr lang="ru-RU" sz="1400" b="1" dirty="0">
                <a:solidFill>
                  <a:schemeClr val="bg1"/>
                </a:solidFill>
                <a:latin typeface="TimesET"/>
              </a:rPr>
            </a:br>
            <a:r>
              <a:rPr lang="ru-RU" sz="1400" b="1" dirty="0">
                <a:solidFill>
                  <a:schemeClr val="bg1"/>
                </a:solidFill>
                <a:latin typeface="TimesET"/>
              </a:rPr>
              <a:t>консолидированные бюджеты муниципальных районов и бюджеты городских округов </a:t>
            </a:r>
            <a:br>
              <a:rPr lang="ru-RU" sz="1400" b="1" dirty="0">
                <a:solidFill>
                  <a:schemeClr val="bg1"/>
                </a:solidFill>
                <a:latin typeface="TimesET"/>
              </a:rPr>
            </a:br>
            <a:r>
              <a:rPr lang="ru-RU" sz="1400" b="1" dirty="0">
                <a:solidFill>
                  <a:schemeClr val="bg1"/>
                </a:solidFill>
                <a:latin typeface="TimesET"/>
              </a:rPr>
              <a:t>за I квартал </a:t>
            </a: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>2015 </a:t>
            </a:r>
            <a:r>
              <a:rPr lang="ru-RU" sz="1400" b="1" dirty="0">
                <a:solidFill>
                  <a:schemeClr val="bg1"/>
                </a:solidFill>
                <a:latin typeface="TimesET"/>
              </a:rPr>
              <a:t>года к аналогичному периоду прошлого года</a:t>
            </a:r>
            <a:br>
              <a:rPr lang="ru-RU" sz="1400" b="1" dirty="0">
                <a:solidFill>
                  <a:schemeClr val="bg1"/>
                </a:solidFill>
                <a:latin typeface="TimesET"/>
              </a:rPr>
            </a:br>
            <a:endParaRPr lang="ru-RU" sz="1400" b="1" dirty="0">
              <a:solidFill>
                <a:schemeClr val="bg1"/>
              </a:solidFill>
              <a:latin typeface="TimesE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8464" y="62068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%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225674"/>
              </p:ext>
            </p:extLst>
          </p:nvPr>
        </p:nvGraphicFramePr>
        <p:xfrm>
          <a:off x="611560" y="990020"/>
          <a:ext cx="7848872" cy="532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flipV="1">
            <a:off x="755576" y="2834352"/>
            <a:ext cx="7632848" cy="9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7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Муниципальные образования, допустившие снижение налоговых и неналоговых доходов ниже среднего значения (в разрезе видов доходов)                                   </a:t>
            </a:r>
            <a:b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на 01.04.2015 г. к 01.04.2014 г.</a:t>
            </a:r>
            <a:endParaRPr lang="ru-RU" altLang="ru-RU" sz="16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37597569"/>
              </p:ext>
            </p:extLst>
          </p:nvPr>
        </p:nvGraphicFramePr>
        <p:xfrm>
          <a:off x="-36512" y="980728"/>
          <a:ext cx="9073008" cy="222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75851642"/>
              </p:ext>
            </p:extLst>
          </p:nvPr>
        </p:nvGraphicFramePr>
        <p:xfrm>
          <a:off x="82803" y="2780928"/>
          <a:ext cx="9073008" cy="222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3786666"/>
              </p:ext>
            </p:extLst>
          </p:nvPr>
        </p:nvGraphicFramePr>
        <p:xfrm>
          <a:off x="19886" y="4629327"/>
          <a:ext cx="9073008" cy="222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8344" y="980728"/>
            <a:ext cx="14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</a:rPr>
              <a:t>лн. рублей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114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- 1,4 </a:t>
            </a:r>
            <a:r>
              <a:rPr lang="ru-RU" sz="1200" b="1" dirty="0" smtClean="0">
                <a:solidFill>
                  <a:prstClr val="black"/>
                </a:solidFill>
              </a:rPr>
              <a:t>млн. 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рублей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411760" y="5013176"/>
            <a:ext cx="576064" cy="216024"/>
          </a:xfrm>
          <a:prstGeom prst="wedgeRectCallout">
            <a:avLst>
              <a:gd name="adj1" fmla="val -25625"/>
              <a:gd name="adj2" fmla="val 18229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-</a:t>
            </a:r>
            <a:r>
              <a:rPr lang="ru-RU" sz="1000" b="1" dirty="0" smtClean="0">
                <a:solidFill>
                  <a:prstClr val="black"/>
                </a:solidFill>
              </a:rPr>
              <a:t>17,4%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ET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>Поступление собственных </a:t>
            </a:r>
            <a:r>
              <a:rPr lang="ru-RU" sz="1400" b="1" dirty="0">
                <a:solidFill>
                  <a:schemeClr val="bg1"/>
                </a:solidFill>
                <a:latin typeface="TimesET"/>
              </a:rPr>
              <a:t>доходов на 1 жителя </a:t>
            </a: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>в консолидированные </a:t>
            </a:r>
            <a:r>
              <a:rPr lang="ru-RU" sz="1400" b="1" dirty="0">
                <a:solidFill>
                  <a:schemeClr val="bg1"/>
                </a:solidFill>
                <a:latin typeface="TimesET"/>
              </a:rPr>
              <a:t>бюджеты муниципальных районов и бюджеты городских округов </a:t>
            </a:r>
            <a:br>
              <a:rPr lang="ru-RU" sz="1400" b="1" dirty="0">
                <a:solidFill>
                  <a:schemeClr val="bg1"/>
                </a:solidFill>
                <a:latin typeface="TimesET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>за </a:t>
            </a:r>
            <a:r>
              <a:rPr lang="ru-RU" sz="1400" b="1" dirty="0">
                <a:solidFill>
                  <a:schemeClr val="bg1"/>
                </a:solidFill>
                <a:latin typeface="TimesET"/>
              </a:rPr>
              <a:t>I квартал </a:t>
            </a: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>2015 </a:t>
            </a:r>
            <a:r>
              <a:rPr lang="ru-RU" sz="1400" b="1" dirty="0">
                <a:solidFill>
                  <a:schemeClr val="bg1"/>
                </a:solidFill>
                <a:latin typeface="TimesET"/>
              </a:rPr>
              <a:t>года </a:t>
            </a:r>
            <a:r>
              <a:rPr lang="ru-RU" sz="1400" b="1" dirty="0" smtClean="0">
                <a:solidFill>
                  <a:schemeClr val="bg1"/>
                </a:solidFill>
                <a:latin typeface="TimesET"/>
              </a:rPr>
              <a:t>и аналогичный период </a:t>
            </a:r>
            <a:r>
              <a:rPr lang="ru-RU" sz="1400" b="1" dirty="0">
                <a:solidFill>
                  <a:schemeClr val="bg1"/>
                </a:solidFill>
                <a:latin typeface="TimesET"/>
              </a:rPr>
              <a:t>прошлого года</a:t>
            </a:r>
            <a:br>
              <a:rPr lang="ru-RU" sz="1400" b="1" dirty="0">
                <a:solidFill>
                  <a:schemeClr val="bg1"/>
                </a:solidFill>
                <a:latin typeface="TimesET"/>
              </a:rPr>
            </a:br>
            <a:endParaRPr lang="ru-RU" sz="1400" b="1" dirty="0">
              <a:solidFill>
                <a:schemeClr val="bg1"/>
              </a:solidFill>
              <a:latin typeface="TimesET"/>
            </a:endParaRPr>
          </a:p>
        </p:txBody>
      </p:sp>
      <p:graphicFrame>
        <p:nvGraphicFramePr>
          <p:cNvPr id="1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085045"/>
              </p:ext>
            </p:extLst>
          </p:nvPr>
        </p:nvGraphicFramePr>
        <p:xfrm>
          <a:off x="611560" y="1080414"/>
          <a:ext cx="4176464" cy="528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43608" y="6155600"/>
            <a:ext cx="3456384" cy="482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ET"/>
              </a:rPr>
              <a:t>I квартал </a:t>
            </a:r>
            <a:r>
              <a:rPr lang="ru-RU" b="1" dirty="0" smtClean="0">
                <a:solidFill>
                  <a:prstClr val="white"/>
                </a:solidFill>
                <a:latin typeface="TimesET"/>
              </a:rPr>
              <a:t>201</a:t>
            </a:r>
            <a:r>
              <a:rPr lang="en-US" b="1" dirty="0" smtClean="0">
                <a:solidFill>
                  <a:prstClr val="white"/>
                </a:solidFill>
                <a:latin typeface="TimesET"/>
              </a:rPr>
              <a:t>4</a:t>
            </a:r>
            <a:r>
              <a:rPr lang="ru-RU" b="1" dirty="0" smtClean="0">
                <a:solidFill>
                  <a:prstClr val="white"/>
                </a:solidFill>
                <a:latin typeface="TimesET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ET"/>
              </a:rPr>
              <a:t>года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021230"/>
              </p:ext>
            </p:extLst>
          </p:nvPr>
        </p:nvGraphicFramePr>
        <p:xfrm>
          <a:off x="4716016" y="1059414"/>
          <a:ext cx="4104456" cy="524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36661" y="6095215"/>
            <a:ext cx="3528392" cy="482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ET" pitchFamily="2" charset="0"/>
              </a:rPr>
              <a:t>I </a:t>
            </a:r>
            <a:r>
              <a:rPr lang="ru-RU" b="1" dirty="0">
                <a:solidFill>
                  <a:prstClr val="white"/>
                </a:solidFill>
                <a:latin typeface="TimesET" pitchFamily="2" charset="0"/>
              </a:rPr>
              <a:t>квартал </a:t>
            </a:r>
            <a:r>
              <a:rPr lang="ru-RU" b="1" dirty="0" smtClean="0">
                <a:solidFill>
                  <a:prstClr val="white"/>
                </a:solidFill>
                <a:latin typeface="TimesET" pitchFamily="2" charset="0"/>
              </a:rPr>
              <a:t>201</a:t>
            </a:r>
            <a:r>
              <a:rPr lang="en-US" b="1" dirty="0" smtClean="0">
                <a:solidFill>
                  <a:prstClr val="white"/>
                </a:solidFill>
                <a:latin typeface="TimesET" pitchFamily="2" charset="0"/>
              </a:rPr>
              <a:t>5</a:t>
            </a:r>
            <a:r>
              <a:rPr lang="ru-RU" b="1" dirty="0" smtClean="0">
                <a:solidFill>
                  <a:prstClr val="white"/>
                </a:solidFill>
                <a:latin typeface="TimesET" pitchFamily="2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ET" pitchFamily="2" charset="0"/>
              </a:rPr>
              <a:t>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0392" y="764704"/>
            <a:ext cx="184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prstClr val="white"/>
                </a:solidFill>
              </a:rPr>
              <a:t>Тыс. рублей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Задолженность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по местным налогам и сборам</a:t>
            </a:r>
            <a:b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консолидированных бюджетов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муниципальных районов и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бюджетов</a:t>
            </a:r>
            <a:b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городских </a:t>
            </a: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округов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412776"/>
            <a:ext cx="177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Земельный налог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15078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Налог на имущество физических лиц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7925077"/>
              </p:ext>
            </p:extLst>
          </p:nvPr>
        </p:nvGraphicFramePr>
        <p:xfrm>
          <a:off x="246785" y="1484784"/>
          <a:ext cx="4685255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право 6"/>
          <p:cNvSpPr/>
          <p:nvPr/>
        </p:nvSpPr>
        <p:spPr>
          <a:xfrm rot="20206506">
            <a:off x="2187236" y="3139813"/>
            <a:ext cx="846200" cy="24477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1795" y="980728"/>
            <a:ext cx="1792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</a:rPr>
              <a:t>лн. рублей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91722027"/>
              </p:ext>
            </p:extLst>
          </p:nvPr>
        </p:nvGraphicFramePr>
        <p:xfrm>
          <a:off x="4644008" y="2959689"/>
          <a:ext cx="4283968" cy="289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8" descr="http://enc.cap.ru/pics/%D1%88%D0%B5%D0%BC%D1%83%D1%80%D1%88%D0%B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99" y="4797152"/>
            <a:ext cx="423585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M:\ФОТО\2014\аукцион zeml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0628"/>
            <a:ext cx="4104456" cy="166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7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Темп роста (снижения) </a:t>
            </a:r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задолженности </a:t>
            </a:r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по местным налогам и сборам</a:t>
            </a:r>
            <a:b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консолидированных бюджетов муниципальных районов и бюджетов городских округов </a:t>
            </a:r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за </a:t>
            </a:r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I квартал </a:t>
            </a:r>
            <a:r>
              <a:rPr lang="ru-RU" altLang="ru-RU" sz="16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2015 </a:t>
            </a:r>
            <a:r>
              <a:rPr lang="ru-RU" altLang="ru-RU" sz="1600" b="1" dirty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год к аналогичному периоду прошлого года</a:t>
            </a:r>
            <a:endParaRPr lang="ru-RU" altLang="ru-RU" sz="16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6" name="TextBox 114"/>
          <p:cNvSpPr txBox="1">
            <a:spLocks noChangeArrowheads="1"/>
          </p:cNvSpPr>
          <p:nvPr/>
        </p:nvSpPr>
        <p:spPr bwMode="auto">
          <a:xfrm>
            <a:off x="8244408" y="1015138"/>
            <a:ext cx="1088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black"/>
                </a:solidFill>
                <a:latin typeface="TimesET" pitchFamily="2" charset="0"/>
              </a:rPr>
              <a:t>(%)</a:t>
            </a:r>
            <a:endParaRPr lang="ru-RU" alt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11511"/>
              </p:ext>
            </p:extLst>
          </p:nvPr>
        </p:nvGraphicFramePr>
        <p:xfrm>
          <a:off x="395536" y="1292137"/>
          <a:ext cx="8589600" cy="50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3880" y="6485026"/>
            <a:ext cx="1054100" cy="365125"/>
          </a:xfrm>
        </p:spPr>
        <p:txBody>
          <a:bodyPr/>
          <a:lstStyle/>
          <a:p>
            <a:pPr>
              <a:defRPr/>
            </a:pPr>
            <a:fld id="{CFBC731F-7F52-40DC-AF5D-CBDE02818BE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 совещанию 13_05 (от 06_05) 12 0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 на 1 10 2014 (12_11_2014) 08.11.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сполнение конс и респ бюдж Ч Р на 01.10.2012 в сравн с 2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 совещанию 13_05 (от 06_05) 12 05</Template>
  <TotalTime>1</TotalTime>
  <Words>759</Words>
  <Application>Microsoft Office PowerPoint</Application>
  <PresentationFormat>Экран (4:3)</PresentationFormat>
  <Paragraphs>359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к совещанию 13_05 (от 06_05) 12 05</vt:lpstr>
      <vt:lpstr>Исп на 1 10 2014 (12_11_2014) 08.11.2014</vt:lpstr>
      <vt:lpstr>2_Исполнение конс и респ бюдж Ч Р на 01.10.2012 в сравн с 2011</vt:lpstr>
      <vt:lpstr>Презентация PowerPoint</vt:lpstr>
      <vt:lpstr>Основные параметры исполнения консолидированного и республиканского бюджетов Чувашской Республики  за I квартал 2015 год</vt:lpstr>
      <vt:lpstr>Исполнение консолидированного бюджета за I квартал 2015 года в сравнении с аналогичным периодом 2014 года </vt:lpstr>
      <vt:lpstr>Исполнение налоговых доходов бюджетов муниципальных районов и бюджетов городских округов за I квартал 2015 года к аналогичному периоду прошлого года      (в разрезе видов доходов)</vt:lpstr>
      <vt:lpstr> Темп роста (снижения) поступления налоговых и неналоговых доходов в  консолидированные бюджеты муниципальных районов и бюджеты городских округов  за I квартал 2015 года к аналогичному периоду прошлого года </vt:lpstr>
      <vt:lpstr>Муниципальные образования, допустившие снижение налоговых и неналоговых доходов ниже среднего значения (в разрезе видов доходов)                                    на 01.04.2015 г. к 01.04.2014 г.</vt:lpstr>
      <vt:lpstr> Поступление собственных доходов на 1 жителя в консолидированные бюджеты муниципальных районов и бюджеты городских округов  за I квартал 2015 года и аналогичный период прошлого года </vt:lpstr>
      <vt:lpstr>Задолженность по местным налогам и сборам консолидированных бюджетов муниципальных районов и бюджетов  городских округов</vt:lpstr>
      <vt:lpstr>Темп роста (снижения) задолженности по местным налогам и сборам консолидированных бюджетов муниципальных районов и бюджетов городских округов за I квартал 2015 год к аналогичному периоду прошлого года</vt:lpstr>
      <vt:lpstr>Задолженность по неналоговым доходам консолидированных  бюджетов муниципальных районов и бюджетов  городских округов</vt:lpstr>
      <vt:lpstr>Информация о задолженности по арендным платежам за сдачу в аренду муниципального имущества и земельных участков, находящихся в распоряжении органов местного самоуправления, за I квартал 2015 года</vt:lpstr>
      <vt:lpstr>Исполнение бюджета Чувашской Республики по расходам за I квартал 2015 года</vt:lpstr>
      <vt:lpstr>Исполнение бюджета Чувашской Республики по расходам за I квартал 2015 года</vt:lpstr>
      <vt:lpstr>Межбюджетные трансферты, выделенные консолидированным  бюджетам муниципальных районов и бюджетам  городских округов из республиканского бюджета Чувашской Республики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Ярухин Алексей Владимирович</dc:creator>
  <cp:lastModifiedBy>Ярухин Алексей Владимирович</cp:lastModifiedBy>
  <cp:revision>2</cp:revision>
  <cp:lastPrinted>2015-04-14T15:40:52Z</cp:lastPrinted>
  <dcterms:created xsi:type="dcterms:W3CDTF">2016-04-06T11:47:38Z</dcterms:created>
  <dcterms:modified xsi:type="dcterms:W3CDTF">2016-04-06T11:55:07Z</dcterms:modified>
</cp:coreProperties>
</file>