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drawings/drawing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671" r:id="rId2"/>
    <p:sldId id="672" r:id="rId3"/>
    <p:sldId id="680" r:id="rId4"/>
    <p:sldId id="674" r:id="rId5"/>
    <p:sldId id="676" r:id="rId6"/>
    <p:sldId id="682" r:id="rId7"/>
    <p:sldId id="663" r:id="rId8"/>
    <p:sldId id="664" r:id="rId9"/>
    <p:sldId id="686" r:id="rId10"/>
    <p:sldId id="687" r:id="rId11"/>
    <p:sldId id="688" r:id="rId12"/>
    <p:sldId id="689" r:id="rId1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CCFFCC"/>
    <a:srgbClr val="F9AD6F"/>
    <a:srgbClr val="FFCCFF"/>
    <a:srgbClr val="CCFF66"/>
    <a:srgbClr val="FF99CC"/>
    <a:srgbClr val="FF66CC"/>
    <a:srgbClr val="FF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8" autoAdjust="0"/>
    <p:restoredTop sz="98171" autoAdjust="0"/>
  </p:normalViewPr>
  <p:slideViewPr>
    <p:cSldViewPr>
      <p:cViewPr varScale="1">
        <p:scale>
          <a:sx n="111" d="100"/>
          <a:sy n="111" d="100"/>
        </p:scale>
        <p:origin x="-16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66939524258656"/>
          <c:y val="1.3710966216314549E-2"/>
          <c:w val="0.4700268667914303"/>
          <c:h val="0.8318755135441934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Исполнено на 01.06.2015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65100" prst="coolSlant"/>
              <a:bevelB w="165100" prst="coolSlan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3CC33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  <a:bevelB w="165100" prst="coolSlant"/>
              </a:sp3d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  <a:bevelB w="165100" prst="coolSlant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Дифицит</c:v>
                </c:pt>
                <c:pt idx="1">
                  <c:v>Расходы</c:v>
                </c:pt>
                <c:pt idx="2">
                  <c:v>Безвозмездные поступления</c:v>
                </c:pt>
                <c:pt idx="3">
                  <c:v>Налоговые и неналоговые доходы</c:v>
                </c:pt>
                <c:pt idx="4">
                  <c:v>Доходы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-283.59999999999854</c:v>
                </c:pt>
                <c:pt idx="1">
                  <c:v>17861</c:v>
                </c:pt>
                <c:pt idx="2">
                  <c:v>7300.2</c:v>
                </c:pt>
                <c:pt idx="3">
                  <c:v>10277.200000000001</c:v>
                </c:pt>
                <c:pt idx="4">
                  <c:v>17577.400000000001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5"/>
        <c:overlap val="100"/>
        <c:axId val="108339584"/>
        <c:axId val="108341120"/>
      </c:barChart>
      <c:catAx>
        <c:axId val="108339584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08341120"/>
        <c:crosses val="autoZero"/>
        <c:auto val="1"/>
        <c:lblAlgn val="ctr"/>
        <c:lblOffset val="0"/>
        <c:noMultiLvlLbl val="0"/>
      </c:catAx>
      <c:valAx>
        <c:axId val="108341120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108339584"/>
        <c:crosses val="autoZero"/>
        <c:crossBetween val="between"/>
      </c:valAx>
      <c:spPr>
        <a:noFill/>
        <a:ln w="25381">
          <a:noFill/>
        </a:ln>
      </c:spPr>
    </c:plotArea>
    <c:plotVisOnly val="1"/>
    <c:dispBlanksAs val="gap"/>
    <c:showDLblsOverMax val="0"/>
  </c:chart>
  <c:txPr>
    <a:bodyPr/>
    <a:lstStyle/>
    <a:p>
      <a:pPr>
        <a:defRPr sz="1197">
          <a:latin typeface="TimesET" pitchFamily="2" charset="0"/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00B050"/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00B050">
                      <a:alpha val="98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rgbClr val="00B050">
                      <a:alpha val="98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3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4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5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6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7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8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9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0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1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2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3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4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5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Lbls>
            <c:dLbl>
              <c:idx val="5"/>
              <c:layout>
                <c:manualLayout>
                  <c:x val="0"/>
                  <c:y val="-2.130326114826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8259938127086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6.0866460423620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6.08664458380891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738833099891106E-3"/>
                  <c:y val="-1.176237466152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ПФО!$P$11:$P$24</c:f>
              <c:strCache>
                <c:ptCount val="14"/>
                <c:pt idx="0">
                  <c:v>Респ. Марий Эл</c:v>
                </c:pt>
                <c:pt idx="1">
                  <c:v>Нижегородская обл.</c:v>
                </c:pt>
                <c:pt idx="2">
                  <c:v>Ульяновская обл.</c:v>
                </c:pt>
                <c:pt idx="3">
                  <c:v>Кировская обл.</c:v>
                </c:pt>
                <c:pt idx="4">
                  <c:v>Пермский край</c:v>
                </c:pt>
                <c:pt idx="5">
                  <c:v>Респ. Татарстан</c:v>
                </c:pt>
                <c:pt idx="6">
                  <c:v>Респ. Мордовия</c:v>
                </c:pt>
                <c:pt idx="7">
                  <c:v>Оренбургская обл.</c:v>
                </c:pt>
                <c:pt idx="8">
                  <c:v>Удмуртская Респ.</c:v>
                </c:pt>
                <c:pt idx="9">
                  <c:v>Саратовская обл.</c:v>
                </c:pt>
                <c:pt idx="10">
                  <c:v>Респ. Башкортостан</c:v>
                </c:pt>
                <c:pt idx="11">
                  <c:v>Пензенская обл.</c:v>
                </c:pt>
                <c:pt idx="12">
                  <c:v>Чувашская Респ.</c:v>
                </c:pt>
                <c:pt idx="13">
                  <c:v>Самарская обл.</c:v>
                </c:pt>
              </c:strCache>
            </c:strRef>
          </c:cat>
          <c:val>
            <c:numRef>
              <c:f>ПФО!$Q$11:$Q$24</c:f>
              <c:numCache>
                <c:formatCode>#,##0.0</c:formatCode>
                <c:ptCount val="14"/>
                <c:pt idx="0">
                  <c:v>99.17</c:v>
                </c:pt>
                <c:pt idx="1">
                  <c:v>106.19</c:v>
                </c:pt>
                <c:pt idx="2">
                  <c:v>106.79</c:v>
                </c:pt>
                <c:pt idx="3">
                  <c:v>109.01</c:v>
                </c:pt>
                <c:pt idx="4">
                  <c:v>110.08</c:v>
                </c:pt>
                <c:pt idx="5">
                  <c:v>118.83</c:v>
                </c:pt>
                <c:pt idx="6">
                  <c:v>120.04</c:v>
                </c:pt>
                <c:pt idx="7">
                  <c:v>123.45</c:v>
                </c:pt>
                <c:pt idx="8">
                  <c:v>134.94</c:v>
                </c:pt>
                <c:pt idx="9">
                  <c:v>136.36000000000001</c:v>
                </c:pt>
                <c:pt idx="10">
                  <c:v>137.58000000000001</c:v>
                </c:pt>
                <c:pt idx="11">
                  <c:v>142.78</c:v>
                </c:pt>
                <c:pt idx="12">
                  <c:v>153.4</c:v>
                </c:pt>
                <c:pt idx="13">
                  <c:v>165.33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1288960"/>
        <c:axId val="161290496"/>
        <c:axId val="0"/>
      </c:bar3DChart>
      <c:catAx>
        <c:axId val="161288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61290496"/>
        <c:crosses val="autoZero"/>
        <c:auto val="1"/>
        <c:lblAlgn val="ctr"/>
        <c:lblOffset val="100"/>
        <c:noMultiLvlLbl val="0"/>
      </c:catAx>
      <c:valAx>
        <c:axId val="16129049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61288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852601509422511E-2"/>
          <c:y val="2.6633206263890152E-2"/>
          <c:w val="0.91781337651408534"/>
          <c:h val="0.70460151055358888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00B050"/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00B050">
                      <a:alpha val="98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rgbClr val="00B050">
                      <a:alpha val="98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3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4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5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6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/>
                  </a:gs>
                </a:gsLst>
                <a:lin ang="5400000" scaled="0"/>
              </a:gradFill>
            </c:spPr>
          </c:dPt>
          <c:dPt>
            <c:idx val="7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8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9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0"/>
            <c:invertIfNegative val="0"/>
            <c:bubble3D val="0"/>
            <c:spPr>
              <a:gradFill>
                <a:gsLst>
                  <a:gs pos="0">
                    <a:srgbClr val="00B050">
                      <a:alpha val="75000"/>
                    </a:srgbClr>
                  </a:gs>
                  <a:gs pos="100000">
                    <a:srgbClr val="00B05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1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2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3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4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5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6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7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8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9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0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1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2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3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4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5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6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7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</c:spPr>
          </c:dPt>
          <c:dLbls>
            <c:dLbl>
              <c:idx val="0"/>
              <c:layout>
                <c:manualLayout>
                  <c:x val="3.0663779066908447E-3"/>
                  <c:y val="-6.977222025460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685226238122386E-3"/>
                  <c:y val="-1.0921915191252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685460240770287E-3"/>
                  <c:y val="-6.8680886615835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440842778270572E-3"/>
                  <c:y val="8.930465062935406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8017814291234484E-3"/>
                  <c:y val="3.2918931558919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222945362201508E-3"/>
                  <c:y val="3.61099813904191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0464232315856186E-3"/>
                  <c:y val="8.8686599906151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221442652385724E-3"/>
                  <c:y val="-3.50382247198736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6.2758743165253835E-4"/>
                  <c:y val="-5.1378692755001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0221442652385724E-3"/>
                  <c:y val="-1.3954468818624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1.1628703375766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1.140351079175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9.1299668757133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1.0633815155405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33402197649213E-3"/>
                  <c:y val="-1.4652588918703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-7.9753613665540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2.6584537888514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'Документ (2)'!$L$11:$L$38</c:f>
              <c:strCache>
                <c:ptCount val="28"/>
                <c:pt idx="0">
                  <c:v>Полпредство</c:v>
                </c:pt>
                <c:pt idx="1">
                  <c:v>Контрольно-счетная палата</c:v>
                </c:pt>
                <c:pt idx="2">
                  <c:v>Минфин</c:v>
                </c:pt>
                <c:pt idx="3">
                  <c:v>Минобразования</c:v>
                </c:pt>
                <c:pt idx="4">
                  <c:v>Минздрав</c:v>
                </c:pt>
                <c:pt idx="5">
                  <c:v>Гостехнадзор</c:v>
                </c:pt>
                <c:pt idx="6">
                  <c:v>Администрация Главы</c:v>
                </c:pt>
                <c:pt idx="7">
                  <c:v>Госсовет</c:v>
                </c:pt>
                <c:pt idx="8">
                  <c:v>Госветслужба</c:v>
                </c:pt>
                <c:pt idx="9">
                  <c:v>ГКЧС</c:v>
                </c:pt>
                <c:pt idx="10">
                  <c:v>ЦИК</c:v>
                </c:pt>
                <c:pt idx="11">
                  <c:v>Уп. по защите прав предприн.</c:v>
                </c:pt>
                <c:pt idx="12">
                  <c:v>Уп. по правам человека</c:v>
                </c:pt>
                <c:pt idx="13">
                  <c:v>Минспорт</c:v>
                </c:pt>
                <c:pt idx="14">
                  <c:v>Госжилинспекция</c:v>
                </c:pt>
                <c:pt idx="15">
                  <c:v>Уп. по правам ребенка</c:v>
                </c:pt>
                <c:pt idx="16">
                  <c:v>Гоcслужба занятости</c:v>
                </c:pt>
                <c:pt idx="17">
                  <c:v>Минсельхоз</c:v>
                </c:pt>
                <c:pt idx="18">
                  <c:v>Минюст</c:v>
                </c:pt>
                <c:pt idx="19">
                  <c:v>Минтранс</c:v>
                </c:pt>
                <c:pt idx="20">
                  <c:v>Минимущество</c:v>
                </c:pt>
                <c:pt idx="21">
                  <c:v>Миниформполитики</c:v>
                </c:pt>
                <c:pt idx="22">
                  <c:v>Минэкономразвития</c:v>
                </c:pt>
                <c:pt idx="23">
                  <c:v>Минкультуры</c:v>
                </c:pt>
                <c:pt idx="24">
                  <c:v>Госохотрыбслужба</c:v>
                </c:pt>
                <c:pt idx="25">
                  <c:v>Госслужба по тарифам</c:v>
                </c:pt>
                <c:pt idx="26">
                  <c:v>Минприроды</c:v>
                </c:pt>
                <c:pt idx="27">
                  <c:v>Минстрой</c:v>
                </c:pt>
              </c:strCache>
            </c:strRef>
          </c:cat>
          <c:val>
            <c:numRef>
              <c:f>'Документ (2)'!$M$11:$M$38</c:f>
              <c:numCache>
                <c:formatCode>#,##0</c:formatCode>
                <c:ptCount val="28"/>
                <c:pt idx="0">
                  <c:v>94.095110953722056</c:v>
                </c:pt>
                <c:pt idx="1">
                  <c:v>104.18440423200437</c:v>
                </c:pt>
                <c:pt idx="2">
                  <c:v>108.7</c:v>
                </c:pt>
                <c:pt idx="3">
                  <c:v>114.12309888020407</c:v>
                </c:pt>
                <c:pt idx="4">
                  <c:v>118.7</c:v>
                </c:pt>
                <c:pt idx="5">
                  <c:v>118.93727189553023</c:v>
                </c:pt>
                <c:pt idx="6">
                  <c:v>121.72102250620081</c:v>
                </c:pt>
                <c:pt idx="7">
                  <c:v>125.68617803742032</c:v>
                </c:pt>
                <c:pt idx="8">
                  <c:v>132.52468596699626</c:v>
                </c:pt>
                <c:pt idx="9">
                  <c:v>132.62191657102181</c:v>
                </c:pt>
                <c:pt idx="10">
                  <c:v>138.34142549041047</c:v>
                </c:pt>
                <c:pt idx="11">
                  <c:v>139.70424874218546</c:v>
                </c:pt>
                <c:pt idx="12">
                  <c:v>140.5126666913801</c:v>
                </c:pt>
                <c:pt idx="13">
                  <c:v>142.0846635239387</c:v>
                </c:pt>
                <c:pt idx="14">
                  <c:v>142.24049102465591</c:v>
                </c:pt>
                <c:pt idx="15">
                  <c:v>150.17447457606877</c:v>
                </c:pt>
                <c:pt idx="16">
                  <c:v>156.94008869441419</c:v>
                </c:pt>
                <c:pt idx="17">
                  <c:v>167.27830739877368</c:v>
                </c:pt>
                <c:pt idx="18">
                  <c:v>174.16484563471982</c:v>
                </c:pt>
                <c:pt idx="19">
                  <c:v>174.54733522823466</c:v>
                </c:pt>
                <c:pt idx="20">
                  <c:v>203.18935190982077</c:v>
                </c:pt>
                <c:pt idx="21">
                  <c:v>204.37470319822052</c:v>
                </c:pt>
                <c:pt idx="22">
                  <c:v>206.52351916061397</c:v>
                </c:pt>
                <c:pt idx="23">
                  <c:v>206.98631291752076</c:v>
                </c:pt>
                <c:pt idx="24">
                  <c:v>215.63546434093536</c:v>
                </c:pt>
                <c:pt idx="25">
                  <c:v>222.45363760780356</c:v>
                </c:pt>
                <c:pt idx="26">
                  <c:v>253.72073276900991</c:v>
                </c:pt>
                <c:pt idx="27">
                  <c:v>423.3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1440896"/>
        <c:axId val="161442432"/>
        <c:axId val="0"/>
      </c:bar3DChart>
      <c:catAx>
        <c:axId val="161440896"/>
        <c:scaling>
          <c:orientation val="minMax"/>
        </c:scaling>
        <c:delete val="0"/>
        <c:axPos val="b"/>
        <c:majorTickMark val="out"/>
        <c:minorTickMark val="none"/>
        <c:tickLblPos val="nextTo"/>
        <c:crossAx val="161442432"/>
        <c:crosses val="autoZero"/>
        <c:auto val="1"/>
        <c:lblAlgn val="ctr"/>
        <c:lblOffset val="100"/>
        <c:noMultiLvlLbl val="0"/>
      </c:catAx>
      <c:valAx>
        <c:axId val="1614424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61440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Общ!$B$7:$B$34</c:f>
              <c:strCache>
                <c:ptCount val="28"/>
                <c:pt idx="0">
                  <c:v>Минимущество</c:v>
                </c:pt>
                <c:pt idx="1">
                  <c:v>Минфин</c:v>
                </c:pt>
                <c:pt idx="2">
                  <c:v>ГКЧС</c:v>
                </c:pt>
                <c:pt idx="3">
                  <c:v>Контрольно-счетная палата</c:v>
                </c:pt>
                <c:pt idx="4">
                  <c:v>Гостехнадзор</c:v>
                </c:pt>
                <c:pt idx="5">
                  <c:v>Уп. по защите прав предпринимателей</c:v>
                </c:pt>
                <c:pt idx="6">
                  <c:v>Минобразования</c:v>
                </c:pt>
                <c:pt idx="7">
                  <c:v>Госветслужба</c:v>
                </c:pt>
                <c:pt idx="8">
                  <c:v>Администрация Главы</c:v>
                </c:pt>
                <c:pt idx="9">
                  <c:v>Госсовет</c:v>
                </c:pt>
                <c:pt idx="10">
                  <c:v>Минюст</c:v>
                </c:pt>
                <c:pt idx="11">
                  <c:v>Госслужба по тарифам</c:v>
                </c:pt>
                <c:pt idx="12">
                  <c:v>Уп. по правам человека</c:v>
                </c:pt>
                <c:pt idx="13">
                  <c:v>Мининформполитики</c:v>
                </c:pt>
                <c:pt idx="14">
                  <c:v>Госслужба занятости</c:v>
                </c:pt>
                <c:pt idx="15">
                  <c:v>Минздрав</c:v>
                </c:pt>
                <c:pt idx="16">
                  <c:v>Минспорт</c:v>
                </c:pt>
                <c:pt idx="17">
                  <c:v>Полпредство</c:v>
                </c:pt>
                <c:pt idx="18">
                  <c:v>Госжилинспекция</c:v>
                </c:pt>
                <c:pt idx="19">
                  <c:v>Уп. по правам ребенка</c:v>
                </c:pt>
                <c:pt idx="20">
                  <c:v>Госохотрыбслужба</c:v>
                </c:pt>
                <c:pt idx="21">
                  <c:v>Минкультуры</c:v>
                </c:pt>
                <c:pt idx="22">
                  <c:v>Минстрой</c:v>
                </c:pt>
                <c:pt idx="23">
                  <c:v>Минсельхоз</c:v>
                </c:pt>
                <c:pt idx="24">
                  <c:v>Минприроды</c:v>
                </c:pt>
                <c:pt idx="25">
                  <c:v>Минтранс</c:v>
                </c:pt>
                <c:pt idx="26">
                  <c:v>Минэкономразвития</c:v>
                </c:pt>
                <c:pt idx="27">
                  <c:v>ЦИК</c:v>
                </c:pt>
              </c:strCache>
            </c:strRef>
          </c:cat>
          <c:val>
            <c:numRef>
              <c:f>Общ!$C$7:$C$34</c:f>
            </c:numRef>
          </c:val>
        </c:ser>
        <c:ser>
          <c:idx val="1"/>
          <c:order val="1"/>
          <c:invertIfNegative val="0"/>
          <c:cat>
            <c:strRef>
              <c:f>Общ!$B$7:$B$34</c:f>
              <c:strCache>
                <c:ptCount val="28"/>
                <c:pt idx="0">
                  <c:v>Минимущество</c:v>
                </c:pt>
                <c:pt idx="1">
                  <c:v>Минфин</c:v>
                </c:pt>
                <c:pt idx="2">
                  <c:v>ГКЧС</c:v>
                </c:pt>
                <c:pt idx="3">
                  <c:v>Контрольно-счетная палата</c:v>
                </c:pt>
                <c:pt idx="4">
                  <c:v>Гостехнадзор</c:v>
                </c:pt>
                <c:pt idx="5">
                  <c:v>Уп. по защите прав предпринимателей</c:v>
                </c:pt>
                <c:pt idx="6">
                  <c:v>Минобразования</c:v>
                </c:pt>
                <c:pt idx="7">
                  <c:v>Госветслужба</c:v>
                </c:pt>
                <c:pt idx="8">
                  <c:v>Администрация Главы</c:v>
                </c:pt>
                <c:pt idx="9">
                  <c:v>Госсовет</c:v>
                </c:pt>
                <c:pt idx="10">
                  <c:v>Минюст</c:v>
                </c:pt>
                <c:pt idx="11">
                  <c:v>Госслужба по тарифам</c:v>
                </c:pt>
                <c:pt idx="12">
                  <c:v>Уп. по правам человека</c:v>
                </c:pt>
                <c:pt idx="13">
                  <c:v>Мининформполитики</c:v>
                </c:pt>
                <c:pt idx="14">
                  <c:v>Госслужба занятости</c:v>
                </c:pt>
                <c:pt idx="15">
                  <c:v>Минздрав</c:v>
                </c:pt>
                <c:pt idx="16">
                  <c:v>Минспорт</c:v>
                </c:pt>
                <c:pt idx="17">
                  <c:v>Полпредство</c:v>
                </c:pt>
                <c:pt idx="18">
                  <c:v>Госжилинспекция</c:v>
                </c:pt>
                <c:pt idx="19">
                  <c:v>Уп. по правам ребенка</c:v>
                </c:pt>
                <c:pt idx="20">
                  <c:v>Госохотрыбслужба</c:v>
                </c:pt>
                <c:pt idx="21">
                  <c:v>Минкультуры</c:v>
                </c:pt>
                <c:pt idx="22">
                  <c:v>Минстрой</c:v>
                </c:pt>
                <c:pt idx="23">
                  <c:v>Минсельхоз</c:v>
                </c:pt>
                <c:pt idx="24">
                  <c:v>Минприроды</c:v>
                </c:pt>
                <c:pt idx="25">
                  <c:v>Минтранс</c:v>
                </c:pt>
                <c:pt idx="26">
                  <c:v>Минэкономразвития</c:v>
                </c:pt>
                <c:pt idx="27">
                  <c:v>ЦИК</c:v>
                </c:pt>
              </c:strCache>
            </c:strRef>
          </c:cat>
          <c:val>
            <c:numRef>
              <c:f>Общ!$D$7:$D$34</c:f>
            </c:numRef>
          </c:val>
        </c:ser>
        <c:ser>
          <c:idx val="2"/>
          <c:order val="2"/>
          <c:invertIfNegative val="0"/>
          <c:dPt>
            <c:idx val="18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19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0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1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2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3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4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5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6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7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100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Общ!$B$7:$B$34</c:f>
              <c:strCache>
                <c:ptCount val="28"/>
                <c:pt idx="0">
                  <c:v>Минимущество</c:v>
                </c:pt>
                <c:pt idx="1">
                  <c:v>Минфин</c:v>
                </c:pt>
                <c:pt idx="2">
                  <c:v>ГКЧС</c:v>
                </c:pt>
                <c:pt idx="3">
                  <c:v>Контрольно-счетная палата</c:v>
                </c:pt>
                <c:pt idx="4">
                  <c:v>Гостехнадзор</c:v>
                </c:pt>
                <c:pt idx="5">
                  <c:v>Уп. по защите прав предпринимателей</c:v>
                </c:pt>
                <c:pt idx="6">
                  <c:v>Минобразования</c:v>
                </c:pt>
                <c:pt idx="7">
                  <c:v>Госветслужба</c:v>
                </c:pt>
                <c:pt idx="8">
                  <c:v>Администрация Главы</c:v>
                </c:pt>
                <c:pt idx="9">
                  <c:v>Госсовет</c:v>
                </c:pt>
                <c:pt idx="10">
                  <c:v>Минюст</c:v>
                </c:pt>
                <c:pt idx="11">
                  <c:v>Госслужба по тарифам</c:v>
                </c:pt>
                <c:pt idx="12">
                  <c:v>Уп. по правам человека</c:v>
                </c:pt>
                <c:pt idx="13">
                  <c:v>Мининформполитики</c:v>
                </c:pt>
                <c:pt idx="14">
                  <c:v>Госслужба занятости</c:v>
                </c:pt>
                <c:pt idx="15">
                  <c:v>Минздрав</c:v>
                </c:pt>
                <c:pt idx="16">
                  <c:v>Минспорт</c:v>
                </c:pt>
                <c:pt idx="17">
                  <c:v>Полпредство</c:v>
                </c:pt>
                <c:pt idx="18">
                  <c:v>Госжилинспекция</c:v>
                </c:pt>
                <c:pt idx="19">
                  <c:v>Уп. по правам ребенка</c:v>
                </c:pt>
                <c:pt idx="20">
                  <c:v>Госохотрыбслужба</c:v>
                </c:pt>
                <c:pt idx="21">
                  <c:v>Минкультуры</c:v>
                </c:pt>
                <c:pt idx="22">
                  <c:v>Минстрой</c:v>
                </c:pt>
                <c:pt idx="23">
                  <c:v>Минсельхоз</c:v>
                </c:pt>
                <c:pt idx="24">
                  <c:v>Минприроды</c:v>
                </c:pt>
                <c:pt idx="25">
                  <c:v>Минтранс</c:v>
                </c:pt>
                <c:pt idx="26">
                  <c:v>Минэкономразвития</c:v>
                </c:pt>
                <c:pt idx="27">
                  <c:v>ЦИК</c:v>
                </c:pt>
              </c:strCache>
            </c:strRef>
          </c:cat>
          <c:val>
            <c:numRef>
              <c:f>Общ!$E$7:$E$34</c:f>
              <c:numCache>
                <c:formatCode>#,##0.0</c:formatCode>
                <c:ptCount val="28"/>
                <c:pt idx="0">
                  <c:v>99.978104387333403</c:v>
                </c:pt>
                <c:pt idx="1">
                  <c:v>99.837106955211453</c:v>
                </c:pt>
                <c:pt idx="2">
                  <c:v>99.51645453895263</c:v>
                </c:pt>
                <c:pt idx="3">
                  <c:v>99.430390350142403</c:v>
                </c:pt>
                <c:pt idx="4">
                  <c:v>97.229198995344674</c:v>
                </c:pt>
                <c:pt idx="5">
                  <c:v>95.729439316710298</c:v>
                </c:pt>
                <c:pt idx="6">
                  <c:v>92.71531138236476</c:v>
                </c:pt>
                <c:pt idx="7">
                  <c:v>92.016168734285372</c:v>
                </c:pt>
                <c:pt idx="8">
                  <c:v>90.121778793710789</c:v>
                </c:pt>
                <c:pt idx="9">
                  <c:v>89.068822010712495</c:v>
                </c:pt>
                <c:pt idx="10">
                  <c:v>88.584355094596077</c:v>
                </c:pt>
                <c:pt idx="11">
                  <c:v>88.290286355979774</c:v>
                </c:pt>
                <c:pt idx="12">
                  <c:v>88.050496289871816</c:v>
                </c:pt>
                <c:pt idx="13">
                  <c:v>87.87989576320598</c:v>
                </c:pt>
                <c:pt idx="14">
                  <c:v>87.743339862715004</c:v>
                </c:pt>
                <c:pt idx="15">
                  <c:v>85.786314986928787</c:v>
                </c:pt>
                <c:pt idx="16">
                  <c:v>84.319352600110548</c:v>
                </c:pt>
                <c:pt idx="17">
                  <c:v>84.139542292783943</c:v>
                </c:pt>
                <c:pt idx="18">
                  <c:v>80.992607088497493</c:v>
                </c:pt>
                <c:pt idx="19">
                  <c:v>80.41641520820761</c:v>
                </c:pt>
                <c:pt idx="20">
                  <c:v>70.515651031437514</c:v>
                </c:pt>
                <c:pt idx="21">
                  <c:v>66.634418104489299</c:v>
                </c:pt>
                <c:pt idx="22">
                  <c:v>65.332643892453206</c:v>
                </c:pt>
                <c:pt idx="23">
                  <c:v>64.976816674624544</c:v>
                </c:pt>
                <c:pt idx="24">
                  <c:v>57.02350518134201</c:v>
                </c:pt>
                <c:pt idx="25">
                  <c:v>51.259025715549377</c:v>
                </c:pt>
                <c:pt idx="26">
                  <c:v>41.778559571362528</c:v>
                </c:pt>
                <c:pt idx="27">
                  <c:v>34.407222373173134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1686272"/>
        <c:axId val="161687808"/>
        <c:axId val="0"/>
      </c:bar3DChart>
      <c:catAx>
        <c:axId val="16168627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61687808"/>
        <c:crosses val="autoZero"/>
        <c:auto val="1"/>
        <c:lblAlgn val="ctr"/>
        <c:lblOffset val="100"/>
        <c:noMultiLvlLbl val="0"/>
      </c:catAx>
      <c:valAx>
        <c:axId val="16168780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61686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Респ!$B$7:$B$34</c:f>
              <c:strCache>
                <c:ptCount val="28"/>
                <c:pt idx="0">
                  <c:v>Минимущество</c:v>
                </c:pt>
                <c:pt idx="1">
                  <c:v>Минфин</c:v>
                </c:pt>
                <c:pt idx="2">
                  <c:v>Минэкономразвития</c:v>
                </c:pt>
                <c:pt idx="3">
                  <c:v>ГКЧС</c:v>
                </c:pt>
                <c:pt idx="4">
                  <c:v>Контрольно-счетная палата</c:v>
                </c:pt>
                <c:pt idx="5">
                  <c:v>Гостехнадзор</c:v>
                </c:pt>
                <c:pt idx="6">
                  <c:v>Минспорт</c:v>
                </c:pt>
                <c:pt idx="7">
                  <c:v>Госслужба занятости</c:v>
                </c:pt>
                <c:pt idx="8">
                  <c:v>Уп. по защите прав предпринимателей</c:v>
                </c:pt>
                <c:pt idx="9">
                  <c:v>Минобразования</c:v>
                </c:pt>
                <c:pt idx="10">
                  <c:v>Минкультуры</c:v>
                </c:pt>
                <c:pt idx="11">
                  <c:v>Минздрав</c:v>
                </c:pt>
                <c:pt idx="12">
                  <c:v>Госветслужба</c:v>
                </c:pt>
                <c:pt idx="13">
                  <c:v>Мининформполитики</c:v>
                </c:pt>
                <c:pt idx="14">
                  <c:v>Госохотрыбслужба</c:v>
                </c:pt>
                <c:pt idx="15">
                  <c:v>Администрация Главы</c:v>
                </c:pt>
                <c:pt idx="16">
                  <c:v>Минюст</c:v>
                </c:pt>
                <c:pt idx="17">
                  <c:v>Госсовет</c:v>
                </c:pt>
                <c:pt idx="18">
                  <c:v>Госслужба по тарифам</c:v>
                </c:pt>
                <c:pt idx="19">
                  <c:v>Уп. по правам человека</c:v>
                </c:pt>
                <c:pt idx="20">
                  <c:v>Минсельхоз</c:v>
                </c:pt>
                <c:pt idx="21">
                  <c:v>Полпредство</c:v>
                </c:pt>
                <c:pt idx="22">
                  <c:v>Минприроды</c:v>
                </c:pt>
                <c:pt idx="23">
                  <c:v>Госжилинспекция</c:v>
                </c:pt>
                <c:pt idx="24">
                  <c:v>Уп. по правам ребенка</c:v>
                </c:pt>
                <c:pt idx="25">
                  <c:v>Минтранс</c:v>
                </c:pt>
                <c:pt idx="26">
                  <c:v>Минстрой</c:v>
                </c:pt>
                <c:pt idx="27">
                  <c:v>ЦИК</c:v>
                </c:pt>
              </c:strCache>
            </c:strRef>
          </c:cat>
          <c:val>
            <c:numRef>
              <c:f>Респ!$C$7:$C$34</c:f>
            </c:numRef>
          </c:val>
        </c:ser>
        <c:ser>
          <c:idx val="1"/>
          <c:order val="1"/>
          <c:invertIfNegative val="0"/>
          <c:cat>
            <c:strRef>
              <c:f>Респ!$B$7:$B$34</c:f>
              <c:strCache>
                <c:ptCount val="28"/>
                <c:pt idx="0">
                  <c:v>Минимущество</c:v>
                </c:pt>
                <c:pt idx="1">
                  <c:v>Минфин</c:v>
                </c:pt>
                <c:pt idx="2">
                  <c:v>Минэкономразвития</c:v>
                </c:pt>
                <c:pt idx="3">
                  <c:v>ГКЧС</c:v>
                </c:pt>
                <c:pt idx="4">
                  <c:v>Контрольно-счетная палата</c:v>
                </c:pt>
                <c:pt idx="5">
                  <c:v>Гостехнадзор</c:v>
                </c:pt>
                <c:pt idx="6">
                  <c:v>Минспорт</c:v>
                </c:pt>
                <c:pt idx="7">
                  <c:v>Госслужба занятости</c:v>
                </c:pt>
                <c:pt idx="8">
                  <c:v>Уп. по защите прав предпринимателей</c:v>
                </c:pt>
                <c:pt idx="9">
                  <c:v>Минобразования</c:v>
                </c:pt>
                <c:pt idx="10">
                  <c:v>Минкультуры</c:v>
                </c:pt>
                <c:pt idx="11">
                  <c:v>Минздрав</c:v>
                </c:pt>
                <c:pt idx="12">
                  <c:v>Госветслужба</c:v>
                </c:pt>
                <c:pt idx="13">
                  <c:v>Мининформполитики</c:v>
                </c:pt>
                <c:pt idx="14">
                  <c:v>Госохотрыбслужба</c:v>
                </c:pt>
                <c:pt idx="15">
                  <c:v>Администрация Главы</c:v>
                </c:pt>
                <c:pt idx="16">
                  <c:v>Минюст</c:v>
                </c:pt>
                <c:pt idx="17">
                  <c:v>Госсовет</c:v>
                </c:pt>
                <c:pt idx="18">
                  <c:v>Госслужба по тарифам</c:v>
                </c:pt>
                <c:pt idx="19">
                  <c:v>Уп. по правам человека</c:v>
                </c:pt>
                <c:pt idx="20">
                  <c:v>Минсельхоз</c:v>
                </c:pt>
                <c:pt idx="21">
                  <c:v>Полпредство</c:v>
                </c:pt>
                <c:pt idx="22">
                  <c:v>Минприроды</c:v>
                </c:pt>
                <c:pt idx="23">
                  <c:v>Госжилинспекция</c:v>
                </c:pt>
                <c:pt idx="24">
                  <c:v>Уп. по правам ребенка</c:v>
                </c:pt>
                <c:pt idx="25">
                  <c:v>Минтранс</c:v>
                </c:pt>
                <c:pt idx="26">
                  <c:v>Минстрой</c:v>
                </c:pt>
                <c:pt idx="27">
                  <c:v>ЦИК</c:v>
                </c:pt>
              </c:strCache>
            </c:strRef>
          </c:cat>
          <c:val>
            <c:numRef>
              <c:f>Респ!$D$7:$D$34</c:f>
            </c:numRef>
          </c:val>
        </c:ser>
        <c:ser>
          <c:idx val="2"/>
          <c:order val="2"/>
          <c:invertIfNegative val="0"/>
          <c:cat>
            <c:strRef>
              <c:f>Респ!$B$7:$B$34</c:f>
              <c:strCache>
                <c:ptCount val="28"/>
                <c:pt idx="0">
                  <c:v>Минимущество</c:v>
                </c:pt>
                <c:pt idx="1">
                  <c:v>Минфин</c:v>
                </c:pt>
                <c:pt idx="2">
                  <c:v>Минэкономразвития</c:v>
                </c:pt>
                <c:pt idx="3">
                  <c:v>ГКЧС</c:v>
                </c:pt>
                <c:pt idx="4">
                  <c:v>Контрольно-счетная палата</c:v>
                </c:pt>
                <c:pt idx="5">
                  <c:v>Гостехнадзор</c:v>
                </c:pt>
                <c:pt idx="6">
                  <c:v>Минспорт</c:v>
                </c:pt>
                <c:pt idx="7">
                  <c:v>Госслужба занятости</c:v>
                </c:pt>
                <c:pt idx="8">
                  <c:v>Уп. по защите прав предпринимателей</c:v>
                </c:pt>
                <c:pt idx="9">
                  <c:v>Минобразования</c:v>
                </c:pt>
                <c:pt idx="10">
                  <c:v>Минкультуры</c:v>
                </c:pt>
                <c:pt idx="11">
                  <c:v>Минздрав</c:v>
                </c:pt>
                <c:pt idx="12">
                  <c:v>Госветслужба</c:v>
                </c:pt>
                <c:pt idx="13">
                  <c:v>Мининформполитики</c:v>
                </c:pt>
                <c:pt idx="14">
                  <c:v>Госохотрыбслужба</c:v>
                </c:pt>
                <c:pt idx="15">
                  <c:v>Администрация Главы</c:v>
                </c:pt>
                <c:pt idx="16">
                  <c:v>Минюст</c:v>
                </c:pt>
                <c:pt idx="17">
                  <c:v>Госсовет</c:v>
                </c:pt>
                <c:pt idx="18">
                  <c:v>Госслужба по тарифам</c:v>
                </c:pt>
                <c:pt idx="19">
                  <c:v>Уп. по правам человека</c:v>
                </c:pt>
                <c:pt idx="20">
                  <c:v>Минсельхоз</c:v>
                </c:pt>
                <c:pt idx="21">
                  <c:v>Полпредство</c:v>
                </c:pt>
                <c:pt idx="22">
                  <c:v>Минприроды</c:v>
                </c:pt>
                <c:pt idx="23">
                  <c:v>Госжилинспекция</c:v>
                </c:pt>
                <c:pt idx="24">
                  <c:v>Уп. по правам ребенка</c:v>
                </c:pt>
                <c:pt idx="25">
                  <c:v>Минтранс</c:v>
                </c:pt>
                <c:pt idx="26">
                  <c:v>Минстрой</c:v>
                </c:pt>
                <c:pt idx="27">
                  <c:v>ЦИК</c:v>
                </c:pt>
              </c:strCache>
            </c:strRef>
          </c:cat>
          <c:val>
            <c:numRef>
              <c:f>Респ!$E$7:$E$34</c:f>
            </c:numRef>
          </c:val>
        </c:ser>
        <c:ser>
          <c:idx val="3"/>
          <c:order val="3"/>
          <c:invertIfNegative val="0"/>
          <c:cat>
            <c:strRef>
              <c:f>Респ!$B$7:$B$34</c:f>
              <c:strCache>
                <c:ptCount val="28"/>
                <c:pt idx="0">
                  <c:v>Минимущество</c:v>
                </c:pt>
                <c:pt idx="1">
                  <c:v>Минфин</c:v>
                </c:pt>
                <c:pt idx="2">
                  <c:v>Минэкономразвития</c:v>
                </c:pt>
                <c:pt idx="3">
                  <c:v>ГКЧС</c:v>
                </c:pt>
                <c:pt idx="4">
                  <c:v>Контрольно-счетная палата</c:v>
                </c:pt>
                <c:pt idx="5">
                  <c:v>Гостехнадзор</c:v>
                </c:pt>
                <c:pt idx="6">
                  <c:v>Минспорт</c:v>
                </c:pt>
                <c:pt idx="7">
                  <c:v>Госслужба занятости</c:v>
                </c:pt>
                <c:pt idx="8">
                  <c:v>Уп. по защите прав предпринимателей</c:v>
                </c:pt>
                <c:pt idx="9">
                  <c:v>Минобразования</c:v>
                </c:pt>
                <c:pt idx="10">
                  <c:v>Минкультуры</c:v>
                </c:pt>
                <c:pt idx="11">
                  <c:v>Минздрав</c:v>
                </c:pt>
                <c:pt idx="12">
                  <c:v>Госветслужба</c:v>
                </c:pt>
                <c:pt idx="13">
                  <c:v>Мининформполитики</c:v>
                </c:pt>
                <c:pt idx="14">
                  <c:v>Госохотрыбслужба</c:v>
                </c:pt>
                <c:pt idx="15">
                  <c:v>Администрация Главы</c:v>
                </c:pt>
                <c:pt idx="16">
                  <c:v>Минюст</c:v>
                </c:pt>
                <c:pt idx="17">
                  <c:v>Госсовет</c:v>
                </c:pt>
                <c:pt idx="18">
                  <c:v>Госслужба по тарифам</c:v>
                </c:pt>
                <c:pt idx="19">
                  <c:v>Уп. по правам человека</c:v>
                </c:pt>
                <c:pt idx="20">
                  <c:v>Минсельхоз</c:v>
                </c:pt>
                <c:pt idx="21">
                  <c:v>Полпредство</c:v>
                </c:pt>
                <c:pt idx="22">
                  <c:v>Минприроды</c:v>
                </c:pt>
                <c:pt idx="23">
                  <c:v>Госжилинспекция</c:v>
                </c:pt>
                <c:pt idx="24">
                  <c:v>Уп. по правам ребенка</c:v>
                </c:pt>
                <c:pt idx="25">
                  <c:v>Минтранс</c:v>
                </c:pt>
                <c:pt idx="26">
                  <c:v>Минстрой</c:v>
                </c:pt>
                <c:pt idx="27">
                  <c:v>ЦИК</c:v>
                </c:pt>
              </c:strCache>
            </c:strRef>
          </c:cat>
          <c:val>
            <c:numRef>
              <c:f>Респ!$F$7:$F$34</c:f>
            </c:numRef>
          </c:val>
        </c:ser>
        <c:ser>
          <c:idx val="4"/>
          <c:order val="4"/>
          <c:invertIfNegative val="0"/>
          <c:dPt>
            <c:idx val="13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14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15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16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17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18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19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0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1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2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3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4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5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6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Pt>
            <c:idx val="27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0">
                    <a:srgbClr val="FF0000">
                      <a:alpha val="75000"/>
                    </a:srgbClr>
                  </a:gs>
                  <a:gs pos="0">
                    <a:srgbClr val="FF0000"/>
                  </a:gs>
                </a:gsLst>
                <a:lin ang="5400000" scaled="0"/>
              </a:gradFill>
            </c:spPr>
          </c:dPt>
          <c:dLbls>
            <c:dLbl>
              <c:idx val="13"/>
              <c:layout>
                <c:manualLayout>
                  <c:x val="2.7266530334014998E-3"/>
                  <c:y val="-2.3577952423776377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3633265167007499E-3"/>
                  <c:y val="-2.3577952423776377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2.7266530334014998E-3"/>
                  <c:y val="-2.3577952423776377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2.7121843815552243E-3"/>
                  <c:y val="-4.6103149444084958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1.3560921907776122E-3"/>
                  <c:y val="-6.9154724166127432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2.7226647014155854E-3"/>
                  <c:y val="-9.6635529007629319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2.7226647014155854E-3"/>
                  <c:y val="-7.2953129400004845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5.4453294028312714E-3"/>
                  <c:y val="-4.9899202008127242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Респ!$B$7:$B$34</c:f>
              <c:strCache>
                <c:ptCount val="28"/>
                <c:pt idx="0">
                  <c:v>Минимущество</c:v>
                </c:pt>
                <c:pt idx="1">
                  <c:v>Минфин</c:v>
                </c:pt>
                <c:pt idx="2">
                  <c:v>Минэкономразвития</c:v>
                </c:pt>
                <c:pt idx="3">
                  <c:v>ГКЧС</c:v>
                </c:pt>
                <c:pt idx="4">
                  <c:v>Контрольно-счетная палата</c:v>
                </c:pt>
                <c:pt idx="5">
                  <c:v>Гостехнадзор</c:v>
                </c:pt>
                <c:pt idx="6">
                  <c:v>Минспорт</c:v>
                </c:pt>
                <c:pt idx="7">
                  <c:v>Госслужба занятости</c:v>
                </c:pt>
                <c:pt idx="8">
                  <c:v>Уп. по защите прав предпринимателей</c:v>
                </c:pt>
                <c:pt idx="9">
                  <c:v>Минобразования</c:v>
                </c:pt>
                <c:pt idx="10">
                  <c:v>Минкультуры</c:v>
                </c:pt>
                <c:pt idx="11">
                  <c:v>Минздрав</c:v>
                </c:pt>
                <c:pt idx="12">
                  <c:v>Госветслужба</c:v>
                </c:pt>
                <c:pt idx="13">
                  <c:v>Мининформполитики</c:v>
                </c:pt>
                <c:pt idx="14">
                  <c:v>Госохотрыбслужба</c:v>
                </c:pt>
                <c:pt idx="15">
                  <c:v>Администрация Главы</c:v>
                </c:pt>
                <c:pt idx="16">
                  <c:v>Минюст</c:v>
                </c:pt>
                <c:pt idx="17">
                  <c:v>Госсовет</c:v>
                </c:pt>
                <c:pt idx="18">
                  <c:v>Госслужба по тарифам</c:v>
                </c:pt>
                <c:pt idx="19">
                  <c:v>Уп. по правам человека</c:v>
                </c:pt>
                <c:pt idx="20">
                  <c:v>Минсельхоз</c:v>
                </c:pt>
                <c:pt idx="21">
                  <c:v>Полпредство</c:v>
                </c:pt>
                <c:pt idx="22">
                  <c:v>Минприроды</c:v>
                </c:pt>
                <c:pt idx="23">
                  <c:v>Госжилинспекция</c:v>
                </c:pt>
                <c:pt idx="24">
                  <c:v>Уп. по правам ребенка</c:v>
                </c:pt>
                <c:pt idx="25">
                  <c:v>Минтранс</c:v>
                </c:pt>
                <c:pt idx="26">
                  <c:v>Минстрой</c:v>
                </c:pt>
                <c:pt idx="27">
                  <c:v>ЦИК</c:v>
                </c:pt>
              </c:strCache>
            </c:strRef>
          </c:cat>
          <c:val>
            <c:numRef>
              <c:f>Респ!$G$7:$G$34</c:f>
              <c:numCache>
                <c:formatCode>#,##0.0</c:formatCode>
                <c:ptCount val="28"/>
                <c:pt idx="0">
                  <c:v>99.978104387333403</c:v>
                </c:pt>
                <c:pt idx="1">
                  <c:v>99.818567987466949</c:v>
                </c:pt>
                <c:pt idx="2">
                  <c:v>99.780417781261178</c:v>
                </c:pt>
                <c:pt idx="3">
                  <c:v>99.51645453895263</c:v>
                </c:pt>
                <c:pt idx="4">
                  <c:v>99.430390350142403</c:v>
                </c:pt>
                <c:pt idx="5">
                  <c:v>97.229198995344674</c:v>
                </c:pt>
                <c:pt idx="6">
                  <c:v>97.138736547544383</c:v>
                </c:pt>
                <c:pt idx="7">
                  <c:v>96.934868421052627</c:v>
                </c:pt>
                <c:pt idx="8">
                  <c:v>95.729439316710298</c:v>
                </c:pt>
                <c:pt idx="9">
                  <c:v>94.874461138371657</c:v>
                </c:pt>
                <c:pt idx="10">
                  <c:v>94.369125807137593</c:v>
                </c:pt>
                <c:pt idx="11">
                  <c:v>92.704024605258979</c:v>
                </c:pt>
                <c:pt idx="12">
                  <c:v>92.016168734285372</c:v>
                </c:pt>
                <c:pt idx="13">
                  <c:v>90.081390741596792</c:v>
                </c:pt>
                <c:pt idx="14">
                  <c:v>90.013018411753762</c:v>
                </c:pt>
                <c:pt idx="15">
                  <c:v>89.770377625421702</c:v>
                </c:pt>
                <c:pt idx="16">
                  <c:v>89.515588723051408</c:v>
                </c:pt>
                <c:pt idx="17">
                  <c:v>89.068822010712495</c:v>
                </c:pt>
                <c:pt idx="18">
                  <c:v>88.290286355979774</c:v>
                </c:pt>
                <c:pt idx="19">
                  <c:v>88.050496289871816</c:v>
                </c:pt>
                <c:pt idx="20">
                  <c:v>87.880595910038991</c:v>
                </c:pt>
                <c:pt idx="21">
                  <c:v>84.139542292783943</c:v>
                </c:pt>
                <c:pt idx="22">
                  <c:v>82.844053379668452</c:v>
                </c:pt>
                <c:pt idx="23">
                  <c:v>80.992607088497493</c:v>
                </c:pt>
                <c:pt idx="24">
                  <c:v>80.41641520820761</c:v>
                </c:pt>
                <c:pt idx="25">
                  <c:v>72.421024737350606</c:v>
                </c:pt>
                <c:pt idx="26">
                  <c:v>60.079405782489353</c:v>
                </c:pt>
                <c:pt idx="27">
                  <c:v>34.407222373173134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127040"/>
        <c:axId val="84235008"/>
        <c:axId val="0"/>
      </c:bar3DChart>
      <c:catAx>
        <c:axId val="5512704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84235008"/>
        <c:crosses val="autoZero"/>
        <c:auto val="1"/>
        <c:lblAlgn val="ctr"/>
        <c:lblOffset val="100"/>
        <c:noMultiLvlLbl val="0"/>
      </c:catAx>
      <c:valAx>
        <c:axId val="8423500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551270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Фед!$B$7:$B$20</c:f>
              <c:strCache>
                <c:ptCount val="14"/>
                <c:pt idx="0">
                  <c:v>Минфин</c:v>
                </c:pt>
                <c:pt idx="1">
                  <c:v>Минэкономразвития</c:v>
                </c:pt>
                <c:pt idx="2">
                  <c:v>Администрация Главы</c:v>
                </c:pt>
                <c:pt idx="3">
                  <c:v>Минюст</c:v>
                </c:pt>
                <c:pt idx="4">
                  <c:v>Гослужба занятости</c:v>
                </c:pt>
                <c:pt idx="5">
                  <c:v>Минкультуры</c:v>
                </c:pt>
                <c:pt idx="6">
                  <c:v>Минздрав</c:v>
                </c:pt>
                <c:pt idx="7">
                  <c:v>Минстрой</c:v>
                </c:pt>
                <c:pt idx="8">
                  <c:v>Минспорт</c:v>
                </c:pt>
                <c:pt idx="9">
                  <c:v>Минсельхоз</c:v>
                </c:pt>
                <c:pt idx="10">
                  <c:v>Госохотрыбслужба</c:v>
                </c:pt>
                <c:pt idx="11">
                  <c:v>Минприроды</c:v>
                </c:pt>
                <c:pt idx="12">
                  <c:v>Минобразования</c:v>
                </c:pt>
                <c:pt idx="13">
                  <c:v>Минтранс</c:v>
                </c:pt>
              </c:strCache>
            </c:strRef>
          </c:cat>
          <c:val>
            <c:numRef>
              <c:f>Фед!$C$7:$C$20</c:f>
            </c:numRef>
          </c:val>
        </c:ser>
        <c:ser>
          <c:idx val="1"/>
          <c:order val="1"/>
          <c:invertIfNegative val="0"/>
          <c:cat>
            <c:strRef>
              <c:f>Фед!$B$7:$B$20</c:f>
              <c:strCache>
                <c:ptCount val="14"/>
                <c:pt idx="0">
                  <c:v>Минфин</c:v>
                </c:pt>
                <c:pt idx="1">
                  <c:v>Минэкономразвития</c:v>
                </c:pt>
                <c:pt idx="2">
                  <c:v>Администрация Главы</c:v>
                </c:pt>
                <c:pt idx="3">
                  <c:v>Минюст</c:v>
                </c:pt>
                <c:pt idx="4">
                  <c:v>Гослужба занятости</c:v>
                </c:pt>
                <c:pt idx="5">
                  <c:v>Минкультуры</c:v>
                </c:pt>
                <c:pt idx="6">
                  <c:v>Минздрав</c:v>
                </c:pt>
                <c:pt idx="7">
                  <c:v>Минстрой</c:v>
                </c:pt>
                <c:pt idx="8">
                  <c:v>Минспорт</c:v>
                </c:pt>
                <c:pt idx="9">
                  <c:v>Минсельхоз</c:v>
                </c:pt>
                <c:pt idx="10">
                  <c:v>Госохотрыбслужба</c:v>
                </c:pt>
                <c:pt idx="11">
                  <c:v>Минприроды</c:v>
                </c:pt>
                <c:pt idx="12">
                  <c:v>Минобразования</c:v>
                </c:pt>
                <c:pt idx="13">
                  <c:v>Минтранс</c:v>
                </c:pt>
              </c:strCache>
            </c:strRef>
          </c:cat>
          <c:val>
            <c:numRef>
              <c:f>Фед!$D$7:$D$20</c:f>
            </c:numRef>
          </c:val>
        </c:ser>
        <c:ser>
          <c:idx val="2"/>
          <c:order val="2"/>
          <c:invertIfNegative val="0"/>
          <c:cat>
            <c:strRef>
              <c:f>Фед!$B$7:$B$20</c:f>
              <c:strCache>
                <c:ptCount val="14"/>
                <c:pt idx="0">
                  <c:v>Минфин</c:v>
                </c:pt>
                <c:pt idx="1">
                  <c:v>Минэкономразвития</c:v>
                </c:pt>
                <c:pt idx="2">
                  <c:v>Администрация Главы</c:v>
                </c:pt>
                <c:pt idx="3">
                  <c:v>Минюст</c:v>
                </c:pt>
                <c:pt idx="4">
                  <c:v>Гослужба занятости</c:v>
                </c:pt>
                <c:pt idx="5">
                  <c:v>Минкультуры</c:v>
                </c:pt>
                <c:pt idx="6">
                  <c:v>Минздрав</c:v>
                </c:pt>
                <c:pt idx="7">
                  <c:v>Минстрой</c:v>
                </c:pt>
                <c:pt idx="8">
                  <c:v>Минспорт</c:v>
                </c:pt>
                <c:pt idx="9">
                  <c:v>Минсельхоз</c:v>
                </c:pt>
                <c:pt idx="10">
                  <c:v>Госохотрыбслужба</c:v>
                </c:pt>
                <c:pt idx="11">
                  <c:v>Минприроды</c:v>
                </c:pt>
                <c:pt idx="12">
                  <c:v>Минобразования</c:v>
                </c:pt>
                <c:pt idx="13">
                  <c:v>Минтранс</c:v>
                </c:pt>
              </c:strCache>
            </c:strRef>
          </c:cat>
          <c:val>
            <c:numRef>
              <c:f>Фед!$E$7:$E$20</c:f>
            </c:numRef>
          </c:val>
        </c:ser>
        <c:ser>
          <c:idx val="3"/>
          <c:order val="3"/>
          <c:invertIfNegative val="0"/>
          <c:cat>
            <c:strRef>
              <c:f>Фед!$B$7:$B$20</c:f>
              <c:strCache>
                <c:ptCount val="14"/>
                <c:pt idx="0">
                  <c:v>Минфин</c:v>
                </c:pt>
                <c:pt idx="1">
                  <c:v>Минэкономразвития</c:v>
                </c:pt>
                <c:pt idx="2">
                  <c:v>Администрация Главы</c:v>
                </c:pt>
                <c:pt idx="3">
                  <c:v>Минюст</c:v>
                </c:pt>
                <c:pt idx="4">
                  <c:v>Гослужба занятости</c:v>
                </c:pt>
                <c:pt idx="5">
                  <c:v>Минкультуры</c:v>
                </c:pt>
                <c:pt idx="6">
                  <c:v>Минздрав</c:v>
                </c:pt>
                <c:pt idx="7">
                  <c:v>Минстрой</c:v>
                </c:pt>
                <c:pt idx="8">
                  <c:v>Минспорт</c:v>
                </c:pt>
                <c:pt idx="9">
                  <c:v>Минсельхоз</c:v>
                </c:pt>
                <c:pt idx="10">
                  <c:v>Госохотрыбслужба</c:v>
                </c:pt>
                <c:pt idx="11">
                  <c:v>Минприроды</c:v>
                </c:pt>
                <c:pt idx="12">
                  <c:v>Минобразования</c:v>
                </c:pt>
                <c:pt idx="13">
                  <c:v>Минтранс</c:v>
                </c:pt>
              </c:strCache>
            </c:strRef>
          </c:cat>
          <c:val>
            <c:numRef>
              <c:f>Фед!$F$7:$F$20</c:f>
            </c:numRef>
          </c:val>
        </c:ser>
        <c:ser>
          <c:idx val="4"/>
          <c:order val="4"/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3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4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5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6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7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8"/>
            <c:invertIfNegative val="0"/>
            <c:bubble3D val="0"/>
            <c:spPr>
              <a:gradFill>
                <a:gsLst>
                  <a:gs pos="50000">
                    <a:schemeClr val="accent1">
                      <a:lumMod val="40000"/>
                      <a:lumOff val="6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5400000" scaled="0"/>
              </a:gradFill>
            </c:spPr>
          </c:dPt>
          <c:dPt>
            <c:idx val="9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50000">
                    <a:srgbClr val="FF0000"/>
                  </a:gs>
                  <a:gs pos="100000">
                    <a:srgbClr val="FF000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0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1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2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3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</a:gsLst>
                <a:lin ang="5400000" scaled="0"/>
              </a:gradFill>
            </c:spPr>
          </c:dPt>
          <c:dPt>
            <c:idx val="14"/>
            <c:invertIfNegative val="0"/>
            <c:bubble3D val="0"/>
            <c:spPr>
              <a:gradFill>
                <a:gsLst>
                  <a:gs pos="0">
                    <a:srgbClr val="FF0000">
                      <a:alpha val="75000"/>
                    </a:srgbClr>
                  </a:gs>
                  <a:gs pos="100000">
                    <a:srgbClr val="FF0000">
                      <a:alpha val="75000"/>
                    </a:srgbClr>
                  </a:gs>
                </a:gsLst>
                <a:lin ang="5400000" scaled="0"/>
              </a:gra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Фед!$B$7:$B$20</c:f>
              <c:strCache>
                <c:ptCount val="14"/>
                <c:pt idx="0">
                  <c:v>Минфин</c:v>
                </c:pt>
                <c:pt idx="1">
                  <c:v>Минэкономразвития</c:v>
                </c:pt>
                <c:pt idx="2">
                  <c:v>Администрация Главы</c:v>
                </c:pt>
                <c:pt idx="3">
                  <c:v>Минюст</c:v>
                </c:pt>
                <c:pt idx="4">
                  <c:v>Гослужба занятости</c:v>
                </c:pt>
                <c:pt idx="5">
                  <c:v>Минкультуры</c:v>
                </c:pt>
                <c:pt idx="6">
                  <c:v>Минздрав</c:v>
                </c:pt>
                <c:pt idx="7">
                  <c:v>Минстрой</c:v>
                </c:pt>
                <c:pt idx="8">
                  <c:v>Минспорт</c:v>
                </c:pt>
                <c:pt idx="9">
                  <c:v>Минсельхоз</c:v>
                </c:pt>
                <c:pt idx="10">
                  <c:v>Госохотрыбслужба</c:v>
                </c:pt>
                <c:pt idx="11">
                  <c:v>Минприроды</c:v>
                </c:pt>
                <c:pt idx="12">
                  <c:v>Минобразования</c:v>
                </c:pt>
                <c:pt idx="13">
                  <c:v>Минтранс</c:v>
                </c:pt>
              </c:strCache>
            </c:strRef>
          </c:cat>
          <c:val>
            <c:numRef>
              <c:f>Фед!$G$7:$G$20</c:f>
              <c:numCache>
                <c:formatCode>#,##0.0</c:formatCode>
                <c:ptCount val="14"/>
                <c:pt idx="0">
                  <c:v>100</c:v>
                </c:pt>
                <c:pt idx="1">
                  <c:v>100</c:v>
                </c:pt>
                <c:pt idx="2">
                  <c:v>99.99747238581503</c:v>
                </c:pt>
                <c:pt idx="3">
                  <c:v>86.588421797191288</c:v>
                </c:pt>
                <c:pt idx="4">
                  <c:v>83.3</c:v>
                </c:pt>
                <c:pt idx="5">
                  <c:v>79.2</c:v>
                </c:pt>
                <c:pt idx="6">
                  <c:v>72.599999999999994</c:v>
                </c:pt>
                <c:pt idx="7">
                  <c:v>72.3</c:v>
                </c:pt>
                <c:pt idx="8">
                  <c:v>70.599999999999994</c:v>
                </c:pt>
                <c:pt idx="9">
                  <c:v>61.2</c:v>
                </c:pt>
                <c:pt idx="10">
                  <c:v>55.3828758390069</c:v>
                </c:pt>
                <c:pt idx="11">
                  <c:v>47.876648276664383</c:v>
                </c:pt>
                <c:pt idx="12">
                  <c:v>46.4</c:v>
                </c:pt>
                <c:pt idx="1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064576"/>
        <c:axId val="155099136"/>
        <c:axId val="0"/>
      </c:bar3DChart>
      <c:catAx>
        <c:axId val="15506457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55099136"/>
        <c:crosses val="autoZero"/>
        <c:auto val="1"/>
        <c:lblAlgn val="ctr"/>
        <c:lblOffset val="100"/>
        <c:noMultiLvlLbl val="0"/>
      </c:catAx>
      <c:valAx>
        <c:axId val="15509913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550645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>
        <c:manualLayout>
          <c:xMode val="edge"/>
          <c:yMode val="edge"/>
          <c:x val="0.14730606585203615"/>
          <c:y val="2.1378096036467328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0817790301375528"/>
          <c:y val="0.13323296267363255"/>
          <c:w val="0.55247187765021266"/>
          <c:h val="0.663845533679440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Темп роста (снижения) к уровню 2014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  <a:prstDash val="dash"/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FF0000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9.36019504582810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200650152760348E-3"/>
                  <c:y val="-5.956360873830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299312013380407E-3"/>
                  <c:y val="-1.738852177614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7986417788594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5.4649639867870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solidFill>
                <a:schemeClr val="bg1"/>
              </a:solidFill>
              <a:effectLst>
                <a:softEdge rad="31750"/>
              </a:effectLst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 11 августа 2015 года </c:v>
                </c:pt>
                <c:pt idx="1">
                  <c:v>За январь-июнь 2015 года </c:v>
                </c:pt>
                <c:pt idx="2">
                  <c:v>Стресс-сценарий</c:v>
                </c:pt>
                <c:pt idx="3">
                  <c:v>Неблагоприятный</c:v>
                </c:pt>
                <c:pt idx="4">
                  <c:v>Базовый бюджет</c:v>
                </c:pt>
              </c:strCache>
            </c:strRef>
          </c:cat>
          <c:val>
            <c:numRef>
              <c:f>Лист1!$B$2:$B$6</c:f>
              <c:numCache>
                <c:formatCode>_-* #,##0.0\ _₽_-;\-* #,##0.0\ _₽_-;_-* "-"??\ _₽_-;_-@_-</c:formatCode>
                <c:ptCount val="5"/>
                <c:pt idx="0">
                  <c:v>1.0129999999999999</c:v>
                </c:pt>
                <c:pt idx="1">
                  <c:v>1.052</c:v>
                </c:pt>
                <c:pt idx="2">
                  <c:v>0.82519734454810556</c:v>
                </c:pt>
                <c:pt idx="3">
                  <c:v>0.93108008262018205</c:v>
                </c:pt>
                <c:pt idx="4">
                  <c:v>1.0852280777690753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537664"/>
        <c:axId val="121539200"/>
      </c:barChart>
      <c:catAx>
        <c:axId val="1215376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 b="0" i="0" baseline="0"/>
            </a:pPr>
            <a:endParaRPr lang="ru-RU"/>
          </a:p>
        </c:txPr>
        <c:crossAx val="121539200"/>
        <c:crosses val="autoZero"/>
        <c:auto val="1"/>
        <c:lblAlgn val="ctr"/>
        <c:lblOffset val="100"/>
        <c:noMultiLvlLbl val="0"/>
      </c:catAx>
      <c:valAx>
        <c:axId val="121539200"/>
        <c:scaling>
          <c:orientation val="minMax"/>
          <c:max val="1.2"/>
          <c:min val="0.5"/>
        </c:scaling>
        <c:delete val="1"/>
        <c:axPos val="b"/>
        <c:numFmt formatCode="0.0%" sourceLinked="0"/>
        <c:majorTickMark val="out"/>
        <c:minorTickMark val="none"/>
        <c:tickLblPos val="nextTo"/>
        <c:crossAx val="121537664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prst="relaxedInset"/>
        </a:sp3d>
      </c:spPr>
    </c:plotArea>
    <c:plotVisOnly val="1"/>
    <c:dispBlanksAs val="gap"/>
    <c:showDLblsOverMax val="0"/>
  </c:chart>
  <c:txPr>
    <a:bodyPr/>
    <a:lstStyle/>
    <a:p>
      <a:pPr>
        <a:defRPr sz="1800">
          <a:latin typeface="TimesET" pitchFamily="2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910870516185476"/>
          <c:y val="2.5527134411966041E-2"/>
          <c:w val="0.71362040682414696"/>
          <c:h val="0.84279527281690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на 1 июля 2015 года 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  <a:bevelB w="165100" prst="coolSlan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Расходы бюджета</c:v>
                </c:pt>
                <c:pt idx="1">
                  <c:v>Неналоговые доходы</c:v>
                </c:pt>
                <c:pt idx="2">
                  <c:v>Налоги на совокупный доход
</c:v>
                </c:pt>
                <c:pt idx="3">
                  <c:v>Налоги на имущество</c:v>
                </c:pt>
                <c:pt idx="4">
                  <c:v>Акцизы</c:v>
                </c:pt>
                <c:pt idx="5">
                  <c:v>Налог на прибыль 
организаций</c:v>
                </c:pt>
                <c:pt idx="6">
                  <c:v>Налог на доходы 
физических лиц</c:v>
                </c:pt>
                <c:pt idx="7">
                  <c:v>Налоговые доходы</c:v>
                </c:pt>
                <c:pt idx="8">
                  <c:v>Доходы бюджета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17861</c:v>
                </c:pt>
                <c:pt idx="1">
                  <c:v>441.8</c:v>
                </c:pt>
                <c:pt idx="2">
                  <c:v>926.1</c:v>
                </c:pt>
                <c:pt idx="3">
                  <c:v>1324.7</c:v>
                </c:pt>
                <c:pt idx="4">
                  <c:v>1485.7</c:v>
                </c:pt>
                <c:pt idx="5">
                  <c:v>2844.5</c:v>
                </c:pt>
                <c:pt idx="6">
                  <c:v>3194</c:v>
                </c:pt>
                <c:pt idx="7">
                  <c:v>9835.4</c:v>
                </c:pt>
                <c:pt idx="8">
                  <c:v>17577.400000000001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на 1 июля 2014 года 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  <a:bevelB w="165100" prst="coolSlan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Расходы бюджета</c:v>
                </c:pt>
                <c:pt idx="1">
                  <c:v>Неналоговые доходы</c:v>
                </c:pt>
                <c:pt idx="2">
                  <c:v>Налоги на совокупный доход
</c:v>
                </c:pt>
                <c:pt idx="3">
                  <c:v>Налоги на имущество</c:v>
                </c:pt>
                <c:pt idx="4">
                  <c:v>Акцизы</c:v>
                </c:pt>
                <c:pt idx="5">
                  <c:v>Налог на прибыль 
организаций</c:v>
                </c:pt>
                <c:pt idx="6">
                  <c:v>Налог на доходы 
физических лиц</c:v>
                </c:pt>
                <c:pt idx="7">
                  <c:v>Налоговые доходы</c:v>
                </c:pt>
                <c:pt idx="8">
                  <c:v>Доходы бюджета</c:v>
                </c:pt>
              </c:strCache>
            </c:strRef>
          </c:cat>
          <c:val>
            <c:numRef>
              <c:f>Лист1!$C$2:$C$10</c:f>
              <c:numCache>
                <c:formatCode>#,##0.0</c:formatCode>
                <c:ptCount val="9"/>
                <c:pt idx="0">
                  <c:v>17739.099999999999</c:v>
                </c:pt>
                <c:pt idx="1">
                  <c:v>443</c:v>
                </c:pt>
                <c:pt idx="2">
                  <c:v>817</c:v>
                </c:pt>
                <c:pt idx="3">
                  <c:v>1372.9</c:v>
                </c:pt>
                <c:pt idx="4">
                  <c:v>1221.7</c:v>
                </c:pt>
                <c:pt idx="5">
                  <c:v>2516.1999999999998</c:v>
                </c:pt>
                <c:pt idx="6">
                  <c:v>3373.7</c:v>
                </c:pt>
                <c:pt idx="7">
                  <c:v>9326.1</c:v>
                </c:pt>
                <c:pt idx="8">
                  <c:v>17780.3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18585216"/>
        <c:axId val="118586752"/>
      </c:barChart>
      <c:catAx>
        <c:axId val="118585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50" b="1"/>
            </a:pPr>
            <a:endParaRPr lang="ru-RU"/>
          </a:p>
        </c:txPr>
        <c:crossAx val="118586752"/>
        <c:crosses val="autoZero"/>
        <c:auto val="1"/>
        <c:lblAlgn val="ctr"/>
        <c:lblOffset val="100"/>
        <c:noMultiLvlLbl val="0"/>
      </c:catAx>
      <c:valAx>
        <c:axId val="118586752"/>
        <c:scaling>
          <c:orientation val="minMax"/>
          <c:max val="23000"/>
          <c:min val="0"/>
        </c:scaling>
        <c:delete val="0"/>
        <c:axPos val="b"/>
        <c:numFmt formatCode="#,##0.0" sourceLinked="1"/>
        <c:majorTickMark val="out"/>
        <c:minorTickMark val="none"/>
        <c:tickLblPos val="nextTo"/>
        <c:crossAx val="118585216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10583333333333333"/>
          <c:y val="0.93553564067924022"/>
          <c:w val="0.78333333333333333"/>
          <c:h val="4.467805519053876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ET" pitchFamily="2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/>
          </a:pPr>
          <a:endParaRPr lang="ru-RU"/>
        </a:p>
      </c:txPr>
    </c:title>
    <c:autoTitleDeleted val="0"/>
    <c:view3D>
      <c:rotX val="5"/>
      <c:rotY val="5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Поступление налога на доходы физических лиц в республиканский бюджет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>
                <c:manualLayout>
                  <c:x val="1.32515341520207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521478128290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glow rad="101600">
                        <a:schemeClr val="tx1">
                          <a:lumMod val="75000"/>
                          <a:lumOff val="25000"/>
                          <a:alpha val="60000"/>
                        </a:schemeClr>
                      </a:glo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 1 июля 2014 года </c:v>
                </c:pt>
                <c:pt idx="1">
                  <c:v>на 1 июля 2015 года 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3373.7</c:v>
                </c:pt>
                <c:pt idx="1">
                  <c:v>3194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595968"/>
        <c:axId val="118597504"/>
        <c:axId val="0"/>
      </c:bar3DChart>
      <c:catAx>
        <c:axId val="11859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8597504"/>
        <c:crosses val="autoZero"/>
        <c:auto val="1"/>
        <c:lblAlgn val="ctr"/>
        <c:lblOffset val="100"/>
        <c:noMultiLvlLbl val="0"/>
      </c:catAx>
      <c:valAx>
        <c:axId val="118597504"/>
        <c:scaling>
          <c:orientation val="minMax"/>
          <c:max val="800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18595968"/>
        <c:crosses val="autoZero"/>
        <c:crossBetween val="between"/>
        <c:majorUnit val="500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TimesET" pitchFamily="2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/>
          </a:pPr>
          <a:endParaRPr lang="ru-RU"/>
        </a:p>
      </c:txPr>
    </c:title>
    <c:autoTitleDeleted val="0"/>
    <c:view3D>
      <c:rotX val="5"/>
      <c:rotY val="5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Поступление налога на доходы физических лиц в консолидированный бюджет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803,6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90184098242492E-2"/>
                  <c:y val="8.74918062545618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glow rad="101600">
                        <a:schemeClr val="tx1">
                          <a:lumMod val="75000"/>
                          <a:lumOff val="25000"/>
                          <a:alpha val="60000"/>
                        </a:schemeClr>
                      </a:glo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 1 июля 2014 года </c:v>
                </c:pt>
                <c:pt idx="1">
                  <c:v>на 1 июля 2015 года 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4803.6000000000004</c:v>
                </c:pt>
                <c:pt idx="1">
                  <c:v>4606.1000000000004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374272"/>
        <c:axId val="130408832"/>
        <c:axId val="0"/>
      </c:bar3DChart>
      <c:catAx>
        <c:axId val="13037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0408832"/>
        <c:crosses val="autoZero"/>
        <c:auto val="1"/>
        <c:lblAlgn val="ctr"/>
        <c:lblOffset val="100"/>
        <c:noMultiLvlLbl val="0"/>
      </c:catAx>
      <c:valAx>
        <c:axId val="130408832"/>
        <c:scaling>
          <c:orientation val="minMax"/>
          <c:max val="800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30374272"/>
        <c:crosses val="autoZero"/>
        <c:crossBetween val="between"/>
        <c:majorUnit val="500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TimesET" pitchFamily="2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"/>
      <c:rotY val="5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206173121972771"/>
          <c:y val="0.15195576559869417"/>
          <c:w val="0.81641650070918337"/>
          <c:h val="0.770496013263483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Поступление налога на прибыль организаций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glow rad="101600">
                        <a:schemeClr val="tx1">
                          <a:lumMod val="75000"/>
                          <a:lumOff val="25000"/>
                          <a:alpha val="60000"/>
                        </a:schemeClr>
                      </a:glo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 1 июля 2014 года</c:v>
                </c:pt>
                <c:pt idx="1">
                  <c:v>на 1 июля 2015 года 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2516.1999999999998</c:v>
                </c:pt>
                <c:pt idx="1">
                  <c:v>2844.5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5029504"/>
        <c:axId val="155031040"/>
        <c:axId val="0"/>
      </c:bar3DChart>
      <c:catAx>
        <c:axId val="15502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5031040"/>
        <c:crosses val="autoZero"/>
        <c:auto val="1"/>
        <c:lblAlgn val="ctr"/>
        <c:lblOffset val="100"/>
        <c:noMultiLvlLbl val="0"/>
      </c:catAx>
      <c:valAx>
        <c:axId val="155031040"/>
        <c:scaling>
          <c:orientation val="minMax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55029504"/>
        <c:crosses val="autoZero"/>
        <c:crossBetween val="between"/>
        <c:majorUnit val="500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TimesET" pitchFamily="2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"/>
      <c:rotY val="5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206173121972771"/>
          <c:y val="0.15738251305410511"/>
          <c:w val="0.81641650070918337"/>
          <c:h val="0.7650692658080726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Поступление налога на прибыль организаций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 11 августа 2014 года</c:v>
                </c:pt>
                <c:pt idx="1">
                  <c:v>на 11 августа 2015 года 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3294.7</c:v>
                </c:pt>
                <c:pt idx="1">
                  <c:v>3229.7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34720"/>
        <c:axId val="41148800"/>
        <c:axId val="0"/>
      </c:bar3DChart>
      <c:catAx>
        <c:axId val="41134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41148800"/>
        <c:crosses val="autoZero"/>
        <c:auto val="1"/>
        <c:lblAlgn val="ctr"/>
        <c:lblOffset val="100"/>
        <c:noMultiLvlLbl val="0"/>
      </c:catAx>
      <c:valAx>
        <c:axId val="41148800"/>
        <c:scaling>
          <c:orientation val="minMax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134720"/>
        <c:crosses val="autoZero"/>
        <c:crossBetween val="between"/>
        <c:majorUnit val="500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TimesET" pitchFamily="2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"/>
      <c:rotY val="5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Нефтепродукты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1 июля 2014 года</c:v>
                </c:pt>
                <c:pt idx="1">
                  <c:v>на 1 июля 2015 года 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#,##0.00">
                  <c:v>555.91299100000003</c:v>
                </c:pt>
                <c:pt idx="1">
                  <c:v>796.43779749999999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Пиво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1 июля 2014 года</c:v>
                </c:pt>
                <c:pt idx="1">
                  <c:v>на 1 июля 2015 года 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513.4098778</c:v>
                </c:pt>
                <c:pt idx="1">
                  <c:v>529.06972069999995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Алкоголь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1 июля 2014 года</c:v>
                </c:pt>
                <c:pt idx="1">
                  <c:v>на 1 июля 2015 года </c:v>
                </c:pt>
              </c:strCache>
            </c:strRef>
          </c:cat>
          <c:val>
            <c:numRef>
              <c:f>Лист1!$D$2:$D$3</c:f>
              <c:numCache>
                <c:formatCode>#,##0.00</c:formatCode>
                <c:ptCount val="2"/>
                <c:pt idx="0">
                  <c:v>152.3866759</c:v>
                </c:pt>
                <c:pt idx="1">
                  <c:v>160.1495812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888640"/>
        <c:axId val="43890176"/>
        <c:axId val="0"/>
      </c:bar3DChart>
      <c:catAx>
        <c:axId val="4388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3890176"/>
        <c:crosses val="autoZero"/>
        <c:auto val="1"/>
        <c:lblAlgn val="ctr"/>
        <c:lblOffset val="100"/>
        <c:noMultiLvlLbl val="0"/>
      </c:catAx>
      <c:valAx>
        <c:axId val="43890176"/>
        <c:scaling>
          <c:orientation val="minMax"/>
          <c:max val="180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43888640"/>
        <c:crosses val="autoZero"/>
        <c:crossBetween val="between"/>
      </c:valAx>
      <c:spPr>
        <a:noFill/>
        <a:ln w="2539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ET" pitchFamily="2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585509017516564E-3"/>
          <c:y val="0.21151138897534855"/>
          <c:w val="0.93928940354555102"/>
          <c:h val="0.564540289264759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Республиканские средства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3.2333907343628489E-2"/>
                  <c:y val="-1.8756498976903169E-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 smtClean="0">
                        <a:latin typeface="TimesET" pitchFamily="2" charset="0"/>
                      </a:rPr>
                      <a:t>14710,1</a:t>
                    </a:r>
                    <a:endParaRPr lang="en-US" sz="1300" dirty="0">
                      <a:latin typeface="TimesET" pitchFamily="2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514516905529016E-2"/>
                  <c:y val="1.3012704432911333E-2"/>
                </c:manualLayout>
              </c:layout>
              <c:tx>
                <c:rich>
                  <a:bodyPr/>
                  <a:lstStyle/>
                  <a:p>
                    <a:r>
                      <a:rPr lang="ru-RU" sz="1300" smtClean="0">
                        <a:latin typeface="TimesET" pitchFamily="2" charset="0"/>
                      </a:rPr>
                      <a:t>15001,9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>
                    <a:latin typeface="TimesET" pitchFamily="2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01.07.2015</c:v>
                </c:pt>
                <c:pt idx="1">
                  <c:v>01.07.2014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14710.1</c:v>
                </c:pt>
                <c:pt idx="1">
                  <c:v>15001.9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Федеральные средства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9394882050142578E-2"/>
                  <c:y val="-9.186436190797215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150,9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39465059437843E-2"/>
                  <c:y val="4.5932180953986079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27</a:t>
                    </a:r>
                    <a:r>
                      <a:rPr lang="ru-RU" smtClean="0"/>
                      <a:t>37,2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>
                    <a:latin typeface="TimesET" pitchFamily="2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01.07.2015</c:v>
                </c:pt>
                <c:pt idx="1">
                  <c:v>01.07.2014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3150.8999999999996</c:v>
                </c:pt>
                <c:pt idx="1">
                  <c:v>2737.1999999999989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819648"/>
        <c:axId val="53825536"/>
        <c:axId val="0"/>
      </c:bar3DChart>
      <c:catAx>
        <c:axId val="53819648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1" b="1" i="1"/>
            </a:pPr>
            <a:endParaRPr lang="ru-RU"/>
          </a:p>
        </c:txPr>
        <c:crossAx val="53825536"/>
        <c:crosses val="autoZero"/>
        <c:auto val="1"/>
        <c:lblAlgn val="ctr"/>
        <c:lblOffset val="100"/>
        <c:noMultiLvlLbl val="0"/>
      </c:catAx>
      <c:valAx>
        <c:axId val="53825536"/>
        <c:scaling>
          <c:orientation val="minMax"/>
          <c:max val="18000"/>
          <c:min val="5000"/>
        </c:scaling>
        <c:delete val="0"/>
        <c:axPos val="r"/>
        <c:numFmt formatCode="#,##0.0" sourceLinked="1"/>
        <c:majorTickMark val="out"/>
        <c:minorTickMark val="none"/>
        <c:tickLblPos val="none"/>
        <c:crossAx val="53819648"/>
        <c:crosses val="autoZero"/>
        <c:crossBetween val="between"/>
        <c:dispUnits>
          <c:builtInUnit val="thousands"/>
        </c:dispUnits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4.0248305743806244E-2"/>
          <c:y val="0.88684678341870471"/>
          <c:w val="0.94211476502610825"/>
          <c:h val="9.7720083491861134E-2"/>
        </c:manualLayout>
      </c:layout>
      <c:overlay val="0"/>
      <c:txPr>
        <a:bodyPr/>
        <a:lstStyle/>
        <a:p>
          <a:pPr>
            <a:defRPr sz="1000">
              <a:latin typeface="TimesET" pitchFamily="2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DD6478-20B2-491D-A23F-DF9EBADEEC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12AA783C-E449-47CD-9840-CF4A7FA8338B}" type="pres">
      <dgm:prSet presAssocID="{FBDD6478-20B2-491D-A23F-DF9EBADEEC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2C181D2-9AB4-418D-A80D-26C7E08F76F1}" type="pres">
      <dgm:prSet presAssocID="{FBDD6478-20B2-491D-A23F-DF9EBADEEC82}" presName="Name1" presStyleCnt="0"/>
      <dgm:spPr/>
    </dgm:pt>
    <dgm:pt modelId="{1E6A95BB-1E31-4840-86CA-5F25690EA53D}" type="pres">
      <dgm:prSet presAssocID="{FBDD6478-20B2-491D-A23F-DF9EBADEEC82}" presName="cycle" presStyleCnt="0"/>
      <dgm:spPr/>
    </dgm:pt>
    <dgm:pt modelId="{00A23056-9CAD-4665-BD67-75E17C464F67}" type="pres">
      <dgm:prSet presAssocID="{FBDD6478-20B2-491D-A23F-DF9EBADEEC82}" presName="srcNode" presStyleLbl="node1" presStyleIdx="0" presStyleCnt="0"/>
      <dgm:spPr/>
    </dgm:pt>
    <dgm:pt modelId="{CEFBCD49-5F3B-4436-99D5-94C030C2628F}" type="pres">
      <dgm:prSet presAssocID="{FBDD6478-20B2-491D-A23F-DF9EBADEEC82}" presName="conn" presStyleLbl="parChTrans1D2" presStyleIdx="0" presStyleCnt="1"/>
      <dgm:spPr/>
    </dgm:pt>
    <dgm:pt modelId="{F8784A80-A160-49E6-9FFE-9BEBA734D52C}" type="pres">
      <dgm:prSet presAssocID="{FBDD6478-20B2-491D-A23F-DF9EBADEEC82}" presName="extraNode" presStyleLbl="node1" presStyleIdx="0" presStyleCnt="0"/>
      <dgm:spPr/>
    </dgm:pt>
    <dgm:pt modelId="{A8A80D0F-F758-40A6-A5FB-A682398F6F22}" type="pres">
      <dgm:prSet presAssocID="{FBDD6478-20B2-491D-A23F-DF9EBADEEC82}" presName="dstNode" presStyleLbl="node1" presStyleIdx="0" presStyleCnt="0"/>
      <dgm:spPr/>
    </dgm:pt>
  </dgm:ptLst>
  <dgm:cxnLst>
    <dgm:cxn modelId="{82FC8393-3C36-44CE-948B-A8EFF4438367}" type="presOf" srcId="{FBDD6478-20B2-491D-A23F-DF9EBADEEC82}" destId="{12AA783C-E449-47CD-9840-CF4A7FA8338B}" srcOrd="0" destOrd="0" presId="urn:microsoft.com/office/officeart/2008/layout/VerticalCurvedList"/>
    <dgm:cxn modelId="{31383D17-6A1B-4CA6-A304-9BE51799B02C}" type="presParOf" srcId="{12AA783C-E449-47CD-9840-CF4A7FA8338B}" destId="{72C181D2-9AB4-418D-A80D-26C7E08F76F1}" srcOrd="0" destOrd="0" presId="urn:microsoft.com/office/officeart/2008/layout/VerticalCurvedList"/>
    <dgm:cxn modelId="{131EBFAB-CAF6-4C74-A998-1BCFE8367302}" type="presParOf" srcId="{72C181D2-9AB4-418D-A80D-26C7E08F76F1}" destId="{1E6A95BB-1E31-4840-86CA-5F25690EA53D}" srcOrd="0" destOrd="0" presId="urn:microsoft.com/office/officeart/2008/layout/VerticalCurvedList"/>
    <dgm:cxn modelId="{71E130D6-DB7C-4C51-804C-85EDFA72670F}" type="presParOf" srcId="{1E6A95BB-1E31-4840-86CA-5F25690EA53D}" destId="{00A23056-9CAD-4665-BD67-75E17C464F67}" srcOrd="0" destOrd="0" presId="urn:microsoft.com/office/officeart/2008/layout/VerticalCurvedList"/>
    <dgm:cxn modelId="{A193C31E-7762-4793-A580-5680DD5D5FAE}" type="presParOf" srcId="{1E6A95BB-1E31-4840-86CA-5F25690EA53D}" destId="{CEFBCD49-5F3B-4436-99D5-94C030C2628F}" srcOrd="1" destOrd="0" presId="urn:microsoft.com/office/officeart/2008/layout/VerticalCurvedList"/>
    <dgm:cxn modelId="{37CBC5CF-0E3D-4977-8DEC-75D463915179}" type="presParOf" srcId="{1E6A95BB-1E31-4840-86CA-5F25690EA53D}" destId="{F8784A80-A160-49E6-9FFE-9BEBA734D52C}" srcOrd="2" destOrd="0" presId="urn:microsoft.com/office/officeart/2008/layout/VerticalCurvedList"/>
    <dgm:cxn modelId="{F11BA516-4227-4C0F-8CF4-C5B7404DE210}" type="presParOf" srcId="{1E6A95BB-1E31-4840-86CA-5F25690EA53D}" destId="{A8A80D0F-F758-40A6-A5FB-A682398F6F22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95B03C-F9F3-4FE4-83E7-4A72AF0D5956}" type="doc">
      <dgm:prSet loTypeId="urn:microsoft.com/office/officeart/2005/8/layout/vList5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6DBEA39-9C92-4A6C-97A9-D97DAFBE689D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ru-RU" sz="1300" b="1" dirty="0" smtClean="0">
              <a:solidFill>
                <a:schemeClr val="tx1"/>
              </a:solidFill>
            </a:rPr>
            <a:t>+</a:t>
          </a:r>
          <a:r>
            <a:rPr lang="en-US" sz="1300" b="1" dirty="0" smtClean="0">
              <a:solidFill>
                <a:schemeClr val="tx1"/>
              </a:solidFill>
            </a:rPr>
            <a:t>15,7</a:t>
          </a:r>
          <a:r>
            <a:rPr lang="ru-RU" sz="1300" b="1" dirty="0" smtClean="0">
              <a:solidFill>
                <a:schemeClr val="tx1"/>
              </a:solidFill>
            </a:rPr>
            <a:t> млн. рублей </a:t>
          </a:r>
        </a:p>
        <a:p>
          <a:r>
            <a:rPr lang="ru-RU" sz="1300" b="1" dirty="0" smtClean="0">
              <a:solidFill>
                <a:schemeClr val="tx1"/>
              </a:solidFill>
            </a:rPr>
            <a:t>(</a:t>
          </a:r>
          <a:r>
            <a:rPr lang="en-US" sz="1300" b="1" dirty="0" smtClean="0">
              <a:solidFill>
                <a:schemeClr val="tx1"/>
              </a:solidFill>
            </a:rPr>
            <a:t>+3,1</a:t>
          </a:r>
          <a:r>
            <a:rPr lang="ru-RU" sz="1300" b="1" dirty="0" smtClean="0">
              <a:solidFill>
                <a:schemeClr val="tx1"/>
              </a:solidFill>
            </a:rPr>
            <a:t>%)</a:t>
          </a:r>
          <a:endParaRPr lang="ru-RU" sz="1300" b="1" dirty="0">
            <a:solidFill>
              <a:schemeClr val="tx1"/>
            </a:solidFill>
          </a:endParaRPr>
        </a:p>
      </dgm:t>
    </dgm:pt>
    <dgm:pt modelId="{67439431-3DB1-42B9-9535-2BEE0D3F603F}" type="parTrans" cxnId="{E85A905C-481D-4EA8-BF4C-BF41BC7A9617}">
      <dgm:prSet/>
      <dgm:spPr/>
      <dgm:t>
        <a:bodyPr/>
        <a:lstStyle/>
        <a:p>
          <a:endParaRPr lang="ru-RU"/>
        </a:p>
      </dgm:t>
    </dgm:pt>
    <dgm:pt modelId="{557CDFA5-CB6E-4E04-A939-A025764E8890}" type="sibTrans" cxnId="{E85A905C-481D-4EA8-BF4C-BF41BC7A9617}">
      <dgm:prSet/>
      <dgm:spPr/>
      <dgm:t>
        <a:bodyPr/>
        <a:lstStyle/>
        <a:p>
          <a:endParaRPr lang="ru-RU"/>
        </a:p>
      </dgm:t>
    </dgm:pt>
    <dgm:pt modelId="{5A3A42E5-A961-4413-9249-AC406FF5206B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ru-RU" sz="1300" b="1" dirty="0" smtClean="0">
            <a:solidFill>
              <a:schemeClr val="tx1"/>
            </a:solidFill>
          </a:endParaRPr>
        </a:p>
        <a:p>
          <a:r>
            <a:rPr lang="en-US" sz="1300" b="1" dirty="0" smtClean="0">
              <a:solidFill>
                <a:schemeClr val="tx1"/>
              </a:solidFill>
            </a:rPr>
            <a:t>+7,7 </a:t>
          </a:r>
          <a:r>
            <a:rPr lang="ru-RU" sz="1300" b="1" dirty="0" smtClean="0">
              <a:solidFill>
                <a:schemeClr val="tx1"/>
              </a:solidFill>
            </a:rPr>
            <a:t>млн. рублей </a:t>
          </a:r>
        </a:p>
        <a:p>
          <a:r>
            <a:rPr lang="ru-RU" sz="1300" b="1" dirty="0" smtClean="0">
              <a:solidFill>
                <a:schemeClr val="tx1"/>
              </a:solidFill>
            </a:rPr>
            <a:t>(</a:t>
          </a:r>
          <a:r>
            <a:rPr lang="en-US" sz="1300" b="1" dirty="0" smtClean="0">
              <a:solidFill>
                <a:schemeClr val="tx1"/>
              </a:solidFill>
            </a:rPr>
            <a:t>+5,1</a:t>
          </a:r>
          <a:r>
            <a:rPr lang="ru-RU" sz="1300" b="1" dirty="0" smtClean="0">
              <a:solidFill>
                <a:schemeClr val="tx1"/>
              </a:solidFill>
            </a:rPr>
            <a:t>%)</a:t>
          </a:r>
        </a:p>
        <a:p>
          <a:endParaRPr lang="ru-RU" sz="1300" b="1" dirty="0">
            <a:solidFill>
              <a:schemeClr val="tx1"/>
            </a:solidFill>
          </a:endParaRPr>
        </a:p>
      </dgm:t>
    </dgm:pt>
    <dgm:pt modelId="{86108E68-B8E5-47C7-A28B-378063F9A1F3}" type="parTrans" cxnId="{497FB984-2CE3-4EA7-83C4-3D383123ED3F}">
      <dgm:prSet/>
      <dgm:spPr/>
      <dgm:t>
        <a:bodyPr/>
        <a:lstStyle/>
        <a:p>
          <a:endParaRPr lang="ru-RU"/>
        </a:p>
      </dgm:t>
    </dgm:pt>
    <dgm:pt modelId="{15DD4B43-8F4D-4DCE-A32F-753BBC2A806D}" type="sibTrans" cxnId="{497FB984-2CE3-4EA7-83C4-3D383123ED3F}">
      <dgm:prSet/>
      <dgm:spPr/>
      <dgm:t>
        <a:bodyPr/>
        <a:lstStyle/>
        <a:p>
          <a:endParaRPr lang="ru-RU"/>
        </a:p>
      </dgm:t>
    </dgm:pt>
    <dgm:pt modelId="{FCE45720-19D0-42DB-ACCB-30FAC3B51F3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 lIns="0" rIns="0" anchor="t"/>
        <a:lstStyle/>
        <a:p>
          <a:r>
            <a:rPr lang="ru-RU" sz="1300" b="1" dirty="0" smtClean="0">
              <a:solidFill>
                <a:schemeClr val="tx1"/>
              </a:solidFill>
            </a:rPr>
            <a:t>+</a:t>
          </a:r>
          <a:r>
            <a:rPr lang="en-US" sz="1300" b="1" dirty="0" smtClean="0">
              <a:solidFill>
                <a:schemeClr val="tx1"/>
              </a:solidFill>
            </a:rPr>
            <a:t>2</a:t>
          </a:r>
          <a:r>
            <a:rPr lang="ru-RU" sz="1300" b="1" dirty="0" smtClean="0">
              <a:solidFill>
                <a:schemeClr val="tx1"/>
              </a:solidFill>
            </a:rPr>
            <a:t>40,5</a:t>
          </a:r>
          <a:r>
            <a:rPr lang="en-US" sz="1300" b="1" dirty="0" smtClean="0">
              <a:solidFill>
                <a:schemeClr val="tx1"/>
              </a:solidFill>
            </a:rPr>
            <a:t> </a:t>
          </a:r>
          <a:r>
            <a:rPr lang="ru-RU" sz="1300" b="1" dirty="0" smtClean="0">
              <a:solidFill>
                <a:schemeClr val="tx1"/>
              </a:solidFill>
            </a:rPr>
            <a:t>млн. рублей</a:t>
          </a:r>
          <a:r>
            <a:rPr lang="en-US" sz="1300" b="1" dirty="0" smtClean="0">
              <a:solidFill>
                <a:schemeClr val="tx1"/>
              </a:solidFill>
            </a:rPr>
            <a:t/>
          </a:r>
          <a:br>
            <a:rPr lang="en-US" sz="1300" b="1" dirty="0" smtClean="0">
              <a:solidFill>
                <a:schemeClr val="tx1"/>
              </a:solidFill>
            </a:rPr>
          </a:br>
          <a:r>
            <a:rPr lang="ru-RU" sz="1300" b="1" dirty="0" smtClean="0">
              <a:solidFill>
                <a:schemeClr val="tx1"/>
              </a:solidFill>
            </a:rPr>
            <a:t>(</a:t>
          </a:r>
          <a:r>
            <a:rPr lang="en-US" sz="1300" b="1" dirty="0" smtClean="0">
              <a:solidFill>
                <a:schemeClr val="tx1"/>
              </a:solidFill>
            </a:rPr>
            <a:t>+43,</a:t>
          </a:r>
          <a:r>
            <a:rPr lang="ru-RU" sz="1300" b="1" dirty="0" smtClean="0">
              <a:solidFill>
                <a:schemeClr val="tx1"/>
              </a:solidFill>
            </a:rPr>
            <a:t>4%)</a:t>
          </a:r>
        </a:p>
        <a:p>
          <a:endParaRPr lang="ru-RU" sz="1400" b="1" dirty="0">
            <a:solidFill>
              <a:schemeClr val="tx1"/>
            </a:solidFill>
          </a:endParaRPr>
        </a:p>
      </dgm:t>
    </dgm:pt>
    <dgm:pt modelId="{C4A904C5-97B8-4DFC-B784-B9C919ABD197}" type="sibTrans" cxnId="{D42AE2A8-D1A9-47A3-BC8E-6D36C629EDE3}">
      <dgm:prSet/>
      <dgm:spPr/>
      <dgm:t>
        <a:bodyPr/>
        <a:lstStyle/>
        <a:p>
          <a:endParaRPr lang="ru-RU"/>
        </a:p>
      </dgm:t>
    </dgm:pt>
    <dgm:pt modelId="{9D0F61C1-996F-49F8-A6D5-AEA1ABE9A5BB}" type="parTrans" cxnId="{D42AE2A8-D1A9-47A3-BC8E-6D36C629EDE3}">
      <dgm:prSet/>
      <dgm:spPr/>
      <dgm:t>
        <a:bodyPr/>
        <a:lstStyle/>
        <a:p>
          <a:endParaRPr lang="ru-RU"/>
        </a:p>
      </dgm:t>
    </dgm:pt>
    <dgm:pt modelId="{46FD9B21-3A74-4844-A8EB-C0264FC05DCD}" type="pres">
      <dgm:prSet presAssocID="{CD95B03C-F9F3-4FE4-83E7-4A72AF0D59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58D76F-D9A8-453D-B9BF-D0ADF643DFB3}" type="pres">
      <dgm:prSet presAssocID="{FCE45720-19D0-42DB-ACCB-30FAC3B51F3E}" presName="linNode" presStyleCnt="0"/>
      <dgm:spPr/>
    </dgm:pt>
    <dgm:pt modelId="{350A5B74-A25D-4C62-9BDA-571F5263AD56}" type="pres">
      <dgm:prSet presAssocID="{FCE45720-19D0-42DB-ACCB-30FAC3B51F3E}" presName="parentText" presStyleLbl="node1" presStyleIdx="0" presStyleCnt="3" custScaleX="110125" custScaleY="14639" custLinFactNeighborX="-83826" custLinFactNeighborY="308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7986E-6987-4567-917C-651E5FD0F869}" type="pres">
      <dgm:prSet presAssocID="{C4A904C5-97B8-4DFC-B784-B9C919ABD197}" presName="sp" presStyleCnt="0"/>
      <dgm:spPr/>
    </dgm:pt>
    <dgm:pt modelId="{0B09375B-7D90-48D1-8846-738334584455}" type="pres">
      <dgm:prSet presAssocID="{C6DBEA39-9C92-4A6C-97A9-D97DAFBE689D}" presName="linNode" presStyleCnt="0"/>
      <dgm:spPr/>
    </dgm:pt>
    <dgm:pt modelId="{E2A6C5B2-3B29-4EDD-A378-5A96A545C817}" type="pres">
      <dgm:prSet presAssocID="{C6DBEA39-9C92-4A6C-97A9-D97DAFBE689D}" presName="parentText" presStyleLbl="node1" presStyleIdx="1" presStyleCnt="3" custScaleX="110125" custScaleY="11732" custLinFactNeighborX="-83826" custLinFactNeighborY="-86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7A1CD-5023-4D17-93FF-59364A0C0D84}" type="pres">
      <dgm:prSet presAssocID="{557CDFA5-CB6E-4E04-A939-A025764E8890}" presName="sp" presStyleCnt="0"/>
      <dgm:spPr/>
    </dgm:pt>
    <dgm:pt modelId="{2B24758D-2F87-454A-A8FE-53ABE72A1976}" type="pres">
      <dgm:prSet presAssocID="{5A3A42E5-A961-4413-9249-AC406FF5206B}" presName="linNode" presStyleCnt="0"/>
      <dgm:spPr/>
    </dgm:pt>
    <dgm:pt modelId="{73CCB03C-38EB-42E4-985A-F5AA048D85D2}" type="pres">
      <dgm:prSet presAssocID="{5A3A42E5-A961-4413-9249-AC406FF5206B}" presName="parentText" presStyleLbl="node1" presStyleIdx="2" presStyleCnt="3" custScaleX="110124" custScaleY="10366" custLinFactNeighborX="-83826" custLinFactNeighborY="-595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CBFA36-9E9D-4C16-9B08-A3C438A262DF}" type="presOf" srcId="{CD95B03C-F9F3-4FE4-83E7-4A72AF0D5956}" destId="{46FD9B21-3A74-4844-A8EB-C0264FC05DCD}" srcOrd="0" destOrd="0" presId="urn:microsoft.com/office/officeart/2005/8/layout/vList5"/>
    <dgm:cxn modelId="{CED92D88-E91D-44D2-B22F-B48EF5A4F000}" type="presOf" srcId="{FCE45720-19D0-42DB-ACCB-30FAC3B51F3E}" destId="{350A5B74-A25D-4C62-9BDA-571F5263AD56}" srcOrd="0" destOrd="0" presId="urn:microsoft.com/office/officeart/2005/8/layout/vList5"/>
    <dgm:cxn modelId="{D42AE2A8-D1A9-47A3-BC8E-6D36C629EDE3}" srcId="{CD95B03C-F9F3-4FE4-83E7-4A72AF0D5956}" destId="{FCE45720-19D0-42DB-ACCB-30FAC3B51F3E}" srcOrd="0" destOrd="0" parTransId="{9D0F61C1-996F-49F8-A6D5-AEA1ABE9A5BB}" sibTransId="{C4A904C5-97B8-4DFC-B784-B9C919ABD197}"/>
    <dgm:cxn modelId="{497FB984-2CE3-4EA7-83C4-3D383123ED3F}" srcId="{CD95B03C-F9F3-4FE4-83E7-4A72AF0D5956}" destId="{5A3A42E5-A961-4413-9249-AC406FF5206B}" srcOrd="2" destOrd="0" parTransId="{86108E68-B8E5-47C7-A28B-378063F9A1F3}" sibTransId="{15DD4B43-8F4D-4DCE-A32F-753BBC2A806D}"/>
    <dgm:cxn modelId="{7743A135-51F1-447A-AD61-93849C8512D3}" type="presOf" srcId="{C6DBEA39-9C92-4A6C-97A9-D97DAFBE689D}" destId="{E2A6C5B2-3B29-4EDD-A378-5A96A545C817}" srcOrd="0" destOrd="0" presId="urn:microsoft.com/office/officeart/2005/8/layout/vList5"/>
    <dgm:cxn modelId="{E85A905C-481D-4EA8-BF4C-BF41BC7A9617}" srcId="{CD95B03C-F9F3-4FE4-83E7-4A72AF0D5956}" destId="{C6DBEA39-9C92-4A6C-97A9-D97DAFBE689D}" srcOrd="1" destOrd="0" parTransId="{67439431-3DB1-42B9-9535-2BEE0D3F603F}" sibTransId="{557CDFA5-CB6E-4E04-A939-A025764E8890}"/>
    <dgm:cxn modelId="{A4C3A5ED-AD14-4E31-8768-713DA1215EE7}" type="presOf" srcId="{5A3A42E5-A961-4413-9249-AC406FF5206B}" destId="{73CCB03C-38EB-42E4-985A-F5AA048D85D2}" srcOrd="0" destOrd="0" presId="urn:microsoft.com/office/officeart/2005/8/layout/vList5"/>
    <dgm:cxn modelId="{F616D601-CC8E-41AD-997B-863B3B2014AE}" type="presParOf" srcId="{46FD9B21-3A74-4844-A8EB-C0264FC05DCD}" destId="{A558D76F-D9A8-453D-B9BF-D0ADF643DFB3}" srcOrd="0" destOrd="0" presId="urn:microsoft.com/office/officeart/2005/8/layout/vList5"/>
    <dgm:cxn modelId="{E3D70650-C8A0-4EB9-8804-A114F1325EFE}" type="presParOf" srcId="{A558D76F-D9A8-453D-B9BF-D0ADF643DFB3}" destId="{350A5B74-A25D-4C62-9BDA-571F5263AD56}" srcOrd="0" destOrd="0" presId="urn:microsoft.com/office/officeart/2005/8/layout/vList5"/>
    <dgm:cxn modelId="{DCFBFD3D-E7B1-4FCF-AAF3-948059A51F3C}" type="presParOf" srcId="{46FD9B21-3A74-4844-A8EB-C0264FC05DCD}" destId="{4307986E-6987-4567-917C-651E5FD0F869}" srcOrd="1" destOrd="0" presId="urn:microsoft.com/office/officeart/2005/8/layout/vList5"/>
    <dgm:cxn modelId="{6353DAE8-58EB-41B8-A04E-220E315A1AC0}" type="presParOf" srcId="{46FD9B21-3A74-4844-A8EB-C0264FC05DCD}" destId="{0B09375B-7D90-48D1-8846-738334584455}" srcOrd="2" destOrd="0" presId="urn:microsoft.com/office/officeart/2005/8/layout/vList5"/>
    <dgm:cxn modelId="{2634EC34-216C-4384-B8CA-E18045CF4BB3}" type="presParOf" srcId="{0B09375B-7D90-48D1-8846-738334584455}" destId="{E2A6C5B2-3B29-4EDD-A378-5A96A545C817}" srcOrd="0" destOrd="0" presId="urn:microsoft.com/office/officeart/2005/8/layout/vList5"/>
    <dgm:cxn modelId="{7367750C-B256-46A1-A74D-C09931F65DE4}" type="presParOf" srcId="{46FD9B21-3A74-4844-A8EB-C0264FC05DCD}" destId="{C297A1CD-5023-4D17-93FF-59364A0C0D84}" srcOrd="3" destOrd="0" presId="urn:microsoft.com/office/officeart/2005/8/layout/vList5"/>
    <dgm:cxn modelId="{42302641-2854-427B-BF0A-B24CBADA958D}" type="presParOf" srcId="{46FD9B21-3A74-4844-A8EB-C0264FC05DCD}" destId="{2B24758D-2F87-454A-A8FE-53ABE72A1976}" srcOrd="4" destOrd="0" presId="urn:microsoft.com/office/officeart/2005/8/layout/vList5"/>
    <dgm:cxn modelId="{22A49745-7266-48C1-8F2C-600960A79D00}" type="presParOf" srcId="{2B24758D-2F87-454A-A8FE-53ABE72A1976}" destId="{73CCB03C-38EB-42E4-985A-F5AA048D85D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A5B74-A25D-4C62-9BDA-571F5263AD56}">
      <dsp:nvSpPr>
        <dsp:cNvPr id="0" name=""/>
        <dsp:cNvSpPr/>
      </dsp:nvSpPr>
      <dsp:spPr>
        <a:xfrm>
          <a:off x="5" y="2919353"/>
          <a:ext cx="1584188" cy="742875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24765" rIns="0" bIns="24765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+</a:t>
          </a:r>
          <a:r>
            <a:rPr lang="en-US" sz="1300" b="1" kern="1200" dirty="0" smtClean="0">
              <a:solidFill>
                <a:schemeClr val="tx1"/>
              </a:solidFill>
            </a:rPr>
            <a:t>2</a:t>
          </a:r>
          <a:r>
            <a:rPr lang="ru-RU" sz="1300" b="1" kern="1200" dirty="0" smtClean="0">
              <a:solidFill>
                <a:schemeClr val="tx1"/>
              </a:solidFill>
            </a:rPr>
            <a:t>40,5</a:t>
          </a:r>
          <a:r>
            <a:rPr lang="en-US" sz="1300" b="1" kern="1200" dirty="0" smtClean="0">
              <a:solidFill>
                <a:schemeClr val="tx1"/>
              </a:solidFill>
            </a:rPr>
            <a:t> </a:t>
          </a:r>
          <a:r>
            <a:rPr lang="ru-RU" sz="1300" b="1" kern="1200" dirty="0" smtClean="0">
              <a:solidFill>
                <a:schemeClr val="tx1"/>
              </a:solidFill>
            </a:rPr>
            <a:t>млн. рублей</a:t>
          </a:r>
          <a:r>
            <a:rPr lang="en-US" sz="1300" b="1" kern="1200" dirty="0" smtClean="0">
              <a:solidFill>
                <a:schemeClr val="tx1"/>
              </a:solidFill>
            </a:rPr>
            <a:t/>
          </a:r>
          <a:br>
            <a:rPr lang="en-US" sz="1300" b="1" kern="1200" dirty="0" smtClean="0">
              <a:solidFill>
                <a:schemeClr val="tx1"/>
              </a:solidFill>
            </a:rPr>
          </a:br>
          <a:r>
            <a:rPr lang="ru-RU" sz="1300" b="1" kern="1200" dirty="0" smtClean="0">
              <a:solidFill>
                <a:schemeClr val="tx1"/>
              </a:solidFill>
            </a:rPr>
            <a:t>(</a:t>
          </a:r>
          <a:r>
            <a:rPr lang="en-US" sz="1300" b="1" kern="1200" dirty="0" smtClean="0">
              <a:solidFill>
                <a:schemeClr val="tx1"/>
              </a:solidFill>
            </a:rPr>
            <a:t>+43,</a:t>
          </a:r>
          <a:r>
            <a:rPr lang="ru-RU" sz="1300" b="1" kern="1200" dirty="0" smtClean="0">
              <a:solidFill>
                <a:schemeClr val="tx1"/>
              </a:solidFill>
            </a:rPr>
            <a:t>4%)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36269" y="2955617"/>
        <a:ext cx="1511660" cy="670347"/>
      </dsp:txXfrm>
    </dsp:sp>
    <dsp:sp modelId="{E2A6C5B2-3B29-4EDD-A378-5A96A545C817}">
      <dsp:nvSpPr>
        <dsp:cNvPr id="0" name=""/>
        <dsp:cNvSpPr/>
      </dsp:nvSpPr>
      <dsp:spPr>
        <a:xfrm>
          <a:off x="5" y="1912444"/>
          <a:ext cx="1584188" cy="595355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+</a:t>
          </a:r>
          <a:r>
            <a:rPr lang="en-US" sz="1300" b="1" kern="1200" dirty="0" smtClean="0">
              <a:solidFill>
                <a:schemeClr val="tx1"/>
              </a:solidFill>
            </a:rPr>
            <a:t>15,7</a:t>
          </a:r>
          <a:r>
            <a:rPr lang="ru-RU" sz="1300" b="1" kern="1200" dirty="0" smtClean="0">
              <a:solidFill>
                <a:schemeClr val="tx1"/>
              </a:solidFill>
            </a:rPr>
            <a:t> млн. рублей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(</a:t>
          </a:r>
          <a:r>
            <a:rPr lang="en-US" sz="1300" b="1" kern="1200" dirty="0" smtClean="0">
              <a:solidFill>
                <a:schemeClr val="tx1"/>
              </a:solidFill>
            </a:rPr>
            <a:t>+3,1</a:t>
          </a:r>
          <a:r>
            <a:rPr lang="ru-RU" sz="1300" b="1" kern="1200" dirty="0" smtClean="0">
              <a:solidFill>
                <a:schemeClr val="tx1"/>
              </a:solidFill>
            </a:rPr>
            <a:t>%)</a:t>
          </a:r>
          <a:endParaRPr lang="ru-RU" sz="1300" b="1" kern="1200" dirty="0">
            <a:solidFill>
              <a:schemeClr val="tx1"/>
            </a:solidFill>
          </a:endParaRPr>
        </a:p>
      </dsp:txBody>
      <dsp:txXfrm>
        <a:off x="29068" y="1941507"/>
        <a:ext cx="1526062" cy="537229"/>
      </dsp:txXfrm>
    </dsp:sp>
    <dsp:sp modelId="{73CCB03C-38EB-42E4-985A-F5AA048D85D2}">
      <dsp:nvSpPr>
        <dsp:cNvPr id="0" name=""/>
        <dsp:cNvSpPr/>
      </dsp:nvSpPr>
      <dsp:spPr>
        <a:xfrm>
          <a:off x="5" y="179001"/>
          <a:ext cx="1584174" cy="526036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+7,7 </a:t>
          </a:r>
          <a:r>
            <a:rPr lang="ru-RU" sz="1300" b="1" kern="1200" dirty="0" smtClean="0">
              <a:solidFill>
                <a:schemeClr val="tx1"/>
              </a:solidFill>
            </a:rPr>
            <a:t>млн. рублей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(</a:t>
          </a:r>
          <a:r>
            <a:rPr lang="en-US" sz="1300" b="1" kern="1200" dirty="0" smtClean="0">
              <a:solidFill>
                <a:schemeClr val="tx1"/>
              </a:solidFill>
            </a:rPr>
            <a:t>+5,1</a:t>
          </a:r>
          <a:r>
            <a:rPr lang="ru-RU" sz="1300" b="1" kern="1200" dirty="0" smtClean="0">
              <a:solidFill>
                <a:schemeClr val="tx1"/>
              </a:solidFill>
            </a:rPr>
            <a:t>%)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>
            <a:solidFill>
              <a:schemeClr val="tx1"/>
            </a:solidFill>
          </a:endParaRPr>
        </a:p>
      </dsp:txBody>
      <dsp:txXfrm>
        <a:off x="25684" y="204680"/>
        <a:ext cx="1532816" cy="474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0.06255</cdr:x>
      <cdr:y>0.04715</cdr:y>
    </cdr:from>
    <cdr:to>
      <cdr:x>0.35767</cdr:x>
      <cdr:y>0.13013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238786" y="200292"/>
          <a:ext cx="1126571" cy="35251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CFF66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200" b="1" dirty="0" smtClean="0">
              <a:solidFill>
                <a:schemeClr val="tx1"/>
              </a:solidFill>
              <a:latin typeface="TimesET" pitchFamily="2" charset="0"/>
            </a:rPr>
            <a:t>Доходы бюджета</a:t>
          </a:r>
          <a:endParaRPr lang="ru-RU" sz="1200" b="1" dirty="0">
            <a:solidFill>
              <a:schemeClr val="tx1"/>
            </a:solidFill>
            <a:latin typeface="TimesET" pitchFamily="2" charset="0"/>
          </a:endParaRPr>
        </a:p>
      </cdr:txBody>
    </cdr:sp>
  </cdr:relSizeAnchor>
  <cdr:relSizeAnchor xmlns:cdr="http://schemas.openxmlformats.org/drawingml/2006/chartDrawing">
    <cdr:from>
      <cdr:x>0.06255</cdr:x>
      <cdr:y>0.55333</cdr:y>
    </cdr:from>
    <cdr:to>
      <cdr:x>0.36124</cdr:x>
      <cdr:y>0.63741</cdr:y>
    </cdr:to>
    <cdr:sp macro="" textlink="">
      <cdr:nvSpPr>
        <cdr:cNvPr id="8" name="Скругленный прямоугольник 7"/>
        <cdr:cNvSpPr/>
      </cdr:nvSpPr>
      <cdr:spPr>
        <a:xfrm xmlns:a="http://schemas.openxmlformats.org/drawingml/2006/main">
          <a:off x="238786" y="2350648"/>
          <a:ext cx="1140209" cy="357184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CFF66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200" b="1" dirty="0" smtClean="0">
              <a:solidFill>
                <a:schemeClr val="tx1"/>
              </a:solidFill>
              <a:latin typeface="TimesET" pitchFamily="2" charset="0"/>
            </a:rPr>
            <a:t>Расходы бюджета</a:t>
          </a:r>
          <a:endParaRPr lang="ru-RU" sz="1200" b="1" dirty="0">
            <a:solidFill>
              <a:schemeClr val="tx1"/>
            </a:solidFill>
            <a:latin typeface="TimesET" pitchFamily="2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0.87965</cdr:x>
      <cdr:y>0.76037</cdr:y>
    </cdr:from>
    <cdr:to>
      <cdr:x>0.9854</cdr:x>
      <cdr:y>0.813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8043498" y="4414326"/>
          <a:ext cx="966978" cy="30554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75000"/>
          </a:schemeClr>
        </a:solidFill>
        <a:ln xmlns:a="http://schemas.openxmlformats.org/drawingml/2006/main" w="25400" cap="flat" cmpd="sng" algn="ctr">
          <a:solidFill>
            <a:sysClr val="window" lastClr="FFFFFF">
              <a:alpha val="0"/>
            </a:sysClr>
          </a:solidFill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65100" prst="coolSlant"/>
          <a:bevelB w="165100" prst="coolSlant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100,7%</a:t>
          </a:r>
          <a:endParaRPr lang="ru-RU" sz="11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0.60861</cdr:x>
      <cdr:y>0.31633</cdr:y>
    </cdr:from>
    <cdr:to>
      <cdr:x>0.84485</cdr:x>
      <cdr:y>0.60889</cdr:y>
    </cdr:to>
    <cdr:sp macro="" textlink="">
      <cdr:nvSpPr>
        <cdr:cNvPr id="16" name="Скругленный прямоугольник 15"/>
        <cdr:cNvSpPr/>
      </cdr:nvSpPr>
      <cdr:spPr>
        <a:xfrm xmlns:a="http://schemas.openxmlformats.org/drawingml/2006/main">
          <a:off x="5565150" y="1836434"/>
          <a:ext cx="2160179" cy="1698453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dirty="0">
              <a:solidFill>
                <a:prstClr val="black"/>
              </a:solidFill>
            </a:rPr>
            <a:t>поступление собственных доходов на 1 </a:t>
          </a:r>
          <a:r>
            <a:rPr lang="ru-RU" sz="1600" dirty="0" smtClean="0">
              <a:solidFill>
                <a:prstClr val="black"/>
              </a:solidFill>
            </a:rPr>
            <a:t>июля </a:t>
          </a:r>
          <a:r>
            <a:rPr lang="ru-RU" sz="1600" dirty="0">
              <a:solidFill>
                <a:prstClr val="black"/>
              </a:solidFill>
            </a:rPr>
            <a:t>2015 г.  к     </a:t>
          </a:r>
        </a:p>
        <a:p xmlns:a="http://schemas.openxmlformats.org/drawingml/2006/main">
          <a:pPr algn="ctr"/>
          <a:r>
            <a:rPr lang="ru-RU" sz="1600" dirty="0">
              <a:solidFill>
                <a:prstClr val="black"/>
              </a:solidFill>
            </a:rPr>
            <a:t> аналогичному периоду 2014 г.  </a:t>
          </a:r>
        </a:p>
        <a:p xmlns:a="http://schemas.openxmlformats.org/drawingml/2006/main">
          <a:pPr algn="ctr"/>
          <a:r>
            <a:rPr lang="ru-RU" sz="1600" b="1">
              <a:solidFill>
                <a:prstClr val="black"/>
              </a:solidFill>
            </a:rPr>
            <a:t>составило </a:t>
          </a:r>
          <a:r>
            <a:rPr lang="ru-RU" sz="1600" b="1" smtClean="0">
              <a:solidFill>
                <a:prstClr val="black"/>
              </a:solidFill>
            </a:rPr>
            <a:t>105,2%</a:t>
          </a:r>
          <a:endParaRPr lang="ru-RU" sz="1600" b="1" dirty="0">
            <a:solidFill>
              <a:prstClr val="black"/>
            </a:solidFill>
          </a:endParaRPr>
        </a:p>
      </cdr:txBody>
    </cdr:sp>
  </cdr:relSizeAnchor>
  <cdr:relSizeAnchor xmlns:cdr="http://schemas.openxmlformats.org/drawingml/2006/chartDrawing">
    <cdr:from>
      <cdr:x>0.94878</cdr:x>
      <cdr:y>0.93027</cdr:y>
    </cdr:from>
    <cdr:to>
      <cdr:x>1</cdr:x>
      <cdr:y>1</cdr:y>
    </cdr:to>
    <cdr:sp macro="" textlink="">
      <cdr:nvSpPr>
        <cdr:cNvPr id="15" name="Номер слайда 2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8680724" y="5451470"/>
          <a:ext cx="468356" cy="4048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endParaRPr lang="ru-RU" altLang="ru-RU" sz="1400" b="1" dirty="0">
            <a:solidFill>
              <a:prstClr val="black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0.47515</cdr:x>
      <cdr:y>0.50674</cdr:y>
    </cdr:from>
    <cdr:to>
      <cdr:x>0.65387</cdr:x>
      <cdr:y>0.53751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>
          <a:off x="2105806" y="2371812"/>
          <a:ext cx="792062" cy="1440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1">
              <a:lumMod val="75000"/>
            </a:schemeClr>
          </a:solidFill>
          <a:tailEnd type="arrow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0.50065</cdr:x>
      <cdr:y>0.54495</cdr:y>
    </cdr:from>
    <cdr:to>
      <cdr:x>0.59397</cdr:x>
      <cdr:y>0.59161</cdr:y>
    </cdr:to>
    <cdr:sp macro="" textlink="">
      <cdr:nvSpPr>
        <cdr:cNvPr id="4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610688">
          <a:off x="2218819" y="2550655"/>
          <a:ext cx="413581" cy="21839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  <a:effectLst xmlns:a="http://schemas.openxmlformats.org/drawingml/2006/main">
          <a:softEdge rad="31750"/>
        </a:effectLst>
      </cdr:spPr>
      <cdr:txBody>
        <a:bodyPr xmlns:a="http://schemas.openxmlformats.org/drawingml/2006/main" lIns="0" tIns="0" rIns="0" bIns="0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eaLnBrk="1" hangingPunct="1">
            <a:spcBef>
              <a:spcPct val="0"/>
            </a:spcBef>
            <a:buFontTx/>
            <a:buNone/>
            <a:defRPr/>
          </a:pPr>
          <a:r>
            <a:rPr lang="ru-RU" altLang="ru-RU" sz="1300" b="1" dirty="0" smtClean="0">
              <a:solidFill>
                <a:srgbClr val="C00000"/>
              </a:solidFill>
            </a:rPr>
            <a:t>-65,0</a:t>
          </a:r>
        </a:p>
      </cdr:txBody>
    </cdr:sp>
  </cdr:relSizeAnchor>
  <cdr:relSizeAnchor xmlns:cdr="http://schemas.openxmlformats.org/drawingml/2006/chartDrawing">
    <cdr:from>
      <cdr:x>0.51162</cdr:x>
      <cdr:y>0.44083</cdr:y>
    </cdr:from>
    <cdr:to>
      <cdr:x>0.61892</cdr:x>
      <cdr:y>0.48553</cdr:y>
    </cdr:to>
    <cdr:sp macro="" textlink="">
      <cdr:nvSpPr>
        <cdr:cNvPr id="5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792432">
          <a:off x="2267436" y="2063319"/>
          <a:ext cx="475538" cy="20921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  <a:effectLst xmlns:a="http://schemas.openxmlformats.org/drawingml/2006/main">
          <a:softEdge rad="31750"/>
        </a:effectLst>
      </cdr:spPr>
      <cdr:txBody>
        <a:bodyPr xmlns:a="http://schemas.openxmlformats.org/drawingml/2006/main" lIns="0" tIns="0" rIns="0" bIns="0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eaLnBrk="1" hangingPunct="1">
            <a:spcBef>
              <a:spcPct val="0"/>
            </a:spcBef>
            <a:buFontTx/>
            <a:buNone/>
            <a:defRPr/>
          </a:pPr>
          <a:r>
            <a:rPr lang="ru-RU" altLang="ru-RU" sz="1300" b="1" dirty="0" smtClean="0">
              <a:solidFill>
                <a:srgbClr val="C00000"/>
              </a:solidFill>
            </a:rPr>
            <a:t>98,0%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0.32874</cdr:x>
      <cdr:y>0.02889</cdr:y>
    </cdr:from>
    <cdr:to>
      <cdr:x>0.46618</cdr:x>
      <cdr:y>0.08781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0328" y="87166"/>
          <a:ext cx="593791" cy="1777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    100,7%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0.42888</cdr:x>
      <cdr:y>0.13525</cdr:y>
    </cdr:from>
    <cdr:to>
      <cdr:x>0.53424</cdr:x>
      <cdr:y>0.19063</cdr:y>
    </cdr:to>
    <cdr:sp macro="" textlink="">
      <cdr:nvSpPr>
        <cdr:cNvPr id="3" name="TextBox 2"/>
        <cdr:cNvSpPr txBox="1"/>
      </cdr:nvSpPr>
      <cdr:spPr>
        <a:xfrm xmlns:a="http://schemas.openxmlformats.org/drawingml/2006/main" rot="21448663">
          <a:off x="1852959" y="408035"/>
          <a:ext cx="455224" cy="167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+121,9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0.19248</cdr:x>
      <cdr:y>0.16294</cdr:y>
    </cdr:from>
    <cdr:to>
      <cdr:x>0.39248</cdr:x>
      <cdr:y>0.25281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31606" y="491565"/>
          <a:ext cx="864096" cy="271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ET" pitchFamily="2" charset="0"/>
            </a:rPr>
            <a:t>17739,1</a:t>
          </a:r>
          <a:endParaRPr lang="ru-RU" sz="1400" b="1" dirty="0">
            <a:latin typeface="TimesET" pitchFamily="2" charset="0"/>
          </a:endParaRPr>
        </a:p>
      </cdr:txBody>
    </cdr:sp>
  </cdr:relSizeAnchor>
  <cdr:relSizeAnchor xmlns:cdr="http://schemas.openxmlformats.org/drawingml/2006/chartDrawing">
    <cdr:from>
      <cdr:x>0.55915</cdr:x>
      <cdr:y>0.16294</cdr:y>
    </cdr:from>
    <cdr:to>
      <cdr:x>0.75915</cdr:x>
      <cdr:y>0.25281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415782" y="491565"/>
          <a:ext cx="864096" cy="271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latin typeface="TimesET" pitchFamily="2" charset="0"/>
            </a:rPr>
            <a:t>17861,0</a:t>
          </a:r>
          <a:endParaRPr lang="ru-RU" sz="1400" b="1" dirty="0">
            <a:latin typeface="TimesET" pitchFamily="2" charset="0"/>
          </a:endParaRPr>
        </a:p>
      </cdr:txBody>
    </cdr:sp>
  </cdr:relSizeAnchor>
  <cdr:relSizeAnchor xmlns:cdr="http://schemas.openxmlformats.org/drawingml/2006/chartDrawing">
    <cdr:from>
      <cdr:x>0.31752</cdr:x>
      <cdr:y>0.09016</cdr:y>
    </cdr:from>
    <cdr:to>
      <cdr:x>0.6456</cdr:x>
      <cdr:y>0.14327</cdr:y>
    </cdr:to>
    <cdr:sp macro="" textlink="">
      <cdr:nvSpPr>
        <cdr:cNvPr id="7" name="Выгнутая вверх стрелка 6"/>
        <cdr:cNvSpPr/>
      </cdr:nvSpPr>
      <cdr:spPr>
        <a:xfrm xmlns:a="http://schemas.openxmlformats.org/drawingml/2006/main" rot="21310387">
          <a:off x="1371835" y="272011"/>
          <a:ext cx="1417471" cy="160201"/>
        </a:xfrm>
        <a:prstGeom xmlns:a="http://schemas.openxmlformats.org/drawingml/2006/main" prst="curvedDownArrow">
          <a:avLst>
            <a:gd name="adj1" fmla="val 47627"/>
            <a:gd name="adj2" fmla="val 88488"/>
            <a:gd name="adj3" fmla="val 28389"/>
          </a:avLst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>
            <a:solidFill>
              <a:schemeClr val="tx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0.2634</cdr:y>
    </cdr:from>
    <cdr:to>
      <cdr:x>1</cdr:x>
      <cdr:y>0.2634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>
          <a:off x="0" y="1099195"/>
          <a:ext cx="10320618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0.93413</cdr:x>
      <cdr:y>0.20314</cdr:y>
    </cdr:from>
    <cdr:to>
      <cdr:x>1</cdr:x>
      <cdr:y>0.30343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9640799" y="847701"/>
          <a:ext cx="679819" cy="418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100" b="1">
              <a:solidFill>
                <a:srgbClr val="7030A0"/>
              </a:solidFill>
            </a:rPr>
            <a:t>126,0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0.51812</cdr:y>
    </cdr:from>
    <cdr:to>
      <cdr:x>1</cdr:x>
      <cdr:y>0.51812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>
          <a:off x="0" y="2743058"/>
          <a:ext cx="12400430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0.88424</cdr:x>
      <cdr:y>0.46307</cdr:y>
    </cdr:from>
    <cdr:to>
      <cdr:x>1</cdr:x>
      <cdr:y>0.51408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0964956" y="2451611"/>
          <a:ext cx="1435474" cy="270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100" b="1">
              <a:solidFill>
                <a:srgbClr val="7030A0"/>
              </a:solidFill>
            </a:rPr>
            <a:t>139,6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0.00313</cdr:x>
      <cdr:y>0.15414</cdr:y>
    </cdr:from>
    <cdr:to>
      <cdr:x>1</cdr:x>
      <cdr:y>0.15414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28575" y="762000"/>
          <a:ext cx="9086850" cy="2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0.92825</cdr:x>
      <cdr:y>0.10083</cdr:y>
    </cdr:from>
    <cdr:to>
      <cdr:x>0.9999</cdr:x>
      <cdr:y>0.15435</cdr:y>
    </cdr:to>
    <cdr:sp macro="" textlink="">
      <cdr:nvSpPr>
        <cdr:cNvPr id="7" name="TextBox 2"/>
        <cdr:cNvSpPr txBox="1"/>
      </cdr:nvSpPr>
      <cdr:spPr>
        <a:xfrm xmlns:a="http://schemas.openxmlformats.org/drawingml/2006/main">
          <a:off x="8461375" y="498475"/>
          <a:ext cx="65314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ru-RU" sz="1100" b="1" i="0" u="none" strike="noStrike" baseline="0">
              <a:solidFill>
                <a:srgbClr val="800080"/>
              </a:solidFill>
              <a:latin typeface="Calibri"/>
            </a:rPr>
            <a:t>81,6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0.09867</cdr:y>
    </cdr:from>
    <cdr:to>
      <cdr:x>0.99855</cdr:x>
      <cdr:y>0.10013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0" y="531488"/>
          <a:ext cx="9301901" cy="7871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0.93055</cdr:x>
      <cdr:y>0.03441</cdr:y>
    </cdr:from>
    <cdr:to>
      <cdr:x>1</cdr:x>
      <cdr:y>0.08839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620146" y="178627"/>
          <a:ext cx="643350" cy="280205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0">
            <a:defRPr sz="1000"/>
          </a:pPr>
          <a:r>
            <a:rPr lang="ru-RU" sz="1200" b="1" i="0" u="none" strike="noStrike" baseline="0">
              <a:solidFill>
                <a:srgbClr val="800080"/>
              </a:solidFill>
              <a:latin typeface="Calibri"/>
            </a:rPr>
            <a:t>91,1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0.2973</cdr:y>
    </cdr:from>
    <cdr:to>
      <cdr:x>1</cdr:x>
      <cdr:y>0.29762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>
          <a:off x="0" y="1584176"/>
          <a:ext cx="8928992" cy="1705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0.91129</cdr:x>
      <cdr:y>0.22973</cdr:y>
    </cdr:from>
    <cdr:to>
      <cdr:x>0.98935</cdr:x>
      <cdr:y>0.28171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136904" y="1224136"/>
          <a:ext cx="69699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ru-RU" sz="1200" b="1" i="0" u="none" strike="noStrike" baseline="0" dirty="0" smtClean="0">
              <a:solidFill>
                <a:srgbClr val="800080"/>
              </a:solidFill>
              <a:latin typeface="Calibri"/>
            </a:rPr>
            <a:t>64,3</a:t>
          </a:r>
          <a:endParaRPr lang="ru-RU" sz="1200" b="1" i="0" u="none" strike="noStrike" baseline="0" dirty="0">
            <a:solidFill>
              <a:srgbClr val="800080"/>
            </a:solidFill>
            <a:latin typeface="Calibri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3"/>
            <a:ext cx="2946401" cy="496806"/>
          </a:xfrm>
          <a:prstGeom prst="rect">
            <a:avLst/>
          </a:prstGeom>
        </p:spPr>
        <p:txBody>
          <a:bodyPr vert="horz" lIns="92594" tIns="46295" rIns="92594" bIns="46295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1" y="13"/>
            <a:ext cx="2946401" cy="496806"/>
          </a:xfrm>
          <a:prstGeom prst="rect">
            <a:avLst/>
          </a:prstGeom>
        </p:spPr>
        <p:txBody>
          <a:bodyPr vert="horz" lIns="92594" tIns="46295" rIns="92594" bIns="46295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E92BCE1-D047-434E-AE8A-34A1B0871F83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251"/>
            <a:ext cx="2946401" cy="496806"/>
          </a:xfrm>
          <a:prstGeom prst="rect">
            <a:avLst/>
          </a:prstGeom>
        </p:spPr>
        <p:txBody>
          <a:bodyPr vert="horz" lIns="92594" tIns="46295" rIns="92594" bIns="46295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1" y="9428251"/>
            <a:ext cx="2946401" cy="496806"/>
          </a:xfrm>
          <a:prstGeom prst="rect">
            <a:avLst/>
          </a:prstGeom>
        </p:spPr>
        <p:txBody>
          <a:bodyPr vert="horz" lIns="92594" tIns="46295" rIns="92594" bIns="46295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C4FD5E6-E432-4B6D-AF35-EA9AAA762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2763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2" y="13"/>
            <a:ext cx="2944813" cy="496806"/>
          </a:xfrm>
          <a:prstGeom prst="rect">
            <a:avLst/>
          </a:prstGeom>
        </p:spPr>
        <p:txBody>
          <a:bodyPr vert="horz" lIns="93316" tIns="46657" rIns="93316" bIns="466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93" y="13"/>
            <a:ext cx="2944813" cy="496806"/>
          </a:xfrm>
          <a:prstGeom prst="rect">
            <a:avLst/>
          </a:prstGeom>
        </p:spPr>
        <p:txBody>
          <a:bodyPr vert="horz" lIns="93316" tIns="46657" rIns="93316" bIns="466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ADB170-E944-4BEC-9421-2E810EBD87A4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3977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6" tIns="46657" rIns="93316" bIns="4665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65" y="4714133"/>
            <a:ext cx="5438775" cy="4468096"/>
          </a:xfrm>
          <a:prstGeom prst="rect">
            <a:avLst/>
          </a:prstGeom>
        </p:spPr>
        <p:txBody>
          <a:bodyPr vert="horz" lIns="93316" tIns="46657" rIns="93316" bIns="4665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2" y="9428251"/>
            <a:ext cx="2944813" cy="496806"/>
          </a:xfrm>
          <a:prstGeom prst="rect">
            <a:avLst/>
          </a:prstGeom>
        </p:spPr>
        <p:txBody>
          <a:bodyPr vert="horz" lIns="93316" tIns="46657" rIns="93316" bIns="466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93" y="9428251"/>
            <a:ext cx="2944813" cy="496806"/>
          </a:xfrm>
          <a:prstGeom prst="rect">
            <a:avLst/>
          </a:prstGeom>
        </p:spPr>
        <p:txBody>
          <a:bodyPr vert="horz" lIns="93316" tIns="46657" rIns="93316" bIns="466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65034E-8202-4810-A52B-758A6B41B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5021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5034E-8202-4810-A52B-758A6B41BB39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57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9D65D2-AF96-4C78-AEDA-9DFF17FCB99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02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9D65D2-AF96-4C78-AEDA-9DFF17FCB99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02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696D6E-358A-423C-BF22-72FDEB417798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601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>
                <a:solidFill>
                  <a:prstClr val="black"/>
                </a:solidFill>
                <a:latin typeface="TimesET" pitchFamily="2" charset="0"/>
              </a:rPr>
              <a:t>Возврат налога из бюджета в связи с предоставлением физическим лицам имущественных и социальных налоговых вычетов. Так, за 2014 год возвраты составили </a:t>
            </a:r>
            <a:r>
              <a:rPr lang="en-US" dirty="0">
                <a:solidFill>
                  <a:prstClr val="black"/>
                </a:solidFill>
                <a:latin typeface="TimesET" pitchFamily="2" charset="0"/>
              </a:rPr>
              <a:t>1029,1 </a:t>
            </a:r>
            <a:r>
              <a:rPr lang="ru-RU" dirty="0">
                <a:solidFill>
                  <a:prstClr val="black"/>
                </a:solidFill>
                <a:latin typeface="TimesET" pitchFamily="2" charset="0"/>
              </a:rPr>
              <a:t>млн. рублей, темп роста к уровню 2013 года 129,3% - самый высокий показатель по ПФО. На 1 июля 2015 года возвраты составили </a:t>
            </a:r>
            <a:r>
              <a:rPr lang="en-US" dirty="0">
                <a:solidFill>
                  <a:prstClr val="black"/>
                </a:solidFill>
                <a:latin typeface="TimesET" pitchFamily="2" charset="0"/>
              </a:rPr>
              <a:t>853,9 </a:t>
            </a:r>
            <a:r>
              <a:rPr lang="ru-RU" dirty="0">
                <a:solidFill>
                  <a:prstClr val="black"/>
                </a:solidFill>
                <a:latin typeface="TimesET" pitchFamily="2" charset="0"/>
              </a:rPr>
              <a:t>млн. рублей, темп роста к аналогичному периоду 2014 года (</a:t>
            </a:r>
            <a:r>
              <a:rPr lang="en-US" dirty="0">
                <a:solidFill>
                  <a:prstClr val="black"/>
                </a:solidFill>
                <a:latin typeface="TimesET" pitchFamily="2" charset="0"/>
              </a:rPr>
              <a:t>656,9 </a:t>
            </a:r>
            <a:r>
              <a:rPr lang="ru-RU" dirty="0">
                <a:solidFill>
                  <a:prstClr val="black"/>
                </a:solidFill>
                <a:latin typeface="TimesET" pitchFamily="2" charset="0"/>
              </a:rPr>
              <a:t>млн. рублей) – </a:t>
            </a:r>
            <a:r>
              <a:rPr lang="en-US" dirty="0">
                <a:solidFill>
                  <a:prstClr val="black"/>
                </a:solidFill>
                <a:latin typeface="TimesET" pitchFamily="2" charset="0"/>
              </a:rPr>
              <a:t>130,0</a:t>
            </a:r>
            <a:r>
              <a:rPr lang="ru-RU" dirty="0">
                <a:solidFill>
                  <a:prstClr val="black"/>
                </a:solidFill>
                <a:latin typeface="TimesET" pitchFamily="2" charset="0"/>
              </a:rPr>
              <a:t>% </a:t>
            </a: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1B3155-735C-490E-B44F-4F351DBDB67D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78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1B3155-735C-490E-B44F-4F351DBDB67D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410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9D65D2-AF96-4C78-AEDA-9DFF17FCB99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02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9D65D2-AF96-4C78-AEDA-9DFF17FCB99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02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9D65D2-AF96-4C78-AEDA-9DFF17FCB99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02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9D65D2-AF96-4C78-AEDA-9DFF17FCB99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0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A58E1-66C4-4F48-BFD9-86E397011C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297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C5E7D-78E9-4FE7-93B4-8BAB9F99C5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53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B32-68AE-49B9-955B-4274044F9F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06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C731F-7F52-40DC-AF5D-CBDE02818B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3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0878-F4A4-451E-9303-BB79F9C40E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58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CCEDE-EA38-4DFE-BD2A-45A3C897A6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17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5B79-786B-4F1F-9910-0C55024CE7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51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99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ru-RU" altLang="ru-RU" smtClean="0"/>
              <a:t>       </a:t>
            </a:r>
            <a:endParaRPr lang="ru-RU" altLang="ru-RU" sz="2400" smtClean="0">
              <a:solidFill>
                <a:schemeClr val="bg1"/>
              </a:solidFill>
            </a:endParaRPr>
          </a:p>
        </p:txBody>
      </p:sp>
      <p:pic>
        <p:nvPicPr>
          <p:cNvPr id="4" name="Picture 5" descr="gerb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4688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704856" cy="980728"/>
          </a:xfrm>
        </p:spPr>
        <p:txBody>
          <a:bodyPr/>
          <a:lstStyle>
            <a:lvl1pPr algn="ctr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4FBE4-DC40-4A96-AB83-42E61AAB20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72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A0A1B-5D5B-4950-9927-989229AB51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36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0AAD-D0A0-427E-BFD9-AA842AF795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84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87422-737D-42C0-BA43-86334F6E94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79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306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56350"/>
            <a:ext cx="3025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64163" y="6356350"/>
            <a:ext cx="1054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97B3CE-7695-4364-ABD3-9FB642265A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83" r:id="rId6"/>
    <p:sldLayoutId id="2147484278" r:id="rId7"/>
    <p:sldLayoutId id="2147484279" r:id="rId8"/>
    <p:sldLayoutId id="2147484280" r:id="rId9"/>
    <p:sldLayoutId id="2147484281" r:id="rId10"/>
    <p:sldLayoutId id="2147484282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chart" Target="../charts/chart8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3076" name="Picture 4" descr="Рисунок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69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38150" y="4306163"/>
            <a:ext cx="5976937" cy="3097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8150" y="468313"/>
            <a:ext cx="6662738" cy="3097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800" b="1" dirty="0" smtClean="0"/>
              <a:t>Отчет </a:t>
            </a:r>
            <a:r>
              <a:rPr lang="ru-RU" sz="2800" b="1" dirty="0" smtClean="0"/>
              <a:t>об исполнении  республиканского бюджета </a:t>
            </a:r>
          </a:p>
          <a:p>
            <a:pPr>
              <a:defRPr/>
            </a:pPr>
            <a:r>
              <a:rPr lang="ru-RU" sz="2800" b="1" dirty="0" smtClean="0"/>
              <a:t>Чувашской Республики </a:t>
            </a:r>
          </a:p>
          <a:p>
            <a:pPr>
              <a:defRPr/>
            </a:pPr>
            <a:r>
              <a:rPr lang="ru-RU" sz="2800" b="1" dirty="0" smtClean="0"/>
              <a:t>за </a:t>
            </a:r>
            <a:r>
              <a:rPr lang="en-US" sz="2800" b="1" dirty="0" smtClean="0"/>
              <a:t>I</a:t>
            </a:r>
            <a:r>
              <a:rPr lang="ru-RU" sz="2800" b="1" dirty="0" smtClean="0"/>
              <a:t> полугодие 2015 года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5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r>
              <a:rPr lang="ru-RU" sz="1800" b="1" dirty="0" smtClean="0"/>
              <a:t>Исполнение кассового плана за 1 полугодие </a:t>
            </a:r>
            <a:r>
              <a:rPr lang="ru-RU" sz="1800" b="1" dirty="0"/>
              <a:t>2015 </a:t>
            </a:r>
            <a:r>
              <a:rPr lang="ru-RU" sz="1800" b="1" dirty="0" smtClean="0"/>
              <a:t>года, %</a:t>
            </a:r>
            <a:endParaRPr lang="ru-RU" altLang="ru-RU" sz="1800" dirty="0" smtClean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476531" y="6492875"/>
            <a:ext cx="65822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893489"/>
              </p:ext>
            </p:extLst>
          </p:nvPr>
        </p:nvGraphicFramePr>
        <p:xfrm>
          <a:off x="107504" y="1052736"/>
          <a:ext cx="8928992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73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5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r>
              <a:rPr lang="ru-RU" sz="1800" b="1" dirty="0"/>
              <a:t>Сведения об использовании собственных средств республиканского бюджета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Чувашской Республики </a:t>
            </a:r>
            <a:r>
              <a:rPr lang="ru-RU" sz="1800" b="1" dirty="0" smtClean="0"/>
              <a:t>по состоянию на 1 июля </a:t>
            </a:r>
            <a:r>
              <a:rPr lang="ru-RU" sz="1800" b="1" dirty="0"/>
              <a:t>2015 </a:t>
            </a:r>
            <a:r>
              <a:rPr lang="ru-RU" sz="1800" b="1" dirty="0" smtClean="0"/>
              <a:t>года, %</a:t>
            </a:r>
            <a:endParaRPr lang="ru-RU" altLang="ru-RU" sz="1800" dirty="0" smtClean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476531" y="6492875"/>
            <a:ext cx="65822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25305"/>
              </p:ext>
            </p:extLst>
          </p:nvPr>
        </p:nvGraphicFramePr>
        <p:xfrm>
          <a:off x="0" y="1052736"/>
          <a:ext cx="9036496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62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5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r>
              <a:rPr lang="ru-RU" sz="1800" b="1" dirty="0"/>
              <a:t>Сведения об использовании федеральных средств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по </a:t>
            </a:r>
            <a:r>
              <a:rPr lang="ru-RU" sz="1800" b="1" dirty="0"/>
              <a:t>состоянию на </a:t>
            </a:r>
            <a:r>
              <a:rPr lang="ru-RU" sz="1800" b="1" dirty="0" smtClean="0"/>
              <a:t>1 июля </a:t>
            </a:r>
            <a:r>
              <a:rPr lang="ru-RU" sz="1800" b="1" dirty="0"/>
              <a:t>2015 </a:t>
            </a:r>
            <a:r>
              <a:rPr lang="ru-RU" sz="1800" b="1" dirty="0" smtClean="0"/>
              <a:t>года, %</a:t>
            </a:r>
            <a:endParaRPr lang="ru-RU" altLang="ru-RU" sz="1800" dirty="0" smtClean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476531" y="6492875"/>
            <a:ext cx="65822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372668"/>
              </p:ext>
            </p:extLst>
          </p:nvPr>
        </p:nvGraphicFramePr>
        <p:xfrm>
          <a:off x="107504" y="1052736"/>
          <a:ext cx="892899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465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единительная линия 21"/>
          <p:cNvCxnSpPr/>
          <p:nvPr/>
        </p:nvCxnSpPr>
        <p:spPr>
          <a:xfrm>
            <a:off x="8316416" y="1848691"/>
            <a:ext cx="0" cy="4100589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48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770060"/>
              </p:ext>
            </p:extLst>
          </p:nvPr>
        </p:nvGraphicFramePr>
        <p:xfrm>
          <a:off x="323528" y="1701006"/>
          <a:ext cx="3817352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8" name="Заголовок 15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solidFill>
                  <a:schemeClr val="bg1"/>
                </a:solidFill>
                <a:latin typeface="TimesET" pitchFamily="2" charset="0"/>
                <a:cs typeface="Arial" charset="0"/>
              </a:rPr>
              <a:t>Основные параметры исполнения </a:t>
            </a:r>
            <a:br>
              <a:rPr lang="ru-RU" altLang="ru-RU" sz="1800" b="1" dirty="0" smtClean="0">
                <a:solidFill>
                  <a:schemeClr val="bg1"/>
                </a:solidFill>
                <a:latin typeface="TimesET" pitchFamily="2" charset="0"/>
                <a:cs typeface="Arial" charset="0"/>
              </a:rPr>
            </a:br>
            <a:r>
              <a:rPr lang="ru-RU" altLang="ru-RU" sz="1800" b="1" dirty="0" smtClean="0">
                <a:solidFill>
                  <a:schemeClr val="bg1"/>
                </a:solidFill>
                <a:latin typeface="TimesET" pitchFamily="2" charset="0"/>
                <a:cs typeface="Arial" charset="0"/>
              </a:rPr>
              <a:t>республиканского бюджетов Чувашской Республики на 1 ию</a:t>
            </a:r>
            <a:r>
              <a:rPr lang="ru-RU" altLang="ru-RU" sz="1800" b="1" dirty="0">
                <a:solidFill>
                  <a:schemeClr val="bg1"/>
                </a:solidFill>
                <a:latin typeface="TimesET" pitchFamily="2" charset="0"/>
                <a:cs typeface="Arial" charset="0"/>
              </a:rPr>
              <a:t>л</a:t>
            </a:r>
            <a:r>
              <a:rPr lang="ru-RU" altLang="ru-RU" sz="1800" b="1" dirty="0" smtClean="0">
                <a:solidFill>
                  <a:schemeClr val="bg1"/>
                </a:solidFill>
                <a:latin typeface="TimesET" pitchFamily="2" charset="0"/>
                <a:cs typeface="Arial" charset="0"/>
              </a:rPr>
              <a:t>я 2015 года</a:t>
            </a:r>
            <a:endParaRPr lang="ru-RU" altLang="ru-RU" sz="1800" dirty="0" smtClean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7831096" y="1052736"/>
            <a:ext cx="1295400" cy="2159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b="1" dirty="0" smtClean="0">
                <a:latin typeface="TimesET" pitchFamily="2" charset="0"/>
              </a:rPr>
              <a:t>млн</a:t>
            </a:r>
            <a:r>
              <a:rPr lang="ru-RU" altLang="ru-RU" sz="1300" b="1" dirty="0">
                <a:latin typeface="TimesET" pitchFamily="2" charset="0"/>
              </a:rPr>
              <a:t>. </a:t>
            </a:r>
            <a:r>
              <a:rPr lang="ru-RU" altLang="ru-RU" sz="1300" b="1" dirty="0" smtClean="0">
                <a:latin typeface="TimesET" pitchFamily="2" charset="0"/>
              </a:rPr>
              <a:t>рублей</a:t>
            </a:r>
            <a:endParaRPr lang="ru-RU" altLang="ru-RU" sz="1300" b="1" dirty="0">
              <a:latin typeface="TimesET" pitchFamily="2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72902" y="1124744"/>
            <a:ext cx="2736304" cy="576262"/>
          </a:xfrm>
          <a:prstGeom prst="roundRect">
            <a:avLst/>
          </a:prstGeom>
          <a:solidFill>
            <a:srgbClr val="FFFF99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800" b="1" dirty="0" smtClean="0">
                <a:solidFill>
                  <a:srgbClr val="7030A0"/>
                </a:solidFill>
              </a:rPr>
              <a:t>Республиканский</a:t>
            </a:r>
          </a:p>
          <a:p>
            <a:pPr algn="ctr">
              <a:defRPr/>
            </a:pPr>
            <a:r>
              <a:rPr lang="ru-RU" sz="1800" b="1" dirty="0" smtClean="0">
                <a:solidFill>
                  <a:srgbClr val="7030A0"/>
                </a:solidFill>
              </a:rPr>
              <a:t>бюджет</a:t>
            </a:r>
            <a:endParaRPr lang="ru-RU" sz="18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897238" y="1730217"/>
            <a:ext cx="0" cy="356790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788718" y="1786003"/>
            <a:ext cx="1067143" cy="584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788718" y="2394851"/>
            <a:ext cx="108012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788718" y="3118894"/>
            <a:ext cx="108012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788718" y="3839684"/>
            <a:ext cx="108012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788718" y="4563384"/>
            <a:ext cx="108012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1"/>
          <p:cNvSpPr txBox="1">
            <a:spLocks noChangeArrowheads="1"/>
          </p:cNvSpPr>
          <p:nvPr/>
        </p:nvSpPr>
        <p:spPr bwMode="auto">
          <a:xfrm>
            <a:off x="4041251" y="1342231"/>
            <a:ext cx="92481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 smtClean="0">
                <a:latin typeface="TimesET" pitchFamily="2" charset="0"/>
              </a:rPr>
              <a:t>в % </a:t>
            </a:r>
            <a:r>
              <a:rPr lang="ru-RU" altLang="ru-RU" sz="1100" b="1" dirty="0">
                <a:latin typeface="TimesET" pitchFamily="2" charset="0"/>
              </a:rPr>
              <a:t>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 smtClean="0">
                <a:latin typeface="TimesET" pitchFamily="2" charset="0"/>
              </a:rPr>
              <a:t>2014 </a:t>
            </a:r>
            <a:r>
              <a:rPr lang="ru-RU" altLang="ru-RU" sz="1100" b="1" dirty="0">
                <a:latin typeface="TimesET" pitchFamily="2" charset="0"/>
              </a:rPr>
              <a:t>году</a:t>
            </a:r>
          </a:p>
        </p:txBody>
      </p:sp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3929713" y="1901299"/>
            <a:ext cx="9937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70C0"/>
                </a:solidFill>
                <a:latin typeface="TimesET" pitchFamily="2" charset="0"/>
              </a:rPr>
              <a:t>98,9%</a:t>
            </a:r>
            <a:endParaRPr lang="ru-RU" altLang="ru-RU" sz="1600" b="1" dirty="0">
              <a:solidFill>
                <a:srgbClr val="0070C0"/>
              </a:solidFill>
              <a:latin typeface="TimesET" pitchFamily="2" charset="0"/>
            </a:endParaRPr>
          </a:p>
        </p:txBody>
      </p:sp>
      <p:sp>
        <p:nvSpPr>
          <p:cNvPr id="40" name="TextBox 1"/>
          <p:cNvSpPr txBox="1">
            <a:spLocks noChangeArrowheads="1"/>
          </p:cNvSpPr>
          <p:nvPr/>
        </p:nvSpPr>
        <p:spPr bwMode="auto">
          <a:xfrm>
            <a:off x="3929712" y="2629856"/>
            <a:ext cx="993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70C0"/>
                </a:solidFill>
                <a:latin typeface="TimesET" pitchFamily="2" charset="0"/>
              </a:rPr>
              <a:t>105,2%</a:t>
            </a:r>
            <a:endParaRPr lang="ru-RU" altLang="ru-RU" sz="1600" b="1" dirty="0">
              <a:solidFill>
                <a:srgbClr val="0070C0"/>
              </a:solidFill>
              <a:latin typeface="TimesET" pitchFamily="2" charset="0"/>
            </a:endParaRPr>
          </a:p>
        </p:txBody>
      </p:sp>
      <p:sp>
        <p:nvSpPr>
          <p:cNvPr id="41" name="TextBox 1"/>
          <p:cNvSpPr txBox="1">
            <a:spLocks noChangeArrowheads="1"/>
          </p:cNvSpPr>
          <p:nvPr/>
        </p:nvSpPr>
        <p:spPr bwMode="auto">
          <a:xfrm>
            <a:off x="3934095" y="3326086"/>
            <a:ext cx="921766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70C0"/>
                </a:solidFill>
                <a:latin typeface="TimesET" pitchFamily="2" charset="0"/>
              </a:rPr>
              <a:t>91,1%</a:t>
            </a:r>
            <a:endParaRPr lang="ru-RU" altLang="ru-RU" sz="1600" b="1" dirty="0">
              <a:solidFill>
                <a:srgbClr val="0070C0"/>
              </a:solidFill>
              <a:latin typeface="TimesET" pitchFamily="2" charset="0"/>
            </a:endParaRP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3878612" y="4051650"/>
            <a:ext cx="9937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latin typeface="TimesET" pitchFamily="2" charset="0"/>
              </a:rPr>
              <a:t>100,7%</a:t>
            </a:r>
            <a:endParaRPr lang="ru-RU" altLang="ru-RU" sz="1600" b="1" dirty="0">
              <a:solidFill>
                <a:srgbClr val="FF0000"/>
              </a:solidFill>
              <a:latin typeface="TimesET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491286" y="6522528"/>
            <a:ext cx="65822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39552" y="4796990"/>
            <a:ext cx="1127465" cy="288194"/>
          </a:xfrm>
          <a:prstGeom prst="roundRect">
            <a:avLst/>
          </a:prstGeom>
          <a:solidFill>
            <a:srgbClr val="CCFF6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ET" pitchFamily="2" charset="0"/>
              </a:rPr>
              <a:t>Дефицит</a:t>
            </a:r>
            <a:endParaRPr lang="ru-RU" sz="1200" b="1" dirty="0">
              <a:solidFill>
                <a:schemeClr val="tx1"/>
              </a:solidFill>
              <a:latin typeface="TimesET" pitchFamily="2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921094" y="4808185"/>
            <a:ext cx="6399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TimesET" pitchFamily="2" charset="0"/>
              </a:rPr>
              <a:t>-283,6</a:t>
            </a:r>
            <a:endParaRPr lang="ru-RU" sz="1200" b="1" dirty="0">
              <a:latin typeface="TimesET" pitchFamily="2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909409" y="5397660"/>
            <a:ext cx="2627789" cy="73140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prstClr val="black"/>
                </a:solidFill>
              </a:rPr>
              <a:t>Плановый дефицит</a:t>
            </a:r>
          </a:p>
          <a:p>
            <a:pPr algn="ctr"/>
            <a:r>
              <a:rPr lang="ru-RU" sz="1400" b="1" dirty="0" smtClean="0">
                <a:solidFill>
                  <a:prstClr val="black"/>
                </a:solidFill>
              </a:rPr>
              <a:t>республиканского </a:t>
            </a:r>
            <a:r>
              <a:rPr lang="ru-RU" sz="1400" b="1" dirty="0">
                <a:solidFill>
                  <a:prstClr val="black"/>
                </a:solidFill>
              </a:rPr>
              <a:t>бюджета</a:t>
            </a:r>
          </a:p>
          <a:p>
            <a:pPr algn="ctr"/>
            <a:r>
              <a:rPr lang="ru-RU" sz="1600" b="1" u="sng" dirty="0" smtClean="0">
                <a:solidFill>
                  <a:srgbClr val="7030A0"/>
                </a:solidFill>
              </a:rPr>
              <a:t>4053,7 млн. рублей</a:t>
            </a:r>
            <a:endParaRPr lang="ru-RU" sz="1600" b="1" u="sng" dirty="0">
              <a:solidFill>
                <a:srgbClr val="7030A0"/>
              </a:solidFill>
            </a:endParaRPr>
          </a:p>
        </p:txBody>
      </p:sp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1848140042"/>
              </p:ext>
            </p:extLst>
          </p:nvPr>
        </p:nvGraphicFramePr>
        <p:xfrm>
          <a:off x="4975972" y="1342701"/>
          <a:ext cx="40704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9118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280920" cy="980728"/>
          </a:xfrm>
        </p:spPr>
        <p:txBody>
          <a:bodyPr/>
          <a:lstStyle/>
          <a:p>
            <a:r>
              <a:rPr lang="ru-RU" sz="2000" b="1" dirty="0" smtClean="0">
                <a:latin typeface="TimesET" pitchFamily="2" charset="0"/>
              </a:rPr>
              <a:t>Исполнение республиканского бюджета на 1 ию</a:t>
            </a:r>
            <a:r>
              <a:rPr lang="ru-RU" sz="2000" b="1" dirty="0">
                <a:latin typeface="TimesET" pitchFamily="2" charset="0"/>
              </a:rPr>
              <a:t>л</a:t>
            </a:r>
            <a:r>
              <a:rPr lang="ru-RU" sz="2000" b="1" dirty="0" smtClean="0">
                <a:latin typeface="TimesET" pitchFamily="2" charset="0"/>
              </a:rPr>
              <a:t>я 2015 года в </a:t>
            </a:r>
            <a:r>
              <a:rPr lang="ru-RU" sz="2000" b="1" dirty="0">
                <a:latin typeface="TimesET" pitchFamily="2" charset="0"/>
              </a:rPr>
              <a:t>сравнении с аналогичным периодом 2014 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154950"/>
              </p:ext>
            </p:extLst>
          </p:nvPr>
        </p:nvGraphicFramePr>
        <p:xfrm>
          <a:off x="0" y="1052513"/>
          <a:ext cx="9144000" cy="580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8334645" y="764704"/>
            <a:ext cx="795830" cy="2225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 smtClean="0">
                <a:solidFill>
                  <a:schemeClr val="bg1"/>
                </a:solidFill>
                <a:latin typeface="TimesET" pitchFamily="2" charset="0"/>
              </a:rPr>
              <a:t>млн</a:t>
            </a:r>
            <a:r>
              <a:rPr lang="ru-RU" altLang="ru-RU" sz="1000" b="1" dirty="0">
                <a:solidFill>
                  <a:schemeClr val="bg1"/>
                </a:solidFill>
                <a:latin typeface="TimesET" pitchFamily="2" charset="0"/>
              </a:rPr>
              <a:t>. </a:t>
            </a:r>
            <a:r>
              <a:rPr lang="ru-RU" altLang="ru-RU" sz="1000" b="1" dirty="0" smtClean="0">
                <a:solidFill>
                  <a:schemeClr val="bg1"/>
                </a:solidFill>
                <a:latin typeface="TimesET" pitchFamily="2" charset="0"/>
              </a:rPr>
              <a:t>рублей</a:t>
            </a:r>
            <a:endParaRPr lang="ru-RU" altLang="ru-RU" sz="1000" b="1" dirty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6" name="Номер слайда 2"/>
          <p:cNvSpPr txBox="1">
            <a:spLocks/>
          </p:cNvSpPr>
          <p:nvPr/>
        </p:nvSpPr>
        <p:spPr>
          <a:xfrm>
            <a:off x="8076375" y="6492875"/>
            <a:ext cx="1054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400" kern="1200" baseline="0">
                <a:solidFill>
                  <a:srgbClr val="A0320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5134FBE4-DC40-4A96-AB83-42E61AAB2036}" type="slidenum">
              <a:rPr lang="ru-RU" b="1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78909" y="1844862"/>
            <a:ext cx="969355" cy="30989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ysClr val="window" lastClr="FFFFFF">
                <a:alpha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105,5</a:t>
            </a:r>
            <a:r>
              <a:rPr lang="ru-RU" sz="1100" b="1" dirty="0" smtClean="0">
                <a:solidFill>
                  <a:schemeClr val="bg1"/>
                </a:solidFill>
                <a:latin typeface="TimesET" pitchFamily="2" charset="0"/>
              </a:rPr>
              <a:t>%</a:t>
            </a:r>
            <a:endParaRPr lang="ru-RU" sz="1100" b="1" dirty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05022" y="4005084"/>
            <a:ext cx="966978" cy="305542"/>
          </a:xfrm>
          <a:prstGeom prst="rect">
            <a:avLst/>
          </a:prstGeom>
          <a:solidFill>
            <a:schemeClr val="accent2"/>
          </a:solidFill>
          <a:ln w="25400" cap="flat" cmpd="sng" algn="ctr">
            <a:solidFill>
              <a:sysClr val="window" lastClr="FFFFFF">
                <a:alpha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96,5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06532" y="3499520"/>
            <a:ext cx="893460" cy="2895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ysClr val="window" lastClr="FFFFFF">
                <a:alpha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121,6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06014" y="2924973"/>
            <a:ext cx="964783" cy="304091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ysClr val="window" lastClr="FFFFFF">
                <a:alpha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113,0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78721" y="2420882"/>
            <a:ext cx="1042233" cy="305543"/>
          </a:xfrm>
          <a:prstGeom prst="rect">
            <a:avLst/>
          </a:prstGeom>
          <a:solidFill>
            <a:schemeClr val="accent2"/>
          </a:solidFill>
          <a:ln w="25400" cap="flat" cmpd="sng" algn="ctr">
            <a:solidFill>
              <a:sysClr val="window" lastClr="FFFFFF">
                <a:alpha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94,7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algn="ctr"/>
            <a:endParaRPr lang="ru-RU" sz="11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56376" y="1377031"/>
            <a:ext cx="967892" cy="308445"/>
          </a:xfrm>
          <a:prstGeom prst="rect">
            <a:avLst/>
          </a:prstGeom>
          <a:solidFill>
            <a:schemeClr val="accent2"/>
          </a:solidFill>
          <a:ln w="25400" cap="flat" cmpd="sng" algn="ctr">
            <a:solidFill>
              <a:sysClr val="window" lastClr="FFFFFF">
                <a:alpha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98,9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58631" y="4653150"/>
            <a:ext cx="964783" cy="28801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ysClr val="window" lastClr="FFFFFF">
                <a:alpha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113,4</a:t>
            </a:r>
            <a:r>
              <a:rPr lang="ru-RU" sz="1100" b="1" dirty="0" smtClean="0">
                <a:solidFill>
                  <a:schemeClr val="bg1"/>
                </a:solidFill>
                <a:latin typeface="TimesET" pitchFamily="2" charset="0"/>
              </a:rPr>
              <a:t>%</a:t>
            </a:r>
            <a:endParaRPr lang="ru-RU" sz="1100" b="1" dirty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14613" y="5157182"/>
            <a:ext cx="752917" cy="305601"/>
          </a:xfrm>
          <a:prstGeom prst="rect">
            <a:avLst/>
          </a:prstGeom>
          <a:solidFill>
            <a:schemeClr val="accent2"/>
          </a:solidFill>
          <a:ln w="25400" cap="flat" cmpd="sng" algn="ctr">
            <a:solidFill>
              <a:sysClr val="window" lastClr="FFFFFF">
                <a:alpha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99,7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1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5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r>
              <a:rPr lang="ru-RU" altLang="ru-RU" sz="1700" b="1" dirty="0" smtClean="0">
                <a:solidFill>
                  <a:schemeClr val="bg1"/>
                </a:solidFill>
                <a:latin typeface="Arial Cyr" pitchFamily="34" charset="0"/>
                <a:cs typeface="Arial Cyr" pitchFamily="34" charset="0"/>
              </a:rPr>
              <a:t>Анализ поступления </a:t>
            </a:r>
            <a:r>
              <a:rPr lang="ru-RU" altLang="ru-RU" sz="1700" b="1" dirty="0">
                <a:solidFill>
                  <a:schemeClr val="bg1"/>
                </a:solidFill>
                <a:latin typeface="Arial Cyr" pitchFamily="34" charset="0"/>
                <a:cs typeface="Arial Cyr" pitchFamily="34" charset="0"/>
              </a:rPr>
              <a:t>налога </a:t>
            </a:r>
            <a:r>
              <a:rPr lang="ru-RU" altLang="ru-RU" sz="1700" b="1" dirty="0" smtClean="0">
                <a:solidFill>
                  <a:schemeClr val="bg1"/>
                </a:solidFill>
                <a:latin typeface="Arial Cyr" pitchFamily="34" charset="0"/>
                <a:cs typeface="Arial Cyr" pitchFamily="34" charset="0"/>
              </a:rPr>
              <a:t>на доходы физических лиц </a:t>
            </a:r>
            <a:r>
              <a:rPr lang="ru-RU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в бюджет </a:t>
            </a:r>
            <a:r>
              <a:rPr lang="ru-RU" altLang="ru-RU" sz="1700" b="1" dirty="0">
                <a:solidFill>
                  <a:schemeClr val="bg1"/>
                </a:solidFill>
                <a:latin typeface="Arial" charset="0"/>
                <a:cs typeface="Arial" charset="0"/>
              </a:rPr>
              <a:t>Чувашской </a:t>
            </a:r>
            <a:r>
              <a:rPr lang="ru-RU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Республики</a:t>
            </a:r>
            <a:r>
              <a:rPr lang="en-US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на </a:t>
            </a:r>
            <a:r>
              <a:rPr lang="ru-RU" altLang="ru-RU" sz="1700" b="1" dirty="0">
                <a:solidFill>
                  <a:schemeClr val="bg1"/>
                </a:solidFill>
                <a:latin typeface="Arial" charset="0"/>
                <a:cs typeface="Arial" charset="0"/>
              </a:rPr>
              <a:t>1 </a:t>
            </a:r>
            <a:r>
              <a:rPr lang="ru-RU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июля </a:t>
            </a:r>
            <a:r>
              <a:rPr lang="ru-RU" altLang="ru-RU" sz="1700" b="1" dirty="0">
                <a:solidFill>
                  <a:schemeClr val="bg1"/>
                </a:solidFill>
                <a:latin typeface="Arial" charset="0"/>
                <a:cs typeface="Arial" charset="0"/>
              </a:rPr>
              <a:t>2015 года </a:t>
            </a:r>
            <a:endParaRPr lang="ru-RU" altLang="ru-RU" sz="17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710135"/>
              </p:ext>
            </p:extLst>
          </p:nvPr>
        </p:nvGraphicFramePr>
        <p:xfrm>
          <a:off x="4244598" y="1120140"/>
          <a:ext cx="4791898" cy="290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7659688" y="919163"/>
            <a:ext cx="1484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latin typeface="Arial" charset="0"/>
              </a:rPr>
              <a:t>млн</a:t>
            </a:r>
            <a:r>
              <a:rPr lang="ru-RU" altLang="ru-RU" sz="1400" b="1" dirty="0">
                <a:latin typeface="Arial" charset="0"/>
              </a:rPr>
              <a:t>. </a:t>
            </a:r>
            <a:r>
              <a:rPr lang="ru-RU" altLang="ru-RU" sz="1400" b="1" dirty="0" smtClean="0">
                <a:latin typeface="Arial" charset="0"/>
              </a:rPr>
              <a:t>рублей</a:t>
            </a:r>
            <a:endParaRPr lang="ru-RU" altLang="ru-RU" sz="1400" b="1" dirty="0">
              <a:latin typeface="Arial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 rot="506805">
            <a:off x="6600615" y="1888292"/>
            <a:ext cx="608013" cy="2190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ru-RU" sz="1300" b="1" dirty="0" smtClean="0">
                <a:solidFill>
                  <a:srgbClr val="C00000"/>
                </a:solidFill>
              </a:rPr>
              <a:t>-</a:t>
            </a:r>
            <a:r>
              <a:rPr lang="ru-RU" altLang="ru-RU" sz="1300" b="1" dirty="0" smtClean="0">
                <a:solidFill>
                  <a:srgbClr val="C00000"/>
                </a:solidFill>
              </a:rPr>
              <a:t>5,</a:t>
            </a:r>
            <a:r>
              <a:rPr lang="en-US" altLang="ru-RU" sz="1300" b="1" dirty="0" smtClean="0">
                <a:solidFill>
                  <a:srgbClr val="C00000"/>
                </a:solidFill>
              </a:rPr>
              <a:t>3</a:t>
            </a:r>
            <a:r>
              <a:rPr lang="ru-RU" altLang="ru-RU" sz="1300" b="1" dirty="0" smtClean="0">
                <a:solidFill>
                  <a:srgbClr val="C00000"/>
                </a:solidFill>
              </a:rPr>
              <a:t>%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6456490" y="2179371"/>
            <a:ext cx="779806" cy="1243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TextBox 1"/>
          <p:cNvSpPr txBox="1">
            <a:spLocks noChangeArrowheads="1"/>
          </p:cNvSpPr>
          <p:nvPr/>
        </p:nvSpPr>
        <p:spPr bwMode="auto">
          <a:xfrm rot="465410">
            <a:off x="6493968" y="2349904"/>
            <a:ext cx="704850" cy="3119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ru-RU" sz="1300" b="1" dirty="0" smtClean="0">
                <a:solidFill>
                  <a:srgbClr val="C00000"/>
                </a:solidFill>
              </a:rPr>
              <a:t>-179,7</a:t>
            </a:r>
            <a:endParaRPr lang="ru-RU" altLang="ru-RU" sz="1300" b="1" dirty="0" smtClean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5647" y="4921138"/>
            <a:ext cx="2226153" cy="17482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00" b="1" dirty="0" smtClean="0">
              <a:solidFill>
                <a:prstClr val="black"/>
              </a:solidFill>
              <a:latin typeface="TimesET" pitchFamily="2" charset="0"/>
            </a:endParaRPr>
          </a:p>
          <a:p>
            <a:pPr algn="just"/>
            <a:r>
              <a:rPr lang="ru-RU" sz="1500" dirty="0" smtClean="0">
                <a:solidFill>
                  <a:prstClr val="black"/>
                </a:solidFill>
                <a:latin typeface="TimesET" pitchFamily="2" charset="0"/>
              </a:rPr>
              <a:t>  Снижение уплаты налога крупными предприятиями в связи с </a:t>
            </a:r>
            <a:r>
              <a:rPr lang="ru-RU" sz="1500" dirty="0" err="1" smtClean="0">
                <a:solidFill>
                  <a:prstClr val="black"/>
                </a:solidFill>
                <a:latin typeface="TimesET" pitchFamily="2" charset="0"/>
              </a:rPr>
              <a:t>сокра-щением</a:t>
            </a:r>
            <a:r>
              <a:rPr lang="ru-RU" sz="1500" dirty="0" smtClean="0">
                <a:solidFill>
                  <a:prstClr val="black"/>
                </a:solidFill>
                <a:latin typeface="TimesET" pitchFamily="2" charset="0"/>
              </a:rPr>
              <a:t> выплат премий, диви-</a:t>
            </a:r>
            <a:r>
              <a:rPr lang="ru-RU" sz="1500" dirty="0" err="1" smtClean="0">
                <a:solidFill>
                  <a:prstClr val="black"/>
                </a:solidFill>
                <a:latin typeface="TimesET" pitchFamily="2" charset="0"/>
              </a:rPr>
              <a:t>дендов</a:t>
            </a:r>
            <a:r>
              <a:rPr lang="ru-RU" sz="1500" dirty="0" smtClean="0">
                <a:solidFill>
                  <a:prstClr val="black"/>
                </a:solidFill>
                <a:latin typeface="TimesET" pitchFamily="2" charset="0"/>
              </a:rPr>
              <a:t> и т.д.</a:t>
            </a:r>
          </a:p>
          <a:p>
            <a:pPr algn="just"/>
            <a:r>
              <a:rPr lang="ru-RU" sz="1500" dirty="0" smtClean="0">
                <a:solidFill>
                  <a:prstClr val="black"/>
                </a:solidFill>
                <a:latin typeface="TimesET" pitchFamily="2" charset="0"/>
              </a:rPr>
              <a:t>   </a:t>
            </a:r>
          </a:p>
        </p:txBody>
      </p:sp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97025"/>
              </p:ext>
            </p:extLst>
          </p:nvPr>
        </p:nvGraphicFramePr>
        <p:xfrm>
          <a:off x="0" y="1095761"/>
          <a:ext cx="4791898" cy="290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1"/>
          <p:cNvSpPr txBox="1">
            <a:spLocks noChangeArrowheads="1"/>
          </p:cNvSpPr>
          <p:nvPr/>
        </p:nvSpPr>
        <p:spPr bwMode="auto">
          <a:xfrm rot="506805">
            <a:off x="2352544" y="2069229"/>
            <a:ext cx="608013" cy="2190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ru-RU" sz="1300" b="1" dirty="0" smtClean="0">
                <a:solidFill>
                  <a:srgbClr val="C00000"/>
                </a:solidFill>
              </a:rPr>
              <a:t>-4</a:t>
            </a:r>
            <a:r>
              <a:rPr lang="ru-RU" altLang="ru-RU" sz="1300" b="1" dirty="0" smtClean="0">
                <a:solidFill>
                  <a:srgbClr val="C00000"/>
                </a:solidFill>
              </a:rPr>
              <a:t>,</a:t>
            </a:r>
            <a:r>
              <a:rPr lang="en-US" altLang="ru-RU" sz="1300" b="1" dirty="0" smtClean="0">
                <a:solidFill>
                  <a:srgbClr val="C00000"/>
                </a:solidFill>
              </a:rPr>
              <a:t>1</a:t>
            </a:r>
            <a:r>
              <a:rPr lang="ru-RU" altLang="ru-RU" sz="1300" b="1" dirty="0" smtClean="0">
                <a:solidFill>
                  <a:srgbClr val="C00000"/>
                </a:solidFill>
              </a:rPr>
              <a:t>%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2208419" y="2360308"/>
            <a:ext cx="779806" cy="1243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TextBox 1"/>
          <p:cNvSpPr txBox="1">
            <a:spLocks noChangeArrowheads="1"/>
          </p:cNvSpPr>
          <p:nvPr/>
        </p:nvSpPr>
        <p:spPr bwMode="auto">
          <a:xfrm rot="465410">
            <a:off x="2245897" y="2530841"/>
            <a:ext cx="704850" cy="3119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ru-RU" sz="1300" b="1" dirty="0" smtClean="0">
                <a:solidFill>
                  <a:srgbClr val="C00000"/>
                </a:solidFill>
              </a:rPr>
              <a:t>-197,</a:t>
            </a:r>
            <a:r>
              <a:rPr lang="ru-RU" altLang="ru-RU" sz="1300" b="1" dirty="0" smtClean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089900" y="6486797"/>
            <a:ext cx="105410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83568" y="4055338"/>
            <a:ext cx="7848872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prstClr val="black"/>
                </a:solidFill>
                <a:latin typeface="TimesET" pitchFamily="2" charset="0"/>
              </a:rPr>
              <a:t>Причины снижения поступлений НДФЛ</a:t>
            </a:r>
            <a:endParaRPr lang="ru-RU" sz="1400" dirty="0" smtClean="0">
              <a:solidFill>
                <a:prstClr val="black"/>
              </a:solidFill>
              <a:latin typeface="TimesET" pitchFamily="2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88225" y="4921138"/>
            <a:ext cx="2375863" cy="17482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500" dirty="0" smtClean="0">
                <a:solidFill>
                  <a:prstClr val="black"/>
                </a:solidFill>
                <a:latin typeface="TimesET" pitchFamily="2" charset="0"/>
              </a:rPr>
              <a:t>Возврат </a:t>
            </a:r>
            <a:r>
              <a:rPr lang="ru-RU" sz="1500" dirty="0">
                <a:solidFill>
                  <a:prstClr val="black"/>
                </a:solidFill>
                <a:latin typeface="TimesET" pitchFamily="2" charset="0"/>
              </a:rPr>
              <a:t>налога из бюджета в связи с предоставлением физическим лицам имущественных и социальных налоговых вычетов</a:t>
            </a:r>
            <a:r>
              <a:rPr lang="ru-RU" sz="1500" dirty="0" smtClean="0">
                <a:solidFill>
                  <a:prstClr val="black"/>
                </a:solidFill>
                <a:latin typeface="TimesET" pitchFamily="2" charset="0"/>
              </a:rPr>
              <a:t>.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1276861" y="4725144"/>
            <a:ext cx="648474" cy="180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3784296" y="4725144"/>
            <a:ext cx="648474" cy="180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61876" y="4815154"/>
            <a:ext cx="1304995" cy="45005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2014 год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612295" y="5682339"/>
            <a:ext cx="1404155" cy="43094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1 029,1 млн. руб.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128641" y="4815154"/>
            <a:ext cx="1403799" cy="45005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 полугодие 2015 год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724128" y="5392618"/>
            <a:ext cx="2808311" cy="268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500" b="1" dirty="0" smtClean="0"/>
              <a:t>возвращено</a:t>
            </a:r>
            <a:endParaRPr lang="ru-RU" sz="1500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236296" y="5682339"/>
            <a:ext cx="1404155" cy="43094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853,9 млн. руб.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556379" y="6161215"/>
            <a:ext cx="1515988" cy="555551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129,3% к 2013 г.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7221421" y="6161216"/>
            <a:ext cx="1512168" cy="5555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130% к</a:t>
            </a:r>
          </a:p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 1 пол.2014 г</a:t>
            </a:r>
            <a:endParaRPr lang="ru-RU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2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5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r>
              <a:rPr lang="ru-RU" altLang="ru-RU" sz="1700" b="1" dirty="0" smtClean="0">
                <a:solidFill>
                  <a:schemeClr val="bg1"/>
                </a:solidFill>
                <a:latin typeface="Arial Cyr" pitchFamily="34" charset="0"/>
                <a:cs typeface="Arial Cyr" pitchFamily="34" charset="0"/>
              </a:rPr>
              <a:t>Анализ поступления </a:t>
            </a:r>
            <a:r>
              <a:rPr lang="ru-RU" altLang="ru-RU" sz="1700" b="1" dirty="0">
                <a:solidFill>
                  <a:schemeClr val="bg1"/>
                </a:solidFill>
                <a:latin typeface="Arial Cyr" pitchFamily="34" charset="0"/>
                <a:cs typeface="Arial Cyr" pitchFamily="34" charset="0"/>
              </a:rPr>
              <a:t>налога на </a:t>
            </a:r>
            <a:r>
              <a:rPr lang="ru-RU" altLang="ru-RU" sz="1700" b="1" dirty="0" smtClean="0">
                <a:solidFill>
                  <a:schemeClr val="bg1"/>
                </a:solidFill>
                <a:latin typeface="Arial Cyr" pitchFamily="34" charset="0"/>
                <a:cs typeface="Arial Cyr" pitchFamily="34" charset="0"/>
              </a:rPr>
              <a:t>прибыль организаций </a:t>
            </a:r>
            <a:r>
              <a:rPr lang="ru-RU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в республиканский бюджет </a:t>
            </a:r>
            <a:r>
              <a:rPr lang="ru-RU" altLang="ru-RU" sz="1700" b="1" dirty="0">
                <a:solidFill>
                  <a:schemeClr val="bg1"/>
                </a:solidFill>
                <a:latin typeface="Arial" charset="0"/>
                <a:cs typeface="Arial" charset="0"/>
              </a:rPr>
              <a:t>Чувашской </a:t>
            </a:r>
            <a:r>
              <a:rPr lang="ru-RU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Республики на </a:t>
            </a:r>
            <a:r>
              <a:rPr lang="ru-RU" altLang="ru-RU" sz="1700" b="1" dirty="0">
                <a:solidFill>
                  <a:schemeClr val="bg1"/>
                </a:solidFill>
                <a:latin typeface="Arial" charset="0"/>
                <a:cs typeface="Arial" charset="0"/>
              </a:rPr>
              <a:t>1 </a:t>
            </a:r>
            <a:r>
              <a:rPr lang="ru-RU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ию</a:t>
            </a:r>
            <a:r>
              <a:rPr lang="ru-RU" altLang="ru-RU" sz="1700" b="1" dirty="0">
                <a:solidFill>
                  <a:schemeClr val="bg1"/>
                </a:solidFill>
                <a:latin typeface="Arial" charset="0"/>
                <a:cs typeface="Arial" charset="0"/>
              </a:rPr>
              <a:t>л</a:t>
            </a:r>
            <a:r>
              <a:rPr lang="ru-RU" altLang="ru-RU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я </a:t>
            </a:r>
            <a:r>
              <a:rPr lang="ru-RU" altLang="ru-RU" sz="1700" b="1" dirty="0">
                <a:solidFill>
                  <a:schemeClr val="bg1"/>
                </a:solidFill>
                <a:latin typeface="Arial" charset="0"/>
                <a:cs typeface="Arial" charset="0"/>
              </a:rPr>
              <a:t>2015 года </a:t>
            </a:r>
            <a:endParaRPr lang="ru-RU" altLang="ru-RU" sz="1700" dirty="0" smtClean="0">
              <a:solidFill>
                <a:schemeClr val="bg1"/>
              </a:solidFill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7659688" y="919163"/>
            <a:ext cx="1484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latin typeface="Arial" charset="0"/>
              </a:rPr>
              <a:t>млн</a:t>
            </a:r>
            <a:r>
              <a:rPr lang="ru-RU" altLang="ru-RU" sz="1400" b="1" dirty="0">
                <a:latin typeface="Arial" charset="0"/>
              </a:rPr>
              <a:t>. </a:t>
            </a:r>
            <a:r>
              <a:rPr lang="ru-RU" altLang="ru-RU" sz="1400" b="1" dirty="0" smtClean="0">
                <a:latin typeface="Arial" charset="0"/>
              </a:rPr>
              <a:t>рублей</a:t>
            </a:r>
            <a:endParaRPr lang="ru-RU" altLang="ru-RU" sz="1400" b="1" dirty="0">
              <a:latin typeface="Arial" charset="0"/>
            </a:endParaRPr>
          </a:p>
        </p:txBody>
      </p:sp>
      <p:graphicFrame>
        <p:nvGraphicFramePr>
          <p:cNvPr id="12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114377"/>
              </p:ext>
            </p:extLst>
          </p:nvPr>
        </p:nvGraphicFramePr>
        <p:xfrm>
          <a:off x="323528" y="620688"/>
          <a:ext cx="443185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"/>
          <p:cNvSpPr txBox="1">
            <a:spLocks noChangeArrowheads="1"/>
          </p:cNvSpPr>
          <p:nvPr/>
        </p:nvSpPr>
        <p:spPr bwMode="auto">
          <a:xfrm rot="21141716">
            <a:off x="2365370" y="2881419"/>
            <a:ext cx="733334" cy="18885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>
                <a:solidFill>
                  <a:srgbClr val="C00000"/>
                </a:solidFill>
              </a:rPr>
              <a:t>1</a:t>
            </a:r>
            <a:r>
              <a:rPr lang="ru-RU" altLang="ru-RU" sz="1300" b="1" dirty="0" smtClean="0">
                <a:solidFill>
                  <a:srgbClr val="C00000"/>
                </a:solidFill>
              </a:rPr>
              <a:t>13,0%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rot="20209577">
            <a:off x="2359226" y="3109797"/>
            <a:ext cx="761256" cy="1974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TextBox 1"/>
          <p:cNvSpPr txBox="1">
            <a:spLocks noChangeArrowheads="1"/>
          </p:cNvSpPr>
          <p:nvPr/>
        </p:nvSpPr>
        <p:spPr bwMode="auto">
          <a:xfrm rot="21100321">
            <a:off x="2387429" y="3328058"/>
            <a:ext cx="704850" cy="3119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 smtClean="0">
                <a:solidFill>
                  <a:srgbClr val="C00000"/>
                </a:solidFill>
              </a:rPr>
              <a:t>+328,3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070566" y="6453336"/>
            <a:ext cx="105410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171160"/>
              </p:ext>
            </p:extLst>
          </p:nvPr>
        </p:nvGraphicFramePr>
        <p:xfrm>
          <a:off x="4698442" y="692696"/>
          <a:ext cx="443185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1331640" y="5445224"/>
            <a:ext cx="5986088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black"/>
                </a:solidFill>
                <a:latin typeface="TimesET" pitchFamily="2" charset="0"/>
              </a:rPr>
              <a:t>Возврат суммы налога на прибыль на </a:t>
            </a:r>
            <a:r>
              <a:rPr lang="ru-RU" sz="1800" smtClean="0">
                <a:solidFill>
                  <a:prstClr val="black"/>
                </a:solidFill>
                <a:latin typeface="TimesET" pitchFamily="2" charset="0"/>
              </a:rPr>
              <a:t>счета налогоплательщиков </a:t>
            </a:r>
            <a:r>
              <a:rPr lang="ru-RU" sz="1800" dirty="0" smtClean="0">
                <a:solidFill>
                  <a:prstClr val="black"/>
                </a:solidFill>
                <a:latin typeface="TimesET" pitchFamily="2" charset="0"/>
              </a:rPr>
              <a:t>за </a:t>
            </a:r>
            <a:r>
              <a:rPr lang="ru-RU" sz="1800" smtClean="0">
                <a:solidFill>
                  <a:prstClr val="black"/>
                </a:solidFill>
                <a:latin typeface="TimesET" pitchFamily="2" charset="0"/>
              </a:rPr>
              <a:t>январь-июль – </a:t>
            </a:r>
          </a:p>
          <a:p>
            <a:pPr algn="ctr"/>
            <a:r>
              <a:rPr lang="ru-RU" sz="1800" dirty="0" smtClean="0">
                <a:solidFill>
                  <a:prstClr val="black"/>
                </a:solidFill>
                <a:latin typeface="TimesET" pitchFamily="2" charset="0"/>
              </a:rPr>
              <a:t>590,</a:t>
            </a:r>
            <a:r>
              <a:rPr lang="en-US" sz="1800" dirty="0" smtClean="0">
                <a:solidFill>
                  <a:prstClr val="black"/>
                </a:solidFill>
                <a:latin typeface="TimesET" pitchFamily="2" charset="0"/>
              </a:rPr>
              <a:t>9</a:t>
            </a:r>
            <a:r>
              <a:rPr lang="ru-RU" sz="1800" dirty="0" smtClean="0">
                <a:solidFill>
                  <a:prstClr val="black"/>
                </a:solidFill>
                <a:latin typeface="TimesET" pitchFamily="2" charset="0"/>
              </a:rPr>
              <a:t> млн. рублей </a:t>
            </a:r>
          </a:p>
        </p:txBody>
      </p:sp>
    </p:spTree>
    <p:extLst>
      <p:ext uri="{BB962C8B-B14F-4D97-AF65-F5344CB8AC3E}">
        <p14:creationId xmlns:p14="http://schemas.microsoft.com/office/powerpoint/2010/main" val="189938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r>
              <a:rPr lang="ru-RU" altLang="ru-RU" sz="2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Поступление акцизов в республиканский бюджет</a:t>
            </a:r>
            <a:br>
              <a:rPr lang="ru-RU" altLang="ru-RU" sz="2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altLang="ru-RU" sz="2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Чувашской Республики </a:t>
            </a:r>
            <a:r>
              <a:rPr lang="ru-RU" sz="2400" b="1" dirty="0">
                <a:latin typeface="TimesET" pitchFamily="2" charset="0"/>
              </a:rPr>
              <a:t>на 1 июля 2015 года </a:t>
            </a:r>
            <a:endParaRPr lang="ru-RU" altLang="ru-RU" sz="22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5580112" y="1556792"/>
          <a:ext cx="2903984" cy="3976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489581136"/>
              </p:ext>
            </p:extLst>
          </p:nvPr>
        </p:nvGraphicFramePr>
        <p:xfrm>
          <a:off x="5148064" y="1373744"/>
          <a:ext cx="3995936" cy="5079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101" name="TextBox 13"/>
          <p:cNvSpPr txBox="1">
            <a:spLocks noChangeArrowheads="1"/>
          </p:cNvSpPr>
          <p:nvPr/>
        </p:nvSpPr>
        <p:spPr bwMode="auto">
          <a:xfrm>
            <a:off x="7659688" y="919163"/>
            <a:ext cx="1484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black"/>
                </a:solidFill>
                <a:latin typeface="Arial" charset="0"/>
              </a:rPr>
              <a:t>млн</a:t>
            </a:r>
            <a:r>
              <a:rPr lang="ru-RU" altLang="ru-RU" sz="1400" b="1" dirty="0">
                <a:solidFill>
                  <a:prstClr val="black"/>
                </a:solidFill>
                <a:latin typeface="Arial" charset="0"/>
              </a:rPr>
              <a:t>. </a:t>
            </a:r>
            <a:r>
              <a:rPr lang="ru-RU" altLang="ru-RU" sz="1400" b="1" dirty="0" smtClean="0">
                <a:solidFill>
                  <a:prstClr val="black"/>
                </a:solidFill>
                <a:latin typeface="Arial" charset="0"/>
              </a:rPr>
              <a:t>рублей</a:t>
            </a:r>
            <a:endParaRPr lang="ru-RU" altLang="ru-RU" sz="14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45046" y="3975756"/>
            <a:ext cx="2033587" cy="423862"/>
          </a:xfrm>
          <a:prstGeom prst="roundRect">
            <a:avLst/>
          </a:prstGeom>
          <a:solidFill>
            <a:srgbClr val="00B050"/>
          </a:solidFill>
          <a:ln w="28575">
            <a:solidFill>
              <a:srgbClr val="92D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prstClr val="black"/>
                </a:solidFill>
              </a:rPr>
              <a:t>акцизы на нефтепродукты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626225" y="1406104"/>
            <a:ext cx="2033588" cy="3667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chemeClr val="tx1"/>
                </a:solidFill>
              </a:rPr>
              <a:t>акцизы на алкогольную продукцию</a:t>
            </a:r>
          </a:p>
        </p:txBody>
      </p:sp>
      <p:graphicFrame>
        <p:nvGraphicFramePr>
          <p:cNvPr id="2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854606"/>
              </p:ext>
            </p:extLst>
          </p:nvPr>
        </p:nvGraphicFramePr>
        <p:xfrm>
          <a:off x="190500" y="1081088"/>
          <a:ext cx="4895850" cy="473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6157" name="TextBox 1"/>
          <p:cNvSpPr txBox="1">
            <a:spLocks noChangeArrowheads="1"/>
          </p:cNvSpPr>
          <p:nvPr/>
        </p:nvSpPr>
        <p:spPr bwMode="auto">
          <a:xfrm rot="21250031">
            <a:off x="2515124" y="1171575"/>
            <a:ext cx="938825" cy="3374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500" b="1" dirty="0" smtClean="0">
                <a:solidFill>
                  <a:srgbClr val="C00000"/>
                </a:solidFill>
              </a:rPr>
              <a:t>+</a:t>
            </a:r>
            <a:r>
              <a:rPr lang="en-US" altLang="ru-RU" sz="1500" b="1" dirty="0" smtClean="0">
                <a:solidFill>
                  <a:srgbClr val="C00000"/>
                </a:solidFill>
              </a:rPr>
              <a:t>2</a:t>
            </a:r>
            <a:r>
              <a:rPr lang="ru-RU" altLang="ru-RU" sz="1500" b="1" dirty="0" smtClean="0">
                <a:solidFill>
                  <a:srgbClr val="C00000"/>
                </a:solidFill>
              </a:rPr>
              <a:t>1</a:t>
            </a:r>
            <a:r>
              <a:rPr lang="en-US" altLang="ru-RU" sz="1500" b="1" dirty="0" smtClean="0">
                <a:solidFill>
                  <a:srgbClr val="C00000"/>
                </a:solidFill>
              </a:rPr>
              <a:t>,</a:t>
            </a:r>
            <a:r>
              <a:rPr lang="ru-RU" altLang="ru-RU" sz="1500" b="1" dirty="0" smtClean="0">
                <a:solidFill>
                  <a:srgbClr val="C00000"/>
                </a:solidFill>
              </a:rPr>
              <a:t>6%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rot="20317892">
            <a:off x="2509195" y="1665177"/>
            <a:ext cx="761256" cy="2152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159" name="TextBox 1"/>
          <p:cNvSpPr txBox="1">
            <a:spLocks noChangeArrowheads="1"/>
          </p:cNvSpPr>
          <p:nvPr/>
        </p:nvSpPr>
        <p:spPr bwMode="auto">
          <a:xfrm rot="21208636">
            <a:off x="2583930" y="1956656"/>
            <a:ext cx="838510" cy="3119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ru-RU" sz="1500" b="1" dirty="0" smtClean="0">
                <a:solidFill>
                  <a:srgbClr val="C00000"/>
                </a:solidFill>
              </a:rPr>
              <a:t>+</a:t>
            </a:r>
            <a:r>
              <a:rPr lang="ru-RU" altLang="ru-RU" sz="1500" b="1" dirty="0" smtClean="0">
                <a:solidFill>
                  <a:srgbClr val="C00000"/>
                </a:solidFill>
              </a:rPr>
              <a:t>263,9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2194" y="6008470"/>
            <a:ext cx="3816424" cy="646331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i="1" dirty="0">
                <a:solidFill>
                  <a:schemeClr val="tx1"/>
                </a:solidFill>
              </a:rPr>
              <a:t>Доля в объеме собственных доходов – </a:t>
            </a:r>
            <a:r>
              <a:rPr lang="ru-RU" b="1" i="1" dirty="0" smtClean="0">
                <a:solidFill>
                  <a:schemeClr val="tx1"/>
                </a:solidFill>
              </a:rPr>
              <a:t>1</a:t>
            </a:r>
            <a:r>
              <a:rPr lang="en-US" b="1" i="1" dirty="0" smtClean="0">
                <a:solidFill>
                  <a:schemeClr val="tx1"/>
                </a:solidFill>
              </a:rPr>
              <a:t>1</a:t>
            </a:r>
            <a:r>
              <a:rPr lang="ru-RU" b="1" i="1" dirty="0" smtClean="0">
                <a:solidFill>
                  <a:schemeClr val="tx1"/>
                </a:solidFill>
              </a:rPr>
              <a:t>,</a:t>
            </a:r>
            <a:r>
              <a:rPr lang="en-US" b="1" i="1" dirty="0" smtClean="0">
                <a:solidFill>
                  <a:schemeClr val="tx1"/>
                </a:solidFill>
              </a:rPr>
              <a:t>7</a:t>
            </a:r>
            <a:r>
              <a:rPr lang="ru-RU" b="1" i="1" dirty="0" smtClean="0">
                <a:solidFill>
                  <a:schemeClr val="tx1"/>
                </a:solidFill>
              </a:rPr>
              <a:t>%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652738" y="3085922"/>
            <a:ext cx="2033587" cy="366713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prstClr val="black"/>
                </a:solidFill>
              </a:rPr>
              <a:t>акцизы на пиво</a:t>
            </a:r>
          </a:p>
        </p:txBody>
      </p:sp>
      <p:sp>
        <p:nvSpPr>
          <p:cNvPr id="4119" name="Номер слайда 2"/>
          <p:cNvSpPr txBox="1">
            <a:spLocks/>
          </p:cNvSpPr>
          <p:nvPr/>
        </p:nvSpPr>
        <p:spPr bwMode="auto">
          <a:xfrm>
            <a:off x="8653163" y="6452395"/>
            <a:ext cx="46831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prstClr val="black"/>
                </a:solidFill>
              </a:rPr>
              <a:t>6</a:t>
            </a:r>
            <a:endParaRPr lang="en-US" altLang="ru-RU" sz="1600" b="1" dirty="0" smtClean="0">
              <a:solidFill>
                <a:prstClr val="black"/>
              </a:solidFill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594016" y="2012295"/>
            <a:ext cx="930932" cy="302955"/>
          </a:xfrm>
          <a:prstGeom prst="ellipse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ET" pitchFamily="2" charset="0"/>
              </a:rPr>
              <a:t>1</a:t>
            </a:r>
            <a:r>
              <a:rPr lang="ru-RU" sz="1400" b="1" dirty="0" smtClean="0">
                <a:solidFill>
                  <a:prstClr val="black"/>
                </a:solidFill>
                <a:latin typeface="TimesET" pitchFamily="2" charset="0"/>
              </a:rPr>
              <a:t> </a:t>
            </a:r>
            <a:r>
              <a:rPr lang="en-US" sz="1400" b="1" dirty="0" smtClean="0">
                <a:solidFill>
                  <a:prstClr val="black"/>
                </a:solidFill>
                <a:latin typeface="TimesET" pitchFamily="2" charset="0"/>
              </a:rPr>
              <a:t>2</a:t>
            </a:r>
            <a:r>
              <a:rPr lang="ru-RU" sz="1400" b="1" dirty="0" smtClean="0">
                <a:solidFill>
                  <a:prstClr val="black"/>
                </a:solidFill>
                <a:latin typeface="TimesET" pitchFamily="2" charset="0"/>
              </a:rPr>
              <a:t>21,7</a:t>
            </a:r>
            <a:endParaRPr lang="ru-RU" sz="1400" b="1" dirty="0">
              <a:solidFill>
                <a:prstClr val="black"/>
              </a:solidFill>
              <a:latin typeface="TimesET" pitchFamily="2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3477686" y="1533889"/>
            <a:ext cx="930932" cy="302955"/>
          </a:xfrm>
          <a:prstGeom prst="ellipse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ET" pitchFamily="2" charset="0"/>
              </a:rPr>
              <a:t>1</a:t>
            </a:r>
            <a:r>
              <a:rPr lang="ru-RU" sz="1400" b="1" dirty="0" smtClean="0">
                <a:solidFill>
                  <a:prstClr val="black"/>
                </a:solidFill>
                <a:latin typeface="TimesET" pitchFamily="2" charset="0"/>
              </a:rPr>
              <a:t> 485,6</a:t>
            </a:r>
            <a:endParaRPr lang="ru-RU" sz="1400" b="1" dirty="0">
              <a:solidFill>
                <a:prstClr val="black"/>
              </a:solidFill>
              <a:latin typeface="TimesET" pitchFamily="2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626225" y="2011744"/>
            <a:ext cx="2060100" cy="841192"/>
          </a:xfrm>
          <a:prstGeom prst="roundRect">
            <a:avLst/>
          </a:prstGeom>
          <a:solidFill>
            <a:srgbClr val="FFFF99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план на 2015 год – 799,1 млн. рублей, поступление на 1 июля </a:t>
            </a:r>
            <a:r>
              <a:rPr lang="ru-RU" sz="1400" dirty="0" err="1" smtClean="0">
                <a:solidFill>
                  <a:schemeClr val="tx1"/>
                </a:solidFill>
              </a:rPr>
              <a:t>т.г</a:t>
            </a:r>
            <a:r>
              <a:rPr lang="ru-RU" sz="1400" dirty="0" smtClean="0">
                <a:solidFill>
                  <a:schemeClr val="tx1"/>
                </a:solidFill>
              </a:rPr>
              <a:t>. - 20% от плана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4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Отдел бюджетной политики\_____2014 год\Отчет о деятельности Министерства\для отчета картинки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97152"/>
            <a:ext cx="2438400" cy="16287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Овал 93"/>
          <p:cNvSpPr/>
          <p:nvPr/>
        </p:nvSpPr>
        <p:spPr>
          <a:xfrm>
            <a:off x="710908" y="1942730"/>
            <a:ext cx="3472095" cy="946362"/>
          </a:xfrm>
          <a:prstGeom prst="ellipse">
            <a:avLst/>
          </a:prstGeom>
          <a:solidFill>
            <a:srgbClr val="FFFF99"/>
          </a:solidFill>
          <a:ln w="3175">
            <a:solidFill>
              <a:schemeClr val="accent6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/>
          <a:lstStyle/>
          <a:p>
            <a:pPr algn="ctr" fontAlgn="t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ET" pitchFamily="2" charset="0"/>
                <a:cs typeface="Arial Cyr" panose="020B0604020202020204" pitchFamily="34" charset="0"/>
              </a:rPr>
              <a:t>15001,9 млн. рублей </a:t>
            </a:r>
            <a:r>
              <a:rPr lang="ru-RU" sz="2000" b="1" u="sng" dirty="0" smtClean="0">
                <a:solidFill>
                  <a:schemeClr val="tx1"/>
                </a:solidFill>
                <a:latin typeface="TimesET" pitchFamily="2" charset="0"/>
                <a:cs typeface="Arial Cyr" panose="020B0604020202020204" pitchFamily="34" charset="0"/>
              </a:rPr>
              <a:t>46,1% к плану</a:t>
            </a:r>
            <a:endParaRPr lang="ru-RU" sz="2000" b="1" u="sng" dirty="0">
              <a:solidFill>
                <a:schemeClr val="tx1"/>
              </a:solidFill>
              <a:latin typeface="TimesET" pitchFamily="2" charset="0"/>
              <a:cs typeface="Arial Cyr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0"/>
            <a:ext cx="7704138" cy="981075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latin typeface="TimesET" pitchFamily="2" charset="0"/>
              </a:rPr>
              <a:t>Исполнение республиканского бюджета Чувашской Республики по расходам за </a:t>
            </a:r>
            <a:r>
              <a:rPr lang="en-US" sz="2000" b="1" dirty="0" smtClean="0">
                <a:latin typeface="TimesET" pitchFamily="2" charset="0"/>
              </a:rPr>
              <a:t>I</a:t>
            </a:r>
            <a:r>
              <a:rPr lang="ru-RU" sz="2000" b="1" dirty="0" smtClean="0">
                <a:latin typeface="TimesET" pitchFamily="2" charset="0"/>
              </a:rPr>
              <a:t> полугодие 2015 года</a:t>
            </a:r>
            <a:endParaRPr lang="ru-RU" sz="2000" b="1" dirty="0">
              <a:latin typeface="TimesET" pitchFamily="2" charset="0"/>
            </a:endParaRPr>
          </a:p>
        </p:txBody>
      </p:sp>
      <p:sp>
        <p:nvSpPr>
          <p:cNvPr id="139" name="Овал 138"/>
          <p:cNvSpPr/>
          <p:nvPr/>
        </p:nvSpPr>
        <p:spPr>
          <a:xfrm>
            <a:off x="-19710" y="1196752"/>
            <a:ext cx="2736304" cy="88099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t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ET" pitchFamily="2" charset="0"/>
                <a:cs typeface="Arial Cyr" panose="020B0604020202020204" pitchFamily="34" charset="0"/>
              </a:rPr>
              <a:t>I </a:t>
            </a:r>
            <a:r>
              <a:rPr lang="ru-RU" sz="2400" b="1" dirty="0" smtClean="0">
                <a:solidFill>
                  <a:schemeClr val="tx1"/>
                </a:solidFill>
                <a:latin typeface="TimesET" pitchFamily="2" charset="0"/>
                <a:cs typeface="Arial Cyr" panose="020B0604020202020204" pitchFamily="34" charset="0"/>
              </a:rPr>
              <a:t> полугодие 2014 года</a:t>
            </a:r>
            <a:endParaRPr lang="ru-RU" sz="2400" b="1" dirty="0">
              <a:solidFill>
                <a:schemeClr val="tx1"/>
              </a:solidFill>
              <a:latin typeface="TimesET" pitchFamily="2" charset="0"/>
              <a:cs typeface="Arial Cyr" panose="020B0604020202020204" pitchFamily="34" charset="0"/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2086915" y="4582995"/>
            <a:ext cx="3456384" cy="946362"/>
          </a:xfrm>
          <a:prstGeom prst="ellipse">
            <a:avLst/>
          </a:prstGeom>
          <a:solidFill>
            <a:srgbClr val="FFFF99"/>
          </a:solidFill>
          <a:ln w="3175">
            <a:solidFill>
              <a:schemeClr val="accent6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/>
          <a:lstStyle/>
          <a:p>
            <a:pPr algn="ctr" fontAlgn="t"/>
            <a:r>
              <a:rPr lang="ru-RU" sz="2000" b="1" dirty="0">
                <a:solidFill>
                  <a:schemeClr val="tx1"/>
                </a:solidFill>
                <a:latin typeface="TimesET" pitchFamily="2" charset="0"/>
                <a:cs typeface="Arial Cyr" panose="020B0604020202020204" pitchFamily="34" charset="0"/>
              </a:rPr>
              <a:t>14710,1 млн. рублей</a:t>
            </a:r>
          </a:p>
          <a:p>
            <a:pPr algn="ctr" fontAlgn="t"/>
            <a:r>
              <a:rPr lang="ru-RU" sz="2000" b="1" u="sng" dirty="0">
                <a:solidFill>
                  <a:schemeClr val="tx1"/>
                </a:solidFill>
                <a:latin typeface="TimesET" pitchFamily="2" charset="0"/>
                <a:cs typeface="Arial Cyr" panose="020B0604020202020204" pitchFamily="34" charset="0"/>
              </a:rPr>
              <a:t>49,0% к лимитам</a:t>
            </a:r>
          </a:p>
        </p:txBody>
      </p:sp>
      <p:sp>
        <p:nvSpPr>
          <p:cNvPr id="101" name="Дуга 100"/>
          <p:cNvSpPr/>
          <p:nvPr/>
        </p:nvSpPr>
        <p:spPr>
          <a:xfrm rot="18881501">
            <a:off x="3125081" y="2725484"/>
            <a:ext cx="1054349" cy="2540346"/>
          </a:xfrm>
          <a:prstGeom prst="arc">
            <a:avLst>
              <a:gd name="adj1" fmla="val 17210616"/>
              <a:gd name="adj2" fmla="val 4634529"/>
            </a:avLst>
          </a:prstGeom>
          <a:ln w="234950" cap="rnd">
            <a:solidFill>
              <a:srgbClr val="FF0000"/>
            </a:solidFill>
            <a:headEnd type="none" w="med" len="me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1078803" y="3873884"/>
            <a:ext cx="2736304" cy="88099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t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ET" pitchFamily="2" charset="0"/>
                <a:cs typeface="Arial Cyr" panose="020B0604020202020204" pitchFamily="34" charset="0"/>
              </a:rPr>
              <a:t>I </a:t>
            </a:r>
            <a:r>
              <a:rPr lang="ru-RU" sz="2400" b="1" dirty="0" smtClean="0">
                <a:solidFill>
                  <a:schemeClr val="tx1"/>
                </a:solidFill>
                <a:latin typeface="TimesET" pitchFamily="2" charset="0"/>
                <a:cs typeface="Arial Cyr" panose="020B0604020202020204" pitchFamily="34" charset="0"/>
              </a:rPr>
              <a:t> полугодие 2015 года</a:t>
            </a:r>
            <a:endParaRPr lang="ru-RU" sz="2400" b="1" dirty="0">
              <a:solidFill>
                <a:schemeClr val="tx1"/>
              </a:solidFill>
              <a:latin typeface="TimesET" pitchFamily="2" charset="0"/>
              <a:cs typeface="Arial Cyr" panose="020B0604020202020204" pitchFamily="34" charset="0"/>
            </a:endParaRPr>
          </a:p>
        </p:txBody>
      </p:sp>
      <p:sp>
        <p:nvSpPr>
          <p:cNvPr id="1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485780" y="6453336"/>
            <a:ext cx="65822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8153013"/>
              </p:ext>
            </p:extLst>
          </p:nvPr>
        </p:nvGraphicFramePr>
        <p:xfrm>
          <a:off x="4892522" y="1637252"/>
          <a:ext cx="4320480" cy="3303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14"/>
          <p:cNvSpPr txBox="1">
            <a:spLocks noChangeArrowheads="1"/>
          </p:cNvSpPr>
          <p:nvPr/>
        </p:nvSpPr>
        <p:spPr bwMode="auto">
          <a:xfrm>
            <a:off x="7956550" y="888777"/>
            <a:ext cx="1198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prstClr val="black"/>
                </a:solidFill>
                <a:latin typeface="TimesET" pitchFamily="2" charset="0"/>
              </a:rPr>
              <a:t>млн. рублей</a:t>
            </a:r>
          </a:p>
        </p:txBody>
      </p:sp>
    </p:spTree>
    <p:extLst>
      <p:ext uri="{BB962C8B-B14F-4D97-AF65-F5344CB8AC3E}">
        <p14:creationId xmlns:p14="http://schemas.microsoft.com/office/powerpoint/2010/main" val="33939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5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r>
              <a:rPr lang="ru-RU" sz="1800" b="1" dirty="0"/>
              <a:t>Отклонение объема расходов </a:t>
            </a:r>
            <a:r>
              <a:rPr lang="ru-RU" sz="1800" b="1" dirty="0" smtClean="0"/>
              <a:t>в </a:t>
            </a:r>
            <a:r>
              <a:rPr lang="ru-RU" sz="1800" b="1" dirty="0"/>
              <a:t>4 квартале </a:t>
            </a:r>
            <a:r>
              <a:rPr lang="ru-RU" sz="1800" b="1" dirty="0" smtClean="0"/>
              <a:t>2014 года от </a:t>
            </a:r>
            <a:r>
              <a:rPr lang="ru-RU" sz="1800" b="1" dirty="0"/>
              <a:t>среднего объема расходов за 1-3 кварталы, без учета </a:t>
            </a:r>
            <a:r>
              <a:rPr lang="ru-RU" sz="1800" b="1" dirty="0" smtClean="0"/>
              <a:t>расходов за </a:t>
            </a:r>
            <a:r>
              <a:rPr lang="ru-RU" sz="1800" b="1" dirty="0"/>
              <a:t>счет целевых средств федерального бюджета, </a:t>
            </a:r>
            <a:r>
              <a:rPr lang="ru-RU" sz="1800" b="1" dirty="0" smtClean="0"/>
              <a:t>по </a:t>
            </a:r>
            <a:r>
              <a:rPr lang="ru-RU" sz="1800" b="1" dirty="0"/>
              <a:t>Приволжскому федеральному округу, %</a:t>
            </a:r>
            <a:endParaRPr lang="ru-RU" altLang="ru-RU" sz="1800" dirty="0" smtClean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476531" y="6492875"/>
            <a:ext cx="65822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50" name="Диаграмма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846009"/>
              </p:ext>
            </p:extLst>
          </p:nvPr>
        </p:nvGraphicFramePr>
        <p:xfrm>
          <a:off x="251520" y="1268760"/>
          <a:ext cx="8616693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216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5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r>
              <a:rPr lang="ru-RU" sz="1800" b="1" dirty="0"/>
              <a:t>Отклонение объема расходов бюджета в 4 квартале </a:t>
            </a:r>
            <a:r>
              <a:rPr lang="ru-RU" sz="1800" b="1" dirty="0" smtClean="0"/>
              <a:t>2014 года от </a:t>
            </a:r>
            <a:r>
              <a:rPr lang="ru-RU" sz="1800" b="1" dirty="0"/>
              <a:t>среднего объема расходов за 1-3 кварталы, без учета </a:t>
            </a:r>
            <a:r>
              <a:rPr lang="ru-RU" sz="1800" b="1" dirty="0" smtClean="0"/>
              <a:t>расходов за </a:t>
            </a:r>
            <a:r>
              <a:rPr lang="ru-RU" sz="1800" b="1" dirty="0"/>
              <a:t>счет целевых средств федерального бюджета, по органам власти Чувашской Республики, %</a:t>
            </a:r>
            <a:endParaRPr lang="ru-RU" altLang="ru-RU" sz="1800" dirty="0" smtClean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476531" y="6492875"/>
            <a:ext cx="658220" cy="365125"/>
          </a:xfrm>
        </p:spPr>
        <p:txBody>
          <a:bodyPr/>
          <a:lstStyle/>
          <a:p>
            <a:pPr>
              <a:defRPr/>
            </a:pPr>
            <a:fld id="{667CCBFA-BFB9-4E9F-B6F6-694D72409F22}" type="slidenum">
              <a:rPr lang="ru-RU" b="1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622648"/>
              </p:ext>
            </p:extLst>
          </p:nvPr>
        </p:nvGraphicFramePr>
        <p:xfrm>
          <a:off x="179512" y="1052736"/>
          <a:ext cx="8964488" cy="5294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82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 совещанию 11.08.2015_ОНП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 совещанию 11.08.2015_ОНП</Template>
  <TotalTime>1</TotalTime>
  <Words>647</Words>
  <Application>Microsoft Office PowerPoint</Application>
  <PresentationFormat>Экран (4:3)</PresentationFormat>
  <Paragraphs>168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 совещанию 11.08.2015_ОНП</vt:lpstr>
      <vt:lpstr>Презентация PowerPoint</vt:lpstr>
      <vt:lpstr>Основные параметры исполнения  республиканского бюджетов Чувашской Республики на 1 июля 2015 года</vt:lpstr>
      <vt:lpstr>Исполнение республиканского бюджета на 1 июля 2015 года в сравнении с аналогичным периодом 2014 </vt:lpstr>
      <vt:lpstr>Анализ поступления налога на доходы физических лиц в бюджет Чувашской Республики на 1 июля 2015 года </vt:lpstr>
      <vt:lpstr>Анализ поступления налога на прибыль организаций в республиканский бюджет Чувашской Республики на 1 июля 2015 года </vt:lpstr>
      <vt:lpstr>Поступление акцизов в республиканский бюджет Чувашской Республики на 1 июля 2015 года </vt:lpstr>
      <vt:lpstr>Исполнение республиканского бюджета Чувашской Республики по расходам за I полугодие 2015 года</vt:lpstr>
      <vt:lpstr>Отклонение объема расходов в 4 квартале 2014 года от среднего объема расходов за 1-3 кварталы, без учета расходов за счет целевых средств федерального бюджета, по Приволжскому федеральному округу, %</vt:lpstr>
      <vt:lpstr>Отклонение объема расходов бюджета в 4 квартале 2014 года от среднего объема расходов за 1-3 кварталы, без учета расходов за счет целевых средств федерального бюджета, по органам власти Чувашской Республики, %</vt:lpstr>
      <vt:lpstr>Исполнение кассового плана за 1 полугодие 2015 года, %</vt:lpstr>
      <vt:lpstr>Сведения об использовании собственных средств республиканского бюджета Чувашской Республики по состоянию на 1 июля 2015 года, %</vt:lpstr>
      <vt:lpstr>Сведения об использовании федеральных средств  по состоянию на 1 июля 2015 года, %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Ярухин Алексей Владимирович</dc:creator>
  <cp:lastModifiedBy>Ярухин Алексей Владимирович</cp:lastModifiedBy>
  <cp:revision>2</cp:revision>
  <cp:lastPrinted>2015-08-11T12:15:20Z</cp:lastPrinted>
  <dcterms:created xsi:type="dcterms:W3CDTF">2016-04-06T11:50:55Z</dcterms:created>
  <dcterms:modified xsi:type="dcterms:W3CDTF">2016-04-06T11:56:15Z</dcterms:modified>
</cp:coreProperties>
</file>