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5.xml" ContentType="application/vnd.openxmlformats-officedocument.presentationml.notesSlide+xml"/>
  <Override PartName="/ppt/charts/chart5.xml" ContentType="application/vnd.openxmlformats-officedocument.drawingml.chart+xml"/>
  <Override PartName="/ppt/drawings/drawing3.xml" ContentType="application/vnd.openxmlformats-officedocument.drawingml.chartshapes+xml"/>
  <Override PartName="/ppt/notesSlides/notesSlide6.xml" ContentType="application/vnd.openxmlformats-officedocument.presentationml.notesSlide+xml"/>
  <Override PartName="/ppt/charts/chart6.xml" ContentType="application/vnd.openxmlformats-officedocument.drawingml.chart+xml"/>
  <Override PartName="/ppt/notesSlides/notesSlide7.xml" ContentType="application/vnd.openxmlformats-officedocument.presentationml.notesSlid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drawings/drawing4.xml" ContentType="application/vnd.openxmlformats-officedocument.drawingml.chartshapes+xml"/>
  <Override PartName="/ppt/notesSlides/notesSlide8.xml" ContentType="application/vnd.openxmlformats-officedocument.presentationml.notesSlide+xml"/>
  <Override PartName="/ppt/charts/chart9.xml" ContentType="application/vnd.openxmlformats-officedocument.drawingml.chart+xml"/>
  <Override PartName="/ppt/notesSlides/notesSlide9.xml" ContentType="application/vnd.openxmlformats-officedocument.presentationml.notesSlide+xml"/>
  <Override PartName="/ppt/charts/chart10.xml" ContentType="application/vnd.openxmlformats-officedocument.drawingml.chart+xml"/>
  <Override PartName="/ppt/notesSlides/notesSlide10.xml" ContentType="application/vnd.openxmlformats-officedocument.presentationml.notesSlide+xml"/>
  <Override PartName="/ppt/charts/chart11.xml" ContentType="application/vnd.openxmlformats-officedocument.drawingml.chart+xml"/>
  <Override PartName="/ppt/notesSlides/notesSlide11.xml" ContentType="application/vnd.openxmlformats-officedocument.presentationml.notesSlide+xml"/>
  <Override PartName="/ppt/charts/chart12.xml" ContentType="application/vnd.openxmlformats-officedocument.drawingml.chart+xml"/>
  <Override PartName="/ppt/drawings/drawing5.xml" ContentType="application/vnd.openxmlformats-officedocument.drawingml.chartshapes+xml"/>
  <Override PartName="/ppt/notesSlides/notesSlide12.xml" ContentType="application/vnd.openxmlformats-officedocument.presentationml.notesSlide+xml"/>
  <Override PartName="/ppt/charts/chart13.xml" ContentType="application/vnd.openxmlformats-officedocument.drawingml.chart+xml"/>
  <Override PartName="/ppt/drawings/drawing6.xml" ContentType="application/vnd.openxmlformats-officedocument.drawingml.chartshapes+xml"/>
  <Override PartName="/ppt/notesSlides/notesSlide13.xml" ContentType="application/vnd.openxmlformats-officedocument.presentationml.notesSlide+xml"/>
  <Override PartName="/ppt/charts/chart14.xml" ContentType="application/vnd.openxmlformats-officedocument.drawingml.chart+xml"/>
  <Override PartName="/ppt/drawings/drawing7.xml" ContentType="application/vnd.openxmlformats-officedocument.drawingml.chartshapes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drawings/drawing8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4284" r:id="rId2"/>
    <p:sldMasterId id="2147484308" r:id="rId3"/>
    <p:sldMasterId id="2147484320" r:id="rId4"/>
    <p:sldMasterId id="2147484332" r:id="rId5"/>
    <p:sldMasterId id="2147484344" r:id="rId6"/>
  </p:sldMasterIdLst>
  <p:notesMasterIdLst>
    <p:notesMasterId r:id="rId22"/>
  </p:notesMasterIdLst>
  <p:handoutMasterIdLst>
    <p:handoutMasterId r:id="rId23"/>
  </p:handoutMasterIdLst>
  <p:sldIdLst>
    <p:sldId id="621" r:id="rId7"/>
    <p:sldId id="748" r:id="rId8"/>
    <p:sldId id="764" r:id="rId9"/>
    <p:sldId id="783" r:id="rId10"/>
    <p:sldId id="780" r:id="rId11"/>
    <p:sldId id="784" r:id="rId12"/>
    <p:sldId id="765" r:id="rId13"/>
    <p:sldId id="766" r:id="rId14"/>
    <p:sldId id="789" r:id="rId15"/>
    <p:sldId id="790" r:id="rId16"/>
    <p:sldId id="752" r:id="rId17"/>
    <p:sldId id="787" r:id="rId18"/>
    <p:sldId id="788" r:id="rId19"/>
    <p:sldId id="791" r:id="rId20"/>
    <p:sldId id="786" r:id="rId21"/>
  </p:sldIdLst>
  <p:sldSz cx="9144000" cy="6858000" type="screen4x3"/>
  <p:notesSz cx="6858000" cy="994727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66"/>
    <a:srgbClr val="F9AD6F"/>
    <a:srgbClr val="00FFFF"/>
    <a:srgbClr val="FFFF99"/>
    <a:srgbClr val="FF99CC"/>
    <a:srgbClr val="FF66FF"/>
    <a:srgbClr val="CCFFCC"/>
    <a:srgbClr val="FFCCFF"/>
    <a:srgbClr val="FFFF66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48" autoAdjust="0"/>
    <p:restoredTop sz="94400" autoAdjust="0"/>
  </p:normalViewPr>
  <p:slideViewPr>
    <p:cSldViewPr>
      <p:cViewPr varScale="1">
        <p:scale>
          <a:sx n="106" d="100"/>
          <a:sy n="106" d="100"/>
        </p:scale>
        <p:origin x="-181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Microsoft_Excel_Worksheet12.xlsx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Microsoft_Excel_Worksheet13.xlsx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Microsoft_Excel_Worksheet14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Microsoft_Excel_Worksheet1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0910870516185476"/>
          <c:y val="2.5527057419989056E-2"/>
          <c:w val="0.71362040682414696"/>
          <c:h val="0.842795272816905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Факт на 01.10.2015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65100" prst="coolSlant"/>
              <a:bevelB w="165100" prst="coolSlant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Лист1!$A$2:$A$10</c:f>
              <c:strCache>
                <c:ptCount val="9"/>
                <c:pt idx="0">
                  <c:v>Расходы бюджета</c:v>
                </c:pt>
                <c:pt idx="1">
                  <c:v>Неналоговые доходы</c:v>
                </c:pt>
                <c:pt idx="2">
                  <c:v>Налоги на совокупный доход
</c:v>
                </c:pt>
                <c:pt idx="3">
                  <c:v>Налоги на имущество</c:v>
                </c:pt>
                <c:pt idx="4">
                  <c:v>Акцизы</c:v>
                </c:pt>
                <c:pt idx="5">
                  <c:v>Налог на прибыль 
организаций</c:v>
                </c:pt>
                <c:pt idx="6">
                  <c:v>Налог на доходы 
физических лиц</c:v>
                </c:pt>
                <c:pt idx="7">
                  <c:v>Налоговые доходы</c:v>
                </c:pt>
                <c:pt idx="8">
                  <c:v>Доходы бюджета</c:v>
                </c:pt>
              </c:strCache>
            </c:strRef>
          </c:cat>
          <c:val>
            <c:numRef>
              <c:f>Лист1!$B$2:$B$10</c:f>
              <c:numCache>
                <c:formatCode>#,##0.0</c:formatCode>
                <c:ptCount val="9"/>
                <c:pt idx="0">
                  <c:v>27864.5</c:v>
                </c:pt>
                <c:pt idx="1">
                  <c:v>739.2</c:v>
                </c:pt>
                <c:pt idx="2">
                  <c:v>1234.0999999999999</c:v>
                </c:pt>
                <c:pt idx="3">
                  <c:v>2296.3000000000002</c:v>
                </c:pt>
                <c:pt idx="4">
                  <c:v>2422.5</c:v>
                </c:pt>
                <c:pt idx="5">
                  <c:v>3993.6</c:v>
                </c:pt>
                <c:pt idx="6">
                  <c:v>5026.6000000000004</c:v>
                </c:pt>
                <c:pt idx="7">
                  <c:v>15071</c:v>
                </c:pt>
                <c:pt idx="8">
                  <c:v>27477.200000000001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 на 01.10.2014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65100" prst="coolSlant"/>
              <a:bevelB w="165100" prst="coolSlant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Лист1!$A$2:$A$10</c:f>
              <c:strCache>
                <c:ptCount val="9"/>
                <c:pt idx="0">
                  <c:v>Расходы бюджета</c:v>
                </c:pt>
                <c:pt idx="1">
                  <c:v>Неналоговые доходы</c:v>
                </c:pt>
                <c:pt idx="2">
                  <c:v>Налоги на совокупный доход
</c:v>
                </c:pt>
                <c:pt idx="3">
                  <c:v>Налоги на имущество</c:v>
                </c:pt>
                <c:pt idx="4">
                  <c:v>Акцизы</c:v>
                </c:pt>
                <c:pt idx="5">
                  <c:v>Налог на прибыль 
организаций</c:v>
                </c:pt>
                <c:pt idx="6">
                  <c:v>Налог на доходы 
физических лиц</c:v>
                </c:pt>
                <c:pt idx="7">
                  <c:v>Налоговые доходы</c:v>
                </c:pt>
                <c:pt idx="8">
                  <c:v>Доходы бюджета</c:v>
                </c:pt>
              </c:strCache>
            </c:strRef>
          </c:cat>
          <c:val>
            <c:numRef>
              <c:f>Лист1!$C$2:$C$10</c:f>
              <c:numCache>
                <c:formatCode>#,##0.0</c:formatCode>
                <c:ptCount val="9"/>
                <c:pt idx="0">
                  <c:v>26509.200000000001</c:v>
                </c:pt>
                <c:pt idx="1">
                  <c:v>756</c:v>
                </c:pt>
                <c:pt idx="2">
                  <c:v>1071.7</c:v>
                </c:pt>
                <c:pt idx="3">
                  <c:v>2334</c:v>
                </c:pt>
                <c:pt idx="4">
                  <c:v>2096.1</c:v>
                </c:pt>
                <c:pt idx="5">
                  <c:v>3745.3</c:v>
                </c:pt>
                <c:pt idx="6">
                  <c:v>5237</c:v>
                </c:pt>
                <c:pt idx="7">
                  <c:v>14519.8</c:v>
                </c:pt>
                <c:pt idx="8">
                  <c:v>27063.200000000001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127588608"/>
        <c:axId val="127864832"/>
      </c:barChart>
      <c:catAx>
        <c:axId val="1275886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low"/>
        <c:txPr>
          <a:bodyPr/>
          <a:lstStyle/>
          <a:p>
            <a:pPr>
              <a:defRPr sz="1050" b="1"/>
            </a:pPr>
            <a:endParaRPr lang="ru-RU"/>
          </a:p>
        </c:txPr>
        <c:crossAx val="127864832"/>
        <c:crosses val="autoZero"/>
        <c:auto val="1"/>
        <c:lblAlgn val="ctr"/>
        <c:lblOffset val="100"/>
        <c:noMultiLvlLbl val="0"/>
      </c:catAx>
      <c:valAx>
        <c:axId val="127864832"/>
        <c:scaling>
          <c:orientation val="minMax"/>
          <c:max val="35000"/>
        </c:scaling>
        <c:delete val="0"/>
        <c:axPos val="b"/>
        <c:numFmt formatCode="#,##0.0" sourceLinked="1"/>
        <c:majorTickMark val="out"/>
        <c:minorTickMark val="none"/>
        <c:tickLblPos val="nextTo"/>
        <c:crossAx val="127588608"/>
        <c:crosses val="autoZero"/>
        <c:crossBetween val="between"/>
      </c:valAx>
      <c:spPr>
        <a:noFill/>
        <a:ln w="25398">
          <a:noFill/>
        </a:ln>
      </c:spPr>
    </c:plotArea>
    <c:legend>
      <c:legendPos val="r"/>
      <c:layout>
        <c:manualLayout>
          <c:xMode val="edge"/>
          <c:yMode val="edge"/>
          <c:x val="0.10583333333333333"/>
          <c:y val="0.93553564067924022"/>
          <c:w val="0.78333333333333333"/>
          <c:h val="4.467805519053876E-2"/>
        </c:manualLayout>
      </c:layout>
      <c:overlay val="0"/>
      <c:txPr>
        <a:bodyPr/>
        <a:lstStyle/>
        <a:p>
          <a:pPr>
            <a:defRPr b="1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200">
          <a:latin typeface="TimesET" pitchFamily="2" charset="0"/>
        </a:defRPr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view3D>
      <c:rotX val="5"/>
      <c:rotY val="1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1982795562397858E-3"/>
          <c:y val="8.6381949135273986E-2"/>
          <c:w val="0.99880172044376025"/>
          <c:h val="0.72769393560643147"/>
        </c:manualLayout>
      </c:layout>
      <c:bar3DChart>
        <c:barDir val="col"/>
        <c:grouping val="stacked"/>
        <c:varyColors val="0"/>
        <c:ser>
          <c:idx val="1"/>
          <c:order val="0"/>
          <c:tx>
            <c:strRef>
              <c:f>Лист1!$A$2</c:f>
              <c:strCache>
                <c:ptCount val="1"/>
                <c:pt idx="0">
                  <c:v>Неналоговые доходы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5.4267474554109373E-3"/>
                  <c:y val="-1.59822850841989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0853494910821875E-2"/>
                  <c:y val="-1.59822850841989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 b="1">
                    <a:latin typeface="TimesET" pitchFamily="2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Лист1!$B$1:$C$1</c:f>
              <c:strCache>
                <c:ptCount val="2"/>
                <c:pt idx="0">
                  <c:v>на 01.10.2014</c:v>
                </c:pt>
                <c:pt idx="1">
                  <c:v>на 01.10.2015</c:v>
                </c:pt>
              </c:strCache>
            </c:strRef>
          </c:cat>
          <c:val>
            <c:numRef>
              <c:f>Лист1!$B$2:$C$2</c:f>
              <c:numCache>
                <c:formatCode>_-* #,##0.0\ _₽_-;\-* #,##0.0\ _₽_-;_-* "-"??\ _₽_-;_-@_-</c:formatCode>
                <c:ptCount val="2"/>
                <c:pt idx="0">
                  <c:v>755.98494595</c:v>
                </c:pt>
                <c:pt idx="1">
                  <c:v>739.30929122000009</c:v>
                </c:pt>
              </c:numCache>
            </c:numRef>
          </c:val>
        </c:ser>
        <c:ser>
          <c:idx val="2"/>
          <c:order val="1"/>
          <c:tx>
            <c:strRef>
              <c:f>Лист1!$A$3</c:f>
              <c:strCache>
                <c:ptCount val="1"/>
                <c:pt idx="0">
                  <c:v>Налоговые доходы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400" b="1">
                    <a:latin typeface="TimesET" pitchFamily="2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Лист1!$B$1:$C$1</c:f>
              <c:strCache>
                <c:ptCount val="2"/>
                <c:pt idx="0">
                  <c:v>на 01.10.2014</c:v>
                </c:pt>
                <c:pt idx="1">
                  <c:v>на 01.10.2015</c:v>
                </c:pt>
              </c:strCache>
            </c:strRef>
          </c:cat>
          <c:val>
            <c:numRef>
              <c:f>Лист1!$B$3:$C$3</c:f>
              <c:numCache>
                <c:formatCode>_-* #,##0.0\ _₽_-;\-* #,##0.0\ _₽_-;_-* "-"??\ _₽_-;_-@_-</c:formatCode>
                <c:ptCount val="2"/>
                <c:pt idx="0">
                  <c:v>14519.792192760002</c:v>
                </c:pt>
                <c:pt idx="1">
                  <c:v>15070.966929949998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7"/>
        <c:gapDepth val="250"/>
        <c:shape val="cylinder"/>
        <c:axId val="149200256"/>
        <c:axId val="156694016"/>
        <c:axId val="0"/>
      </c:bar3DChart>
      <c:catAx>
        <c:axId val="149200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100" b="1">
                <a:latin typeface="TimesET" pitchFamily="2" charset="0"/>
              </a:defRPr>
            </a:pPr>
            <a:endParaRPr lang="ru-RU"/>
          </a:p>
        </c:txPr>
        <c:crossAx val="156694016"/>
        <c:crosses val="autoZero"/>
        <c:auto val="1"/>
        <c:lblAlgn val="ctr"/>
        <c:lblOffset val="100"/>
        <c:noMultiLvlLbl val="0"/>
      </c:catAx>
      <c:valAx>
        <c:axId val="156694016"/>
        <c:scaling>
          <c:orientation val="minMax"/>
          <c:min val="0"/>
        </c:scaling>
        <c:delete val="1"/>
        <c:axPos val="l"/>
        <c:majorGridlines/>
        <c:numFmt formatCode="_-* #,##0.0\ _₽_-;\-* #,##0.0\ _₽_-;_-* &quot;-&quot;??\ _₽_-;_-@_-" sourceLinked="1"/>
        <c:majorTickMark val="none"/>
        <c:minorTickMark val="none"/>
        <c:tickLblPos val="nextTo"/>
        <c:crossAx val="149200256"/>
        <c:crosses val="autoZero"/>
        <c:crossBetween val="between"/>
      </c:valAx>
      <c:spPr>
        <a:noFill/>
        <a:ln w="25409">
          <a:noFill/>
        </a:ln>
      </c:spPr>
    </c:plotArea>
    <c:legend>
      <c:legendPos val="b"/>
      <c:layout>
        <c:manualLayout>
          <c:xMode val="edge"/>
          <c:yMode val="edge"/>
          <c:x val="0.12420059387340801"/>
          <c:y val="0.90788249224642648"/>
          <c:w val="0.75159881225318403"/>
          <c:h val="9.2117507753573538E-2"/>
        </c:manualLayout>
      </c:layout>
      <c:overlay val="0"/>
      <c:txPr>
        <a:bodyPr/>
        <a:lstStyle/>
        <a:p>
          <a:pPr>
            <a:defRPr sz="1200" b="1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9"/>
      </a:pPr>
      <a:endParaRPr lang="ru-RU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txPr>
        <a:bodyPr/>
        <a:lstStyle/>
        <a:p>
          <a:pPr>
            <a:defRPr sz="1400"/>
          </a:pPr>
          <a:endParaRPr lang="ru-RU"/>
        </a:p>
      </c:txPr>
    </c:title>
    <c:autoTitleDeleted val="0"/>
    <c:view3D>
      <c:rotX val="5"/>
      <c:rotY val="5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Поступление налога на доходы физических лиц в республиканский бюджет</c:v>
                </c:pt>
              </c:strCache>
            </c:strRef>
          </c:tx>
          <c:spPr>
            <a:solidFill>
              <a:schemeClr val="accent6"/>
            </a:solidFill>
          </c:spPr>
          <c:invertIfNegative val="0"/>
          <c:dLbls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на 1 октября 2014 года </c:v>
                </c:pt>
                <c:pt idx="1">
                  <c:v>на 1 октября 2015 года </c:v>
                </c:pt>
              </c:strCache>
            </c:strRef>
          </c:cat>
          <c:val>
            <c:numRef>
              <c:f>Лист1!$B$2:$B$3</c:f>
              <c:numCache>
                <c:formatCode>0.0</c:formatCode>
                <c:ptCount val="2"/>
                <c:pt idx="0">
                  <c:v>5237.0025388700005</c:v>
                </c:pt>
                <c:pt idx="1">
                  <c:v>5026.5478105699995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4846720"/>
        <c:axId val="4848256"/>
        <c:axId val="0"/>
      </c:bar3DChart>
      <c:catAx>
        <c:axId val="48467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4848256"/>
        <c:crosses val="autoZero"/>
        <c:auto val="1"/>
        <c:lblAlgn val="ctr"/>
        <c:lblOffset val="100"/>
        <c:noMultiLvlLbl val="0"/>
      </c:catAx>
      <c:valAx>
        <c:axId val="4848256"/>
        <c:scaling>
          <c:orientation val="minMax"/>
          <c:max val="800"/>
          <c:min val="0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crossAx val="4846720"/>
        <c:crosses val="autoZero"/>
        <c:crossBetween val="between"/>
        <c:majorUnit val="500"/>
      </c:valAx>
      <c:spPr>
        <a:noFill/>
        <a:ln w="25390">
          <a:noFill/>
        </a:ln>
      </c:spPr>
    </c:plotArea>
    <c:plotVisOnly val="1"/>
    <c:dispBlanksAs val="gap"/>
    <c:showDLblsOverMax val="0"/>
  </c:chart>
  <c:txPr>
    <a:bodyPr/>
    <a:lstStyle/>
    <a:p>
      <a:pPr>
        <a:defRPr sz="1200">
          <a:latin typeface="TimesET" pitchFamily="2" charset="0"/>
        </a:defRPr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txPr>
        <a:bodyPr/>
        <a:lstStyle/>
        <a:p>
          <a:pPr>
            <a:defRPr sz="1400"/>
          </a:pPr>
          <a:endParaRPr lang="ru-RU"/>
        </a:p>
      </c:txPr>
    </c:title>
    <c:autoTitleDeleted val="0"/>
    <c:view3D>
      <c:rotX val="5"/>
      <c:rotY val="5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Поступление налога на доходы физических лиц в консолидированный бюджет</c:v>
                </c:pt>
              </c:strCache>
            </c:strRef>
          </c:tx>
          <c:spPr>
            <a:solidFill>
              <a:schemeClr val="accent6"/>
            </a:solidFill>
          </c:spPr>
          <c:invertIfNegative val="0"/>
          <c:dLbls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на 1 октября 2014 года </c:v>
                </c:pt>
                <c:pt idx="1">
                  <c:v>на 1 октября 2015 года </c:v>
                </c:pt>
              </c:strCache>
            </c:strRef>
          </c:cat>
          <c:val>
            <c:numRef>
              <c:f>Лист1!$B$2:$B$3</c:f>
              <c:numCache>
                <c:formatCode>0.0</c:formatCode>
                <c:ptCount val="2"/>
                <c:pt idx="0">
                  <c:v>7470.4502561999998</c:v>
                </c:pt>
                <c:pt idx="1">
                  <c:v>7227.9961453899996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27814656"/>
        <c:axId val="127828736"/>
        <c:axId val="0"/>
      </c:bar3DChart>
      <c:catAx>
        <c:axId val="1278146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27828736"/>
        <c:crosses val="autoZero"/>
        <c:auto val="1"/>
        <c:lblAlgn val="ctr"/>
        <c:lblOffset val="100"/>
        <c:noMultiLvlLbl val="0"/>
      </c:catAx>
      <c:valAx>
        <c:axId val="127828736"/>
        <c:scaling>
          <c:orientation val="minMax"/>
          <c:max val="800"/>
          <c:min val="0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crossAx val="127814656"/>
        <c:crosses val="autoZero"/>
        <c:crossBetween val="between"/>
        <c:majorUnit val="500"/>
      </c:valAx>
      <c:spPr>
        <a:noFill/>
        <a:ln w="25390">
          <a:noFill/>
        </a:ln>
      </c:spPr>
    </c:plotArea>
    <c:plotVisOnly val="1"/>
    <c:dispBlanksAs val="gap"/>
    <c:showDLblsOverMax val="0"/>
  </c:chart>
  <c:txPr>
    <a:bodyPr/>
    <a:lstStyle/>
    <a:p>
      <a:pPr>
        <a:defRPr sz="1200">
          <a:latin typeface="TimesET" pitchFamily="2" charset="0"/>
        </a:defRPr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7867209676794617E-2"/>
          <c:y val="8.8761248593925757E-2"/>
          <c:w val="0.8866724951721161"/>
          <c:h val="0.4432399465691788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  <c:spPr>
              <a:solidFill>
                <a:schemeClr val="accent1"/>
              </a:solidFill>
            </c:spPr>
          </c:dPt>
          <c:dPt>
            <c:idx val="12"/>
            <c:invertIfNegative val="0"/>
            <c:bubble3D val="0"/>
            <c:spPr>
              <a:solidFill>
                <a:schemeClr val="accent1"/>
              </a:solidFill>
            </c:spPr>
          </c:dPt>
          <c:dPt>
            <c:idx val="13"/>
            <c:invertIfNegative val="0"/>
            <c:bubble3D val="0"/>
            <c:spPr>
              <a:solidFill>
                <a:schemeClr val="accent2"/>
              </a:solidFill>
              <a:ln w="25400" cap="flat" cmpd="sng" algn="ctr">
                <a:solidFill>
                  <a:schemeClr val="accent2">
                    <a:shade val="50000"/>
                  </a:schemeClr>
                </a:solidFill>
                <a:prstDash val="solid"/>
              </a:ln>
              <a:effectLst/>
            </c:spPr>
          </c:dPt>
          <c:dLbls>
            <c:spPr>
              <a:gradFill rotWithShape="1">
                <a:gsLst>
                  <a:gs pos="0">
                    <a:schemeClr val="accent1">
                      <a:tint val="50000"/>
                      <a:satMod val="300000"/>
                    </a:schemeClr>
                  </a:gs>
                  <a:gs pos="35000">
                    <a:schemeClr val="accent1">
                      <a:tint val="37000"/>
                      <a:satMod val="300000"/>
                    </a:schemeClr>
                  </a:gs>
                  <a:gs pos="100000">
                    <a:schemeClr val="accent1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3" cap="flat" cmpd="sng" algn="ctr">
                <a:solidFill>
                  <a:schemeClr val="accent1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txPr>
              <a:bodyPr/>
              <a:lstStyle/>
              <a:p>
                <a:pPr>
                  <a:defRPr sz="1200" b="1">
                    <a:solidFill>
                      <a:schemeClr val="dk1"/>
                    </a:solidFill>
                    <a:latin typeface="TimesET" pitchFamily="2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Лист1!$A$2:$A$15</c:f>
              <c:strCache>
                <c:ptCount val="14"/>
                <c:pt idx="0">
                  <c:v>Республика Мордовия</c:v>
                </c:pt>
                <c:pt idx="1">
                  <c:v>Нижегородская область</c:v>
                </c:pt>
                <c:pt idx="2">
                  <c:v>Оренбургская область</c:v>
                </c:pt>
                <c:pt idx="3">
                  <c:v>Саратовская область</c:v>
                </c:pt>
                <c:pt idx="4">
                  <c:v>Республика Марий Эл</c:v>
                </c:pt>
                <c:pt idx="5">
                  <c:v>Республика Татарстан</c:v>
                </c:pt>
                <c:pt idx="6">
                  <c:v>Пермский край</c:v>
                </c:pt>
                <c:pt idx="7">
                  <c:v>Пензенская область</c:v>
                </c:pt>
                <c:pt idx="8">
                  <c:v>Самарская область</c:v>
                </c:pt>
                <c:pt idx="9">
                  <c:v>Республика Башкортостан</c:v>
                </c:pt>
                <c:pt idx="10">
                  <c:v>Кировская область</c:v>
                </c:pt>
                <c:pt idx="11">
                  <c:v>Удмуртская республика</c:v>
                </c:pt>
                <c:pt idx="12">
                  <c:v>Ульяновская область</c:v>
                </c:pt>
                <c:pt idx="13">
                  <c:v>Чувашская Республика</c:v>
                </c:pt>
              </c:strCache>
            </c:strRef>
          </c:cat>
          <c:val>
            <c:numRef>
              <c:f>Лист1!$B$2:$B$15</c:f>
              <c:numCache>
                <c:formatCode>0.0</c:formatCode>
                <c:ptCount val="14"/>
                <c:pt idx="0">
                  <c:v>9</c:v>
                </c:pt>
                <c:pt idx="1">
                  <c:v>11.4</c:v>
                </c:pt>
                <c:pt idx="2">
                  <c:v>11.6</c:v>
                </c:pt>
                <c:pt idx="3">
                  <c:v>11.7</c:v>
                </c:pt>
                <c:pt idx="4">
                  <c:v>11.8</c:v>
                </c:pt>
                <c:pt idx="5">
                  <c:v>12.2</c:v>
                </c:pt>
                <c:pt idx="6">
                  <c:v>12.7</c:v>
                </c:pt>
                <c:pt idx="7">
                  <c:v>13.3</c:v>
                </c:pt>
                <c:pt idx="8">
                  <c:v>13.4</c:v>
                </c:pt>
                <c:pt idx="9">
                  <c:v>13.6</c:v>
                </c:pt>
                <c:pt idx="10">
                  <c:v>14.3</c:v>
                </c:pt>
                <c:pt idx="11">
                  <c:v>14.7</c:v>
                </c:pt>
                <c:pt idx="12">
                  <c:v>15.7</c:v>
                </c:pt>
                <c:pt idx="13">
                  <c:v>17.3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9189376"/>
        <c:axId val="149190912"/>
      </c:barChart>
      <c:catAx>
        <c:axId val="1491893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 b="1">
                <a:latin typeface="TimesET" pitchFamily="2" charset="0"/>
              </a:defRPr>
            </a:pPr>
            <a:endParaRPr lang="ru-RU"/>
          </a:p>
        </c:txPr>
        <c:crossAx val="149190912"/>
        <c:crosses val="autoZero"/>
        <c:auto val="1"/>
        <c:lblAlgn val="ctr"/>
        <c:lblOffset val="100"/>
        <c:noMultiLvlLbl val="0"/>
      </c:catAx>
      <c:valAx>
        <c:axId val="149190912"/>
        <c:scaling>
          <c:orientation val="minMax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ET" pitchFamily="2" charset="0"/>
              </a:defRPr>
            </a:pPr>
            <a:endParaRPr lang="ru-RU"/>
          </a:p>
        </c:txPr>
        <c:crossAx val="149189376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txPr>
        <a:bodyPr/>
        <a:lstStyle/>
        <a:p>
          <a:pPr>
            <a:defRPr sz="1200"/>
          </a:pPr>
          <a:endParaRPr lang="ru-RU"/>
        </a:p>
      </c:txPr>
    </c:title>
    <c:autoTitleDeleted val="0"/>
    <c:view3D>
      <c:rotX val="5"/>
      <c:rotY val="5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Поступление налога на имущество организаций в бюджет Чувашской Республики</c:v>
                </c:pt>
              </c:strCache>
            </c:strRef>
          </c:tx>
          <c:spPr>
            <a:solidFill>
              <a:srgbClr val="C59EE2"/>
            </a:solidFill>
            <a:ln>
              <a:solidFill>
                <a:srgbClr val="FFCCFF"/>
              </a:solidFill>
            </a:ln>
            <a:scene3d>
              <a:camera prst="orthographicFront"/>
              <a:lightRig rig="threePt" dir="t"/>
            </a:scene3d>
            <a:sp3d>
              <a:bevelT/>
              <a:contourClr>
                <a:srgbClr val="000000"/>
              </a:contourClr>
            </a:sp3d>
          </c:spPr>
          <c:invertIfNegative val="0"/>
          <c:dLbls>
            <c:spPr>
              <a:noFill/>
              <a:ln w="25387">
                <a:noFill/>
              </a:ln>
            </c:spPr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  <a:effectLst>
                      <a:glow rad="101600">
                        <a:schemeClr val="tx1">
                          <a:lumMod val="75000"/>
                          <a:lumOff val="25000"/>
                          <a:alpha val="60000"/>
                        </a:schemeClr>
                      </a:glo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на 01.10.2014</c:v>
                </c:pt>
                <c:pt idx="1">
                  <c:v>на 01.10.2015</c:v>
                </c:pt>
              </c:strCache>
            </c:strRef>
          </c:cat>
          <c:val>
            <c:numRef>
              <c:f>Лист1!$B$2:$B$3</c:f>
              <c:numCache>
                <c:formatCode>0.0</c:formatCode>
                <c:ptCount val="2"/>
                <c:pt idx="0">
                  <c:v>2050.19476424</c:v>
                </c:pt>
                <c:pt idx="1">
                  <c:v>1866.5983148599998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49633664"/>
        <c:axId val="149647744"/>
        <c:axId val="0"/>
      </c:bar3DChart>
      <c:catAx>
        <c:axId val="1496336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49647744"/>
        <c:crosses val="autoZero"/>
        <c:auto val="1"/>
        <c:lblAlgn val="ctr"/>
        <c:lblOffset val="100"/>
        <c:noMultiLvlLbl val="0"/>
      </c:catAx>
      <c:valAx>
        <c:axId val="149647744"/>
        <c:scaling>
          <c:orientation val="minMax"/>
          <c:min val="0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999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49633664"/>
        <c:crosses val="autoZero"/>
        <c:crossBetween val="between"/>
      </c:valAx>
      <c:spPr>
        <a:noFill/>
        <a:ln w="25387">
          <a:noFill/>
        </a:ln>
      </c:spPr>
    </c:plotArea>
    <c:plotVisOnly val="1"/>
    <c:dispBlanksAs val="gap"/>
    <c:showDLblsOverMax val="0"/>
  </c:chart>
  <c:txPr>
    <a:bodyPr/>
    <a:lstStyle/>
    <a:p>
      <a:pPr>
        <a:defRPr sz="1199">
          <a:latin typeface="TimesET" pitchFamily="2" charset="0"/>
        </a:defRPr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0"/>
      <c:rotY val="2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8508516690385375E-2"/>
          <c:y val="2.9098004786201871E-2"/>
          <c:w val="0.94069684497137007"/>
          <c:h val="0.88290738490725329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 по Закону о республиканском бюджете Чувашской Республики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7.4104744664224981E-3"/>
                  <c:y val="-4.752666732530373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3503570150053873E-2"/>
                  <c:y val="-1.861434480234848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" sourceLinked="0"/>
            <c:spPr>
              <a:solidFill>
                <a:schemeClr val="bg1"/>
              </a:solidFill>
              <a:effectLst>
                <a:softEdge rad="31750"/>
              </a:effectLst>
            </c:spPr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Субсидии</c:v>
                </c:pt>
                <c:pt idx="1">
                  <c:v>Субвенции</c:v>
                </c:pt>
                <c:pt idx="2">
                  <c:v>Иные межбюджетные трансферты</c:v>
                </c:pt>
              </c:strCache>
            </c:strRef>
          </c:cat>
          <c:val>
            <c:numRef>
              <c:f>Лист1!$B$2:$B$4</c:f>
              <c:numCache>
                <c:formatCode>0.0</c:formatCode>
                <c:ptCount val="3"/>
                <c:pt idx="0">
                  <c:v>4220.7727868000002</c:v>
                </c:pt>
                <c:pt idx="1">
                  <c:v>2169.3844629999999</c:v>
                </c:pt>
                <c:pt idx="2">
                  <c:v>973.1416205999999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Фактическое поступление за 9 месяцев 2015 года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4.9732569397051118E-2"/>
                  <c:y val="1.7173829651660164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4.6603728333536133E-2"/>
                  <c:y val="1.05352215985785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3.9028511823201301E-2"/>
                  <c:y val="-9.162117741850054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" sourceLinked="0"/>
            <c:spPr>
              <a:solidFill>
                <a:schemeClr val="bg1"/>
              </a:solidFill>
              <a:effectLst>
                <a:softEdge rad="31750"/>
              </a:effectLst>
            </c:spPr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Субсидии</c:v>
                </c:pt>
                <c:pt idx="1">
                  <c:v>Субвенции</c:v>
                </c:pt>
                <c:pt idx="2">
                  <c:v>Иные межбюджетные трансферты</c:v>
                </c:pt>
              </c:strCache>
            </c:strRef>
          </c:cat>
          <c:val>
            <c:numRef>
              <c:f>Лист1!$C$2:$C$4</c:f>
              <c:numCache>
                <c:formatCode>0.0</c:formatCode>
                <c:ptCount val="3"/>
                <c:pt idx="0">
                  <c:v>2833.4000221100005</c:v>
                </c:pt>
                <c:pt idx="1">
                  <c:v>1900.37562366</c:v>
                </c:pt>
                <c:pt idx="2">
                  <c:v>906.44214772999999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55155840"/>
        <c:axId val="155157632"/>
        <c:axId val="149640064"/>
      </c:bar3DChart>
      <c:catAx>
        <c:axId val="1551558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ru-RU"/>
          </a:p>
        </c:txPr>
        <c:crossAx val="155157632"/>
        <c:crosses val="autoZero"/>
        <c:auto val="1"/>
        <c:lblAlgn val="ctr"/>
        <c:lblOffset val="100"/>
        <c:noMultiLvlLbl val="0"/>
      </c:catAx>
      <c:valAx>
        <c:axId val="155157632"/>
        <c:scaling>
          <c:orientation val="minMax"/>
        </c:scaling>
        <c:delete val="1"/>
        <c:axPos val="l"/>
        <c:majorGridlines/>
        <c:numFmt formatCode="0.0" sourceLinked="1"/>
        <c:majorTickMark val="out"/>
        <c:minorTickMark val="none"/>
        <c:tickLblPos val="nextTo"/>
        <c:crossAx val="155155840"/>
        <c:crosses val="autoZero"/>
        <c:crossBetween val="between"/>
      </c:valAx>
      <c:serAx>
        <c:axId val="149640064"/>
        <c:scaling>
          <c:orientation val="minMax"/>
        </c:scaling>
        <c:delete val="1"/>
        <c:axPos val="b"/>
        <c:majorTickMark val="out"/>
        <c:minorTickMark val="none"/>
        <c:tickLblPos val="nextTo"/>
        <c:crossAx val="155157632"/>
        <c:crosses val="autoZero"/>
      </c:serAx>
    </c:plotArea>
    <c:legend>
      <c:legendPos val="b"/>
      <c:layout/>
      <c:overlay val="0"/>
      <c:txPr>
        <a:bodyPr/>
        <a:lstStyle/>
        <a:p>
          <a:pPr>
            <a:defRPr sz="10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>
          <a:latin typeface="TimesET" pitchFamily="2" charset="0"/>
        </a:defRPr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0"/>
      <c:rotY val="2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6685668805469708E-2"/>
          <c:y val="2.9311861966266898E-2"/>
          <c:w val="0.90151003258290074"/>
          <c:h val="0.88634884715496187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 по Закону о республиканском бюджете Чувашской Республики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7.4104744664224981E-3"/>
                  <c:y val="-4.752666732530373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2.0239099116491611E-2"/>
                  <c:y val="-2.19792814024897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9194360918003646E-2"/>
                  <c:y val="-2.1716029991815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" sourceLinked="0"/>
            <c:spPr>
              <a:solidFill>
                <a:schemeClr val="bg1"/>
              </a:solidFill>
              <a:effectLst>
                <a:softEdge rad="31750"/>
              </a:effectLst>
            </c:spPr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Субсидии</c:v>
                </c:pt>
                <c:pt idx="1">
                  <c:v>Субвенции</c:v>
                </c:pt>
                <c:pt idx="2">
                  <c:v>Иные межбюджетные трансферты</c:v>
                </c:pt>
              </c:strCache>
            </c:strRef>
          </c:cat>
          <c:val>
            <c:numRef>
              <c:f>Лист1!$B$2:$B$4</c:f>
              <c:numCache>
                <c:formatCode>0.0</c:formatCode>
                <c:ptCount val="3"/>
                <c:pt idx="0">
                  <c:v>4220.7728068000006</c:v>
                </c:pt>
                <c:pt idx="1">
                  <c:v>2236.3490630000001</c:v>
                </c:pt>
                <c:pt idx="2">
                  <c:v>982.05362060000004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Фактическое поступление на 26.10.2015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5.2990924505656019E-2"/>
                  <c:y val="-7.260854649839087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5.2845221204929869E-2"/>
                  <c:y val="-4.752755198109666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4.2470463209005924E-2"/>
                  <c:y val="3.9478096867288985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" sourceLinked="0"/>
            <c:spPr>
              <a:solidFill>
                <a:schemeClr val="bg1"/>
              </a:solidFill>
              <a:effectLst>
                <a:softEdge rad="31750"/>
              </a:effectLst>
            </c:spPr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Субсидии</c:v>
                </c:pt>
                <c:pt idx="1">
                  <c:v>Субвенции</c:v>
                </c:pt>
                <c:pt idx="2">
                  <c:v>Иные межбюджетные трансферты</c:v>
                </c:pt>
              </c:strCache>
            </c:strRef>
          </c:cat>
          <c:val>
            <c:numRef>
              <c:f>Лист1!$C$2:$C$4</c:f>
              <c:numCache>
                <c:formatCode>0.0</c:formatCode>
                <c:ptCount val="3"/>
                <c:pt idx="0">
                  <c:v>3156.8794856100003</c:v>
                </c:pt>
                <c:pt idx="1">
                  <c:v>2042.1690999100001</c:v>
                </c:pt>
                <c:pt idx="2">
                  <c:v>926.54332308000005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56373376"/>
        <c:axId val="156374912"/>
        <c:axId val="149641856"/>
      </c:bar3DChart>
      <c:catAx>
        <c:axId val="15637337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ru-RU"/>
          </a:p>
        </c:txPr>
        <c:crossAx val="156374912"/>
        <c:crosses val="autoZero"/>
        <c:auto val="1"/>
        <c:lblAlgn val="ctr"/>
        <c:lblOffset val="100"/>
        <c:noMultiLvlLbl val="0"/>
      </c:catAx>
      <c:valAx>
        <c:axId val="156374912"/>
        <c:scaling>
          <c:orientation val="minMax"/>
        </c:scaling>
        <c:delete val="1"/>
        <c:axPos val="l"/>
        <c:majorGridlines/>
        <c:numFmt formatCode="0.0" sourceLinked="1"/>
        <c:majorTickMark val="out"/>
        <c:minorTickMark val="none"/>
        <c:tickLblPos val="nextTo"/>
        <c:crossAx val="156373376"/>
        <c:crosses val="autoZero"/>
        <c:crossBetween val="between"/>
      </c:valAx>
      <c:serAx>
        <c:axId val="149641856"/>
        <c:scaling>
          <c:orientation val="minMax"/>
        </c:scaling>
        <c:delete val="1"/>
        <c:axPos val="b"/>
        <c:majorTickMark val="out"/>
        <c:minorTickMark val="none"/>
        <c:tickLblPos val="nextTo"/>
        <c:crossAx val="156374912"/>
        <c:crosses val="autoZero"/>
      </c:serAx>
    </c:plotArea>
    <c:legend>
      <c:legendPos val="b"/>
      <c:layout/>
      <c:overlay val="0"/>
      <c:txPr>
        <a:bodyPr/>
        <a:lstStyle/>
        <a:p>
          <a:pPr>
            <a:defRPr sz="10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>
          <a:latin typeface="TimesET" pitchFamily="2" charset="0"/>
        </a:defRPr>
      </a:pPr>
      <a:endParaRPr lang="ru-RU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20"/>
      <c:rotY val="10"/>
      <c:rAngAx val="1"/>
    </c:view3D>
    <c:floor>
      <c:thickness val="0"/>
    </c:floor>
    <c:sideWall>
      <c:thickness val="0"/>
      <c:spPr>
        <a:ln>
          <a:noFill/>
        </a:ln>
      </c:spPr>
    </c:sideWall>
    <c:backWall>
      <c:thickness val="0"/>
      <c:spPr>
        <a:ln>
          <a:noFill/>
        </a:ln>
      </c:spPr>
    </c:backWall>
    <c:plotArea>
      <c:layout>
        <c:manualLayout>
          <c:layoutTarget val="inner"/>
          <c:xMode val="edge"/>
          <c:yMode val="edge"/>
          <c:x val="0.28945211371803947"/>
          <c:y val="2.8913588125499334E-2"/>
          <c:w val="0.66664074958882202"/>
          <c:h val="0.85562505013031254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Фактическое поступление за 9 месяцев 2015 года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 w="9525" cap="flat" cmpd="sng" algn="ctr">
              <a:solidFill>
                <a:schemeClr val="accent2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solidFill>
                <a:schemeClr val="bg1"/>
              </a:solidFill>
              <a:effectLst>
                <a:softEdge rad="31750"/>
              </a:effectLst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Лист1!$A$2:$A$11</c:f>
              <c:strCache>
                <c:ptCount val="10"/>
                <c:pt idx="0">
                  <c:v>Минприроды Чувашии</c:v>
                </c:pt>
                <c:pt idx="1">
                  <c:v>Госслужба занятости Чувашии</c:v>
                </c:pt>
                <c:pt idx="2">
                  <c:v>Минтранс Чувашии</c:v>
                </c:pt>
                <c:pt idx="3">
                  <c:v>Минэкономразвития Чувашии</c:v>
                </c:pt>
                <c:pt idx="4">
                  <c:v>Минкультуры Чувашии</c:v>
                </c:pt>
                <c:pt idx="5">
                  <c:v>Минстрой Чувашии</c:v>
                </c:pt>
                <c:pt idx="6">
                  <c:v>Минспорт Чувашии</c:v>
                </c:pt>
                <c:pt idx="7">
                  <c:v>Минздравсоцразвития Чувашии</c:v>
                </c:pt>
                <c:pt idx="8">
                  <c:v>Минобразования Чувашии</c:v>
                </c:pt>
                <c:pt idx="9">
                  <c:v>Минсельхоз Чувашии</c:v>
                </c:pt>
              </c:strCache>
            </c:strRef>
          </c:cat>
          <c:val>
            <c:numRef>
              <c:f>Лист1!$B$2:$B$11</c:f>
              <c:numCache>
                <c:formatCode>#,##0.0</c:formatCode>
                <c:ptCount val="10"/>
                <c:pt idx="0">
                  <c:v>0</c:v>
                </c:pt>
                <c:pt idx="1">
                  <c:v>7.3198999999999996</c:v>
                </c:pt>
                <c:pt idx="2">
                  <c:v>0</c:v>
                </c:pt>
                <c:pt idx="3">
                  <c:v>0</c:v>
                </c:pt>
                <c:pt idx="4">
                  <c:v>178.78100000000001</c:v>
                </c:pt>
                <c:pt idx="5">
                  <c:v>193.15116</c:v>
                </c:pt>
                <c:pt idx="6">
                  <c:v>376.17082099999999</c:v>
                </c:pt>
                <c:pt idx="7">
                  <c:v>257.51357939999997</c:v>
                </c:pt>
                <c:pt idx="8">
                  <c:v>429.6379</c:v>
                </c:pt>
                <c:pt idx="9">
                  <c:v>1390.8256617100001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План по Закону о бюджете Чувашской Республики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 w="9525" cap="flat" cmpd="sng" algn="ctr">
              <a:solidFill>
                <a:schemeClr val="accent1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solidFill>
                <a:schemeClr val="bg1"/>
              </a:solidFill>
              <a:effectLst>
                <a:softEdge rad="31750"/>
              </a:effectLst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Лист1!$A$2:$A$11</c:f>
              <c:strCache>
                <c:ptCount val="10"/>
                <c:pt idx="0">
                  <c:v>Минприроды Чувашии</c:v>
                </c:pt>
                <c:pt idx="1">
                  <c:v>Госслужба занятости Чувашии</c:v>
                </c:pt>
                <c:pt idx="2">
                  <c:v>Минтранс Чувашии</c:v>
                </c:pt>
                <c:pt idx="3">
                  <c:v>Минэкономразвития Чувашии</c:v>
                </c:pt>
                <c:pt idx="4">
                  <c:v>Минкультуры Чувашии</c:v>
                </c:pt>
                <c:pt idx="5">
                  <c:v>Минстрой Чувашии</c:v>
                </c:pt>
                <c:pt idx="6">
                  <c:v>Минспорт Чувашии</c:v>
                </c:pt>
                <c:pt idx="7">
                  <c:v>Минздравсоцразвития Чувашии</c:v>
                </c:pt>
                <c:pt idx="8">
                  <c:v>Минобразования Чувашии</c:v>
                </c:pt>
                <c:pt idx="9">
                  <c:v>Минсельхоз Чувашии</c:v>
                </c:pt>
              </c:strCache>
            </c:strRef>
          </c:cat>
          <c:val>
            <c:numRef>
              <c:f>Лист1!$C$2:$C$11</c:f>
              <c:numCache>
                <c:formatCode>#,##0.0</c:formatCode>
                <c:ptCount val="10"/>
                <c:pt idx="0">
                  <c:v>10.994</c:v>
                </c:pt>
                <c:pt idx="1">
                  <c:v>62.418699999999994</c:v>
                </c:pt>
                <c:pt idx="2">
                  <c:v>207.58557321000001</c:v>
                </c:pt>
                <c:pt idx="3">
                  <c:v>215.95011259</c:v>
                </c:pt>
                <c:pt idx="4">
                  <c:v>250.36199999999999</c:v>
                </c:pt>
                <c:pt idx="5">
                  <c:v>297.36415999999997</c:v>
                </c:pt>
                <c:pt idx="6">
                  <c:v>376.17082099999999</c:v>
                </c:pt>
                <c:pt idx="7">
                  <c:v>421.41020000000003</c:v>
                </c:pt>
                <c:pt idx="8">
                  <c:v>431.6379</c:v>
                </c:pt>
                <c:pt idx="9">
                  <c:v>1946.8793400000002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6"/>
        <c:gapDepth val="0"/>
        <c:shape val="cylinder"/>
        <c:axId val="117989376"/>
        <c:axId val="117990912"/>
        <c:axId val="0"/>
      </c:bar3DChart>
      <c:catAx>
        <c:axId val="117989376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117990912"/>
        <c:crosses val="autoZero"/>
        <c:auto val="1"/>
        <c:lblAlgn val="ctr"/>
        <c:lblOffset val="100"/>
        <c:noMultiLvlLbl val="0"/>
      </c:catAx>
      <c:valAx>
        <c:axId val="117990912"/>
        <c:scaling>
          <c:orientation val="minMax"/>
        </c:scaling>
        <c:delete val="0"/>
        <c:axPos val="b"/>
        <c:numFmt formatCode="#,##0.0" sourceLinked="1"/>
        <c:majorTickMark val="out"/>
        <c:minorTickMark val="none"/>
        <c:tickLblPos val="nextTo"/>
        <c:crossAx val="117989376"/>
        <c:crosses val="autoZero"/>
        <c:crossBetween val="between"/>
      </c:valAx>
    </c:plotArea>
    <c:legend>
      <c:legendPos val="b"/>
      <c:layout/>
      <c:overlay val="0"/>
      <c:spPr>
        <a:solidFill>
          <a:schemeClr val="bg1"/>
        </a:solidFill>
        <a:effectLst>
          <a:softEdge rad="31750"/>
        </a:effectLst>
      </c:spPr>
      <c:txPr>
        <a:bodyPr/>
        <a:lstStyle/>
        <a:p>
          <a:pPr>
            <a:defRPr sz="11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200">
          <a:latin typeface="TimesET" pitchFamily="2" charset="0"/>
        </a:defRPr>
      </a:pPr>
      <a:endParaRPr lang="ru-R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20"/>
      <c:rotY val="10"/>
      <c:rAngAx val="1"/>
    </c:view3D>
    <c:floor>
      <c:thickness val="0"/>
    </c:floor>
    <c:sideWall>
      <c:thickness val="0"/>
      <c:spPr>
        <a:ln>
          <a:noFill/>
        </a:ln>
      </c:spPr>
    </c:sideWall>
    <c:backWall>
      <c:thickness val="0"/>
      <c:spPr>
        <a:ln>
          <a:noFill/>
        </a:ln>
      </c:spPr>
    </c:backWall>
    <c:plotArea>
      <c:layout>
        <c:manualLayout>
          <c:layoutTarget val="inner"/>
          <c:xMode val="edge"/>
          <c:yMode val="edge"/>
          <c:x val="0.28945211371803947"/>
          <c:y val="2.8913588125499334E-2"/>
          <c:w val="0.66664074958882202"/>
          <c:h val="0.85562505013031254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Фактическое поступление на 26.10.2015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 w="9525" cap="flat" cmpd="sng" algn="ctr">
              <a:solidFill>
                <a:schemeClr val="accent2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solidFill>
                <a:schemeClr val="bg1"/>
              </a:solidFill>
              <a:effectLst>
                <a:softEdge rad="31750"/>
              </a:effectLst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Лист1!$A$2:$A$11</c:f>
              <c:strCache>
                <c:ptCount val="10"/>
                <c:pt idx="0">
                  <c:v>Минприроды Чувашии</c:v>
                </c:pt>
                <c:pt idx="1">
                  <c:v>Госслужба занятости Чувашии</c:v>
                </c:pt>
                <c:pt idx="2">
                  <c:v>Минтранс Чувашии</c:v>
                </c:pt>
                <c:pt idx="3">
                  <c:v>Минэкономразвития Чувашии</c:v>
                </c:pt>
                <c:pt idx="4">
                  <c:v>Минкультуры Чувашии</c:v>
                </c:pt>
                <c:pt idx="5">
                  <c:v>Минстрой Чувашии</c:v>
                </c:pt>
                <c:pt idx="6">
                  <c:v>Минспорт Чувашии</c:v>
                </c:pt>
                <c:pt idx="7">
                  <c:v>Минздравсоцразвития Чувашии</c:v>
                </c:pt>
                <c:pt idx="8">
                  <c:v>Минобразования Чувашии</c:v>
                </c:pt>
                <c:pt idx="9">
                  <c:v>Минсельхоз Чувашии</c:v>
                </c:pt>
              </c:strCache>
            </c:strRef>
          </c:cat>
          <c:val>
            <c:numRef>
              <c:f>Лист1!$B$2:$B$11</c:f>
              <c:numCache>
                <c:formatCode>#,##0.0</c:formatCode>
                <c:ptCount val="10"/>
                <c:pt idx="0">
                  <c:v>0</c:v>
                </c:pt>
                <c:pt idx="1">
                  <c:v>7.3198999999999996</c:v>
                </c:pt>
                <c:pt idx="2">
                  <c:v>26.728573210000004</c:v>
                </c:pt>
                <c:pt idx="3">
                  <c:v>106.67263794</c:v>
                </c:pt>
                <c:pt idx="4">
                  <c:v>215.71428616</c:v>
                </c:pt>
                <c:pt idx="5">
                  <c:v>193.15116</c:v>
                </c:pt>
                <c:pt idx="6">
                  <c:v>376.17082099999999</c:v>
                </c:pt>
                <c:pt idx="7">
                  <c:v>300.67754839999998</c:v>
                </c:pt>
                <c:pt idx="8">
                  <c:v>431.6379</c:v>
                </c:pt>
                <c:pt idx="9">
                  <c:v>1498.8066589000002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План по Закону о бюджете Чувашской Республики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 w="9525" cap="flat" cmpd="sng" algn="ctr">
              <a:solidFill>
                <a:schemeClr val="accent1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solidFill>
                <a:schemeClr val="bg1"/>
              </a:solidFill>
              <a:effectLst>
                <a:softEdge rad="31750"/>
              </a:effectLst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Лист1!$A$2:$A$11</c:f>
              <c:strCache>
                <c:ptCount val="10"/>
                <c:pt idx="0">
                  <c:v>Минприроды Чувашии</c:v>
                </c:pt>
                <c:pt idx="1">
                  <c:v>Госслужба занятости Чувашии</c:v>
                </c:pt>
                <c:pt idx="2">
                  <c:v>Минтранс Чувашии</c:v>
                </c:pt>
                <c:pt idx="3">
                  <c:v>Минэкономразвития Чувашии</c:v>
                </c:pt>
                <c:pt idx="4">
                  <c:v>Минкультуры Чувашии</c:v>
                </c:pt>
                <c:pt idx="5">
                  <c:v>Минстрой Чувашии</c:v>
                </c:pt>
                <c:pt idx="6">
                  <c:v>Минспорт Чувашии</c:v>
                </c:pt>
                <c:pt idx="7">
                  <c:v>Минздравсоцразвития Чувашии</c:v>
                </c:pt>
                <c:pt idx="8">
                  <c:v>Минобразования Чувашии</c:v>
                </c:pt>
                <c:pt idx="9">
                  <c:v>Минсельхоз Чувашии</c:v>
                </c:pt>
              </c:strCache>
            </c:strRef>
          </c:cat>
          <c:val>
            <c:numRef>
              <c:f>Лист1!$C$2:$C$11</c:f>
              <c:numCache>
                <c:formatCode>#,##0.0</c:formatCode>
                <c:ptCount val="10"/>
                <c:pt idx="0">
                  <c:v>10.994</c:v>
                </c:pt>
                <c:pt idx="1">
                  <c:v>62.418699999999994</c:v>
                </c:pt>
                <c:pt idx="2">
                  <c:v>207.58557321000001</c:v>
                </c:pt>
                <c:pt idx="3">
                  <c:v>215.95011259</c:v>
                </c:pt>
                <c:pt idx="4">
                  <c:v>250.36199999999999</c:v>
                </c:pt>
                <c:pt idx="5">
                  <c:v>297.36415999999997</c:v>
                </c:pt>
                <c:pt idx="6">
                  <c:v>376.17082099999999</c:v>
                </c:pt>
                <c:pt idx="7">
                  <c:v>421.41020000000003</c:v>
                </c:pt>
                <c:pt idx="8">
                  <c:v>431.6379</c:v>
                </c:pt>
                <c:pt idx="9">
                  <c:v>1946.8793400000002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6"/>
        <c:gapDepth val="0"/>
        <c:shape val="cylinder"/>
        <c:axId val="42339712"/>
        <c:axId val="42349696"/>
        <c:axId val="0"/>
      </c:bar3DChart>
      <c:catAx>
        <c:axId val="42339712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42349696"/>
        <c:crosses val="autoZero"/>
        <c:auto val="1"/>
        <c:lblAlgn val="ctr"/>
        <c:lblOffset val="100"/>
        <c:noMultiLvlLbl val="0"/>
      </c:catAx>
      <c:valAx>
        <c:axId val="42349696"/>
        <c:scaling>
          <c:orientation val="minMax"/>
        </c:scaling>
        <c:delete val="0"/>
        <c:axPos val="b"/>
        <c:numFmt formatCode="#,##0.0" sourceLinked="1"/>
        <c:majorTickMark val="out"/>
        <c:minorTickMark val="none"/>
        <c:tickLblPos val="nextTo"/>
        <c:crossAx val="42339712"/>
        <c:crosses val="autoZero"/>
        <c:crossBetween val="between"/>
      </c:valAx>
    </c:plotArea>
    <c:legend>
      <c:legendPos val="b"/>
      <c:layout/>
      <c:overlay val="0"/>
      <c:spPr>
        <a:solidFill>
          <a:schemeClr val="bg1"/>
        </a:solidFill>
        <a:effectLst>
          <a:softEdge rad="31750"/>
        </a:effectLst>
      </c:spPr>
      <c:txPr>
        <a:bodyPr/>
        <a:lstStyle/>
        <a:p>
          <a:pPr>
            <a:defRPr sz="11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200">
          <a:latin typeface="TimesET" pitchFamily="2" charset="0"/>
        </a:defRPr>
      </a:pPr>
      <a:endParaRPr lang="ru-R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20"/>
      <c:rotY val="10"/>
      <c:rAngAx val="1"/>
    </c:view3D>
    <c:floor>
      <c:thickness val="0"/>
    </c:floor>
    <c:sideWall>
      <c:thickness val="0"/>
      <c:spPr>
        <a:ln>
          <a:noFill/>
        </a:ln>
      </c:spPr>
    </c:sideWall>
    <c:backWall>
      <c:thickness val="0"/>
      <c:spPr>
        <a:ln>
          <a:solidFill>
            <a:schemeClr val="accent4">
              <a:lumMod val="20000"/>
              <a:lumOff val="80000"/>
            </a:schemeClr>
          </a:solidFill>
        </a:ln>
      </c:spPr>
    </c:backWall>
    <c:plotArea>
      <c:layout>
        <c:manualLayout>
          <c:layoutTarget val="inner"/>
          <c:xMode val="edge"/>
          <c:yMode val="edge"/>
          <c:x val="0.28945211371803947"/>
          <c:y val="9.3882133320213942E-3"/>
          <c:w val="0.66664074958882202"/>
          <c:h val="0.96192954620617654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 w="9525" cap="flat" cmpd="sng" algn="ctr">
              <a:solidFill>
                <a:schemeClr val="accent2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solidFill>
                <a:schemeClr val="bg1"/>
              </a:solidFill>
              <a:effectLst>
                <a:softEdge rad="31750"/>
              </a:effectLst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Лист1!$A$2:$A$10</c:f>
              <c:strCache>
                <c:ptCount val="9"/>
                <c:pt idx="0">
                  <c:v>Минприроды Чувашии</c:v>
                </c:pt>
                <c:pt idx="1">
                  <c:v>Госслужба занятости Чувашии</c:v>
                </c:pt>
                <c:pt idx="2">
                  <c:v>Минтранс Чувашии</c:v>
                </c:pt>
                <c:pt idx="3">
                  <c:v>Минэкономразвития Чувашии</c:v>
                </c:pt>
                <c:pt idx="4">
                  <c:v>Минкультуры Чувашии</c:v>
                </c:pt>
                <c:pt idx="5">
                  <c:v>Минстрой Чувашии</c:v>
                </c:pt>
                <c:pt idx="6">
                  <c:v>Минздравсоцразвития Чувашии</c:v>
                </c:pt>
                <c:pt idx="8">
                  <c:v>Минсельхоз Чувашии</c:v>
                </c:pt>
              </c:strCache>
            </c:strRef>
          </c:cat>
          <c:val>
            <c:numRef>
              <c:f>Лист1!$B$2:$B$10</c:f>
              <c:numCache>
                <c:formatCode>General</c:formatCode>
                <c:ptCount val="9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6"/>
        <c:gapDepth val="0"/>
        <c:shape val="cylinder"/>
        <c:axId val="43230336"/>
        <c:axId val="43231872"/>
        <c:axId val="0"/>
      </c:bar3DChart>
      <c:catAx>
        <c:axId val="43230336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43231872"/>
        <c:crosses val="autoZero"/>
        <c:auto val="1"/>
        <c:lblAlgn val="ctr"/>
        <c:lblOffset val="100"/>
        <c:noMultiLvlLbl val="0"/>
      </c:catAx>
      <c:valAx>
        <c:axId val="4323187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323033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200">
          <a:latin typeface="TimesET" pitchFamily="2" charset="0"/>
        </a:defRPr>
      </a:pPr>
      <a:endParaRPr lang="ru-RU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4585509017516564E-3"/>
          <c:y val="0.21151138897534855"/>
          <c:w val="0.93928940354555102"/>
          <c:h val="0.56454028926475919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Республиканские средства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</c:spPr>
          <c:invertIfNegative val="0"/>
          <c:dPt>
            <c:idx val="1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</c:spPr>
          </c:dPt>
          <c:dLbls>
            <c:dLbl>
              <c:idx val="0"/>
              <c:layout>
                <c:manualLayout>
                  <c:x val="-2.3515674184349886E-2"/>
                  <c:y val="-1.5375996242035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2.6455393845128319E-2"/>
                  <c:y val="-1.15317701781763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>
                    <a:latin typeface="TimesET" pitchFamily="2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01.10.2015</c:v>
                </c:pt>
                <c:pt idx="1">
                  <c:v>01.10.2014</c:v>
                </c:pt>
              </c:strCache>
            </c:strRef>
          </c:cat>
          <c:val>
            <c:numRef>
              <c:f>Лист1!$B$2:$B$3</c:f>
              <c:numCache>
                <c:formatCode>#,##0.0</c:formatCode>
                <c:ptCount val="2"/>
                <c:pt idx="0">
                  <c:v>22427.3</c:v>
                </c:pt>
                <c:pt idx="1">
                  <c:v>21979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Федеральные средства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2.057618597933563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3.2334370255156862E-2"/>
                  <c:y val="-3.84392339272548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latin typeface="TimesET" pitchFamily="2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01.10.2015</c:v>
                </c:pt>
                <c:pt idx="1">
                  <c:v>01.10.2014</c:v>
                </c:pt>
              </c:strCache>
            </c:strRef>
          </c:cat>
          <c:val>
            <c:numRef>
              <c:f>Лист1!$C$2:$C$3</c:f>
              <c:numCache>
                <c:formatCode>#,##0.0</c:formatCode>
                <c:ptCount val="2"/>
                <c:pt idx="0">
                  <c:v>5437.2</c:v>
                </c:pt>
                <c:pt idx="1">
                  <c:v>4530.2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45299584"/>
        <c:axId val="45301120"/>
        <c:axId val="0"/>
      </c:bar3DChart>
      <c:catAx>
        <c:axId val="45299584"/>
        <c:scaling>
          <c:orientation val="maxMin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1" b="1" i="1"/>
            </a:pPr>
            <a:endParaRPr lang="ru-RU"/>
          </a:p>
        </c:txPr>
        <c:crossAx val="45301120"/>
        <c:crosses val="autoZero"/>
        <c:auto val="1"/>
        <c:lblAlgn val="ctr"/>
        <c:lblOffset val="100"/>
        <c:noMultiLvlLbl val="0"/>
      </c:catAx>
      <c:valAx>
        <c:axId val="45301120"/>
        <c:scaling>
          <c:orientation val="minMax"/>
          <c:max val="24000"/>
          <c:min val="5000"/>
        </c:scaling>
        <c:delete val="1"/>
        <c:axPos val="r"/>
        <c:numFmt formatCode="#,##0.0" sourceLinked="1"/>
        <c:majorTickMark val="out"/>
        <c:minorTickMark val="none"/>
        <c:tickLblPos val="nextTo"/>
        <c:crossAx val="45299584"/>
        <c:crosses val="autoZero"/>
        <c:crossBetween val="between"/>
      </c:valAx>
      <c:spPr>
        <a:noFill/>
        <a:ln w="25398">
          <a:noFill/>
        </a:ln>
      </c:spPr>
    </c:plotArea>
    <c:legend>
      <c:legendPos val="r"/>
      <c:layout>
        <c:manualLayout>
          <c:xMode val="edge"/>
          <c:yMode val="edge"/>
          <c:x val="4.0248305743806244E-2"/>
          <c:y val="0.88684678341870471"/>
          <c:w val="0.94211476502610825"/>
          <c:h val="9.7720083491861134E-2"/>
        </c:manualLayout>
      </c:layout>
      <c:overlay val="0"/>
      <c:txPr>
        <a:bodyPr/>
        <a:lstStyle/>
        <a:p>
          <a:pPr>
            <a:defRPr sz="1000">
              <a:latin typeface="TimesET" pitchFamily="2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1"/>
      </a:pPr>
      <a:endParaRPr lang="ru-RU"/>
    </a:p>
  </c:txPr>
  <c:externalData r:id="rId1">
    <c:autoUpdate val="0"/>
  </c:externalData>
  <c:userShapes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4832169185502683E-2"/>
          <c:y val="5.2916559054765923E-2"/>
          <c:w val="0.9295221677878085"/>
          <c:h val="0.74021897999789332"/>
        </c:manualLayout>
      </c:layout>
      <c:bar3DChart>
        <c:barDir val="col"/>
        <c:grouping val="clustered"/>
        <c:varyColors val="0"/>
        <c:ser>
          <c:idx val="0"/>
          <c:order val="0"/>
          <c:invertIfNegative val="0"/>
          <c:cat>
            <c:strRef>
              <c:f>Лист3!$A$3:$A$17</c:f>
              <c:strCache>
                <c:ptCount val="15"/>
                <c:pt idx="0">
                  <c:v>Минфин</c:v>
                </c:pt>
                <c:pt idx="1">
                  <c:v>Госохотрыбслужба</c:v>
                </c:pt>
                <c:pt idx="2">
                  <c:v>Минюст</c:v>
                </c:pt>
                <c:pt idx="3">
                  <c:v>Минспорт</c:v>
                </c:pt>
                <c:pt idx="4">
                  <c:v>Администрация Главы</c:v>
                </c:pt>
                <c:pt idx="5">
                  <c:v>Минздравсоцразвития</c:v>
                </c:pt>
                <c:pt idx="6">
                  <c:v>Минстрой</c:v>
                </c:pt>
                <c:pt idx="7">
                  <c:v>Минсельхоз</c:v>
                </c:pt>
                <c:pt idx="8">
                  <c:v>Минобразования</c:v>
                </c:pt>
                <c:pt idx="9">
                  <c:v>Мининформполитики</c:v>
                </c:pt>
                <c:pt idx="10">
                  <c:v>Госслужба занятости</c:v>
                </c:pt>
                <c:pt idx="11">
                  <c:v>Минприроды</c:v>
                </c:pt>
                <c:pt idx="12">
                  <c:v>Минтранс</c:v>
                </c:pt>
                <c:pt idx="13">
                  <c:v>Минэкономразвития</c:v>
                </c:pt>
                <c:pt idx="14">
                  <c:v>Минкультуры</c:v>
                </c:pt>
              </c:strCache>
            </c:strRef>
          </c:cat>
          <c:val>
            <c:numRef>
              <c:f>Лист3!$B$3:$B$17</c:f>
            </c:numRef>
          </c:val>
        </c:ser>
        <c:ser>
          <c:idx val="1"/>
          <c:order val="1"/>
          <c:invertIfNegative val="0"/>
          <c:cat>
            <c:strRef>
              <c:f>Лист3!$A$3:$A$17</c:f>
              <c:strCache>
                <c:ptCount val="15"/>
                <c:pt idx="0">
                  <c:v>Минфин</c:v>
                </c:pt>
                <c:pt idx="1">
                  <c:v>Госохотрыбслужба</c:v>
                </c:pt>
                <c:pt idx="2">
                  <c:v>Минюст</c:v>
                </c:pt>
                <c:pt idx="3">
                  <c:v>Минспорт</c:v>
                </c:pt>
                <c:pt idx="4">
                  <c:v>Администрация Главы</c:v>
                </c:pt>
                <c:pt idx="5">
                  <c:v>Минздравсоцразвития</c:v>
                </c:pt>
                <c:pt idx="6">
                  <c:v>Минстрой</c:v>
                </c:pt>
                <c:pt idx="7">
                  <c:v>Минсельхоз</c:v>
                </c:pt>
                <c:pt idx="8">
                  <c:v>Минобразования</c:v>
                </c:pt>
                <c:pt idx="9">
                  <c:v>Мининформполитики</c:v>
                </c:pt>
                <c:pt idx="10">
                  <c:v>Госслужба занятости</c:v>
                </c:pt>
                <c:pt idx="11">
                  <c:v>Минприроды</c:v>
                </c:pt>
                <c:pt idx="12">
                  <c:v>Минтранс</c:v>
                </c:pt>
                <c:pt idx="13">
                  <c:v>Минэкономразвития</c:v>
                </c:pt>
                <c:pt idx="14">
                  <c:v>Минкультуры</c:v>
                </c:pt>
              </c:strCache>
            </c:strRef>
          </c:cat>
          <c:val>
            <c:numRef>
              <c:f>Лист3!$C$3:$C$17</c:f>
            </c:numRef>
          </c:val>
        </c:ser>
        <c:ser>
          <c:idx val="2"/>
          <c:order val="2"/>
          <c:invertIfNegative val="0"/>
          <c:cat>
            <c:strRef>
              <c:f>Лист3!$A$3:$A$17</c:f>
              <c:strCache>
                <c:ptCount val="15"/>
                <c:pt idx="0">
                  <c:v>Минфин</c:v>
                </c:pt>
                <c:pt idx="1">
                  <c:v>Госохотрыбслужба</c:v>
                </c:pt>
                <c:pt idx="2">
                  <c:v>Минюст</c:v>
                </c:pt>
                <c:pt idx="3">
                  <c:v>Минспорт</c:v>
                </c:pt>
                <c:pt idx="4">
                  <c:v>Администрация Главы</c:v>
                </c:pt>
                <c:pt idx="5">
                  <c:v>Минздравсоцразвития</c:v>
                </c:pt>
                <c:pt idx="6">
                  <c:v>Минстрой</c:v>
                </c:pt>
                <c:pt idx="7">
                  <c:v>Минсельхоз</c:v>
                </c:pt>
                <c:pt idx="8">
                  <c:v>Минобразования</c:v>
                </c:pt>
                <c:pt idx="9">
                  <c:v>Мининформполитики</c:v>
                </c:pt>
                <c:pt idx="10">
                  <c:v>Госслужба занятости</c:v>
                </c:pt>
                <c:pt idx="11">
                  <c:v>Минприроды</c:v>
                </c:pt>
                <c:pt idx="12">
                  <c:v>Минтранс</c:v>
                </c:pt>
                <c:pt idx="13">
                  <c:v>Минэкономразвития</c:v>
                </c:pt>
                <c:pt idx="14">
                  <c:v>Минкультуры</c:v>
                </c:pt>
              </c:strCache>
            </c:strRef>
          </c:cat>
          <c:val>
            <c:numRef>
              <c:f>Лист3!$D$3:$D$17</c:f>
            </c:numRef>
          </c:val>
        </c:ser>
        <c:ser>
          <c:idx val="3"/>
          <c:order val="3"/>
          <c:invertIfNegative val="0"/>
          <c:cat>
            <c:strRef>
              <c:f>Лист3!$A$3:$A$17</c:f>
              <c:strCache>
                <c:ptCount val="15"/>
                <c:pt idx="0">
                  <c:v>Минфин</c:v>
                </c:pt>
                <c:pt idx="1">
                  <c:v>Госохотрыбслужба</c:v>
                </c:pt>
                <c:pt idx="2">
                  <c:v>Минюст</c:v>
                </c:pt>
                <c:pt idx="3">
                  <c:v>Минспорт</c:v>
                </c:pt>
                <c:pt idx="4">
                  <c:v>Администрация Главы</c:v>
                </c:pt>
                <c:pt idx="5">
                  <c:v>Минздравсоцразвития</c:v>
                </c:pt>
                <c:pt idx="6">
                  <c:v>Минстрой</c:v>
                </c:pt>
                <c:pt idx="7">
                  <c:v>Минсельхоз</c:v>
                </c:pt>
                <c:pt idx="8">
                  <c:v>Минобразования</c:v>
                </c:pt>
                <c:pt idx="9">
                  <c:v>Мининформполитики</c:v>
                </c:pt>
                <c:pt idx="10">
                  <c:v>Госслужба занятости</c:v>
                </c:pt>
                <c:pt idx="11">
                  <c:v>Минприроды</c:v>
                </c:pt>
                <c:pt idx="12">
                  <c:v>Минтранс</c:v>
                </c:pt>
                <c:pt idx="13">
                  <c:v>Минэкономразвития</c:v>
                </c:pt>
                <c:pt idx="14">
                  <c:v>Минкультуры</c:v>
                </c:pt>
              </c:strCache>
            </c:strRef>
          </c:cat>
          <c:val>
            <c:numRef>
              <c:f>Лист3!$E$3:$E$17</c:f>
            </c:numRef>
          </c:val>
        </c:ser>
        <c:ser>
          <c:idx val="4"/>
          <c:order val="4"/>
          <c:spPr>
            <a:solidFill>
              <a:srgbClr val="00B050"/>
            </a:solidFill>
          </c:spPr>
          <c:invertIfNegative val="0"/>
          <c:dPt>
            <c:idx val="7"/>
            <c:invertIfNegative val="0"/>
            <c:bubble3D val="0"/>
          </c:dPt>
          <c:dPt>
            <c:idx val="8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9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10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11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12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13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14"/>
            <c:invertIfNegative val="0"/>
            <c:bubble3D val="0"/>
            <c:spPr>
              <a:solidFill>
                <a:srgbClr val="FF0000"/>
              </a:solidFill>
            </c:spPr>
          </c:dPt>
          <c:dLbls>
            <c:dLbl>
              <c:idx val="9"/>
              <c:layout>
                <c:manualLayout>
                  <c:x val="7.2320006104728956E-17"/>
                  <c:y val="-8.94854586129753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Лист3!$A$3:$A$17</c:f>
              <c:strCache>
                <c:ptCount val="15"/>
                <c:pt idx="0">
                  <c:v>Минфин</c:v>
                </c:pt>
                <c:pt idx="1">
                  <c:v>Госохотрыбслужба</c:v>
                </c:pt>
                <c:pt idx="2">
                  <c:v>Минюст</c:v>
                </c:pt>
                <c:pt idx="3">
                  <c:v>Минспорт</c:v>
                </c:pt>
                <c:pt idx="4">
                  <c:v>Администрация Главы</c:v>
                </c:pt>
                <c:pt idx="5">
                  <c:v>Минздравсоцразвития</c:v>
                </c:pt>
                <c:pt idx="6">
                  <c:v>Минстрой</c:v>
                </c:pt>
                <c:pt idx="7">
                  <c:v>Минсельхоз</c:v>
                </c:pt>
                <c:pt idx="8">
                  <c:v>Минобразования</c:v>
                </c:pt>
                <c:pt idx="9">
                  <c:v>Мининформполитики</c:v>
                </c:pt>
                <c:pt idx="10">
                  <c:v>Госслужба занятости</c:v>
                </c:pt>
                <c:pt idx="11">
                  <c:v>Минприроды</c:v>
                </c:pt>
                <c:pt idx="12">
                  <c:v>Минтранс</c:v>
                </c:pt>
                <c:pt idx="13">
                  <c:v>Минэкономразвития</c:v>
                </c:pt>
                <c:pt idx="14">
                  <c:v>Минкультуры</c:v>
                </c:pt>
              </c:strCache>
            </c:strRef>
          </c:cat>
          <c:val>
            <c:numRef>
              <c:f>Лист3!$F$3:$F$17</c:f>
              <c:numCache>
                <c:formatCode>#,##0.0</c:formatCode>
                <c:ptCount val="15"/>
                <c:pt idx="0">
                  <c:v>100</c:v>
                </c:pt>
                <c:pt idx="1">
                  <c:v>100</c:v>
                </c:pt>
                <c:pt idx="2">
                  <c:v>93.926850894909123</c:v>
                </c:pt>
                <c:pt idx="3">
                  <c:v>91.902490176006395</c:v>
                </c:pt>
                <c:pt idx="4">
                  <c:v>88.369209244689173</c:v>
                </c:pt>
                <c:pt idx="5">
                  <c:v>86.93130285804466</c:v>
                </c:pt>
                <c:pt idx="6">
                  <c:v>77.721574927559061</c:v>
                </c:pt>
                <c:pt idx="7">
                  <c:v>77.471430038931345</c:v>
                </c:pt>
                <c:pt idx="8">
                  <c:v>73.51754340715992</c:v>
                </c:pt>
                <c:pt idx="9">
                  <c:v>72.321075523922502</c:v>
                </c:pt>
                <c:pt idx="10">
                  <c:v>68.499199148178121</c:v>
                </c:pt>
                <c:pt idx="11">
                  <c:v>67.435592778193211</c:v>
                </c:pt>
                <c:pt idx="12">
                  <c:v>66.604239097534062</c:v>
                </c:pt>
                <c:pt idx="13">
                  <c:v>57.582176177863786</c:v>
                </c:pt>
                <c:pt idx="14">
                  <c:v>36.284024053992219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48443136"/>
        <c:axId val="148444672"/>
        <c:axId val="0"/>
      </c:bar3DChart>
      <c:catAx>
        <c:axId val="14844313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ru-RU"/>
          </a:p>
        </c:txPr>
        <c:crossAx val="148444672"/>
        <c:crosses val="autoZero"/>
        <c:auto val="1"/>
        <c:lblAlgn val="ctr"/>
        <c:lblOffset val="100"/>
        <c:noMultiLvlLbl val="0"/>
      </c:catAx>
      <c:valAx>
        <c:axId val="148444672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crossAx val="14844313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5919212315430663E-2"/>
          <c:y val="5.5072716885540537E-2"/>
          <c:w val="0.79325023474094281"/>
          <c:h val="0.66762612052476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Лист4!$B$1:$B$2</c:f>
              <c:strCache>
                <c:ptCount val="1"/>
                <c:pt idx="0">
                  <c:v>Открытое финансирование</c:v>
                </c:pt>
              </c:strCache>
            </c:strRef>
          </c:tx>
          <c:spPr>
            <a:solidFill>
              <a:srgbClr val="7030A0"/>
            </a:solidFill>
          </c:spPr>
          <c:invertIfNegative val="0"/>
          <c:dLbls>
            <c:dLbl>
              <c:idx val="2"/>
              <c:layout>
                <c:manualLayout>
                  <c:x val="1.8726588998999281E-3"/>
                  <c:y val="-2.744228728081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Лист4!$A$3:$A$16</c:f>
              <c:strCache>
                <c:ptCount val="10"/>
                <c:pt idx="0">
                  <c:v>Минспорт</c:v>
                </c:pt>
                <c:pt idx="1">
                  <c:v>Минздравсоцразвития</c:v>
                </c:pt>
                <c:pt idx="2">
                  <c:v>Минстрой</c:v>
                </c:pt>
                <c:pt idx="3">
                  <c:v>Минсельхоз</c:v>
                </c:pt>
                <c:pt idx="4">
                  <c:v>Минобразования</c:v>
                </c:pt>
                <c:pt idx="5">
                  <c:v>Госслужба занятости</c:v>
                </c:pt>
                <c:pt idx="6">
                  <c:v>Минприроды</c:v>
                </c:pt>
                <c:pt idx="7">
                  <c:v>Минтранс</c:v>
                </c:pt>
                <c:pt idx="8">
                  <c:v>Минэкономразвития</c:v>
                </c:pt>
                <c:pt idx="9">
                  <c:v>Минкультуры</c:v>
                </c:pt>
              </c:strCache>
            </c:strRef>
          </c:cat>
          <c:val>
            <c:numRef>
              <c:f>Лист4!$B$3:$B$16</c:f>
              <c:numCache>
                <c:formatCode>#,##0</c:formatCode>
                <c:ptCount val="10"/>
                <c:pt idx="0">
                  <c:v>382.12082099999998</c:v>
                </c:pt>
                <c:pt idx="1">
                  <c:v>2214.89008595</c:v>
                </c:pt>
                <c:pt idx="2">
                  <c:v>1083.7019314199999</c:v>
                </c:pt>
                <c:pt idx="3">
                  <c:v>1930.451458</c:v>
                </c:pt>
                <c:pt idx="4">
                  <c:v>479.32752192000004</c:v>
                </c:pt>
                <c:pt idx="5">
                  <c:v>255.6403</c:v>
                </c:pt>
                <c:pt idx="6">
                  <c:v>151.38039999999998</c:v>
                </c:pt>
                <c:pt idx="7">
                  <c:v>864.29385419000005</c:v>
                </c:pt>
                <c:pt idx="8">
                  <c:v>339.65905144999999</c:v>
                </c:pt>
                <c:pt idx="9">
                  <c:v>249.24189484999999</c:v>
                </c:pt>
              </c:numCache>
            </c:numRef>
          </c:val>
        </c:ser>
        <c:ser>
          <c:idx val="1"/>
          <c:order val="1"/>
          <c:tx>
            <c:strRef>
              <c:f>Лист4!$C$1:$C$2</c:f>
              <c:strCache>
                <c:ptCount val="1"/>
                <c:pt idx="0">
                  <c:v>Кассовый расход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dLbl>
              <c:idx val="0"/>
              <c:layout>
                <c:manualLayout>
                  <c:x val="1.1235953399399362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</c:dLbl>
            <c:dLbl>
              <c:idx val="1"/>
              <c:layout>
                <c:manualLayout>
                  <c:x val="1.685393009909904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</c:dLbl>
            <c:dLbl>
              <c:idx val="2"/>
              <c:layout>
                <c:manualLayout>
                  <c:x val="2.0599247898898831E-2"/>
                  <c:y val="-1.19850158990201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</c:dLbl>
            <c:dLbl>
              <c:idx val="3"/>
              <c:layout>
                <c:manualLayout>
                  <c:x val="1.7897316964781692E-2"/>
                  <c:y val="2.160866470022146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</c:dLbl>
            <c:dLbl>
              <c:idx val="4"/>
              <c:layout>
                <c:manualLayout>
                  <c:x val="1.4981271199199151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</c:dLbl>
            <c:dLbl>
              <c:idx val="5"/>
              <c:layout>
                <c:manualLayout>
                  <c:x val="1.3108612299299258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</c:dLbl>
            <c:dLbl>
              <c:idx val="6"/>
              <c:layout>
                <c:manualLayout>
                  <c:x val="1.3108612299299258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</c:dLbl>
            <c:dLbl>
              <c:idx val="7"/>
              <c:layout>
                <c:manualLayout>
                  <c:x val="1.1235805945942678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</c:dLbl>
            <c:dLbl>
              <c:idx val="8"/>
              <c:layout>
                <c:manualLayout>
                  <c:x val="1.1235953399399362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</c:dLbl>
            <c:dLbl>
              <c:idx val="9"/>
              <c:layout>
                <c:manualLayout>
                  <c:x val="9.363294499499469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</c:dLbl>
            <c:dLbl>
              <c:idx val="10"/>
              <c:layout>
                <c:manualLayout>
                  <c:x val="1.4981271199199151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</c:dLbl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
</c:separator>
            <c:showLeaderLines val="0"/>
          </c:dLbls>
          <c:cat>
            <c:strRef>
              <c:f>Лист4!$A$3:$A$16</c:f>
              <c:strCache>
                <c:ptCount val="10"/>
                <c:pt idx="0">
                  <c:v>Минспорт</c:v>
                </c:pt>
                <c:pt idx="1">
                  <c:v>Минздравсоцразвития</c:v>
                </c:pt>
                <c:pt idx="2">
                  <c:v>Минстрой</c:v>
                </c:pt>
                <c:pt idx="3">
                  <c:v>Минсельхоз</c:v>
                </c:pt>
                <c:pt idx="4">
                  <c:v>Минобразования</c:v>
                </c:pt>
                <c:pt idx="5">
                  <c:v>Госслужба занятости</c:v>
                </c:pt>
                <c:pt idx="6">
                  <c:v>Минприроды</c:v>
                </c:pt>
                <c:pt idx="7">
                  <c:v>Минтранс</c:v>
                </c:pt>
                <c:pt idx="8">
                  <c:v>Минэкономразвития</c:v>
                </c:pt>
                <c:pt idx="9">
                  <c:v>Минкультуры</c:v>
                </c:pt>
              </c:strCache>
            </c:strRef>
          </c:cat>
          <c:val>
            <c:numRef>
              <c:f>Лист4!$C$3:$C$16</c:f>
              <c:numCache>
                <c:formatCode>#,##0</c:formatCode>
                <c:ptCount val="10"/>
                <c:pt idx="0">
                  <c:v>351.17854998000001</c:v>
                </c:pt>
                <c:pt idx="1">
                  <c:v>1925.4328085899999</c:v>
                </c:pt>
                <c:pt idx="2">
                  <c:v>842.27020862000006</c:v>
                </c:pt>
                <c:pt idx="3">
                  <c:v>1495.5483507199999</c:v>
                </c:pt>
                <c:pt idx="4">
                  <c:v>352.38981898999998</c:v>
                </c:pt>
                <c:pt idx="5">
                  <c:v>175.11155819999999</c:v>
                </c:pt>
                <c:pt idx="6">
                  <c:v>102.08427009</c:v>
                </c:pt>
                <c:pt idx="7">
                  <c:v>575.65634514999999</c:v>
                </c:pt>
                <c:pt idx="8">
                  <c:v>195.58307340999997</c:v>
                </c:pt>
                <c:pt idx="9">
                  <c:v>90.434989079999994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892928"/>
        <c:axId val="43270144"/>
        <c:axId val="0"/>
      </c:bar3DChart>
      <c:catAx>
        <c:axId val="489292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ru-RU"/>
          </a:p>
        </c:txPr>
        <c:crossAx val="43270144"/>
        <c:crosses val="autoZero"/>
        <c:auto val="1"/>
        <c:lblAlgn val="ctr"/>
        <c:lblOffset val="100"/>
        <c:noMultiLvlLbl val="0"/>
      </c:catAx>
      <c:valAx>
        <c:axId val="43270144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crossAx val="489292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859021264662349"/>
          <c:y val="0.23008871271020373"/>
          <c:w val="0.10286189079349606"/>
          <c:h val="0.27914847877590521"/>
        </c:manualLayout>
      </c:layout>
      <c:overlay val="0"/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2997713368824229"/>
          <c:y val="9.9433566463382569E-2"/>
          <c:w val="0.76427152447542257"/>
          <c:h val="0.59925075530824834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РБ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8.6738996213535612E-3"/>
                  <c:y val="-9.16204115848599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4.3368359799730817E-3"/>
                  <c:y val="-4.639411711979303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8912998737845156E-3"/>
                  <c:y val="-2.00888267105820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7.2282496844612897E-3"/>
                  <c:y val="6.871530868864498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0119549558245806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4.3369498106767736E-3"/>
                  <c:y val="-2.290510289621499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7.2282496844612897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7.2282496844612897E-3"/>
                  <c:y val="-1.12773365344225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50" b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Лист1!$A$2:$A$9</c:f>
              <c:strCache>
                <c:ptCount val="8"/>
                <c:pt idx="0">
                  <c:v>Здравоохранение и соц.политика</c:v>
                </c:pt>
                <c:pt idx="1">
                  <c:v>Образование</c:v>
                </c:pt>
                <c:pt idx="2">
                  <c:v>Физическая культура и спорт</c:v>
                </c:pt>
                <c:pt idx="3">
                  <c:v>Коммунальное хозяйство</c:v>
                </c:pt>
                <c:pt idx="4">
                  <c:v>Жилищное строительство</c:v>
                </c:pt>
                <c:pt idx="5">
                  <c:v>Дорожное хозяйство</c:v>
                </c:pt>
                <c:pt idx="6">
                  <c:v>Прочие расходы</c:v>
                </c:pt>
                <c:pt idx="7">
                  <c:v>Культура</c:v>
                </c:pt>
              </c:strCache>
            </c:strRef>
          </c:cat>
          <c:val>
            <c:numRef>
              <c:f>Лист1!$B$2:$B$9</c:f>
              <c:numCache>
                <c:formatCode>0.0%</c:formatCode>
                <c:ptCount val="8"/>
                <c:pt idx="0">
                  <c:v>0.79600000000000004</c:v>
                </c:pt>
                <c:pt idx="1">
                  <c:v>0.74299999999999999</c:v>
                </c:pt>
                <c:pt idx="2">
                  <c:v>0.53500000000000003</c:v>
                </c:pt>
                <c:pt idx="3">
                  <c:v>0.93100000000000005</c:v>
                </c:pt>
                <c:pt idx="4">
                  <c:v>0.54200000000000004</c:v>
                </c:pt>
                <c:pt idx="5">
                  <c:v>0.30599999999999999</c:v>
                </c:pt>
                <c:pt idx="6">
                  <c:v>0.186</c:v>
                </c:pt>
                <c:pt idx="7">
                  <c:v>2.7E-2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ФБ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8.6738996213535473E-3"/>
                  <c:y val="-2.06145107061319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4.3368359799730817E-3"/>
                  <c:y val="-1.37430617377289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4.336949810676773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0119549558245806E-2"/>
                  <c:y val="2.465846358263045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0119549558245806E-2"/>
                  <c:y val="4.581020579242998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4.3369498106767736E-3"/>
                  <c:y val="-4.581020579242998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1.0119549558245806E-2"/>
                  <c:y val="-4.581200934383913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8.6738996213535473E-3"/>
                  <c:y val="-2.290510289621499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50" b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Лист1!$A$2:$A$9</c:f>
              <c:strCache>
                <c:ptCount val="8"/>
                <c:pt idx="0">
                  <c:v>Здравоохранение и соц.политика</c:v>
                </c:pt>
                <c:pt idx="1">
                  <c:v>Образование</c:v>
                </c:pt>
                <c:pt idx="2">
                  <c:v>Физическая культура и спорт</c:v>
                </c:pt>
                <c:pt idx="3">
                  <c:v>Коммунальное хозяйство</c:v>
                </c:pt>
                <c:pt idx="4">
                  <c:v>Жилищное строительство</c:v>
                </c:pt>
                <c:pt idx="5">
                  <c:v>Дорожное хозяйство</c:v>
                </c:pt>
                <c:pt idx="6">
                  <c:v>Прочие расходы</c:v>
                </c:pt>
                <c:pt idx="7">
                  <c:v>Культура</c:v>
                </c:pt>
              </c:strCache>
            </c:strRef>
          </c:cat>
          <c:val>
            <c:numRef>
              <c:f>Лист1!$C$2:$C$9</c:f>
              <c:numCache>
                <c:formatCode>0.0%</c:formatCode>
                <c:ptCount val="8"/>
                <c:pt idx="0">
                  <c:v>1</c:v>
                </c:pt>
                <c:pt idx="1">
                  <c:v>0.752</c:v>
                </c:pt>
                <c:pt idx="2">
                  <c:v>0.88700000000000001</c:v>
                </c:pt>
                <c:pt idx="3">
                  <c:v>0</c:v>
                </c:pt>
                <c:pt idx="4">
                  <c:v>0.32200000000000001</c:v>
                </c:pt>
                <c:pt idx="5">
                  <c:v>0.46300000000000002</c:v>
                </c:pt>
                <c:pt idx="6">
                  <c:v>0.42499999999999999</c:v>
                </c:pt>
                <c:pt idx="7">
                  <c:v>0.46600000000000003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4554496"/>
        <c:axId val="159234688"/>
        <c:axId val="0"/>
      </c:bar3DChart>
      <c:catAx>
        <c:axId val="4455449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050" b="1" i="0"/>
            </a:pPr>
            <a:endParaRPr lang="ru-RU"/>
          </a:p>
        </c:txPr>
        <c:crossAx val="159234688"/>
        <c:crosses val="autoZero"/>
        <c:auto val="1"/>
        <c:lblAlgn val="ctr"/>
        <c:lblOffset val="100"/>
        <c:noMultiLvlLbl val="0"/>
      </c:catAx>
      <c:valAx>
        <c:axId val="159234688"/>
        <c:scaling>
          <c:orientation val="minMax"/>
        </c:scaling>
        <c:delete val="1"/>
        <c:axPos val="l"/>
        <c:majorGridlines/>
        <c:numFmt formatCode="0.0%" sourceLinked="1"/>
        <c:majorTickMark val="out"/>
        <c:minorTickMark val="none"/>
        <c:tickLblPos val="nextTo"/>
        <c:crossAx val="4455449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90024651177191606"/>
          <c:y val="0.29205375299003639"/>
          <c:w val="8.963393866983814E-2"/>
          <c:h val="0.1981529469308605"/>
        </c:manualLayout>
      </c:layout>
      <c:overlay val="0"/>
      <c:txPr>
        <a:bodyPr/>
        <a:lstStyle/>
        <a:p>
          <a:pPr>
            <a:defRPr sz="20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917243814048211"/>
          <c:y val="2.8570586751622194E-2"/>
          <c:w val="0.69611055612737249"/>
          <c:h val="0.8882459006056384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 </c:v>
                </c:pt>
              </c:strCache>
            </c:strRef>
          </c:tx>
          <c:invertIfNegative val="0"/>
          <c:dLbls>
            <c:dLbl>
              <c:idx val="1"/>
              <c:layout>
                <c:manualLayout>
                  <c:x val="-6.8648249368068381E-3"/>
                  <c:y val="-5.116411165582541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9 месяцев 2014 г.</c:v>
                </c:pt>
                <c:pt idx="1">
                  <c:v>9 месяцев 2015 г.</c:v>
                </c:pt>
              </c:strCache>
            </c:strRef>
          </c:cat>
          <c:val>
            <c:numRef>
              <c:f>Лист1!$B$2:$B$3</c:f>
              <c:numCache>
                <c:formatCode>#,##0.0</c:formatCode>
                <c:ptCount val="2"/>
                <c:pt idx="0">
                  <c:v>1836.1</c:v>
                </c:pt>
                <c:pt idx="1">
                  <c:v>3135.4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</c:v>
                </c:pt>
              </c:strCache>
            </c:strRef>
          </c:tx>
          <c:invertIfNegative val="0"/>
          <c:dLbls>
            <c:dLbl>
              <c:idx val="1"/>
              <c:layout>
                <c:manualLayout>
                  <c:x val="1.8964440032350049E-3"/>
                  <c:y val="2.63237749702769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9 месяцев 2014 г.</c:v>
                </c:pt>
                <c:pt idx="1">
                  <c:v>9 месяцев 2015 г.</c:v>
                </c:pt>
              </c:strCache>
            </c:strRef>
          </c:cat>
          <c:val>
            <c:numRef>
              <c:f>Лист1!$C$2:$C$3</c:f>
              <c:numCache>
                <c:formatCode>#,##0.0</c:formatCode>
                <c:ptCount val="2"/>
                <c:pt idx="0">
                  <c:v>1071.2</c:v>
                </c:pt>
                <c:pt idx="1">
                  <c:v>1582.9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4606208"/>
        <c:axId val="44607744"/>
      </c:barChart>
      <c:catAx>
        <c:axId val="44606208"/>
        <c:scaling>
          <c:orientation val="minMax"/>
        </c:scaling>
        <c:delete val="0"/>
        <c:axPos val="b"/>
        <c:majorTickMark val="out"/>
        <c:minorTickMark val="none"/>
        <c:tickLblPos val="nextTo"/>
        <c:crossAx val="44607744"/>
        <c:crosses val="autoZero"/>
        <c:auto val="1"/>
        <c:lblAlgn val="ctr"/>
        <c:lblOffset val="100"/>
        <c:noMultiLvlLbl val="0"/>
      </c:catAx>
      <c:valAx>
        <c:axId val="44607744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crossAx val="44606208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0.88029</cdr:x>
      <cdr:y>0.04965</cdr:y>
    </cdr:from>
    <cdr:to>
      <cdr:x>0.97054</cdr:x>
      <cdr:y>0.10303</cdr:y>
    </cdr:to>
    <cdr:sp macro="" textlink="">
      <cdr:nvSpPr>
        <cdr:cNvPr id="6" name="Прямоугольник 5"/>
        <cdr:cNvSpPr/>
      </cdr:nvSpPr>
      <cdr:spPr>
        <a:xfrm xmlns:a="http://schemas.openxmlformats.org/drawingml/2006/main">
          <a:off x="8049361" y="288255"/>
          <a:ext cx="825278" cy="309897"/>
        </a:xfrm>
        <a:prstGeom xmlns:a="http://schemas.openxmlformats.org/drawingml/2006/main" prst="rect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3"/>
        </a:lnRef>
        <a:fillRef xmlns:a="http://schemas.openxmlformats.org/drawingml/2006/main" idx="3">
          <a:schemeClr val="accent3"/>
        </a:fillRef>
        <a:effectRef xmlns:a="http://schemas.openxmlformats.org/drawingml/2006/main" idx="2">
          <a:schemeClr val="accent3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101,5</a:t>
          </a:r>
          <a:r>
            <a:rPr lang="ru-RU" sz="1100" b="1" dirty="0" smtClean="0">
              <a:solidFill>
                <a:schemeClr val="bg1"/>
              </a:solidFill>
              <a:latin typeface="TimesET" pitchFamily="2" charset="0"/>
            </a:rPr>
            <a:t>%</a:t>
          </a:r>
          <a:endParaRPr lang="ru-RU" sz="1100" b="1" dirty="0">
            <a:solidFill>
              <a:schemeClr val="bg1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0.33463</cdr:x>
      <cdr:y>0.52098</cdr:y>
    </cdr:from>
    <cdr:to>
      <cdr:x>0.44038</cdr:x>
      <cdr:y>0.57361</cdr:y>
    </cdr:to>
    <cdr:sp macro="" textlink="">
      <cdr:nvSpPr>
        <cdr:cNvPr id="7" name="Прямоугольник 6"/>
        <cdr:cNvSpPr/>
      </cdr:nvSpPr>
      <cdr:spPr>
        <a:xfrm xmlns:a="http://schemas.openxmlformats.org/drawingml/2006/main">
          <a:off x="3059832" y="3024559"/>
          <a:ext cx="966978" cy="305543"/>
        </a:xfrm>
        <a:prstGeom xmlns:a="http://schemas.openxmlformats.org/drawingml/2006/main" prst="rect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1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98,4%</a:t>
          </a:r>
          <a:endParaRPr lang="ru-RU" sz="11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0.36613</cdr:x>
      <cdr:y>0.42678</cdr:y>
    </cdr:from>
    <cdr:to>
      <cdr:x>0.46384</cdr:x>
      <cdr:y>0.47665</cdr:y>
    </cdr:to>
    <cdr:sp macro="" textlink="">
      <cdr:nvSpPr>
        <cdr:cNvPr id="8" name="Прямоугольник 7"/>
        <cdr:cNvSpPr/>
      </cdr:nvSpPr>
      <cdr:spPr>
        <a:xfrm xmlns:a="http://schemas.openxmlformats.org/drawingml/2006/main">
          <a:off x="3347864" y="2477641"/>
          <a:ext cx="893460" cy="289520"/>
        </a:xfrm>
        <a:prstGeom xmlns:a="http://schemas.openxmlformats.org/drawingml/2006/main" prst="rect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3"/>
        </a:lnRef>
        <a:fillRef xmlns:a="http://schemas.openxmlformats.org/drawingml/2006/main" idx="3">
          <a:schemeClr val="accent3"/>
        </a:fillRef>
        <a:effectRef xmlns:a="http://schemas.openxmlformats.org/drawingml/2006/main" idx="2">
          <a:schemeClr val="accent3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115,6</a:t>
          </a:r>
          <a:r>
            <a:rPr lang="ru-RU" sz="11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%</a:t>
          </a:r>
          <a:endParaRPr lang="ru-RU" sz="1100" b="1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0.374</cdr:x>
      <cdr:y>0.33375</cdr:y>
    </cdr:from>
    <cdr:to>
      <cdr:x>0.47951</cdr:x>
      <cdr:y>0.38613</cdr:y>
    </cdr:to>
    <cdr:sp macro="" textlink="">
      <cdr:nvSpPr>
        <cdr:cNvPr id="9" name="Прямоугольник 8"/>
        <cdr:cNvSpPr/>
      </cdr:nvSpPr>
      <cdr:spPr>
        <a:xfrm xmlns:a="http://schemas.openxmlformats.org/drawingml/2006/main">
          <a:off x="3419872" y="1937581"/>
          <a:ext cx="964783" cy="304092"/>
        </a:xfrm>
        <a:prstGeom xmlns:a="http://schemas.openxmlformats.org/drawingml/2006/main" prst="rect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3"/>
        </a:lnRef>
        <a:fillRef xmlns:a="http://schemas.openxmlformats.org/drawingml/2006/main" idx="3">
          <a:schemeClr val="accent3"/>
        </a:fillRef>
        <a:effectRef xmlns:a="http://schemas.openxmlformats.org/drawingml/2006/main" idx="2">
          <a:schemeClr val="accent3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106,6</a:t>
          </a:r>
          <a:r>
            <a:rPr lang="ru-RU" sz="11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%</a:t>
          </a:r>
          <a:endParaRPr lang="ru-RU" sz="1100" b="1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0.4055</cdr:x>
      <cdr:y>0.24022</cdr:y>
    </cdr:from>
    <cdr:to>
      <cdr:x>0.51948</cdr:x>
      <cdr:y>0.29285</cdr:y>
    </cdr:to>
    <cdr:sp macro="" textlink="">
      <cdr:nvSpPr>
        <cdr:cNvPr id="10" name="Прямоугольник 9"/>
        <cdr:cNvSpPr/>
      </cdr:nvSpPr>
      <cdr:spPr>
        <a:xfrm xmlns:a="http://schemas.openxmlformats.org/drawingml/2006/main">
          <a:off x="3707904" y="1394589"/>
          <a:ext cx="1042233" cy="305543"/>
        </a:xfrm>
        <a:prstGeom xmlns:a="http://schemas.openxmlformats.org/drawingml/2006/main" prst="rect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100" b="1" dirty="0" smtClean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rPr>
            <a:t>96,0%</a:t>
          </a:r>
        </a:p>
        <a:p xmlns:a="http://schemas.openxmlformats.org/drawingml/2006/main">
          <a:pPr algn="ctr"/>
          <a:endParaRPr lang="ru-RU" sz="1100" b="1" dirty="0">
            <a:solidFill>
              <a:sysClr val="windowText" lastClr="000000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0.61812</cdr:x>
      <cdr:y>0.14888</cdr:y>
    </cdr:from>
    <cdr:to>
      <cdr:x>0.72388</cdr:x>
      <cdr:y>0.20201</cdr:y>
    </cdr:to>
    <cdr:sp macro="" textlink="">
      <cdr:nvSpPr>
        <cdr:cNvPr id="11" name="Прямоугольник 10"/>
        <cdr:cNvSpPr/>
      </cdr:nvSpPr>
      <cdr:spPr>
        <a:xfrm xmlns:a="http://schemas.openxmlformats.org/drawingml/2006/main">
          <a:off x="5652120" y="864319"/>
          <a:ext cx="967069" cy="308445"/>
        </a:xfrm>
        <a:prstGeom xmlns:a="http://schemas.openxmlformats.org/drawingml/2006/main" prst="rect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3"/>
        </a:lnRef>
        <a:fillRef xmlns:a="http://schemas.openxmlformats.org/drawingml/2006/main" idx="3">
          <a:schemeClr val="accent3"/>
        </a:fillRef>
        <a:effectRef xmlns:a="http://schemas.openxmlformats.org/drawingml/2006/main" idx="2">
          <a:schemeClr val="accent3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1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103,8%</a:t>
          </a:r>
          <a:endParaRPr lang="ru-RU" sz="1100" b="1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0.32675</cdr:x>
      <cdr:y>0.62021</cdr:y>
    </cdr:from>
    <cdr:to>
      <cdr:x>0.43226</cdr:x>
      <cdr:y>0.67284</cdr:y>
    </cdr:to>
    <cdr:sp macro="" textlink="">
      <cdr:nvSpPr>
        <cdr:cNvPr id="13" name="Прямоугольник 12"/>
        <cdr:cNvSpPr/>
      </cdr:nvSpPr>
      <cdr:spPr>
        <a:xfrm xmlns:a="http://schemas.openxmlformats.org/drawingml/2006/main">
          <a:off x="2987824" y="3600623"/>
          <a:ext cx="964783" cy="305543"/>
        </a:xfrm>
        <a:prstGeom xmlns:a="http://schemas.openxmlformats.org/drawingml/2006/main" prst="rect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3"/>
        </a:lnRef>
        <a:fillRef xmlns:a="http://schemas.openxmlformats.org/drawingml/2006/main" idx="3">
          <a:schemeClr val="accent3"/>
        </a:fillRef>
        <a:effectRef xmlns:a="http://schemas.openxmlformats.org/drawingml/2006/main" idx="2">
          <a:schemeClr val="accent3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1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115,2</a:t>
          </a:r>
          <a:r>
            <a:rPr lang="ru-RU" sz="1100" b="1" dirty="0" smtClean="0">
              <a:solidFill>
                <a:schemeClr val="bg1"/>
              </a:solidFill>
              <a:latin typeface="TimesET" pitchFamily="2" charset="0"/>
            </a:rPr>
            <a:t>%</a:t>
          </a:r>
          <a:endParaRPr lang="ru-RU" sz="1100" b="1" dirty="0">
            <a:solidFill>
              <a:schemeClr val="bg1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0.30313</cdr:x>
      <cdr:y>0.69463</cdr:y>
    </cdr:from>
    <cdr:to>
      <cdr:x>0.4055</cdr:x>
      <cdr:y>0.74727</cdr:y>
    </cdr:to>
    <cdr:sp macro="" textlink="">
      <cdr:nvSpPr>
        <cdr:cNvPr id="14" name="Прямоугольник 13"/>
        <cdr:cNvSpPr/>
      </cdr:nvSpPr>
      <cdr:spPr>
        <a:xfrm xmlns:a="http://schemas.openxmlformats.org/drawingml/2006/main">
          <a:off x="2771800" y="4032671"/>
          <a:ext cx="936104" cy="305601"/>
        </a:xfrm>
        <a:prstGeom xmlns:a="http://schemas.openxmlformats.org/drawingml/2006/main" prst="rect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1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97,8%</a:t>
          </a:r>
          <a:endParaRPr lang="ru-RU" sz="11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0.72837</cdr:x>
      <cdr:y>0.39695</cdr:y>
    </cdr:from>
    <cdr:to>
      <cdr:x>0.96461</cdr:x>
      <cdr:y>0.54579</cdr:y>
    </cdr:to>
    <cdr:sp macro="" textlink="">
      <cdr:nvSpPr>
        <cdr:cNvPr id="15" name="Скругленный прямоугольник 14"/>
        <cdr:cNvSpPr/>
      </cdr:nvSpPr>
      <cdr:spPr>
        <a:xfrm xmlns:a="http://schemas.openxmlformats.org/drawingml/2006/main">
          <a:off x="6660232" y="2304479"/>
          <a:ext cx="2160179" cy="864088"/>
        </a:xfrm>
        <a:prstGeom xmlns:a="http://schemas.openxmlformats.org/drawingml/2006/main" prst="roundRect">
          <a:avLst/>
        </a:prstGeom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u="sng" dirty="0" smtClean="0">
              <a:solidFill>
                <a:prstClr val="black"/>
              </a:solidFill>
            </a:rPr>
            <a:t>на </a:t>
          </a:r>
          <a:r>
            <a:rPr lang="en-US" sz="1400" u="sng" dirty="0" smtClean="0">
              <a:solidFill>
                <a:prstClr val="black"/>
              </a:solidFill>
            </a:rPr>
            <a:t>1</a:t>
          </a:r>
          <a:r>
            <a:rPr lang="ru-RU" sz="1400" u="sng" dirty="0" smtClean="0">
              <a:solidFill>
                <a:prstClr val="black"/>
              </a:solidFill>
            </a:rPr>
            <a:t> октября 2015 года </a:t>
          </a:r>
          <a:r>
            <a:rPr lang="ru-RU" sz="1400" b="1" dirty="0" smtClean="0">
              <a:solidFill>
                <a:prstClr val="black"/>
              </a:solidFill>
            </a:rPr>
            <a:t>составило 103,5</a:t>
          </a:r>
          <a:r>
            <a:rPr lang="en-US" sz="1400" b="1" dirty="0" smtClean="0">
              <a:solidFill>
                <a:prstClr val="black"/>
              </a:solidFill>
            </a:rPr>
            <a:t> </a:t>
          </a:r>
          <a:r>
            <a:rPr lang="ru-RU" sz="1400" b="1" dirty="0" smtClean="0">
              <a:solidFill>
                <a:prstClr val="black"/>
              </a:solidFill>
            </a:rPr>
            <a:t>%</a:t>
          </a:r>
          <a:endParaRPr lang="ru-RU" sz="1400" b="1" dirty="0">
            <a:solidFill>
              <a:prstClr val="black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0.4338</cdr:x>
      <cdr:y>0.20393</cdr:y>
    </cdr:from>
    <cdr:to>
      <cdr:x>0.56383</cdr:x>
      <cdr:y>0.25759</cdr:y>
    </cdr:to>
    <cdr:sp macro="" textlink="">
      <cdr:nvSpPr>
        <cdr:cNvPr id="2" name="TextBox 1"/>
        <cdr:cNvSpPr txBox="1"/>
      </cdr:nvSpPr>
      <cdr:spPr>
        <a:xfrm xmlns:a="http://schemas.openxmlformats.org/drawingml/2006/main" rot="20978762">
          <a:off x="2030429" y="810242"/>
          <a:ext cx="608598" cy="213213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effectLst xmlns:a="http://schemas.openxmlformats.org/drawingml/2006/main">
          <a:softEdge rad="31750"/>
        </a:effectLst>
      </cdr:spPr>
      <cdr:txBody>
        <a:bodyPr xmlns:a="http://schemas.openxmlformats.org/drawingml/2006/main" vertOverflow="clip" wrap="square" lIns="0" tIns="0" rIns="0" bIns="0" rtlCol="0"/>
        <a:lstStyle xmlns:a="http://schemas.openxmlformats.org/drawingml/2006/main"/>
        <a:p xmlns:a="http://schemas.openxmlformats.org/drawingml/2006/main">
          <a:r>
            <a:rPr lang="en-US" sz="1200" b="1" dirty="0" smtClean="0">
              <a:solidFill>
                <a:srgbClr val="C00000"/>
              </a:solidFill>
              <a:latin typeface="TimesET" pitchFamily="2" charset="0"/>
            </a:rPr>
            <a:t>+3,5</a:t>
          </a:r>
          <a:r>
            <a:rPr lang="ru-RU" sz="1200" b="1" dirty="0" smtClean="0">
              <a:solidFill>
                <a:srgbClr val="C00000"/>
              </a:solidFill>
              <a:latin typeface="TimesET" pitchFamily="2" charset="0"/>
            </a:rPr>
            <a:t>%</a:t>
          </a:r>
          <a:endParaRPr lang="ru-RU" sz="1200" b="1" dirty="0">
            <a:solidFill>
              <a:srgbClr val="C00000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0.41835</cdr:x>
      <cdr:y>0.3577</cdr:y>
    </cdr:from>
    <cdr:to>
      <cdr:x>0.56337</cdr:x>
      <cdr:y>0.41882</cdr:y>
    </cdr:to>
    <cdr:sp macro="" textlink="">
      <cdr:nvSpPr>
        <cdr:cNvPr id="3" name="TextBox 2"/>
        <cdr:cNvSpPr txBox="1"/>
      </cdr:nvSpPr>
      <cdr:spPr>
        <a:xfrm xmlns:a="http://schemas.openxmlformats.org/drawingml/2006/main" rot="21107263">
          <a:off x="1958078" y="1421203"/>
          <a:ext cx="678786" cy="242812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effectLst xmlns:a="http://schemas.openxmlformats.org/drawingml/2006/main">
          <a:softEdge rad="31750"/>
        </a:effectLst>
      </cdr:spPr>
      <cdr:txBody>
        <a:bodyPr xmlns:a="http://schemas.openxmlformats.org/drawingml/2006/main" vertOverflow="clip" wrap="square" lIns="0" tIns="0" rIns="0" bIns="0" rtlCol="0"/>
        <a:lstStyle xmlns:a="http://schemas.openxmlformats.org/drawingml/2006/main"/>
        <a:p xmlns:a="http://schemas.openxmlformats.org/drawingml/2006/main">
          <a:r>
            <a:rPr lang="en-US" sz="1200" b="1" dirty="0" smtClean="0">
              <a:solidFill>
                <a:srgbClr val="C00000"/>
              </a:solidFill>
              <a:latin typeface="TimesET" pitchFamily="2" charset="0"/>
            </a:rPr>
            <a:t>+534,5</a:t>
          </a:r>
          <a:endParaRPr lang="ru-RU" sz="1200" b="1" dirty="0">
            <a:solidFill>
              <a:srgbClr val="C00000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0.41559</cdr:x>
      <cdr:y>0.28249</cdr:y>
    </cdr:from>
    <cdr:to>
      <cdr:x>0.57596</cdr:x>
      <cdr:y>0.33198</cdr:y>
    </cdr:to>
    <cdr:cxnSp macro="">
      <cdr:nvCxnSpPr>
        <cdr:cNvPr id="8" name="Прямая со стрелкой 7"/>
        <cdr:cNvCxnSpPr/>
      </cdr:nvCxnSpPr>
      <cdr:spPr>
        <a:xfrm xmlns:a="http://schemas.openxmlformats.org/drawingml/2006/main" rot="19872836">
          <a:off x="1945180" y="1122368"/>
          <a:ext cx="750615" cy="196631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3">
          <a:schemeClr val="accent5"/>
        </a:lnRef>
        <a:fillRef xmlns:a="http://schemas.openxmlformats.org/drawingml/2006/main" idx="0">
          <a:schemeClr val="accent5"/>
        </a:fillRef>
        <a:effectRef xmlns:a="http://schemas.openxmlformats.org/drawingml/2006/main" idx="2">
          <a:schemeClr val="accent5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0.11949</cdr:x>
      <cdr:y>0.07598</cdr:y>
    </cdr:from>
    <cdr:to>
      <cdr:x>0.97409</cdr:x>
      <cdr:y>0.21519</cdr:y>
    </cdr:to>
    <cdr:cxnSp macro="">
      <cdr:nvCxnSpPr>
        <cdr:cNvPr id="8" name="Прямая со стрелкой 7"/>
        <cdr:cNvCxnSpPr/>
      </cdr:nvCxnSpPr>
      <cdr:spPr>
        <a:xfrm xmlns:a="http://schemas.openxmlformats.org/drawingml/2006/main" flipV="1">
          <a:off x="1079674" y="432271"/>
          <a:ext cx="7722220" cy="792088"/>
        </a:xfrm>
        <a:prstGeom xmlns:a="http://schemas.openxmlformats.org/drawingml/2006/main" prst="straightConnector1">
          <a:avLst/>
        </a:prstGeom>
        <a:ln xmlns:a="http://schemas.openxmlformats.org/drawingml/2006/main" w="31750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1</cdr:x>
      <cdr:y>0.83173</cdr:y>
    </cdr:from>
    <cdr:to>
      <cdr:x>1</cdr:x>
      <cdr:y>0.83173</cdr:y>
    </cdr:to>
    <cdr:grpSp>
      <cdr:nvGrpSpPr>
        <cdr:cNvPr id="10" name="Группа 9"/>
        <cdr:cNvGrpSpPr/>
      </cdr:nvGrpSpPr>
      <cdr:grpSpPr>
        <a:xfrm xmlns:a="http://schemas.openxmlformats.org/drawingml/2006/main">
          <a:off x="9036050" y="4732211"/>
          <a:ext cx="0" cy="0"/>
          <a:chOff x="9036050" y="4732211"/>
          <a:chExt cx="0" cy="0"/>
        </a:xfrm>
        <a:gradFill xmlns:a="http://schemas.openxmlformats.org/drawingml/2006/main">
          <a:gsLst>
            <a:gs pos="0">
              <a:schemeClr val="tx2">
                <a:lumMod val="40000"/>
                <a:lumOff val="60000"/>
              </a:schemeClr>
            </a:gs>
            <a:gs pos="5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</cdr:grpSpPr>
    </cdr:grpSp>
  </cdr:relSizeAnchor>
  <cdr:relSizeAnchor xmlns:cdr="http://schemas.openxmlformats.org/drawingml/2006/chartDrawing">
    <cdr:from>
      <cdr:x>0.02151</cdr:x>
      <cdr:y>0.81896</cdr:y>
    </cdr:from>
    <cdr:to>
      <cdr:x>0.99372</cdr:x>
      <cdr:y>0.90755</cdr:y>
    </cdr:to>
    <cdr:sp macro="" textlink="">
      <cdr:nvSpPr>
        <cdr:cNvPr id="13" name="Скругленный прямоугольник 12"/>
        <cdr:cNvSpPr/>
      </cdr:nvSpPr>
      <cdr:spPr>
        <a:xfrm xmlns:a="http://schemas.openxmlformats.org/drawingml/2006/main">
          <a:off x="194370" y="4659535"/>
          <a:ext cx="8784976" cy="504057"/>
        </a:xfrm>
        <a:prstGeom xmlns:a="http://schemas.openxmlformats.org/drawingml/2006/main" prst="roundRect">
          <a:avLst/>
        </a:prstGeom>
        <a:gradFill xmlns:a="http://schemas.openxmlformats.org/drawingml/2006/main">
          <a:gsLst>
            <a:gs pos="0">
              <a:schemeClr val="tx2">
                <a:lumMod val="40000"/>
                <a:lumOff val="60000"/>
              </a:schemeClr>
            </a:gs>
            <a:gs pos="5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</cdr:spPr>
      <cdr:style>
        <a:lnRef xmlns:a="http://schemas.openxmlformats.org/drawingml/2006/main" idx="2">
          <a:schemeClr val="lt1">
            <a:hueOff val="0"/>
            <a:satOff val="0"/>
            <a:lumOff val="0"/>
            <a:alphaOff val="0"/>
          </a:schemeClr>
        </a:lnRef>
        <a:fillRef xmlns:a="http://schemas.openxmlformats.org/drawingml/2006/main" idx="1">
          <a:schemeClr val="accent1">
            <a:hueOff val="0"/>
            <a:satOff val="0"/>
            <a:lumOff val="0"/>
            <a:alphaOff val="0"/>
          </a:schemeClr>
        </a:fillRef>
        <a:effectRef xmlns:a="http://schemas.openxmlformats.org/drawingml/2006/main" idx="0">
          <a:schemeClr val="accent1">
            <a:hueOff val="0"/>
            <a:satOff val="0"/>
            <a:lumOff val="0"/>
            <a:alphaOff val="0"/>
          </a:schemeClr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 sz="1050"/>
        </a:p>
      </cdr:txBody>
    </cdr:sp>
  </cdr:relSizeAnchor>
  <cdr:relSizeAnchor xmlns:cdr="http://schemas.openxmlformats.org/drawingml/2006/chartDrawing">
    <cdr:from>
      <cdr:x>0.05353</cdr:x>
      <cdr:y>0.82056</cdr:y>
    </cdr:from>
    <cdr:to>
      <cdr:x>0.9617</cdr:x>
      <cdr:y>0.89457</cdr:y>
    </cdr:to>
    <cdr:sp macro="" textlink="">
      <cdr:nvSpPr>
        <cdr:cNvPr id="14" name="Скругленный прямоугольник 4"/>
        <cdr:cNvSpPr/>
      </cdr:nvSpPr>
      <cdr:spPr>
        <a:xfrm xmlns:a="http://schemas.openxmlformats.org/drawingml/2006/main">
          <a:off x="483738" y="4668630"/>
          <a:ext cx="8206241" cy="421099"/>
        </a:xfrm>
        <a:prstGeom xmlns:a="http://schemas.openxmlformats.org/drawingml/2006/main" prst="rect">
          <a:avLst/>
        </a:prstGeom>
        <a:gradFill xmlns:a="http://schemas.openxmlformats.org/drawingml/2006/main">
          <a:gsLst>
            <a:gs pos="0">
              <a:schemeClr val="tx2">
                <a:lumMod val="40000"/>
                <a:lumOff val="60000"/>
              </a:schemeClr>
            </a:gs>
            <a:gs pos="5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spcFirstLastPara="0" vert="horz" wrap="square" lIns="64770" tIns="32385" rIns="64770" bIns="32385" numCol="1" spcCol="1270" anchor="ctr" anchorCtr="0"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>
            <a:defRPr/>
          </a:pPr>
          <a:r>
            <a:rPr lang="ru-RU" sz="1400" b="1" dirty="0" smtClean="0">
              <a:solidFill>
                <a:schemeClr val="tx1"/>
              </a:solidFill>
              <a:latin typeface="TimesET" pitchFamily="2" charset="0"/>
            </a:rPr>
            <a:t>Поступление НДФЛ по</a:t>
          </a:r>
          <a:r>
            <a:rPr lang="en-US" sz="1400" b="1" dirty="0" smtClean="0">
              <a:solidFill>
                <a:schemeClr val="tx1"/>
              </a:solidFill>
              <a:latin typeface="TimesET" pitchFamily="2" charset="0"/>
            </a:rPr>
            <a:t> </a:t>
          </a:r>
          <a:r>
            <a:rPr lang="ru-RU" sz="1400" b="1" dirty="0" smtClean="0">
              <a:solidFill>
                <a:schemeClr val="tx1"/>
              </a:solidFill>
              <a:latin typeface="TimesET" pitchFamily="2" charset="0"/>
            </a:rPr>
            <a:t>ЧР на 01.10.2015 – 7228,0 млн. рублей, вернули из бюджетов ЧР – 1250,6 млн. рублей, что выше аналогичного периода 2014 года на 31,5%. </a:t>
          </a:r>
          <a:endParaRPr lang="ru-RU" sz="1400" b="1" dirty="0">
            <a:solidFill>
              <a:schemeClr val="tx1"/>
            </a:solidFill>
            <a:latin typeface="TimesET" pitchFamily="2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0.19672</cdr:x>
      <cdr:y>0.12473</cdr:y>
    </cdr:from>
    <cdr:to>
      <cdr:x>0.39344</cdr:x>
      <cdr:y>0.18425</cdr:y>
    </cdr:to>
    <cdr:sp macro="" textlink="">
      <cdr:nvSpPr>
        <cdr:cNvPr id="2" name="Скругленный прямоугольник 1"/>
        <cdr:cNvSpPr/>
      </cdr:nvSpPr>
      <cdr:spPr>
        <a:xfrm xmlns:a="http://schemas.openxmlformats.org/drawingml/2006/main">
          <a:off x="864096" y="648646"/>
          <a:ext cx="864096" cy="309518"/>
        </a:xfrm>
        <a:prstGeom xmlns:a="http://schemas.openxmlformats.org/drawingml/2006/main" prst="roundRect">
          <a:avLst/>
        </a:prstGeom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600" b="1" i="1" dirty="0" smtClean="0">
              <a:latin typeface="TimesET" pitchFamily="2" charset="0"/>
            </a:rPr>
            <a:t>74,8</a:t>
          </a:r>
          <a:r>
            <a:rPr lang="ru-RU" sz="1600" b="1" i="1" dirty="0" smtClean="0">
              <a:latin typeface="TimesET" pitchFamily="2" charset="0"/>
            </a:rPr>
            <a:t>%</a:t>
          </a:r>
          <a:endParaRPr lang="ru-RU" sz="1600" b="1" i="1" dirty="0"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0.44262</cdr:x>
      <cdr:y>0.31056</cdr:y>
    </cdr:from>
    <cdr:to>
      <cdr:x>0.63934</cdr:x>
      <cdr:y>0.37008</cdr:y>
    </cdr:to>
    <cdr:sp macro="" textlink="">
      <cdr:nvSpPr>
        <cdr:cNvPr id="3" name="Скругленный прямоугольник 2"/>
        <cdr:cNvSpPr/>
      </cdr:nvSpPr>
      <cdr:spPr>
        <a:xfrm xmlns:a="http://schemas.openxmlformats.org/drawingml/2006/main">
          <a:off x="1944216" y="1615008"/>
          <a:ext cx="864096" cy="309518"/>
        </a:xfrm>
        <a:prstGeom xmlns:a="http://schemas.openxmlformats.org/drawingml/2006/main" prst="roundRect">
          <a:avLst/>
        </a:prstGeom>
      </cdr:spPr>
      <cdr:style>
        <a:lnRef xmlns:a="http://schemas.openxmlformats.org/drawingml/2006/main" idx="1">
          <a:schemeClr val="accent3"/>
        </a:lnRef>
        <a:fillRef xmlns:a="http://schemas.openxmlformats.org/drawingml/2006/main" idx="2">
          <a:schemeClr val="accent3"/>
        </a:fillRef>
        <a:effectRef xmlns:a="http://schemas.openxmlformats.org/drawingml/2006/main" idx="1">
          <a:schemeClr val="accent3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600" b="1" i="1" dirty="0" smtClean="0">
              <a:latin typeface="TimesET" pitchFamily="2" charset="0"/>
            </a:rPr>
            <a:t>91,3</a:t>
          </a:r>
          <a:r>
            <a:rPr lang="ru-RU" sz="1600" b="1" i="1" dirty="0" smtClean="0">
              <a:latin typeface="TimesET" pitchFamily="2" charset="0"/>
            </a:rPr>
            <a:t>%</a:t>
          </a:r>
          <a:endParaRPr lang="ru-RU" sz="1600" b="1" i="1" dirty="0"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0.67367</cdr:x>
      <cdr:y>0.44902</cdr:y>
    </cdr:from>
    <cdr:to>
      <cdr:x>0.87039</cdr:x>
      <cdr:y>0.50854</cdr:y>
    </cdr:to>
    <cdr:sp macro="" textlink="">
      <cdr:nvSpPr>
        <cdr:cNvPr id="4" name="Скругленный прямоугольник 3"/>
        <cdr:cNvSpPr/>
      </cdr:nvSpPr>
      <cdr:spPr>
        <a:xfrm xmlns:a="http://schemas.openxmlformats.org/drawingml/2006/main">
          <a:off x="2959091" y="2335088"/>
          <a:ext cx="864096" cy="309518"/>
        </a:xfrm>
        <a:prstGeom xmlns:a="http://schemas.openxmlformats.org/drawingml/2006/main" prst="roundRect">
          <a:avLst/>
        </a:prstGeom>
      </cdr:spPr>
      <cdr:style>
        <a:lnRef xmlns:a="http://schemas.openxmlformats.org/drawingml/2006/main" idx="1">
          <a:schemeClr val="accent3"/>
        </a:lnRef>
        <a:fillRef xmlns:a="http://schemas.openxmlformats.org/drawingml/2006/main" idx="2">
          <a:schemeClr val="accent3"/>
        </a:fillRef>
        <a:effectRef xmlns:a="http://schemas.openxmlformats.org/drawingml/2006/main" idx="1">
          <a:schemeClr val="accent3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600" b="1" i="1" dirty="0" smtClean="0">
              <a:latin typeface="TimesET" pitchFamily="2" charset="0"/>
            </a:rPr>
            <a:t>94,3</a:t>
          </a:r>
          <a:r>
            <a:rPr lang="ru-RU" sz="1600" b="1" i="1" dirty="0" smtClean="0">
              <a:latin typeface="TimesET" pitchFamily="2" charset="0"/>
            </a:rPr>
            <a:t>%</a:t>
          </a:r>
          <a:endParaRPr lang="ru-RU" sz="1600" b="1" i="1" dirty="0"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0.47541</cdr:x>
      <cdr:y>0.03889</cdr:y>
    </cdr:from>
    <cdr:to>
      <cdr:x>0.96569</cdr:x>
      <cdr:y>0.15824</cdr:y>
    </cdr:to>
    <cdr:sp macro="" textlink="">
      <cdr:nvSpPr>
        <cdr:cNvPr id="5" name="Скругленный прямоугольник 4"/>
        <cdr:cNvSpPr/>
      </cdr:nvSpPr>
      <cdr:spPr>
        <a:xfrm xmlns:a="http://schemas.openxmlformats.org/drawingml/2006/main">
          <a:off x="2088232" y="202231"/>
          <a:ext cx="2153561" cy="620689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accent2">
            <a:lumMod val="60000"/>
            <a:lumOff val="40000"/>
          </a:schemeClr>
        </a:solidFill>
        <a:ln xmlns:a="http://schemas.openxmlformats.org/drawingml/2006/main">
          <a:solidFill>
            <a:schemeClr val="accent2">
              <a:lumMod val="60000"/>
              <a:lumOff val="40000"/>
            </a:schemeClr>
          </a:solidFill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anchor="ctr"/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latin typeface="TimesET" pitchFamily="2" charset="0"/>
            </a:rPr>
            <a:t>+485,4 млн. рублей по сравнению с 01.10.2015</a:t>
          </a:r>
          <a:endParaRPr lang="ru-RU" sz="1400" b="1" dirty="0">
            <a:latin typeface="TimesET" pitchFamily="2" charset="0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0.39248</cdr:x>
      <cdr:y>0.01019</cdr:y>
    </cdr:from>
    <cdr:to>
      <cdr:x>0.52992</cdr:x>
      <cdr:y>0.06911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695702" y="33662"/>
          <a:ext cx="593806" cy="19466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lIns="0" tIns="0" rIns="0" bIns="0" rtlCol="0"/>
        <a:lstStyle xmlns:a="http://schemas.openxmlformats.org/drawingml/2006/main"/>
        <a:p xmlns:a="http://schemas.openxmlformats.org/drawingml/2006/main">
          <a:r>
            <a:rPr lang="ru-RU" b="1" dirty="0" smtClean="0">
              <a:solidFill>
                <a:srgbClr val="C00000"/>
              </a:solidFill>
            </a:rPr>
            <a:t>   </a:t>
          </a:r>
          <a:endParaRPr lang="ru-RU" b="1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0.19248</cdr:x>
      <cdr:y>0.16294</cdr:y>
    </cdr:from>
    <cdr:to>
      <cdr:x>0.39248</cdr:x>
      <cdr:y>0.25281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831606" y="491565"/>
          <a:ext cx="864096" cy="27113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lIns="0" tIns="0" rIns="0" bIns="0" rtlCol="0"/>
        <a:lstStyle xmlns:a="http://schemas.openxmlformats.org/drawingml/2006/main"/>
        <a:p xmlns:a="http://schemas.openxmlformats.org/drawingml/2006/main">
          <a:pPr algn="ctr"/>
          <a:r>
            <a:rPr lang="ru-RU" sz="1400" b="1" dirty="0" smtClean="0">
              <a:latin typeface="TimesET" pitchFamily="2" charset="0"/>
            </a:rPr>
            <a:t>26 509,2</a:t>
          </a:r>
          <a:endParaRPr lang="ru-RU" sz="1400" b="1" dirty="0"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0.55915</cdr:x>
      <cdr:y>0.16294</cdr:y>
    </cdr:from>
    <cdr:to>
      <cdr:x>0.75915</cdr:x>
      <cdr:y>0.25281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2415782" y="491565"/>
          <a:ext cx="864096" cy="27113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0" tIns="0" rIns="0" bIns="0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latin typeface="TimesET" pitchFamily="2" charset="0"/>
            </a:rPr>
            <a:t>27 864,5</a:t>
          </a:r>
          <a:endParaRPr lang="ru-RU" sz="1400" b="1" dirty="0">
            <a:latin typeface="TimesET" pitchFamily="2" charset="0"/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0.06452</cdr:x>
      <cdr:y>0.24675</cdr:y>
    </cdr:from>
    <cdr:to>
      <cdr:x>0.97581</cdr:x>
      <cdr:y>0.24675</cdr:y>
    </cdr:to>
    <cdr:cxnSp macro="">
      <cdr:nvCxnSpPr>
        <cdr:cNvPr id="3" name="Прямая соединительная линия 2"/>
        <cdr:cNvCxnSpPr/>
      </cdr:nvCxnSpPr>
      <cdr:spPr>
        <a:xfrm xmlns:a="http://schemas.openxmlformats.org/drawingml/2006/main">
          <a:off x="576064" y="1368152"/>
          <a:ext cx="8136904" cy="0"/>
        </a:xfrm>
        <a:prstGeom xmlns:a="http://schemas.openxmlformats.org/drawingml/2006/main" prst="line">
          <a:avLst/>
        </a:prstGeom>
        <a:ln xmlns:a="http://schemas.openxmlformats.org/drawingml/2006/main" w="22225">
          <a:solidFill>
            <a:srgbClr val="7030A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0.91935</cdr:x>
      <cdr:y>0.19481</cdr:y>
    </cdr:from>
    <cdr:to>
      <cdr:x>0.99183</cdr:x>
      <cdr:y>0.27758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8208912" y="1080120"/>
          <a:ext cx="647173" cy="4589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100" b="1" dirty="0">
              <a:solidFill>
                <a:srgbClr val="7030A0"/>
              </a:solidFill>
            </a:rPr>
            <a:t>77,0</a:t>
          </a:r>
        </a:p>
      </cdr:txBody>
    </cdr:sp>
  </cdr:relSizeAnchor>
  <cdr:relSizeAnchor xmlns:cdr="http://schemas.openxmlformats.org/drawingml/2006/chartDrawing">
    <cdr:from>
      <cdr:x>0.9068</cdr:x>
      <cdr:y>0.24675</cdr:y>
    </cdr:from>
    <cdr:to>
      <cdr:x>1</cdr:x>
      <cdr:y>0.34966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8096810" y="1368152"/>
          <a:ext cx="832182" cy="57059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000" b="1" dirty="0">
              <a:solidFill>
                <a:srgbClr val="7030A0"/>
              </a:solidFill>
            </a:rPr>
            <a:t>среднее</a:t>
          </a:r>
        </a:p>
        <a:p xmlns:a="http://schemas.openxmlformats.org/drawingml/2006/main">
          <a:r>
            <a:rPr lang="ru-RU" sz="1000" b="1" dirty="0">
              <a:solidFill>
                <a:srgbClr val="7030A0"/>
              </a:solidFill>
            </a:rPr>
            <a:t>  по</a:t>
          </a:r>
          <a:r>
            <a:rPr lang="ru-RU" sz="1000" b="1" baseline="0" dirty="0">
              <a:solidFill>
                <a:srgbClr val="7030A0"/>
              </a:solidFill>
            </a:rPr>
            <a:t> ЧР</a:t>
          </a:r>
          <a:endParaRPr lang="ru-RU" sz="1000" b="1" dirty="0">
            <a:solidFill>
              <a:srgbClr val="7030A0"/>
            </a:solidFill>
          </a:endParaRP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0.12921</cdr:x>
      <cdr:y>0.6729</cdr:y>
    </cdr:from>
    <cdr:to>
      <cdr:x>0.19663</cdr:x>
      <cdr:y>0.74299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876303" y="2743200"/>
          <a:ext cx="457200" cy="28575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dirty="0"/>
            <a:t>92%</a:t>
          </a:r>
        </a:p>
      </cdr:txBody>
    </cdr:sp>
  </cdr:relSizeAnchor>
  <cdr:relSizeAnchor xmlns:cdr="http://schemas.openxmlformats.org/drawingml/2006/chartDrawing">
    <cdr:from>
      <cdr:x>0.81452</cdr:x>
      <cdr:y>0.6747</cdr:y>
    </cdr:from>
    <cdr:to>
      <cdr:x>0.86937</cdr:x>
      <cdr:y>0.72391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7272808" y="4032448"/>
          <a:ext cx="489784" cy="29412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dirty="0"/>
            <a:t>36%</a:t>
          </a:r>
        </a:p>
      </cdr:txBody>
    </cdr:sp>
  </cdr:relSizeAnchor>
  <cdr:relSizeAnchor xmlns:cdr="http://schemas.openxmlformats.org/drawingml/2006/chartDrawing">
    <cdr:from>
      <cdr:x>0.73502</cdr:x>
      <cdr:y>0.67134</cdr:y>
    </cdr:from>
    <cdr:to>
      <cdr:x>0.80243</cdr:x>
      <cdr:y>0.74143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4984750" y="2736850"/>
          <a:ext cx="457200" cy="28575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dirty="0"/>
            <a:t>58%</a:t>
          </a:r>
        </a:p>
      </cdr:txBody>
    </cdr:sp>
  </cdr:relSizeAnchor>
  <cdr:relSizeAnchor xmlns:cdr="http://schemas.openxmlformats.org/drawingml/2006/chartDrawing">
    <cdr:from>
      <cdr:x>0.65637</cdr:x>
      <cdr:y>0.67368</cdr:y>
    </cdr:from>
    <cdr:to>
      <cdr:x>0.72378</cdr:x>
      <cdr:y>0.74377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4451350" y="2746375"/>
          <a:ext cx="457200" cy="28575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dirty="0"/>
            <a:t>67%</a:t>
          </a:r>
        </a:p>
      </cdr:txBody>
    </cdr:sp>
  </cdr:relSizeAnchor>
  <cdr:relSizeAnchor xmlns:cdr="http://schemas.openxmlformats.org/drawingml/2006/chartDrawing">
    <cdr:from>
      <cdr:x>0.58065</cdr:x>
      <cdr:y>0.6747</cdr:y>
    </cdr:from>
    <cdr:to>
      <cdr:x>0.65323</cdr:x>
      <cdr:y>0.7383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5184576" y="4032448"/>
          <a:ext cx="648072" cy="3801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dirty="0"/>
            <a:t>67%</a:t>
          </a:r>
        </a:p>
      </cdr:txBody>
    </cdr:sp>
  </cdr:relSizeAnchor>
  <cdr:relSizeAnchor xmlns:cdr="http://schemas.openxmlformats.org/drawingml/2006/chartDrawing">
    <cdr:from>
      <cdr:x>0.50806</cdr:x>
      <cdr:y>0.6747</cdr:y>
    </cdr:from>
    <cdr:to>
      <cdr:x>0.57456</cdr:x>
      <cdr:y>0.73092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4536504" y="4032448"/>
          <a:ext cx="593694" cy="3360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dirty="0"/>
            <a:t>69%</a:t>
          </a:r>
        </a:p>
      </cdr:txBody>
    </cdr:sp>
  </cdr:relSizeAnchor>
  <cdr:relSizeAnchor xmlns:cdr="http://schemas.openxmlformats.org/drawingml/2006/chartDrawing">
    <cdr:from>
      <cdr:x>0.42884</cdr:x>
      <cdr:y>0.669</cdr:y>
    </cdr:from>
    <cdr:to>
      <cdr:x>0.49625</cdr:x>
      <cdr:y>0.7391</cdr:y>
    </cdr:to>
    <cdr:sp macro="" textlink="">
      <cdr:nvSpPr>
        <cdr:cNvPr id="9" name="TextBox 1"/>
        <cdr:cNvSpPr txBox="1"/>
      </cdr:nvSpPr>
      <cdr:spPr>
        <a:xfrm xmlns:a="http://schemas.openxmlformats.org/drawingml/2006/main">
          <a:off x="2908300" y="2727325"/>
          <a:ext cx="457200" cy="28575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dirty="0"/>
            <a:t>74%</a:t>
          </a:r>
        </a:p>
      </cdr:txBody>
    </cdr:sp>
  </cdr:relSizeAnchor>
  <cdr:relSizeAnchor xmlns:cdr="http://schemas.openxmlformats.org/drawingml/2006/chartDrawing">
    <cdr:from>
      <cdr:x>0.353</cdr:x>
      <cdr:y>0.669</cdr:y>
    </cdr:from>
    <cdr:to>
      <cdr:x>0.42041</cdr:x>
      <cdr:y>0.7391</cdr:y>
    </cdr:to>
    <cdr:sp macro="" textlink="">
      <cdr:nvSpPr>
        <cdr:cNvPr id="10" name="TextBox 1"/>
        <cdr:cNvSpPr txBox="1"/>
      </cdr:nvSpPr>
      <cdr:spPr>
        <a:xfrm xmlns:a="http://schemas.openxmlformats.org/drawingml/2006/main">
          <a:off x="2393950" y="2727325"/>
          <a:ext cx="457200" cy="28575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dirty="0"/>
            <a:t>78%</a:t>
          </a:r>
        </a:p>
      </cdr:txBody>
    </cdr:sp>
  </cdr:relSizeAnchor>
  <cdr:relSizeAnchor xmlns:cdr="http://schemas.openxmlformats.org/drawingml/2006/chartDrawing">
    <cdr:from>
      <cdr:x>0.28137</cdr:x>
      <cdr:y>0.67134</cdr:y>
    </cdr:from>
    <cdr:to>
      <cdr:x>0.34878</cdr:x>
      <cdr:y>0.74143</cdr:y>
    </cdr:to>
    <cdr:sp macro="" textlink="">
      <cdr:nvSpPr>
        <cdr:cNvPr id="12" name="TextBox 1"/>
        <cdr:cNvSpPr txBox="1"/>
      </cdr:nvSpPr>
      <cdr:spPr>
        <a:xfrm xmlns:a="http://schemas.openxmlformats.org/drawingml/2006/main">
          <a:off x="1908175" y="2736850"/>
          <a:ext cx="457200" cy="28575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dirty="0"/>
            <a:t>78%</a:t>
          </a:r>
        </a:p>
      </cdr:txBody>
    </cdr:sp>
  </cdr:relSizeAnchor>
  <cdr:relSizeAnchor xmlns:cdr="http://schemas.openxmlformats.org/drawingml/2006/chartDrawing">
    <cdr:from>
      <cdr:x>0.20412</cdr:x>
      <cdr:y>0.67134</cdr:y>
    </cdr:from>
    <cdr:to>
      <cdr:x>0.27154</cdr:x>
      <cdr:y>0.74143</cdr:y>
    </cdr:to>
    <cdr:sp macro="" textlink="">
      <cdr:nvSpPr>
        <cdr:cNvPr id="13" name="TextBox 1"/>
        <cdr:cNvSpPr txBox="1"/>
      </cdr:nvSpPr>
      <cdr:spPr>
        <a:xfrm xmlns:a="http://schemas.openxmlformats.org/drawingml/2006/main">
          <a:off x="1384300" y="2736850"/>
          <a:ext cx="457200" cy="28575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dirty="0"/>
            <a:t>87%</a:t>
          </a: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0.33884</cdr:x>
      <cdr:y>0.40845</cdr:y>
    </cdr:from>
    <cdr:to>
      <cdr:x>0.47934</cdr:x>
      <cdr:y>0.53521</cdr:y>
    </cdr:to>
    <cdr:sp macro="" textlink="">
      <cdr:nvSpPr>
        <cdr:cNvPr id="4" name="Овал 3"/>
        <cdr:cNvSpPr/>
      </cdr:nvSpPr>
      <cdr:spPr>
        <a:xfrm xmlns:a="http://schemas.openxmlformats.org/drawingml/2006/main">
          <a:off x="2952328" y="2088232"/>
          <a:ext cx="1224136" cy="648072"/>
        </a:xfrm>
        <a:prstGeom xmlns:a="http://schemas.openxmlformats.org/drawingml/2006/main" prst="ellipse">
          <a:avLst/>
        </a:prstGeom>
        <a:noFill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ru-RU" dirty="0" smtClean="0">
              <a:solidFill>
                <a:schemeClr val="tx1"/>
              </a:solidFill>
            </a:rPr>
            <a:t>Исполнено 58,3%</a:t>
          </a:r>
          <a:endParaRPr lang="ru-RU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0.69421</cdr:x>
      <cdr:y>0.16901</cdr:y>
    </cdr:from>
    <cdr:to>
      <cdr:x>0.83471</cdr:x>
      <cdr:y>0.29577</cdr:y>
    </cdr:to>
    <cdr:sp macro="" textlink="">
      <cdr:nvSpPr>
        <cdr:cNvPr id="5" name="Овал 4"/>
        <cdr:cNvSpPr/>
      </cdr:nvSpPr>
      <cdr:spPr>
        <a:xfrm xmlns:a="http://schemas.openxmlformats.org/drawingml/2006/main">
          <a:off x="6048672" y="864096"/>
          <a:ext cx="1224136" cy="648072"/>
        </a:xfrm>
        <a:prstGeom xmlns:a="http://schemas.openxmlformats.org/drawingml/2006/main" prst="ellipse">
          <a:avLst/>
        </a:prstGeom>
        <a:noFill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ru-RU" dirty="0" smtClean="0">
              <a:solidFill>
                <a:schemeClr val="tx1"/>
              </a:solidFill>
            </a:rPr>
            <a:t>Исполнено 50,5%</a:t>
          </a:r>
          <a:endParaRPr lang="ru-RU" dirty="0">
            <a:ln>
              <a:noFill/>
            </a:ln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0.28826</cdr:x>
      <cdr:y>0.24308</cdr:y>
    </cdr:from>
    <cdr:to>
      <cdr:x>0.54446</cdr:x>
      <cdr:y>0.28956</cdr:y>
    </cdr:to>
    <cdr:sp macro="" textlink="">
      <cdr:nvSpPr>
        <cdr:cNvPr id="2" name="Стрелка вправо 1"/>
        <cdr:cNvSpPr/>
      </cdr:nvSpPr>
      <cdr:spPr>
        <a:xfrm xmlns:a="http://schemas.openxmlformats.org/drawingml/2006/main" rot="19873122">
          <a:off x="2511611" y="1242780"/>
          <a:ext cx="2232248" cy="237626"/>
        </a:xfrm>
        <a:prstGeom xmlns:a="http://schemas.openxmlformats.org/drawingml/2006/main" prst="rightArrow">
          <a:avLst/>
        </a:prstGeom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0.3325</cdr:x>
      <cdr:y>0.18943</cdr:y>
    </cdr:from>
    <cdr:to>
      <cdr:x>0.44457</cdr:x>
      <cdr:y>0.24996</cdr:y>
    </cdr:to>
    <cdr:sp macro="" textlink="">
      <cdr:nvSpPr>
        <cdr:cNvPr id="3" name="Прямоугольник 2"/>
        <cdr:cNvSpPr/>
      </cdr:nvSpPr>
      <cdr:spPr>
        <a:xfrm xmlns:a="http://schemas.openxmlformats.org/drawingml/2006/main" rot="19851648">
          <a:off x="2897059" y="1009405"/>
          <a:ext cx="976425" cy="32253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ru-RU" sz="1600" dirty="0" smtClean="0">
              <a:solidFill>
                <a:schemeClr val="tx1"/>
              </a:solidFill>
            </a:rPr>
            <a:t>+1 299,3</a:t>
          </a:r>
          <a:endParaRPr lang="ru-RU" sz="1600" dirty="0">
            <a:solidFill>
              <a:schemeClr val="tx1"/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13"/>
            <a:ext cx="2972548" cy="497839"/>
          </a:xfrm>
          <a:prstGeom prst="rect">
            <a:avLst/>
          </a:prstGeom>
        </p:spPr>
        <p:txBody>
          <a:bodyPr vert="horz" lIns="92590" tIns="46293" rIns="92590" bIns="46293" rtlCol="0"/>
          <a:lstStyle>
            <a:lvl1pPr algn="l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3856" y="13"/>
            <a:ext cx="2972548" cy="497839"/>
          </a:xfrm>
          <a:prstGeom prst="rect">
            <a:avLst/>
          </a:prstGeom>
        </p:spPr>
        <p:txBody>
          <a:bodyPr vert="horz" lIns="92590" tIns="46293" rIns="92590" bIns="46293" rtlCol="0"/>
          <a:lstStyle>
            <a:lvl1pPr algn="r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1E92BCE1-D047-434E-AE8A-34A1B0871F83}" type="datetimeFigureOut">
              <a:rPr lang="ru-RU"/>
              <a:pPr>
                <a:defRPr/>
              </a:pPr>
              <a:t>06.04.2016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4" y="9447854"/>
            <a:ext cx="2972548" cy="497839"/>
          </a:xfrm>
          <a:prstGeom prst="rect">
            <a:avLst/>
          </a:prstGeom>
        </p:spPr>
        <p:txBody>
          <a:bodyPr vert="horz" lIns="92590" tIns="46293" rIns="92590" bIns="46293" rtlCol="0" anchor="b"/>
          <a:lstStyle>
            <a:lvl1pPr algn="l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3856" y="9447854"/>
            <a:ext cx="2972548" cy="497839"/>
          </a:xfrm>
          <a:prstGeom prst="rect">
            <a:avLst/>
          </a:prstGeom>
        </p:spPr>
        <p:txBody>
          <a:bodyPr vert="horz" lIns="92590" tIns="46293" rIns="92590" bIns="46293" rtlCol="0" anchor="b"/>
          <a:lstStyle>
            <a:lvl1pPr algn="r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8C4FD5E6-E432-4B6D-AF35-EA9AAA762A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527634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4" y="13"/>
            <a:ext cx="2970946" cy="497839"/>
          </a:xfrm>
          <a:prstGeom prst="rect">
            <a:avLst/>
          </a:prstGeom>
        </p:spPr>
        <p:txBody>
          <a:bodyPr vert="horz" lIns="93313" tIns="46655" rIns="93313" bIns="46655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5474" y="13"/>
            <a:ext cx="2970946" cy="497839"/>
          </a:xfrm>
          <a:prstGeom prst="rect">
            <a:avLst/>
          </a:prstGeom>
        </p:spPr>
        <p:txBody>
          <a:bodyPr vert="horz" lIns="93313" tIns="46655" rIns="93313" bIns="46655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BADB170-E944-4BEC-9421-2E810EBD87A4}" type="datetimeFigureOut">
              <a:rPr lang="ru-RU"/>
              <a:pPr>
                <a:defRPr/>
              </a:pPr>
              <a:t>06.04.2016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2950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13" tIns="46655" rIns="93313" bIns="46655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499" y="4723933"/>
            <a:ext cx="5487041" cy="4477386"/>
          </a:xfrm>
          <a:prstGeom prst="rect">
            <a:avLst/>
          </a:prstGeom>
        </p:spPr>
        <p:txBody>
          <a:bodyPr vert="horz" lIns="93313" tIns="46655" rIns="93313" bIns="46655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4" y="9447854"/>
            <a:ext cx="2970946" cy="497839"/>
          </a:xfrm>
          <a:prstGeom prst="rect">
            <a:avLst/>
          </a:prstGeom>
        </p:spPr>
        <p:txBody>
          <a:bodyPr vert="horz" lIns="93313" tIns="46655" rIns="93313" bIns="46655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5474" y="9447854"/>
            <a:ext cx="2970946" cy="497839"/>
          </a:xfrm>
          <a:prstGeom prst="rect">
            <a:avLst/>
          </a:prstGeom>
        </p:spPr>
        <p:txBody>
          <a:bodyPr vert="horz" lIns="93313" tIns="46655" rIns="93313" bIns="46655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465034E-8202-4810-A52B-758A6B41BB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050219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98573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86010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89D65D2-AF96-4C78-AEDA-9DFF17FCB99F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71026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dirty="0">
                <a:solidFill>
                  <a:prstClr val="black"/>
                </a:solidFill>
                <a:latin typeface="TimesET" pitchFamily="2" charset="0"/>
              </a:rPr>
              <a:t>Возврат налога из бюджета в связи с предоставлением физическим лицам имущественных и социальных налоговых вычетов. Так, за 2014 год возвраты составили </a:t>
            </a:r>
            <a:r>
              <a:rPr lang="en-US" dirty="0">
                <a:solidFill>
                  <a:prstClr val="black"/>
                </a:solidFill>
                <a:latin typeface="TimesET" pitchFamily="2" charset="0"/>
              </a:rPr>
              <a:t>1029,1 </a:t>
            </a:r>
            <a:r>
              <a:rPr lang="ru-RU" dirty="0">
                <a:solidFill>
                  <a:prstClr val="black"/>
                </a:solidFill>
                <a:latin typeface="TimesET" pitchFamily="2" charset="0"/>
              </a:rPr>
              <a:t>млн. рублей, темп роста к уровню 2013 года 129,3% - самый высокий показатель по ПФО. На 1 июля 2015 года возвраты составили </a:t>
            </a:r>
            <a:r>
              <a:rPr lang="en-US" dirty="0">
                <a:solidFill>
                  <a:prstClr val="black"/>
                </a:solidFill>
                <a:latin typeface="TimesET" pitchFamily="2" charset="0"/>
              </a:rPr>
              <a:t>853,9 </a:t>
            </a:r>
            <a:r>
              <a:rPr lang="ru-RU" dirty="0">
                <a:solidFill>
                  <a:prstClr val="black"/>
                </a:solidFill>
                <a:latin typeface="TimesET" pitchFamily="2" charset="0"/>
              </a:rPr>
              <a:t>млн. рублей, темп роста к аналогичному периоду 2014 года (</a:t>
            </a:r>
            <a:r>
              <a:rPr lang="en-US" dirty="0">
                <a:solidFill>
                  <a:prstClr val="black"/>
                </a:solidFill>
                <a:latin typeface="TimesET" pitchFamily="2" charset="0"/>
              </a:rPr>
              <a:t>656,9 </a:t>
            </a:r>
            <a:r>
              <a:rPr lang="ru-RU" dirty="0">
                <a:solidFill>
                  <a:prstClr val="black"/>
                </a:solidFill>
                <a:latin typeface="TimesET" pitchFamily="2" charset="0"/>
              </a:rPr>
              <a:t>млн. рублей) – </a:t>
            </a:r>
            <a:r>
              <a:rPr lang="en-US" dirty="0">
                <a:solidFill>
                  <a:prstClr val="black"/>
                </a:solidFill>
                <a:latin typeface="TimesET" pitchFamily="2" charset="0"/>
              </a:rPr>
              <a:t>130,0</a:t>
            </a:r>
            <a:r>
              <a:rPr lang="ru-RU" dirty="0">
                <a:solidFill>
                  <a:prstClr val="black"/>
                </a:solidFill>
                <a:latin typeface="TimesET" pitchFamily="2" charset="0"/>
              </a:rPr>
              <a:t>% </a:t>
            </a:r>
            <a:endParaRPr lang="ru-RU" alt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1B3155-735C-490E-B44F-4F351DBDB67D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07816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1B3155-735C-490E-B44F-4F351DBDB67D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6F19A62-BDAD-4D69-8B1C-79ADCA7F6D1E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48056-9B8C-47D4-A391-25E6950A520A}" type="slidenum">
              <a:rPr lang="ru-RU" smtClean="0">
                <a:solidFill>
                  <a:prstClr val="black"/>
                </a:solidFill>
              </a:rPr>
              <a:pPr/>
              <a:t>7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3828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48056-9B8C-47D4-A391-25E6950A520A}" type="slidenum">
              <a:rPr lang="ru-RU" smtClean="0">
                <a:solidFill>
                  <a:prstClr val="black"/>
                </a:solidFill>
              </a:rPr>
              <a:pPr/>
              <a:t>8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3828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48056-9B8C-47D4-A391-25E6950A520A}" type="slidenum">
              <a:rPr lang="ru-RU" smtClean="0">
                <a:solidFill>
                  <a:prstClr val="black"/>
                </a:solidFill>
              </a:rPr>
              <a:pPr/>
              <a:t>9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3828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48056-9B8C-47D4-A391-25E6950A520A}" type="slidenum">
              <a:rPr lang="ru-RU" smtClean="0">
                <a:solidFill>
                  <a:prstClr val="black"/>
                </a:solidFill>
              </a:rPr>
              <a:pPr/>
              <a:t>10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3828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7158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89D65D2-AF96-4C78-AEDA-9DFF17FCB99F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71026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89D65D2-AF96-4C78-AEDA-9DFF17FCB99F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71026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23.05.2012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6A58E1-66C4-4F48-BFD9-86E397011CC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93297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23.05.2012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BC731F-7F52-40DC-AF5D-CBDE02818BE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33310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23.05.2012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A30878-F4A4-451E-9303-BB79F9C40E3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685892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23.05.2012</a:t>
            </a:r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2CCEDE-EA38-4DFE-BD2A-45A3C897A60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321789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23.05.2012</a:t>
            </a:r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175B79-786B-4F1F-9910-0C55024CE7B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03519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1"/>
          <p:cNvSpPr>
            <a:spLocks noChangeArrowheads="1"/>
          </p:cNvSpPr>
          <p:nvPr userDrawn="1"/>
        </p:nvSpPr>
        <p:spPr bwMode="auto">
          <a:xfrm>
            <a:off x="0" y="0"/>
            <a:ext cx="9144000" cy="981075"/>
          </a:xfrm>
          <a:prstGeom prst="rect">
            <a:avLst/>
          </a:prstGeom>
          <a:solidFill>
            <a:srgbClr val="993300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defRPr/>
            </a:pPr>
            <a:r>
              <a:rPr lang="ru-RU" altLang="ru-RU" smtClean="0"/>
              <a:t>       </a:t>
            </a:r>
            <a:endParaRPr lang="ru-RU" altLang="ru-RU" sz="2400" smtClean="0">
              <a:solidFill>
                <a:schemeClr val="bg1"/>
              </a:solidFill>
            </a:endParaRPr>
          </a:p>
        </p:txBody>
      </p:sp>
      <p:pic>
        <p:nvPicPr>
          <p:cNvPr id="4" name="Picture 5" descr="gerb"/>
          <p:cNvPicPr>
            <a:picLocks noChangeAspect="1" noChangeArrowheads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74688" cy="69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7704856" cy="980728"/>
          </a:xfrm>
        </p:spPr>
        <p:txBody>
          <a:bodyPr/>
          <a:lstStyle>
            <a:lvl1pPr algn="ctr">
              <a:defRPr sz="36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23.05.2012</a:t>
            </a:r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34FBE4-DC40-4A96-AB83-42E61AAB203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397291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23.05.2012</a:t>
            </a:r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AA0A1B-5D5B-4950-9927-989229AB514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33686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23.05.2012</a:t>
            </a:r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A80AAD-D0A0-427E-BFD9-AA842AF795E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37841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23.05.2012</a:t>
            </a:r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987422-737D-42C0-BA43-86334F6E948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95798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23.05.2012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5C5E7D-78E9-4FE7-93B4-8BAB9F99C50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505359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23.05.2012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79EB32-68AE-49B9-955B-4274044F9F2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990642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23.05.2012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6A58E1-66C4-4F48-BFD9-86E397011CC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82914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23.05.2012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BC731F-7F52-40DC-AF5D-CBDE02818BE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713894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23.05.2012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A30878-F4A4-451E-9303-BB79F9C40E3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606981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23.05.2012</a:t>
            </a:r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2CCEDE-EA38-4DFE-BD2A-45A3C897A60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219291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23.05.2012</a:t>
            </a:r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175B79-786B-4F1F-9910-0C55024CE7B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792167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1"/>
          <p:cNvSpPr>
            <a:spLocks noChangeArrowheads="1"/>
          </p:cNvSpPr>
          <p:nvPr userDrawn="1"/>
        </p:nvSpPr>
        <p:spPr bwMode="auto">
          <a:xfrm>
            <a:off x="0" y="0"/>
            <a:ext cx="9144000" cy="981075"/>
          </a:xfrm>
          <a:prstGeom prst="rect">
            <a:avLst/>
          </a:prstGeom>
          <a:solidFill>
            <a:srgbClr val="993300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defRPr/>
            </a:pPr>
            <a:r>
              <a:rPr lang="ru-RU" altLang="ru-RU" smtClean="0">
                <a:solidFill>
                  <a:prstClr val="black"/>
                </a:solidFill>
              </a:rPr>
              <a:t>       </a:t>
            </a:r>
            <a:endParaRPr lang="ru-RU" altLang="ru-RU" sz="2400" smtClean="0">
              <a:solidFill>
                <a:prstClr val="white"/>
              </a:solidFill>
            </a:endParaRPr>
          </a:p>
        </p:txBody>
      </p:sp>
      <p:pic>
        <p:nvPicPr>
          <p:cNvPr id="4" name="Picture 5" descr="gerb"/>
          <p:cNvPicPr>
            <a:picLocks noChangeAspect="1" noChangeArrowheads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74688" cy="69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7704856" cy="980728"/>
          </a:xfrm>
        </p:spPr>
        <p:txBody>
          <a:bodyPr/>
          <a:lstStyle>
            <a:lvl1pPr algn="ctr">
              <a:defRPr sz="36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23.05.2012</a:t>
            </a:r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34FBE4-DC40-4A96-AB83-42E61AAB203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525591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23.05.2012</a:t>
            </a:r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AA0A1B-5D5B-4950-9927-989229AB514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806215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23.05.2012</a:t>
            </a:r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A80AAD-D0A0-427E-BFD9-AA842AF795E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318232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23.05.2012</a:t>
            </a:r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987422-737D-42C0-BA43-86334F6E948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26369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23.05.2012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5C5E7D-78E9-4FE7-93B4-8BAB9F99C50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92578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23.05.2012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79EB32-68AE-49B9-955B-4274044F9F2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7655572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23.05.2012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6A58E1-66C4-4F48-BFD9-86E397011CC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708044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23.05.2012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BC731F-7F52-40DC-AF5D-CBDE02818BE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6323321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23.05.2012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A30878-F4A4-451E-9303-BB79F9C40E3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75756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23.05.2012</a:t>
            </a:r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2CCEDE-EA38-4DFE-BD2A-45A3C897A60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377634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23.05.2012</a:t>
            </a:r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175B79-786B-4F1F-9910-0C55024CE7B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1015745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1"/>
          <p:cNvSpPr>
            <a:spLocks noChangeArrowheads="1"/>
          </p:cNvSpPr>
          <p:nvPr userDrawn="1"/>
        </p:nvSpPr>
        <p:spPr bwMode="auto">
          <a:xfrm>
            <a:off x="0" y="0"/>
            <a:ext cx="9144000" cy="981075"/>
          </a:xfrm>
          <a:prstGeom prst="rect">
            <a:avLst/>
          </a:prstGeom>
          <a:solidFill>
            <a:srgbClr val="993300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defRPr/>
            </a:pPr>
            <a:r>
              <a:rPr lang="ru-RU" altLang="ru-RU" smtClean="0">
                <a:solidFill>
                  <a:prstClr val="black"/>
                </a:solidFill>
              </a:rPr>
              <a:t>       </a:t>
            </a:r>
            <a:endParaRPr lang="ru-RU" altLang="ru-RU" sz="2400" smtClean="0">
              <a:solidFill>
                <a:prstClr val="white"/>
              </a:solidFill>
            </a:endParaRPr>
          </a:p>
        </p:txBody>
      </p:sp>
      <p:pic>
        <p:nvPicPr>
          <p:cNvPr id="4" name="Picture 5" descr="gerb"/>
          <p:cNvPicPr>
            <a:picLocks noChangeAspect="1" noChangeArrowheads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74688" cy="69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7704856" cy="980728"/>
          </a:xfrm>
        </p:spPr>
        <p:txBody>
          <a:bodyPr/>
          <a:lstStyle>
            <a:lvl1pPr algn="ctr">
              <a:defRPr sz="36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23.05.2012</a:t>
            </a:r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34FBE4-DC40-4A96-AB83-42E61AAB203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723311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23.05.2012</a:t>
            </a:r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AA0A1B-5D5B-4950-9927-989229AB514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5147391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23.05.2012</a:t>
            </a:r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A80AAD-D0A0-427E-BFD9-AA842AF795E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136032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23.05.2012</a:t>
            </a:r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987422-737D-42C0-BA43-86334F6E948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8128389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23.05.2012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5C5E7D-78E9-4FE7-93B4-8BAB9F99C50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89594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23.05.2012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79EB32-68AE-49B9-955B-4274044F9F2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1066334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23.05.2012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6A58E1-66C4-4F48-BFD9-86E397011CC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175939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23.05.2012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BC731F-7F52-40DC-AF5D-CBDE02818BE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472809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23.05.2012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A30878-F4A4-451E-9303-BB79F9C40E3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8040207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23.05.2012</a:t>
            </a:r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2CCEDE-EA38-4DFE-BD2A-45A3C897A60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3913456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23.05.2012</a:t>
            </a:r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175B79-786B-4F1F-9910-0C55024CE7B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9978461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1"/>
          <p:cNvSpPr>
            <a:spLocks noChangeArrowheads="1"/>
          </p:cNvSpPr>
          <p:nvPr userDrawn="1"/>
        </p:nvSpPr>
        <p:spPr bwMode="auto">
          <a:xfrm>
            <a:off x="0" y="0"/>
            <a:ext cx="9144000" cy="981075"/>
          </a:xfrm>
          <a:prstGeom prst="rect">
            <a:avLst/>
          </a:prstGeom>
          <a:solidFill>
            <a:srgbClr val="993300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defRPr/>
            </a:pPr>
            <a:r>
              <a:rPr lang="ru-RU" altLang="ru-RU" smtClean="0">
                <a:solidFill>
                  <a:prstClr val="black"/>
                </a:solidFill>
              </a:rPr>
              <a:t>       </a:t>
            </a:r>
            <a:endParaRPr lang="ru-RU" altLang="ru-RU" sz="2400" smtClean="0">
              <a:solidFill>
                <a:prstClr val="white"/>
              </a:solidFill>
            </a:endParaRPr>
          </a:p>
        </p:txBody>
      </p:sp>
      <p:pic>
        <p:nvPicPr>
          <p:cNvPr id="4" name="Picture 5" descr="gerb"/>
          <p:cNvPicPr>
            <a:picLocks noChangeAspect="1" noChangeArrowheads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74688" cy="69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7704856" cy="980728"/>
          </a:xfrm>
        </p:spPr>
        <p:txBody>
          <a:bodyPr/>
          <a:lstStyle>
            <a:lvl1pPr algn="ctr">
              <a:defRPr sz="36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23.05.2012</a:t>
            </a:r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34FBE4-DC40-4A96-AB83-42E61AAB203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2318689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23.05.2012</a:t>
            </a:r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AA0A1B-5D5B-4950-9927-989229AB514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7981471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23.05.2012</a:t>
            </a:r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A80AAD-D0A0-427E-BFD9-AA842AF795E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05535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23.05.2012</a:t>
            </a:r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987422-737D-42C0-BA43-86334F6E948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794385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23.05.2012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5C5E7D-78E9-4FE7-93B4-8BAB9F99C50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197561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23.05.2012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79EB32-68AE-49B9-955B-4274044F9F2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597609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 smtClean="0"/>
              <a:t>23.05.2012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837AA2-A108-48EB-B8E3-42589904635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411768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 smtClean="0"/>
              <a:t>23.05.2012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E89BCA-3487-4876-9604-97265625C44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8372923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 smtClean="0"/>
              <a:t>23.05.2012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E44C10-DD94-4496-87DE-9DB4F847414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8869280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 smtClean="0"/>
              <a:t>23.05.2012</a:t>
            </a:r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27E1B2-443C-4541-BF62-2FCEECF355A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9649382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 smtClean="0"/>
              <a:t>23.05.2012</a:t>
            </a:r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3CB6D7-C9EC-47A9-92F6-974A8A09E79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358197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1"/>
          <p:cNvSpPr>
            <a:spLocks noChangeArrowheads="1"/>
          </p:cNvSpPr>
          <p:nvPr userDrawn="1"/>
        </p:nvSpPr>
        <p:spPr bwMode="auto">
          <a:xfrm>
            <a:off x="0" y="0"/>
            <a:ext cx="9144000" cy="981075"/>
          </a:xfrm>
          <a:prstGeom prst="rect">
            <a:avLst/>
          </a:prstGeom>
          <a:solidFill>
            <a:srgbClr val="993300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r">
              <a:defRPr/>
            </a:pPr>
            <a:r>
              <a:rPr lang="ru-RU" dirty="0">
                <a:solidFill>
                  <a:prstClr val="black"/>
                </a:solidFill>
                <a:cs typeface="+mn-cs"/>
              </a:rPr>
              <a:t>       </a:t>
            </a:r>
            <a:endParaRPr lang="ru-RU" sz="2400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pic>
        <p:nvPicPr>
          <p:cNvPr id="4" name="Picture 5" descr="gerb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674688" cy="696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7704856" cy="980728"/>
          </a:xfrm>
        </p:spPr>
        <p:txBody>
          <a:bodyPr/>
          <a:lstStyle>
            <a:lvl1pPr algn="ctr">
              <a:defRPr sz="36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 smtClean="0"/>
              <a:t>23.05.2012</a:t>
            </a:r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7CCBFA-BFB9-4E9F-B6F6-694D72409F2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3527150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 smtClean="0"/>
              <a:t>23.05.2012</a:t>
            </a:r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8B4E9E-DC20-4671-BC32-BBFE77E2ACA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815637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 smtClean="0"/>
              <a:t>23.05.2012</a:t>
            </a:r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943F0E-A427-490E-ABE9-659AE898AE1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035373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 smtClean="0"/>
              <a:t>Вставка рисунка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 smtClean="0"/>
              <a:t>23.05.2012</a:t>
            </a:r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E15313-B841-44C1-BD37-82F30A73F5C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8637317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 smtClean="0"/>
              <a:t>23.05.2012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5FEC12-1721-449A-A00F-DC829004985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0811620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 smtClean="0"/>
              <a:t>23.05.2012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A0563B-07DB-43B2-82BB-1D3AD496FF0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8759513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 smtClean="0"/>
              <a:t>23.05.2012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837AA2-A108-48EB-B8E3-42589904635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154566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 smtClean="0"/>
              <a:t>23.05.2012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E89BCA-3487-4876-9604-97265625C44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9511300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 smtClean="0"/>
              <a:t>23.05.2012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E44C10-DD94-4496-87DE-9DB4F847414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3527344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 smtClean="0"/>
              <a:t>23.05.2012</a:t>
            </a:r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27E1B2-443C-4541-BF62-2FCEECF355A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972560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 smtClean="0"/>
              <a:t>23.05.2012</a:t>
            </a:r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3CB6D7-C9EC-47A9-92F6-974A8A09E79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926775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1"/>
          <p:cNvSpPr>
            <a:spLocks noChangeArrowheads="1"/>
          </p:cNvSpPr>
          <p:nvPr userDrawn="1"/>
        </p:nvSpPr>
        <p:spPr bwMode="auto">
          <a:xfrm>
            <a:off x="0" y="0"/>
            <a:ext cx="9144000" cy="981075"/>
          </a:xfrm>
          <a:prstGeom prst="rect">
            <a:avLst/>
          </a:prstGeom>
          <a:solidFill>
            <a:srgbClr val="993300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r">
              <a:defRPr/>
            </a:pPr>
            <a:r>
              <a:rPr lang="ru-RU" dirty="0">
                <a:solidFill>
                  <a:prstClr val="black"/>
                </a:solidFill>
                <a:cs typeface="+mn-cs"/>
              </a:rPr>
              <a:t>       </a:t>
            </a:r>
            <a:endParaRPr lang="ru-RU" sz="2400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pic>
        <p:nvPicPr>
          <p:cNvPr id="4" name="Picture 5" descr="gerb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674688" cy="696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7704856" cy="980728"/>
          </a:xfrm>
        </p:spPr>
        <p:txBody>
          <a:bodyPr/>
          <a:lstStyle>
            <a:lvl1pPr algn="ctr">
              <a:defRPr sz="36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 smtClean="0"/>
              <a:t>23.05.2012</a:t>
            </a:r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7CCBFA-BFB9-4E9F-B6F6-694D72409F2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7020711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 smtClean="0"/>
              <a:t>23.05.2012</a:t>
            </a:r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8B4E9E-DC20-4671-BC32-BBFE77E2ACA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3332341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 smtClean="0"/>
              <a:t>23.05.2012</a:t>
            </a:r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943F0E-A427-490E-ABE9-659AE898AE1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784176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 smtClean="0"/>
              <a:t>Вставка рисунка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 smtClean="0"/>
              <a:t>23.05.2012</a:t>
            </a:r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E15313-B841-44C1-BD37-82F30A73F5C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304015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 smtClean="0"/>
              <a:t>23.05.2012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5FEC12-1721-449A-A00F-DC829004985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019205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 smtClean="0"/>
              <a:t>23.05.2012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A0563B-07DB-43B2-82BB-1D3AD496FF0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472791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3065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400" baseline="0">
                <a:solidFill>
                  <a:srgbClr val="A0320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ru-RU" smtClean="0"/>
              <a:t>23.05.2012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051050" y="6356350"/>
            <a:ext cx="30257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 baseline="0">
                <a:solidFill>
                  <a:srgbClr val="A0320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5364163" y="6356350"/>
            <a:ext cx="1054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 baseline="0">
                <a:solidFill>
                  <a:srgbClr val="A0320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497B3CE-7695-4364-ABD3-9FB642265A2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73" r:id="rId1"/>
    <p:sldLayoutId id="2147484274" r:id="rId2"/>
    <p:sldLayoutId id="2147484275" r:id="rId3"/>
    <p:sldLayoutId id="2147484276" r:id="rId4"/>
    <p:sldLayoutId id="2147484277" r:id="rId5"/>
    <p:sldLayoutId id="2147484283" r:id="rId6"/>
    <p:sldLayoutId id="2147484278" r:id="rId7"/>
    <p:sldLayoutId id="2147484279" r:id="rId8"/>
    <p:sldLayoutId id="2147484280" r:id="rId9"/>
    <p:sldLayoutId id="2147484281" r:id="rId10"/>
    <p:sldLayoutId id="2147484282" r:id="rId11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3065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400" baseline="0">
                <a:solidFill>
                  <a:srgbClr val="A0320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ru-RU" smtClean="0"/>
              <a:t>23.05.2012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051050" y="6356350"/>
            <a:ext cx="30257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 baseline="0">
                <a:solidFill>
                  <a:srgbClr val="A0320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5364163" y="6356350"/>
            <a:ext cx="1054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 baseline="0">
                <a:solidFill>
                  <a:srgbClr val="A0320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497B3CE-7695-4364-ABD3-9FB642265A2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6826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5" r:id="rId1"/>
    <p:sldLayoutId id="2147484286" r:id="rId2"/>
    <p:sldLayoutId id="2147484287" r:id="rId3"/>
    <p:sldLayoutId id="2147484288" r:id="rId4"/>
    <p:sldLayoutId id="2147484289" r:id="rId5"/>
    <p:sldLayoutId id="2147484290" r:id="rId6"/>
    <p:sldLayoutId id="2147484291" r:id="rId7"/>
    <p:sldLayoutId id="2147484292" r:id="rId8"/>
    <p:sldLayoutId id="2147484293" r:id="rId9"/>
    <p:sldLayoutId id="2147484294" r:id="rId10"/>
    <p:sldLayoutId id="2147484295" r:id="rId11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3065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400" baseline="0">
                <a:solidFill>
                  <a:srgbClr val="A0320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ru-RU"/>
              <a:t>23.05.2012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051050" y="6356350"/>
            <a:ext cx="30257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 baseline="0">
                <a:solidFill>
                  <a:srgbClr val="A0320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5364163" y="6356350"/>
            <a:ext cx="1054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 baseline="0">
                <a:solidFill>
                  <a:srgbClr val="A0320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497B3CE-7695-4364-ABD3-9FB642265A2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1906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09" r:id="rId1"/>
    <p:sldLayoutId id="2147484310" r:id="rId2"/>
    <p:sldLayoutId id="2147484311" r:id="rId3"/>
    <p:sldLayoutId id="2147484312" r:id="rId4"/>
    <p:sldLayoutId id="2147484313" r:id="rId5"/>
    <p:sldLayoutId id="2147484314" r:id="rId6"/>
    <p:sldLayoutId id="2147484315" r:id="rId7"/>
    <p:sldLayoutId id="2147484316" r:id="rId8"/>
    <p:sldLayoutId id="2147484317" r:id="rId9"/>
    <p:sldLayoutId id="2147484318" r:id="rId10"/>
    <p:sldLayoutId id="2147484319" r:id="rId11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3065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400" baseline="0">
                <a:solidFill>
                  <a:srgbClr val="A0320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ru-RU"/>
              <a:t>23.05.2012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051050" y="6356350"/>
            <a:ext cx="30257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 baseline="0">
                <a:solidFill>
                  <a:srgbClr val="A0320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5364163" y="6356350"/>
            <a:ext cx="1054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 baseline="0">
                <a:solidFill>
                  <a:srgbClr val="A0320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497B3CE-7695-4364-ABD3-9FB642265A2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6412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21" r:id="rId1"/>
    <p:sldLayoutId id="2147484322" r:id="rId2"/>
    <p:sldLayoutId id="2147484323" r:id="rId3"/>
    <p:sldLayoutId id="2147484324" r:id="rId4"/>
    <p:sldLayoutId id="2147484325" r:id="rId5"/>
    <p:sldLayoutId id="2147484326" r:id="rId6"/>
    <p:sldLayoutId id="2147484327" r:id="rId7"/>
    <p:sldLayoutId id="2147484328" r:id="rId8"/>
    <p:sldLayoutId id="2147484329" r:id="rId9"/>
    <p:sldLayoutId id="2147484330" r:id="rId10"/>
    <p:sldLayoutId id="2147484331" r:id="rId11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3065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400" baseline="0">
                <a:solidFill>
                  <a:srgbClr val="A0320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ru-RU" dirty="0" smtClean="0">
                <a:cs typeface="+mn-cs"/>
              </a:rPr>
              <a:t>23.05.2012</a:t>
            </a:r>
            <a:endParaRPr lang="ru-RU" dirty="0"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051050" y="6356350"/>
            <a:ext cx="30257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 baseline="0">
                <a:solidFill>
                  <a:srgbClr val="A03202"/>
                </a:solidFill>
                <a:latin typeface="+mn-lt"/>
              </a:defRPr>
            </a:lvl1pPr>
          </a:lstStyle>
          <a:p>
            <a:pPr>
              <a:defRPr/>
            </a:pPr>
            <a:endParaRPr lang="ru-RU" dirty="0"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5364163" y="6356350"/>
            <a:ext cx="1054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 baseline="0">
                <a:solidFill>
                  <a:srgbClr val="A03202"/>
                </a:solidFill>
                <a:latin typeface="+mn-lt"/>
              </a:defRPr>
            </a:lvl1pPr>
          </a:lstStyle>
          <a:p>
            <a:pPr>
              <a:defRPr/>
            </a:pPr>
            <a:fld id="{8135DCAC-F131-4C56-82C1-BB591457AF70}" type="slidenum">
              <a:rPr lang="ru-RU">
                <a:cs typeface="+mn-cs"/>
              </a:rPr>
              <a:pPr>
                <a:defRPr/>
              </a:pPr>
              <a:t>‹#›</a:t>
            </a:fld>
            <a:endParaRPr lang="ru-RU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8661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33" r:id="rId1"/>
    <p:sldLayoutId id="2147484334" r:id="rId2"/>
    <p:sldLayoutId id="2147484335" r:id="rId3"/>
    <p:sldLayoutId id="2147484336" r:id="rId4"/>
    <p:sldLayoutId id="2147484337" r:id="rId5"/>
    <p:sldLayoutId id="2147484338" r:id="rId6"/>
    <p:sldLayoutId id="2147484339" r:id="rId7"/>
    <p:sldLayoutId id="2147484340" r:id="rId8"/>
    <p:sldLayoutId id="2147484341" r:id="rId9"/>
    <p:sldLayoutId id="2147484342" r:id="rId10"/>
    <p:sldLayoutId id="2147484343" r:id="rId11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3065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400" baseline="0">
                <a:solidFill>
                  <a:srgbClr val="A0320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ru-RU" dirty="0" smtClean="0">
                <a:cs typeface="+mn-cs"/>
              </a:rPr>
              <a:t>23.05.2012</a:t>
            </a:r>
            <a:endParaRPr lang="ru-RU" dirty="0"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051050" y="6356350"/>
            <a:ext cx="30257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 baseline="0">
                <a:solidFill>
                  <a:srgbClr val="A03202"/>
                </a:solidFill>
                <a:latin typeface="+mn-lt"/>
              </a:defRPr>
            </a:lvl1pPr>
          </a:lstStyle>
          <a:p>
            <a:pPr>
              <a:defRPr/>
            </a:pPr>
            <a:endParaRPr lang="ru-RU" dirty="0"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5364163" y="6356350"/>
            <a:ext cx="1054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 baseline="0">
                <a:solidFill>
                  <a:srgbClr val="A03202"/>
                </a:solidFill>
                <a:latin typeface="+mn-lt"/>
              </a:defRPr>
            </a:lvl1pPr>
          </a:lstStyle>
          <a:p>
            <a:pPr>
              <a:defRPr/>
            </a:pPr>
            <a:fld id="{8135DCAC-F131-4C56-82C1-BB591457AF70}" type="slidenum">
              <a:rPr lang="ru-RU">
                <a:cs typeface="+mn-cs"/>
              </a:rPr>
              <a:pPr>
                <a:defRPr/>
              </a:pPr>
              <a:t>‹#›</a:t>
            </a:fld>
            <a:endParaRPr lang="ru-RU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5826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45" r:id="rId1"/>
    <p:sldLayoutId id="2147484346" r:id="rId2"/>
    <p:sldLayoutId id="2147484347" r:id="rId3"/>
    <p:sldLayoutId id="2147484348" r:id="rId4"/>
    <p:sldLayoutId id="2147484349" r:id="rId5"/>
    <p:sldLayoutId id="2147484350" r:id="rId6"/>
    <p:sldLayoutId id="2147484351" r:id="rId7"/>
    <p:sldLayoutId id="2147484352" r:id="rId8"/>
    <p:sldLayoutId id="2147484353" r:id="rId9"/>
    <p:sldLayoutId id="2147484354" r:id="rId10"/>
    <p:sldLayoutId id="2147484355" r:id="rId11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8.xml"/><Relationship Id="rId4" Type="http://schemas.openxmlformats.org/officeDocument/2006/relationships/chart" Target="../charts/char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Relationship Id="rId4" Type="http://schemas.openxmlformats.org/officeDocument/2006/relationships/chart" Target="../charts/char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6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5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altLang="ru-RU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3076" name="Picture 4" descr="Рисунок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38150" y="4306163"/>
            <a:ext cx="5976937" cy="30972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38150" y="468313"/>
            <a:ext cx="6662738" cy="30972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2800" b="1" dirty="0" smtClean="0"/>
              <a:t>Отчет </a:t>
            </a:r>
            <a:r>
              <a:rPr lang="ru-RU" sz="2800" b="1" dirty="0" smtClean="0"/>
              <a:t>об исполнении республиканского бюджета Чувашской </a:t>
            </a:r>
            <a:r>
              <a:rPr lang="ru-RU" sz="2800" b="1" dirty="0"/>
              <a:t>Республики </a:t>
            </a:r>
            <a:endParaRPr lang="ru-RU" sz="2800" b="1" dirty="0" smtClean="0"/>
          </a:p>
          <a:p>
            <a:pPr>
              <a:defRPr/>
            </a:pPr>
            <a:r>
              <a:rPr lang="ru-RU" sz="2800" b="1" dirty="0" smtClean="0"/>
              <a:t>за 9 </a:t>
            </a:r>
            <a:r>
              <a:rPr lang="ru-RU" sz="2800" b="1" dirty="0"/>
              <a:t>месяцев 2015 года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57585" y="3823443"/>
            <a:ext cx="56166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ru-RU" b="1" dirty="0">
              <a:solidFill>
                <a:schemeClr val="bg1"/>
              </a:solidFill>
            </a:endParaRPr>
          </a:p>
          <a:p>
            <a:pPr>
              <a:defRPr/>
            </a:pP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010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280920" cy="980728"/>
          </a:xfrm>
        </p:spPr>
        <p:txBody>
          <a:bodyPr/>
          <a:lstStyle/>
          <a:p>
            <a:r>
              <a:rPr lang="ru-RU" sz="2000" b="1" dirty="0" smtClean="0">
                <a:latin typeface="TimesET" pitchFamily="2" charset="0"/>
              </a:rPr>
              <a:t>Исполнение республиканского бюджета на </a:t>
            </a:r>
            <a:r>
              <a:rPr lang="en-US" sz="2000" b="1" dirty="0" smtClean="0">
                <a:latin typeface="TimesET" pitchFamily="2" charset="0"/>
              </a:rPr>
              <a:t>1 </a:t>
            </a:r>
            <a:r>
              <a:rPr lang="ru-RU" sz="2000" b="1" dirty="0" smtClean="0">
                <a:latin typeface="TimesET" pitchFamily="2" charset="0"/>
              </a:rPr>
              <a:t>октября 2015 года </a:t>
            </a:r>
            <a:r>
              <a:rPr lang="ru-RU" sz="2000" b="1" dirty="0">
                <a:latin typeface="TimesET" pitchFamily="2" charset="0"/>
              </a:rPr>
              <a:t>в сравнении с </a:t>
            </a:r>
            <a:r>
              <a:rPr lang="ru-RU" sz="2000" b="1" dirty="0" smtClean="0">
                <a:latin typeface="TimesET" pitchFamily="2" charset="0"/>
              </a:rPr>
              <a:t>аналогичным периодом 2014 года </a:t>
            </a:r>
            <a:endParaRPr lang="ru-RU" sz="2000" b="1" dirty="0">
              <a:latin typeface="TimesET" pitchFamily="2" charset="0"/>
            </a:endParaRPr>
          </a:p>
        </p:txBody>
      </p:sp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53957129"/>
              </p:ext>
            </p:extLst>
          </p:nvPr>
        </p:nvGraphicFramePr>
        <p:xfrm>
          <a:off x="0" y="1052513"/>
          <a:ext cx="9144000" cy="58054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Скругленный прямоугольник 3"/>
          <p:cNvSpPr/>
          <p:nvPr/>
        </p:nvSpPr>
        <p:spPr>
          <a:xfrm>
            <a:off x="5868144" y="2450034"/>
            <a:ext cx="2160179" cy="108012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>
                <a:solidFill>
                  <a:prstClr val="black"/>
                </a:solidFill>
              </a:rPr>
              <a:t>поступление собственных </a:t>
            </a:r>
            <a:r>
              <a:rPr lang="ru-RU" sz="1400" b="1" dirty="0" smtClean="0">
                <a:solidFill>
                  <a:prstClr val="black"/>
                </a:solidFill>
              </a:rPr>
              <a:t>доходов </a:t>
            </a:r>
          </a:p>
          <a:p>
            <a:pPr algn="ctr"/>
            <a:r>
              <a:rPr lang="ru-RU" sz="1400" dirty="0" smtClean="0">
                <a:solidFill>
                  <a:prstClr val="black"/>
                </a:solidFill>
              </a:rPr>
              <a:t>к </a:t>
            </a:r>
            <a:r>
              <a:rPr lang="ru-RU" sz="1400" dirty="0">
                <a:solidFill>
                  <a:prstClr val="black"/>
                </a:solidFill>
              </a:rPr>
              <a:t>аналогичному периоду 2014 года </a:t>
            </a:r>
            <a:r>
              <a:rPr lang="ru-RU" sz="1400" b="1" dirty="0" smtClean="0">
                <a:solidFill>
                  <a:prstClr val="black"/>
                </a:solidFill>
              </a:rPr>
              <a:t> </a:t>
            </a:r>
            <a:endParaRPr lang="ru-RU" sz="1400" b="1" dirty="0">
              <a:solidFill>
                <a:prstClr val="black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812360" y="5661248"/>
            <a:ext cx="752917" cy="305601"/>
          </a:xfrm>
          <a:prstGeom prst="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105,1%</a:t>
            </a:r>
            <a:endParaRPr lang="ru-RU" sz="11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8316413" y="1004144"/>
            <a:ext cx="795830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000" b="1" dirty="0" smtClean="0">
                <a:solidFill>
                  <a:prstClr val="black"/>
                </a:solidFill>
                <a:latin typeface="TimesET" pitchFamily="2" charset="0"/>
              </a:rPr>
              <a:t>млн</a:t>
            </a:r>
            <a:r>
              <a:rPr lang="ru-RU" altLang="ru-RU" sz="1000" b="1" dirty="0">
                <a:solidFill>
                  <a:prstClr val="black"/>
                </a:solidFill>
                <a:latin typeface="TimesET" pitchFamily="2" charset="0"/>
              </a:rPr>
              <a:t>. </a:t>
            </a:r>
            <a:r>
              <a:rPr lang="ru-RU" altLang="ru-RU" sz="1000" b="1" dirty="0" smtClean="0">
                <a:solidFill>
                  <a:prstClr val="black"/>
                </a:solidFill>
                <a:latin typeface="TimesET" pitchFamily="2" charset="0"/>
              </a:rPr>
              <a:t>рублей</a:t>
            </a:r>
            <a:endParaRPr lang="ru-RU" altLang="ru-RU" sz="10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089900" y="6492875"/>
            <a:ext cx="1054100" cy="365125"/>
          </a:xfrm>
        </p:spPr>
        <p:txBody>
          <a:bodyPr/>
          <a:lstStyle/>
          <a:p>
            <a:pPr>
              <a:defRPr/>
            </a:pPr>
            <a:fld id="{5134FBE4-DC40-4A96-AB83-42E61AAB2036}" type="slidenum">
              <a:rPr lang="ru-RU" b="1" smtClean="0">
                <a:solidFill>
                  <a:schemeClr val="tx1"/>
                </a:solidFill>
              </a:rPr>
              <a:pPr>
                <a:defRPr/>
              </a:pPr>
              <a:t>2</a:t>
            </a:fld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556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5"/>
          <p:cNvSpPr>
            <a:spLocks noGrp="1"/>
          </p:cNvSpPr>
          <p:nvPr>
            <p:ph type="title"/>
          </p:nvPr>
        </p:nvSpPr>
        <p:spPr>
          <a:xfrm>
            <a:off x="755650" y="0"/>
            <a:ext cx="8388350" cy="981075"/>
          </a:xfrm>
        </p:spPr>
        <p:txBody>
          <a:bodyPr/>
          <a:lstStyle/>
          <a:p>
            <a:r>
              <a:rPr lang="ru-RU" altLang="ru-RU" sz="2000" b="1" dirty="0" smtClean="0">
                <a:solidFill>
                  <a:schemeClr val="bg1"/>
                </a:solidFill>
                <a:latin typeface="TimesET" pitchFamily="2" charset="0"/>
                <a:cs typeface="Arial" charset="0"/>
              </a:rPr>
              <a:t>Основные параметры исполнения </a:t>
            </a:r>
            <a:r>
              <a:rPr lang="ru-RU" altLang="ru-RU" sz="2000" b="1" dirty="0">
                <a:solidFill>
                  <a:schemeClr val="bg1"/>
                </a:solidFill>
                <a:latin typeface="TimesET" pitchFamily="2" charset="0"/>
                <a:cs typeface="Arial" charset="0"/>
              </a:rPr>
              <a:t>республиканского бюджета </a:t>
            </a:r>
            <a:r>
              <a:rPr lang="ru-RU" altLang="ru-RU" sz="2000" b="1" dirty="0" smtClean="0">
                <a:solidFill>
                  <a:schemeClr val="bg1"/>
                </a:solidFill>
                <a:latin typeface="TimesET" pitchFamily="2" charset="0"/>
                <a:cs typeface="Arial" charset="0"/>
              </a:rPr>
              <a:t>Чувашской Республики в 2015 году</a:t>
            </a:r>
            <a:endParaRPr lang="ru-RU" altLang="ru-RU" sz="2000" dirty="0" smtClean="0">
              <a:solidFill>
                <a:schemeClr val="bg1"/>
              </a:solidFill>
              <a:latin typeface="TimesET" pitchFamily="2" charset="0"/>
            </a:endParaRPr>
          </a:p>
        </p:txBody>
      </p:sp>
      <p:sp>
        <p:nvSpPr>
          <p:cNvPr id="4101" name="TextBox 1"/>
          <p:cNvSpPr txBox="1">
            <a:spLocks noChangeArrowheads="1"/>
          </p:cNvSpPr>
          <p:nvPr/>
        </p:nvSpPr>
        <p:spPr bwMode="auto">
          <a:xfrm>
            <a:off x="8316413" y="1004144"/>
            <a:ext cx="795830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000" b="1" dirty="0" smtClean="0">
                <a:solidFill>
                  <a:prstClr val="black"/>
                </a:solidFill>
                <a:latin typeface="TimesET" pitchFamily="2" charset="0"/>
              </a:rPr>
              <a:t>млн</a:t>
            </a:r>
            <a:r>
              <a:rPr lang="ru-RU" altLang="ru-RU" sz="1000" b="1" dirty="0">
                <a:solidFill>
                  <a:prstClr val="black"/>
                </a:solidFill>
                <a:latin typeface="TimesET" pitchFamily="2" charset="0"/>
              </a:rPr>
              <a:t>. </a:t>
            </a:r>
            <a:r>
              <a:rPr lang="ru-RU" altLang="ru-RU" sz="1000" b="1" dirty="0" smtClean="0">
                <a:solidFill>
                  <a:prstClr val="black"/>
                </a:solidFill>
                <a:latin typeface="TimesET" pitchFamily="2" charset="0"/>
              </a:rPr>
              <a:t>рублей</a:t>
            </a:r>
            <a:endParaRPr lang="ru-RU" altLang="ru-RU" sz="1000" b="1" dirty="0">
              <a:solidFill>
                <a:prstClr val="black"/>
              </a:solidFill>
              <a:latin typeface="TimesET" pitchFamily="2" charset="0"/>
            </a:endParaRPr>
          </a:p>
        </p:txBody>
      </p:sp>
      <p:graphicFrame>
        <p:nvGraphicFramePr>
          <p:cNvPr id="46" name="Объект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95197203"/>
              </p:ext>
            </p:extLst>
          </p:nvPr>
        </p:nvGraphicFramePr>
        <p:xfrm>
          <a:off x="575556" y="1942659"/>
          <a:ext cx="4680520" cy="39731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Скругленный прямоугольник 10"/>
          <p:cNvSpPr/>
          <p:nvPr/>
        </p:nvSpPr>
        <p:spPr>
          <a:xfrm>
            <a:off x="873982" y="1237093"/>
            <a:ext cx="3960440" cy="336625"/>
          </a:xfrm>
          <a:prstGeom prst="roundRect">
            <a:avLst/>
          </a:prstGeom>
          <a:solidFill>
            <a:schemeClr val="bg2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400" b="1" dirty="0" smtClean="0">
                <a:solidFill>
                  <a:srgbClr val="7030A0"/>
                </a:solidFill>
              </a:rPr>
              <a:t>Поступление собственных доходов</a:t>
            </a:r>
            <a:endParaRPr lang="ru-RU" sz="1400" dirty="0">
              <a:solidFill>
                <a:prstClr val="black"/>
              </a:solidFill>
            </a:endParaRPr>
          </a:p>
        </p:txBody>
      </p:sp>
      <p:sp>
        <p:nvSpPr>
          <p:cNvPr id="21" name="TextBox 1"/>
          <p:cNvSpPr txBox="1">
            <a:spLocks noChangeArrowheads="1"/>
          </p:cNvSpPr>
          <p:nvPr/>
        </p:nvSpPr>
        <p:spPr bwMode="auto">
          <a:xfrm>
            <a:off x="3651697" y="3599164"/>
            <a:ext cx="993775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600" b="1" dirty="0" smtClean="0">
                <a:solidFill>
                  <a:srgbClr val="0070C0"/>
                </a:solidFill>
                <a:latin typeface="TimesET" pitchFamily="2" charset="0"/>
              </a:rPr>
              <a:t> </a:t>
            </a:r>
            <a:endParaRPr lang="ru-RU" altLang="ru-RU" sz="1600" b="1" dirty="0">
              <a:solidFill>
                <a:srgbClr val="0070C0"/>
              </a:solidFill>
              <a:latin typeface="TimesET" pitchFamily="2" charset="0"/>
            </a:endParaRPr>
          </a:p>
        </p:txBody>
      </p:sp>
      <p:sp>
        <p:nvSpPr>
          <p:cNvPr id="22" name="TextBox 1"/>
          <p:cNvSpPr txBox="1">
            <a:spLocks noChangeArrowheads="1"/>
          </p:cNvSpPr>
          <p:nvPr/>
        </p:nvSpPr>
        <p:spPr bwMode="auto">
          <a:xfrm>
            <a:off x="3653056" y="4315238"/>
            <a:ext cx="993775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600" b="1" dirty="0">
              <a:solidFill>
                <a:srgbClr val="FF0000"/>
              </a:solidFill>
              <a:latin typeface="TimesET" pitchFamily="2" charset="0"/>
            </a:endParaRPr>
          </a:p>
        </p:txBody>
      </p:sp>
      <p:sp>
        <p:nvSpPr>
          <p:cNvPr id="24" name="TextBox 1"/>
          <p:cNvSpPr txBox="1"/>
          <p:nvPr/>
        </p:nvSpPr>
        <p:spPr>
          <a:xfrm>
            <a:off x="1373017" y="2636912"/>
            <a:ext cx="1008112" cy="302955"/>
          </a:xfrm>
          <a:prstGeom prst="ellipse">
            <a:avLst/>
          </a:prstGeom>
          <a:solidFill>
            <a:srgbClr val="FFFF66"/>
          </a:solidFill>
          <a:ln>
            <a:solidFill>
              <a:srgbClr val="FFCC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 smtClean="0">
                <a:latin typeface="TimesET" pitchFamily="2" charset="0"/>
              </a:rPr>
              <a:t>1527</a:t>
            </a:r>
            <a:r>
              <a:rPr lang="ru-RU" sz="1400" b="1" dirty="0" smtClean="0">
                <a:latin typeface="TimesET" pitchFamily="2" charset="0"/>
              </a:rPr>
              <a:t>5</a:t>
            </a:r>
            <a:r>
              <a:rPr lang="en-US" sz="1400" b="1" dirty="0" smtClean="0">
                <a:latin typeface="TimesET" pitchFamily="2" charset="0"/>
              </a:rPr>
              <a:t>,8</a:t>
            </a:r>
            <a:endParaRPr lang="ru-RU" sz="1400" b="1" dirty="0">
              <a:latin typeface="TimesET" pitchFamily="2" charset="0"/>
            </a:endParaRPr>
          </a:p>
        </p:txBody>
      </p:sp>
      <p:sp>
        <p:nvSpPr>
          <p:cNvPr id="25" name="TextBox 1"/>
          <p:cNvSpPr txBox="1"/>
          <p:nvPr/>
        </p:nvSpPr>
        <p:spPr>
          <a:xfrm>
            <a:off x="3491880" y="2485434"/>
            <a:ext cx="1008112" cy="302955"/>
          </a:xfrm>
          <a:prstGeom prst="ellipse">
            <a:avLst/>
          </a:prstGeom>
          <a:solidFill>
            <a:srgbClr val="FFFF66"/>
          </a:solidFill>
          <a:ln>
            <a:solidFill>
              <a:srgbClr val="FFCC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 smtClean="0">
                <a:latin typeface="TimesET" pitchFamily="2" charset="0"/>
              </a:rPr>
              <a:t>15810,3</a:t>
            </a:r>
            <a:endParaRPr lang="ru-RU" sz="1400" b="1" dirty="0">
              <a:latin typeface="TimesET" pitchFamily="2" charset="0"/>
            </a:endParaRPr>
          </a:p>
        </p:txBody>
      </p:sp>
      <p:sp>
        <p:nvSpPr>
          <p:cNvPr id="15" name="TextBox 1"/>
          <p:cNvSpPr txBox="1"/>
          <p:nvPr/>
        </p:nvSpPr>
        <p:spPr>
          <a:xfrm>
            <a:off x="4149943" y="3579029"/>
            <a:ext cx="1008112" cy="302955"/>
          </a:xfrm>
          <a:prstGeom prst="ellipse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 smtClean="0">
                <a:latin typeface="TimesET" pitchFamily="2" charset="0"/>
              </a:rPr>
              <a:t>+3,8%</a:t>
            </a:r>
            <a:endParaRPr lang="ru-RU" sz="1400" b="1" dirty="0">
              <a:latin typeface="TimesET" pitchFamily="2" charset="0"/>
            </a:endParaRPr>
          </a:p>
        </p:txBody>
      </p:sp>
      <p:sp>
        <p:nvSpPr>
          <p:cNvPr id="17" name="TextBox 1"/>
          <p:cNvSpPr txBox="1"/>
          <p:nvPr/>
        </p:nvSpPr>
        <p:spPr>
          <a:xfrm>
            <a:off x="4211960" y="4493832"/>
            <a:ext cx="1008112" cy="302955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 smtClean="0">
                <a:latin typeface="TimesET" pitchFamily="2" charset="0"/>
              </a:rPr>
              <a:t>-2,2%</a:t>
            </a:r>
            <a:endParaRPr lang="ru-RU" sz="1400" b="1" dirty="0">
              <a:latin typeface="TimesET" pitchFamily="2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083819" y="6492875"/>
            <a:ext cx="1054100" cy="365125"/>
          </a:xfrm>
        </p:spPr>
        <p:txBody>
          <a:bodyPr/>
          <a:lstStyle/>
          <a:p>
            <a:pPr>
              <a:defRPr/>
            </a:pPr>
            <a:fld id="{5134FBE4-DC40-4A96-AB83-42E61AAB2036}" type="slidenum">
              <a:rPr lang="ru-RU" b="1" smtClean="0">
                <a:solidFill>
                  <a:schemeClr val="tx1"/>
                </a:solidFill>
              </a:rPr>
              <a:pPr>
                <a:defRPr/>
              </a:pPr>
              <a:t>3</a:t>
            </a:fld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1026" name="Picture 2" descr="T:\ОБП\Лукин\Картинки\2 уточнение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237093"/>
            <a:ext cx="3505572" cy="17741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I:\Отдел бюджетной политики\_____2014 год\Отчет о деятельности Министерства\для отчета картинки\Новая папка (4)\1392881138_0752.1000x800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6932" y="3001950"/>
            <a:ext cx="3416737" cy="16704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:\Отдел бюджетной политики\_____2014 год\Отчет о деятельности Министерства\для отчета картинки\Новая папка (4)\reyting_600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9323" y="4796787"/>
            <a:ext cx="3384353" cy="166118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7289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Заголовок 15"/>
          <p:cNvSpPr>
            <a:spLocks noGrp="1"/>
          </p:cNvSpPr>
          <p:nvPr>
            <p:ph type="title"/>
          </p:nvPr>
        </p:nvSpPr>
        <p:spPr>
          <a:xfrm>
            <a:off x="755650" y="0"/>
            <a:ext cx="8388350" cy="981075"/>
          </a:xfrm>
        </p:spPr>
        <p:txBody>
          <a:bodyPr/>
          <a:lstStyle/>
          <a:p>
            <a:r>
              <a:rPr lang="ru-RU" altLang="ru-RU" sz="1800" b="1" dirty="0" smtClean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  <a:t>Анализ поступления </a:t>
            </a:r>
            <a:r>
              <a:rPr lang="ru-RU" altLang="ru-RU" sz="1800" b="1" dirty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  <a:t>налога </a:t>
            </a:r>
            <a:r>
              <a:rPr lang="ru-RU" altLang="ru-RU" sz="1800" b="1" dirty="0" smtClean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  <a:t>на доходы физических лиц </a:t>
            </a:r>
            <a:r>
              <a:rPr lang="en-US" altLang="ru-RU" sz="1800" b="1" dirty="0" smtClean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  <a:t/>
            </a:r>
            <a:br>
              <a:rPr lang="en-US" altLang="ru-RU" sz="1800" b="1" dirty="0" smtClean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</a:br>
            <a:r>
              <a:rPr lang="ru-RU" altLang="ru-RU" sz="1800" b="1" dirty="0" smtClean="0">
                <a:solidFill>
                  <a:schemeClr val="bg1"/>
                </a:solidFill>
                <a:latin typeface="TimesET" pitchFamily="2" charset="0"/>
                <a:cs typeface="Arial" charset="0"/>
              </a:rPr>
              <a:t>в бюджет </a:t>
            </a:r>
            <a:r>
              <a:rPr lang="ru-RU" altLang="ru-RU" sz="1800" b="1" dirty="0">
                <a:solidFill>
                  <a:schemeClr val="bg1"/>
                </a:solidFill>
                <a:latin typeface="TimesET" pitchFamily="2" charset="0"/>
                <a:cs typeface="Arial" charset="0"/>
              </a:rPr>
              <a:t>Чувашской </a:t>
            </a:r>
            <a:r>
              <a:rPr lang="ru-RU" altLang="ru-RU" sz="1800" b="1" dirty="0" smtClean="0">
                <a:solidFill>
                  <a:schemeClr val="bg1"/>
                </a:solidFill>
                <a:latin typeface="TimesET" pitchFamily="2" charset="0"/>
                <a:cs typeface="Arial" charset="0"/>
              </a:rPr>
              <a:t>Республики</a:t>
            </a:r>
            <a:r>
              <a:rPr lang="en-US" altLang="ru-RU" sz="1800" b="1" dirty="0" smtClean="0">
                <a:solidFill>
                  <a:schemeClr val="bg1"/>
                </a:solidFill>
                <a:latin typeface="TimesET" pitchFamily="2" charset="0"/>
                <a:cs typeface="Arial" charset="0"/>
              </a:rPr>
              <a:t> </a:t>
            </a:r>
            <a:r>
              <a:rPr lang="ru-RU" altLang="ru-RU" sz="1800" b="1" dirty="0" smtClean="0">
                <a:solidFill>
                  <a:schemeClr val="bg1"/>
                </a:solidFill>
                <a:latin typeface="TimesET" pitchFamily="2" charset="0"/>
                <a:cs typeface="Arial" charset="0"/>
              </a:rPr>
              <a:t>на </a:t>
            </a:r>
            <a:r>
              <a:rPr lang="ru-RU" altLang="ru-RU" sz="1800" b="1" dirty="0">
                <a:solidFill>
                  <a:schemeClr val="bg1"/>
                </a:solidFill>
                <a:latin typeface="TimesET" pitchFamily="2" charset="0"/>
                <a:cs typeface="Arial" charset="0"/>
              </a:rPr>
              <a:t>1 </a:t>
            </a:r>
            <a:r>
              <a:rPr lang="ru-RU" altLang="ru-RU" sz="1800" b="1" dirty="0" smtClean="0">
                <a:solidFill>
                  <a:schemeClr val="bg1"/>
                </a:solidFill>
                <a:latin typeface="TimesET" pitchFamily="2" charset="0"/>
                <a:cs typeface="Arial" charset="0"/>
              </a:rPr>
              <a:t>октября 2015 </a:t>
            </a:r>
            <a:r>
              <a:rPr lang="ru-RU" altLang="ru-RU" sz="1800" b="1" dirty="0">
                <a:solidFill>
                  <a:schemeClr val="bg1"/>
                </a:solidFill>
                <a:latin typeface="TimesET" pitchFamily="2" charset="0"/>
                <a:cs typeface="Arial" charset="0"/>
              </a:rPr>
              <a:t>года </a:t>
            </a:r>
            <a:endParaRPr lang="ru-RU" altLang="ru-RU" sz="1800" dirty="0" smtClean="0">
              <a:solidFill>
                <a:schemeClr val="bg1"/>
              </a:solidFill>
              <a:latin typeface="TimesET" pitchFamily="2" charset="0"/>
            </a:endParaRPr>
          </a:p>
        </p:txBody>
      </p:sp>
      <p:graphicFrame>
        <p:nvGraphicFramePr>
          <p:cNvPr id="9" name="Диаграмма 2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65520175"/>
              </p:ext>
            </p:extLst>
          </p:nvPr>
        </p:nvGraphicFramePr>
        <p:xfrm>
          <a:off x="4244598" y="1120140"/>
          <a:ext cx="4791898" cy="29031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TextBox 13"/>
          <p:cNvSpPr txBox="1">
            <a:spLocks noChangeArrowheads="1"/>
          </p:cNvSpPr>
          <p:nvPr/>
        </p:nvSpPr>
        <p:spPr bwMode="auto">
          <a:xfrm>
            <a:off x="7659688" y="919163"/>
            <a:ext cx="14843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 smtClean="0">
                <a:solidFill>
                  <a:prstClr val="black"/>
                </a:solidFill>
                <a:latin typeface="Arial" charset="0"/>
              </a:rPr>
              <a:t>млн</a:t>
            </a:r>
            <a:r>
              <a:rPr lang="ru-RU" altLang="ru-RU" sz="1400" b="1" dirty="0">
                <a:solidFill>
                  <a:prstClr val="black"/>
                </a:solidFill>
                <a:latin typeface="Arial" charset="0"/>
              </a:rPr>
              <a:t>. </a:t>
            </a:r>
            <a:r>
              <a:rPr lang="ru-RU" altLang="ru-RU" sz="1400" b="1" dirty="0" smtClean="0">
                <a:solidFill>
                  <a:prstClr val="black"/>
                </a:solidFill>
                <a:latin typeface="Arial" charset="0"/>
              </a:rPr>
              <a:t>рублей</a:t>
            </a:r>
            <a:endParaRPr lang="ru-RU" altLang="ru-RU" sz="1400" b="1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" name="TextBox 1"/>
          <p:cNvSpPr txBox="1">
            <a:spLocks noChangeArrowheads="1"/>
          </p:cNvSpPr>
          <p:nvPr/>
        </p:nvSpPr>
        <p:spPr bwMode="auto">
          <a:xfrm rot="506805">
            <a:off x="6600615" y="1888292"/>
            <a:ext cx="608013" cy="21907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31750"/>
          </a:effec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ru-RU" sz="1300" b="1" dirty="0" smtClean="0">
                <a:solidFill>
                  <a:srgbClr val="C00000"/>
                </a:solidFill>
              </a:rPr>
              <a:t>-</a:t>
            </a:r>
            <a:r>
              <a:rPr lang="ru-RU" altLang="ru-RU" sz="1300" b="1" dirty="0" smtClean="0">
                <a:solidFill>
                  <a:srgbClr val="C00000"/>
                </a:solidFill>
              </a:rPr>
              <a:t>4,0</a:t>
            </a:r>
            <a:r>
              <a:rPr lang="en-US" altLang="ru-RU" sz="1300" b="1" dirty="0" smtClean="0">
                <a:solidFill>
                  <a:srgbClr val="C00000"/>
                </a:solidFill>
              </a:rPr>
              <a:t> </a:t>
            </a:r>
            <a:r>
              <a:rPr lang="ru-RU" altLang="ru-RU" sz="1300" b="1" dirty="0" smtClean="0">
                <a:solidFill>
                  <a:srgbClr val="C00000"/>
                </a:solidFill>
              </a:rPr>
              <a:t>%</a:t>
            </a:r>
          </a:p>
        </p:txBody>
      </p:sp>
      <p:cxnSp>
        <p:nvCxnSpPr>
          <p:cNvPr id="15" name="Прямая со стрелкой 14"/>
          <p:cNvCxnSpPr/>
          <p:nvPr/>
        </p:nvCxnSpPr>
        <p:spPr>
          <a:xfrm>
            <a:off x="6456490" y="2179371"/>
            <a:ext cx="779806" cy="12439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6" name="TextBox 1"/>
          <p:cNvSpPr txBox="1">
            <a:spLocks noChangeArrowheads="1"/>
          </p:cNvSpPr>
          <p:nvPr/>
        </p:nvSpPr>
        <p:spPr bwMode="auto">
          <a:xfrm rot="465410">
            <a:off x="6493968" y="2349904"/>
            <a:ext cx="704850" cy="3119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31750"/>
          </a:effec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ru-RU" sz="1300" b="1" dirty="0" smtClean="0">
                <a:solidFill>
                  <a:srgbClr val="C00000"/>
                </a:solidFill>
              </a:rPr>
              <a:t>-</a:t>
            </a:r>
            <a:r>
              <a:rPr lang="ru-RU" altLang="ru-RU" sz="1300" b="1" dirty="0" smtClean="0">
                <a:solidFill>
                  <a:srgbClr val="C00000"/>
                </a:solidFill>
              </a:rPr>
              <a:t>210,5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45647" y="4921138"/>
            <a:ext cx="2226153" cy="174822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300" b="1" dirty="0" smtClean="0">
              <a:solidFill>
                <a:prstClr val="black"/>
              </a:solidFill>
              <a:latin typeface="TimesET" pitchFamily="2" charset="0"/>
            </a:endParaRPr>
          </a:p>
          <a:p>
            <a:pPr algn="ctr"/>
            <a:r>
              <a:rPr lang="ru-RU" sz="1300" dirty="0" smtClean="0">
                <a:solidFill>
                  <a:prstClr val="black"/>
                </a:solidFill>
                <a:latin typeface="TimesET" pitchFamily="2" charset="0"/>
              </a:rPr>
              <a:t>  Снижение уплаты налога крупными предприятиями в связи с сокращением выплат премий, дивидендов и т.д.</a:t>
            </a:r>
          </a:p>
          <a:p>
            <a:pPr algn="ctr"/>
            <a:r>
              <a:rPr lang="ru-RU" sz="1300" dirty="0" smtClean="0">
                <a:solidFill>
                  <a:prstClr val="black"/>
                </a:solidFill>
                <a:latin typeface="TimesET" pitchFamily="2" charset="0"/>
              </a:rPr>
              <a:t>   </a:t>
            </a:r>
          </a:p>
        </p:txBody>
      </p:sp>
      <p:graphicFrame>
        <p:nvGraphicFramePr>
          <p:cNvPr id="23" name="Диаграмма 2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26079169"/>
              </p:ext>
            </p:extLst>
          </p:nvPr>
        </p:nvGraphicFramePr>
        <p:xfrm>
          <a:off x="0" y="1095761"/>
          <a:ext cx="4791898" cy="29031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4" name="TextBox 1"/>
          <p:cNvSpPr txBox="1">
            <a:spLocks noChangeArrowheads="1"/>
          </p:cNvSpPr>
          <p:nvPr/>
        </p:nvSpPr>
        <p:spPr bwMode="auto">
          <a:xfrm rot="506805">
            <a:off x="2352544" y="2069229"/>
            <a:ext cx="608013" cy="21907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31750"/>
          </a:effec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ru-RU" sz="1300" b="1" dirty="0" smtClean="0">
                <a:solidFill>
                  <a:srgbClr val="C00000"/>
                </a:solidFill>
              </a:rPr>
              <a:t>-</a:t>
            </a:r>
            <a:r>
              <a:rPr lang="ru-RU" altLang="ru-RU" sz="1300" b="1" dirty="0" smtClean="0">
                <a:solidFill>
                  <a:srgbClr val="C00000"/>
                </a:solidFill>
              </a:rPr>
              <a:t>3,2</a:t>
            </a:r>
            <a:r>
              <a:rPr lang="en-US" altLang="ru-RU" sz="1300" b="1" dirty="0" smtClean="0">
                <a:solidFill>
                  <a:srgbClr val="C00000"/>
                </a:solidFill>
              </a:rPr>
              <a:t> </a:t>
            </a:r>
            <a:r>
              <a:rPr lang="ru-RU" altLang="ru-RU" sz="1300" b="1" dirty="0" smtClean="0">
                <a:solidFill>
                  <a:srgbClr val="C00000"/>
                </a:solidFill>
              </a:rPr>
              <a:t>%</a:t>
            </a:r>
          </a:p>
        </p:txBody>
      </p:sp>
      <p:cxnSp>
        <p:nvCxnSpPr>
          <p:cNvPr id="25" name="Прямая со стрелкой 24"/>
          <p:cNvCxnSpPr/>
          <p:nvPr/>
        </p:nvCxnSpPr>
        <p:spPr>
          <a:xfrm>
            <a:off x="2208419" y="2360308"/>
            <a:ext cx="779806" cy="12439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6" name="TextBox 1"/>
          <p:cNvSpPr txBox="1">
            <a:spLocks noChangeArrowheads="1"/>
          </p:cNvSpPr>
          <p:nvPr/>
        </p:nvSpPr>
        <p:spPr bwMode="auto">
          <a:xfrm rot="465410">
            <a:off x="2245897" y="2530841"/>
            <a:ext cx="704850" cy="3119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31750"/>
          </a:effec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ru-RU" sz="1300" b="1" dirty="0" smtClean="0">
                <a:solidFill>
                  <a:srgbClr val="C00000"/>
                </a:solidFill>
              </a:rPr>
              <a:t>-</a:t>
            </a:r>
            <a:r>
              <a:rPr lang="ru-RU" altLang="ru-RU" sz="1300" b="1" dirty="0" smtClean="0">
                <a:solidFill>
                  <a:srgbClr val="C00000"/>
                </a:solidFill>
              </a:rPr>
              <a:t>242,5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089900" y="6486797"/>
            <a:ext cx="1054100" cy="365125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b="1" smtClean="0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ru-RU" b="1" dirty="0">
              <a:solidFill>
                <a:prstClr val="black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83568" y="4055338"/>
            <a:ext cx="7848872" cy="57606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>
                <a:solidFill>
                  <a:prstClr val="black"/>
                </a:solidFill>
                <a:latin typeface="TimesET" pitchFamily="2" charset="0"/>
              </a:rPr>
              <a:t>Причины снижения поступлений НДФЛ</a:t>
            </a:r>
            <a:endParaRPr lang="ru-RU" sz="1400" dirty="0" smtClean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988225" y="4921138"/>
            <a:ext cx="2375863" cy="174822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300" dirty="0" smtClean="0">
                <a:solidFill>
                  <a:prstClr val="black"/>
                </a:solidFill>
                <a:latin typeface="TimesET" pitchFamily="2" charset="0"/>
              </a:rPr>
              <a:t>Возврат </a:t>
            </a:r>
            <a:r>
              <a:rPr lang="ru-RU" sz="1300" dirty="0">
                <a:solidFill>
                  <a:prstClr val="black"/>
                </a:solidFill>
                <a:latin typeface="TimesET" pitchFamily="2" charset="0"/>
              </a:rPr>
              <a:t>налога из бюджета в связи с предоставлением физическим лицам имущественных и социальных налоговых вычетов</a:t>
            </a:r>
            <a:r>
              <a:rPr lang="ru-RU" sz="1300" dirty="0" smtClean="0">
                <a:solidFill>
                  <a:prstClr val="black"/>
                </a:solidFill>
                <a:latin typeface="TimesET" pitchFamily="2" charset="0"/>
              </a:rPr>
              <a:t>.</a:t>
            </a:r>
          </a:p>
        </p:txBody>
      </p:sp>
      <p:sp>
        <p:nvSpPr>
          <p:cNvPr id="3" name="Стрелка вниз 2"/>
          <p:cNvSpPr/>
          <p:nvPr/>
        </p:nvSpPr>
        <p:spPr>
          <a:xfrm>
            <a:off x="1276861" y="4725144"/>
            <a:ext cx="648474" cy="18002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9" name="Стрелка вниз 18"/>
          <p:cNvSpPr/>
          <p:nvPr/>
        </p:nvSpPr>
        <p:spPr>
          <a:xfrm>
            <a:off x="3784296" y="4725144"/>
            <a:ext cx="648474" cy="18002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661876" y="4815154"/>
            <a:ext cx="1304995" cy="450050"/>
          </a:xfrm>
          <a:prstGeom prst="roundRect">
            <a:avLst/>
          </a:prstGeom>
          <a:solidFill>
            <a:schemeClr val="accent1">
              <a:alpha val="2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600" dirty="0" smtClean="0">
                <a:solidFill>
                  <a:prstClr val="black"/>
                </a:solidFill>
              </a:rPr>
              <a:t>2014 год</a:t>
            </a:r>
            <a:endParaRPr lang="ru-RU" sz="1600" dirty="0">
              <a:solidFill>
                <a:prstClr val="black"/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5612295" y="5682339"/>
            <a:ext cx="1404155" cy="430942"/>
          </a:xfrm>
          <a:prstGeom prst="roundRect">
            <a:avLst/>
          </a:prstGeom>
          <a:solidFill>
            <a:schemeClr val="accent1">
              <a:alpha val="2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600" dirty="0" smtClean="0">
                <a:solidFill>
                  <a:prstClr val="black"/>
                </a:solidFill>
              </a:rPr>
              <a:t>1 029,1 млн. руб.</a:t>
            </a:r>
            <a:endParaRPr lang="ru-RU" sz="1600" dirty="0">
              <a:solidFill>
                <a:prstClr val="black"/>
              </a:solidFill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7128641" y="4815154"/>
            <a:ext cx="1604948" cy="450050"/>
          </a:xfrm>
          <a:prstGeom prst="roundRect">
            <a:avLst/>
          </a:prstGeom>
          <a:solidFill>
            <a:schemeClr val="accent1">
              <a:alpha val="2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600" dirty="0" smtClean="0">
                <a:solidFill>
                  <a:prstClr val="black"/>
                </a:solidFill>
              </a:rPr>
              <a:t>9 месяцев </a:t>
            </a:r>
          </a:p>
          <a:p>
            <a:pPr algn="ctr"/>
            <a:r>
              <a:rPr lang="ru-RU" sz="1600" dirty="0" smtClean="0">
                <a:solidFill>
                  <a:prstClr val="black"/>
                </a:solidFill>
              </a:rPr>
              <a:t>2015 года</a:t>
            </a:r>
            <a:endParaRPr lang="ru-RU" sz="1600" dirty="0">
              <a:solidFill>
                <a:prstClr val="black"/>
              </a:solidFill>
            </a:endParaRPr>
          </a:p>
        </p:txBody>
      </p:sp>
      <p:sp>
        <p:nvSpPr>
          <p:cNvPr id="5" name="Стрелка вниз 4"/>
          <p:cNvSpPr/>
          <p:nvPr/>
        </p:nvSpPr>
        <p:spPr>
          <a:xfrm>
            <a:off x="5724128" y="5392618"/>
            <a:ext cx="2808311" cy="26863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500" b="1" dirty="0" smtClean="0">
                <a:solidFill>
                  <a:prstClr val="white"/>
                </a:solidFill>
              </a:rPr>
              <a:t>возвращено</a:t>
            </a:r>
            <a:endParaRPr lang="ru-RU" sz="1500" b="1" dirty="0">
              <a:solidFill>
                <a:prstClr val="white"/>
              </a:solidFill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7236296" y="5682339"/>
            <a:ext cx="1497293" cy="430942"/>
          </a:xfrm>
          <a:prstGeom prst="roundRect">
            <a:avLst/>
          </a:prstGeom>
          <a:solidFill>
            <a:schemeClr val="accent1">
              <a:alpha val="2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600" dirty="0" smtClean="0">
                <a:solidFill>
                  <a:prstClr val="black"/>
                </a:solidFill>
              </a:rPr>
              <a:t>1250,6млн. руб.</a:t>
            </a:r>
            <a:endParaRPr lang="ru-RU" sz="1600" dirty="0">
              <a:solidFill>
                <a:prstClr val="black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5556379" y="6161215"/>
            <a:ext cx="1515988" cy="555551"/>
          </a:xfrm>
          <a:prstGeom prst="ellipse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500" dirty="0" smtClean="0">
                <a:solidFill>
                  <a:prstClr val="black"/>
                </a:solidFill>
              </a:rPr>
              <a:t>128,6% к 2013 г.</a:t>
            </a:r>
            <a:endParaRPr lang="ru-RU" sz="1500" dirty="0">
              <a:solidFill>
                <a:prstClr val="black"/>
              </a:solidFill>
            </a:endParaRPr>
          </a:p>
        </p:txBody>
      </p:sp>
      <p:sp>
        <p:nvSpPr>
          <p:cNvPr id="29" name="Овал 28"/>
          <p:cNvSpPr/>
          <p:nvPr/>
        </p:nvSpPr>
        <p:spPr>
          <a:xfrm>
            <a:off x="7221420" y="6161216"/>
            <a:ext cx="1599051" cy="555550"/>
          </a:xfrm>
          <a:prstGeom prst="ellipse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500" dirty="0" smtClean="0">
                <a:solidFill>
                  <a:prstClr val="black"/>
                </a:solidFill>
              </a:rPr>
              <a:t>131,5% к</a:t>
            </a:r>
          </a:p>
          <a:p>
            <a:pPr algn="ctr"/>
            <a:r>
              <a:rPr lang="ru-RU" sz="1500" dirty="0" smtClean="0">
                <a:solidFill>
                  <a:prstClr val="black"/>
                </a:solidFill>
              </a:rPr>
              <a:t> 9 мес.2014 г.</a:t>
            </a:r>
            <a:endParaRPr lang="ru-RU" sz="15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6877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844189"/>
              </p:ext>
            </p:extLst>
          </p:nvPr>
        </p:nvGraphicFramePr>
        <p:xfrm>
          <a:off x="107950" y="1052513"/>
          <a:ext cx="9036050" cy="568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Номер слайда 2"/>
          <p:cNvSpPr txBox="1">
            <a:spLocks/>
          </p:cNvSpPr>
          <p:nvPr/>
        </p:nvSpPr>
        <p:spPr bwMode="auto">
          <a:xfrm>
            <a:off x="8675688" y="6354763"/>
            <a:ext cx="468312" cy="404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</a:pPr>
            <a:endParaRPr lang="ru-RU" altLang="ru-RU" sz="1600" b="1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55576" y="0"/>
            <a:ext cx="8388424" cy="980728"/>
          </a:xfrm>
        </p:spPr>
        <p:txBody>
          <a:bodyPr/>
          <a:lstStyle/>
          <a:p>
            <a:r>
              <a:rPr lang="ru-RU" altLang="ru-RU" sz="1800" b="1" dirty="0">
                <a:solidFill>
                  <a:prstClr val="white"/>
                </a:solidFill>
                <a:latin typeface="Arial Cyr" pitchFamily="34" charset="0"/>
                <a:ea typeface="+mn-ea"/>
                <a:cs typeface="Arial Cyr" pitchFamily="34" charset="0"/>
              </a:rPr>
              <a:t>Доля возвратов из бюджета по НДФЛ на   </a:t>
            </a:r>
            <a:br>
              <a:rPr lang="ru-RU" altLang="ru-RU" sz="1800" b="1" dirty="0">
                <a:solidFill>
                  <a:prstClr val="white"/>
                </a:solidFill>
                <a:latin typeface="Arial Cyr" pitchFamily="34" charset="0"/>
                <a:ea typeface="+mn-ea"/>
                <a:cs typeface="Arial Cyr" pitchFamily="34" charset="0"/>
              </a:rPr>
            </a:br>
            <a:r>
              <a:rPr lang="ru-RU" altLang="ru-RU" sz="1800" b="1" dirty="0">
                <a:solidFill>
                  <a:prstClr val="white"/>
                </a:solidFill>
                <a:latin typeface="Arial Cyr" pitchFamily="34" charset="0"/>
                <a:ea typeface="+mn-ea"/>
                <a:cs typeface="Arial Cyr" pitchFamily="34" charset="0"/>
              </a:rPr>
              <a:t>1</a:t>
            </a:r>
            <a:r>
              <a:rPr lang="en-US" altLang="ru-RU" sz="1800" b="1" dirty="0">
                <a:solidFill>
                  <a:prstClr val="white"/>
                </a:solidFill>
                <a:latin typeface="Arial Cyr" pitchFamily="34" charset="0"/>
                <a:ea typeface="+mn-ea"/>
                <a:cs typeface="Arial Cyr" pitchFamily="34" charset="0"/>
              </a:rPr>
              <a:t> </a:t>
            </a:r>
            <a:r>
              <a:rPr lang="ru-RU" altLang="ru-RU" sz="1800" b="1" dirty="0">
                <a:solidFill>
                  <a:prstClr val="white"/>
                </a:solidFill>
                <a:latin typeface="Arial Cyr" pitchFamily="34" charset="0"/>
                <a:ea typeface="+mn-ea"/>
                <a:cs typeface="Arial Cyr" pitchFamily="34" charset="0"/>
              </a:rPr>
              <a:t>октября 2015 г. по отношению к аналогичному периоду прошлого года</a:t>
            </a:r>
            <a:endParaRPr lang="ru-RU" sz="1800" dirty="0"/>
          </a:p>
        </p:txBody>
      </p:sp>
      <p:sp>
        <p:nvSpPr>
          <p:cNvPr id="6" name="Овал 5"/>
          <p:cNvSpPr/>
          <p:nvPr/>
        </p:nvSpPr>
        <p:spPr>
          <a:xfrm>
            <a:off x="7776665" y="980728"/>
            <a:ext cx="1367335" cy="474626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prstClr val="black"/>
                </a:solidFill>
                <a:latin typeface="TimesET" pitchFamily="2" charset="0"/>
              </a:rPr>
              <a:t>1 250 625,2 тыс. рублей</a:t>
            </a:r>
            <a:endParaRPr lang="ru-RU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8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089900" y="6486797"/>
            <a:ext cx="1054100" cy="365125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b="1" smtClean="0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ru-RU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3933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Заголовок 15"/>
          <p:cNvSpPr>
            <a:spLocks noGrp="1"/>
          </p:cNvSpPr>
          <p:nvPr>
            <p:ph type="title"/>
          </p:nvPr>
        </p:nvSpPr>
        <p:spPr>
          <a:xfrm>
            <a:off x="304445" y="163512"/>
            <a:ext cx="8388350" cy="601663"/>
          </a:xfrm>
        </p:spPr>
        <p:txBody>
          <a:bodyPr>
            <a:normAutofit fontScale="90000"/>
          </a:bodyPr>
          <a:lstStyle/>
          <a:p>
            <a:r>
              <a:rPr lang="ru-RU" altLang="ru-RU" sz="2000" b="1" dirty="0" smtClean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  <a:t>Анализ поступления налога на </a:t>
            </a:r>
            <a:r>
              <a:rPr lang="ru-RU" altLang="ru-RU" sz="2000" b="1" dirty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  <a:t>имущество организаций </a:t>
            </a:r>
            <a:r>
              <a:rPr lang="en-US" altLang="ru-RU" sz="2000" b="1" dirty="0" smtClean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  <a:t/>
            </a:r>
            <a:br>
              <a:rPr lang="en-US" altLang="ru-RU" sz="2000" b="1" dirty="0" smtClean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</a:br>
            <a:r>
              <a:rPr lang="ru-RU" altLang="ru-RU" sz="2000" b="1" dirty="0" smtClean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  <a:t>в </a:t>
            </a:r>
            <a:r>
              <a:rPr lang="ru-RU" altLang="ru-RU" sz="2000" b="1" dirty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  <a:t>бюджет Чувашской Республики на 1 октября 2015 года </a:t>
            </a:r>
            <a:endParaRPr lang="ru-RU" altLang="ru-RU" sz="2000" dirty="0" smtClean="0">
              <a:solidFill>
                <a:schemeClr val="bg1"/>
              </a:solidFill>
              <a:latin typeface="TimesET" pitchFamily="2" charset="0"/>
            </a:endParaRPr>
          </a:p>
        </p:txBody>
      </p:sp>
      <p:graphicFrame>
        <p:nvGraphicFramePr>
          <p:cNvPr id="3" name="Диаграмма 2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46775256"/>
              </p:ext>
            </p:extLst>
          </p:nvPr>
        </p:nvGraphicFramePr>
        <p:xfrm>
          <a:off x="0" y="919163"/>
          <a:ext cx="4427984" cy="32299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271" name="TextBox 13"/>
          <p:cNvSpPr txBox="1">
            <a:spLocks noChangeArrowheads="1"/>
          </p:cNvSpPr>
          <p:nvPr/>
        </p:nvSpPr>
        <p:spPr bwMode="auto">
          <a:xfrm>
            <a:off x="7624191" y="672753"/>
            <a:ext cx="14843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>
                <a:solidFill>
                  <a:prstClr val="white"/>
                </a:solidFill>
              </a:rPr>
              <a:t>млн. рублей</a:t>
            </a:r>
          </a:p>
        </p:txBody>
      </p:sp>
      <p:sp>
        <p:nvSpPr>
          <p:cNvPr id="14" name="TextBox 1"/>
          <p:cNvSpPr txBox="1">
            <a:spLocks noChangeArrowheads="1"/>
          </p:cNvSpPr>
          <p:nvPr/>
        </p:nvSpPr>
        <p:spPr bwMode="auto">
          <a:xfrm rot="514272">
            <a:off x="2062425" y="1825242"/>
            <a:ext cx="759882" cy="1915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31750"/>
          </a:effec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sz="1300" b="1" dirty="0" smtClean="0">
                <a:solidFill>
                  <a:srgbClr val="C00000"/>
                </a:solidFill>
              </a:rPr>
              <a:t>91,0%</a:t>
            </a:r>
          </a:p>
        </p:txBody>
      </p:sp>
      <p:cxnSp>
        <p:nvCxnSpPr>
          <p:cNvPr id="15" name="Прямая со стрелкой 14"/>
          <p:cNvCxnSpPr/>
          <p:nvPr/>
        </p:nvCxnSpPr>
        <p:spPr>
          <a:xfrm rot="21182133">
            <a:off x="2030467" y="2057512"/>
            <a:ext cx="762000" cy="19685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6" name="TextBox 1"/>
          <p:cNvSpPr txBox="1">
            <a:spLocks noChangeArrowheads="1"/>
          </p:cNvSpPr>
          <p:nvPr/>
        </p:nvSpPr>
        <p:spPr bwMode="auto">
          <a:xfrm rot="472877">
            <a:off x="2017227" y="2268111"/>
            <a:ext cx="850278" cy="3119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31750"/>
          </a:effec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sz="1300" b="1" dirty="0" smtClean="0">
                <a:solidFill>
                  <a:srgbClr val="C00000"/>
                </a:solidFill>
              </a:rPr>
              <a:t>-183,6</a:t>
            </a:r>
          </a:p>
        </p:txBody>
      </p:sp>
      <p:sp>
        <p:nvSpPr>
          <p:cNvPr id="11279" name="Номер слайда 2"/>
          <p:cNvSpPr>
            <a:spLocks noGrp="1"/>
          </p:cNvSpPr>
          <p:nvPr/>
        </p:nvSpPr>
        <p:spPr bwMode="auto">
          <a:xfrm>
            <a:off x="8670925" y="6342063"/>
            <a:ext cx="427038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endParaRPr lang="ru-RU" altLang="ru-RU" sz="1600">
              <a:solidFill>
                <a:prstClr val="black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644008" y="1484784"/>
            <a:ext cx="4104456" cy="2605733"/>
          </a:xfrm>
          <a:prstGeom prst="round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tx2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tx2">
                  <a:lumMod val="40000"/>
                  <a:lumOff val="60000"/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ru-RU" sz="1400" b="1" dirty="0" smtClean="0">
              <a:solidFill>
                <a:prstClr val="black"/>
              </a:solidFill>
              <a:latin typeface="TimesET" pitchFamily="2" charset="0"/>
            </a:endParaRPr>
          </a:p>
          <a:p>
            <a:pPr algn="just"/>
            <a:r>
              <a:rPr lang="ru-RU" sz="1400" b="1" dirty="0">
                <a:solidFill>
                  <a:prstClr val="black"/>
                </a:solidFill>
                <a:latin typeface="TimesET" pitchFamily="2" charset="0"/>
              </a:rPr>
              <a:t>Причины </a:t>
            </a:r>
            <a:r>
              <a:rPr lang="ru-RU" sz="1400" b="1" dirty="0" smtClean="0">
                <a:solidFill>
                  <a:prstClr val="black"/>
                </a:solidFill>
                <a:latin typeface="TimesET" pitchFamily="2" charset="0"/>
              </a:rPr>
              <a:t>снижения налога:</a:t>
            </a:r>
            <a:endParaRPr lang="ru-RU" sz="1400" dirty="0">
              <a:solidFill>
                <a:prstClr val="black"/>
              </a:solidFill>
              <a:latin typeface="TimesET" pitchFamily="2" charset="0"/>
            </a:endParaRPr>
          </a:p>
          <a:p>
            <a:pPr algn="just"/>
            <a:r>
              <a:rPr lang="ru-RU" sz="1400" dirty="0">
                <a:solidFill>
                  <a:prstClr val="black"/>
                </a:solidFill>
                <a:latin typeface="TimesET" pitchFamily="2" charset="0"/>
              </a:rPr>
              <a:t>1) </a:t>
            </a:r>
            <a:r>
              <a:rPr lang="ru-RU" sz="1400" dirty="0" smtClean="0">
                <a:solidFill>
                  <a:prstClr val="black"/>
                </a:solidFill>
                <a:latin typeface="TimesET" pitchFamily="2" charset="0"/>
              </a:rPr>
              <a:t>Увеличение задолженности </a:t>
            </a:r>
            <a:r>
              <a:rPr lang="ru-RU" sz="1400" dirty="0">
                <a:solidFill>
                  <a:prstClr val="black"/>
                </a:solidFill>
                <a:latin typeface="TimesET" pitchFamily="2" charset="0"/>
              </a:rPr>
              <a:t>по налогу на имущество </a:t>
            </a:r>
            <a:r>
              <a:rPr lang="ru-RU" sz="1400" dirty="0" smtClean="0">
                <a:solidFill>
                  <a:prstClr val="black"/>
                </a:solidFill>
                <a:latin typeface="TimesET" pitchFamily="2" charset="0"/>
              </a:rPr>
              <a:t>организаций. На </a:t>
            </a:r>
            <a:r>
              <a:rPr lang="ru-RU" sz="1400" dirty="0">
                <a:solidFill>
                  <a:prstClr val="black"/>
                </a:solidFill>
                <a:latin typeface="TimesET" pitchFamily="2" charset="0"/>
              </a:rPr>
              <a:t>1 </a:t>
            </a:r>
            <a:r>
              <a:rPr lang="ru-RU" sz="1400" dirty="0" smtClean="0">
                <a:solidFill>
                  <a:prstClr val="black"/>
                </a:solidFill>
                <a:latin typeface="TimesET" pitchFamily="2" charset="0"/>
              </a:rPr>
              <a:t>октября 2015 года</a:t>
            </a:r>
            <a:r>
              <a:rPr lang="en-US" sz="1400" dirty="0" smtClean="0">
                <a:solidFill>
                  <a:prstClr val="black"/>
                </a:solidFill>
                <a:latin typeface="TimesET" pitchFamily="2" charset="0"/>
              </a:rPr>
              <a:t> </a:t>
            </a:r>
            <a:r>
              <a:rPr lang="ru-RU" sz="1400" dirty="0" smtClean="0">
                <a:solidFill>
                  <a:prstClr val="black"/>
                </a:solidFill>
                <a:latin typeface="TimesET" pitchFamily="2" charset="0"/>
              </a:rPr>
              <a:t>задолженность по налогу </a:t>
            </a:r>
            <a:r>
              <a:rPr lang="ru-RU" sz="1400" dirty="0">
                <a:solidFill>
                  <a:prstClr val="black"/>
                </a:solidFill>
                <a:latin typeface="TimesET" pitchFamily="2" charset="0"/>
              </a:rPr>
              <a:t>составила </a:t>
            </a:r>
            <a:r>
              <a:rPr lang="en-US" sz="1400" b="1" dirty="0" smtClean="0">
                <a:solidFill>
                  <a:prstClr val="black"/>
                </a:solidFill>
                <a:latin typeface="TimesET" pitchFamily="2" charset="0"/>
              </a:rPr>
              <a:t>326,8 </a:t>
            </a:r>
            <a:r>
              <a:rPr lang="ru-RU" sz="1400" dirty="0" smtClean="0">
                <a:solidFill>
                  <a:prstClr val="black"/>
                </a:solidFill>
                <a:latin typeface="TimesET" pitchFamily="2" charset="0"/>
              </a:rPr>
              <a:t>млн</a:t>
            </a:r>
            <a:r>
              <a:rPr lang="ru-RU" sz="1400" dirty="0">
                <a:solidFill>
                  <a:prstClr val="black"/>
                </a:solidFill>
                <a:latin typeface="TimesET" pitchFamily="2" charset="0"/>
              </a:rPr>
              <a:t>. рублей (рост с начала года на </a:t>
            </a:r>
            <a:r>
              <a:rPr lang="en-US" sz="1400" dirty="0" smtClean="0">
                <a:solidFill>
                  <a:prstClr val="black"/>
                </a:solidFill>
                <a:latin typeface="TimesET" pitchFamily="2" charset="0"/>
              </a:rPr>
              <a:t>45,9</a:t>
            </a:r>
            <a:r>
              <a:rPr lang="ru-RU" sz="1400" dirty="0" smtClean="0">
                <a:solidFill>
                  <a:prstClr val="black"/>
                </a:solidFill>
                <a:latin typeface="TimesET" pitchFamily="2" charset="0"/>
              </a:rPr>
              <a:t>%, </a:t>
            </a:r>
            <a:r>
              <a:rPr lang="ru-RU" sz="1400" dirty="0">
                <a:solidFill>
                  <a:prstClr val="black"/>
                </a:solidFill>
                <a:latin typeface="TimesET" pitchFamily="2" charset="0"/>
              </a:rPr>
              <a:t>или на </a:t>
            </a:r>
            <a:r>
              <a:rPr lang="ru-RU" sz="1400" b="1" dirty="0">
                <a:solidFill>
                  <a:prstClr val="black"/>
                </a:solidFill>
                <a:latin typeface="TimesET" pitchFamily="2" charset="0"/>
              </a:rPr>
              <a:t> </a:t>
            </a:r>
            <a:r>
              <a:rPr lang="en-US" sz="1400" dirty="0" smtClean="0">
                <a:solidFill>
                  <a:prstClr val="black"/>
                </a:solidFill>
                <a:latin typeface="TimesET" pitchFamily="2" charset="0"/>
              </a:rPr>
              <a:t>102,8 </a:t>
            </a:r>
            <a:r>
              <a:rPr lang="ru-RU" sz="1400" dirty="0" smtClean="0">
                <a:solidFill>
                  <a:prstClr val="black"/>
                </a:solidFill>
                <a:latin typeface="TimesET" pitchFamily="2" charset="0"/>
              </a:rPr>
              <a:t>млн</a:t>
            </a:r>
            <a:r>
              <a:rPr lang="ru-RU" sz="1400" dirty="0">
                <a:solidFill>
                  <a:prstClr val="black"/>
                </a:solidFill>
                <a:latin typeface="TimesET" pitchFamily="2" charset="0"/>
              </a:rPr>
              <a:t>. рублей);</a:t>
            </a:r>
          </a:p>
          <a:p>
            <a:pPr algn="just"/>
            <a:r>
              <a:rPr lang="ru-RU" sz="1400" dirty="0">
                <a:solidFill>
                  <a:prstClr val="black"/>
                </a:solidFill>
                <a:latin typeface="TimesET" pitchFamily="2" charset="0"/>
              </a:rPr>
              <a:t>2) </a:t>
            </a:r>
            <a:r>
              <a:rPr lang="ru-RU" sz="1400" dirty="0" smtClean="0">
                <a:solidFill>
                  <a:prstClr val="black"/>
                </a:solidFill>
                <a:latin typeface="TimesET" pitchFamily="2" charset="0"/>
              </a:rPr>
              <a:t>Разовые платежи по данному налогу по результатам контрольной работы налоговых органов за 9 месяцев 2014 года составили </a:t>
            </a:r>
            <a:r>
              <a:rPr lang="ru-RU" sz="1400" b="1" dirty="0" smtClean="0">
                <a:solidFill>
                  <a:prstClr val="black"/>
                </a:solidFill>
                <a:latin typeface="TimesET" pitchFamily="2" charset="0"/>
              </a:rPr>
              <a:t>112,2</a:t>
            </a:r>
            <a:r>
              <a:rPr lang="ru-RU" sz="1400" dirty="0" smtClean="0">
                <a:solidFill>
                  <a:prstClr val="black"/>
                </a:solidFill>
                <a:latin typeface="TimesET" pitchFamily="2" charset="0"/>
              </a:rPr>
              <a:t> </a:t>
            </a:r>
            <a:r>
              <a:rPr lang="ru-RU" sz="1400" dirty="0">
                <a:solidFill>
                  <a:prstClr val="black"/>
                </a:solidFill>
                <a:latin typeface="TimesET" pitchFamily="2" charset="0"/>
              </a:rPr>
              <a:t>млн. </a:t>
            </a:r>
            <a:r>
              <a:rPr lang="ru-RU" sz="1400" dirty="0" smtClean="0">
                <a:solidFill>
                  <a:prstClr val="black"/>
                </a:solidFill>
                <a:latin typeface="TimesET" pitchFamily="2" charset="0"/>
              </a:rPr>
              <a:t>рублей.    </a:t>
            </a:r>
          </a:p>
        </p:txBody>
      </p:sp>
      <p:sp>
        <p:nvSpPr>
          <p:cNvPr id="13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089900" y="6486797"/>
            <a:ext cx="1054100" cy="365125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b="1" smtClean="0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ru-RU" b="1" dirty="0">
              <a:solidFill>
                <a:prstClr val="black"/>
              </a:solidFill>
            </a:endParaRPr>
          </a:p>
        </p:txBody>
      </p:sp>
      <p:pic>
        <p:nvPicPr>
          <p:cNvPr id="1027" name="Picture 3" descr="T:\ОБП\Лукин\Картинки\налог на имущество организаций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4932" y="4283517"/>
            <a:ext cx="2854642" cy="20984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:\ОБП\Лукин\Картинки\налог на имущество организаций 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6687" y="4321533"/>
            <a:ext cx="2854642" cy="20984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T:\ОБП\Лукин\Картинки\налог на имущество организаций 3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61" y="4344250"/>
            <a:ext cx="2795473" cy="19769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6551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Заголовок 15"/>
          <p:cNvSpPr>
            <a:spLocks noGrp="1"/>
          </p:cNvSpPr>
          <p:nvPr>
            <p:ph type="title"/>
          </p:nvPr>
        </p:nvSpPr>
        <p:spPr>
          <a:xfrm>
            <a:off x="755576" y="0"/>
            <a:ext cx="8388424" cy="980728"/>
          </a:xfrm>
        </p:spPr>
        <p:txBody>
          <a:bodyPr/>
          <a:lstStyle/>
          <a:p>
            <a:pPr lvl="0"/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Исполнение плана по безвозмездным поступлениям в 2015 году</a:t>
            </a:r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7742928" y="692696"/>
            <a:ext cx="14309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smtClean="0">
                <a:solidFill>
                  <a:schemeClr val="bg1"/>
                </a:solidFill>
              </a:rPr>
              <a:t>млн. </a:t>
            </a:r>
            <a:r>
              <a:rPr lang="ru-RU" sz="1600" b="1" dirty="0" smtClean="0">
                <a:solidFill>
                  <a:schemeClr val="bg1"/>
                </a:solidFill>
              </a:rPr>
              <a:t>рублей</a:t>
            </a:r>
            <a:endParaRPr lang="ru-RU" sz="1600" b="1" dirty="0">
              <a:solidFill>
                <a:schemeClr val="bg1"/>
              </a:solidFill>
            </a:endParaRPr>
          </a:p>
        </p:txBody>
      </p:sp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911258070"/>
              </p:ext>
            </p:extLst>
          </p:nvPr>
        </p:nvGraphicFramePr>
        <p:xfrm>
          <a:off x="340845" y="1450592"/>
          <a:ext cx="4536504" cy="52187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467544" y="1052736"/>
            <a:ext cx="3312368" cy="432048"/>
          </a:xfrm>
          <a:prstGeom prst="roundRect">
            <a:avLst>
              <a:gd name="adj" fmla="val 50000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i="1" dirty="0" smtClean="0">
                <a:latin typeface="TimesET" pitchFamily="2" charset="0"/>
              </a:rPr>
              <a:t>% </a:t>
            </a:r>
            <a:r>
              <a:rPr lang="ru-RU" sz="1600" b="1" i="1" dirty="0" smtClean="0">
                <a:latin typeface="TimesET" pitchFamily="2" charset="0"/>
              </a:rPr>
              <a:t>исполнения плана по состоянию на 01.10.2015</a:t>
            </a:r>
            <a:endParaRPr lang="ru-RU" sz="1600" b="1" i="1" dirty="0">
              <a:latin typeface="TimesET" pitchFamily="2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229026" y="2060848"/>
            <a:ext cx="864096" cy="30951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i="1" dirty="0" smtClean="0">
                <a:latin typeface="TimesET" pitchFamily="2" charset="0"/>
              </a:rPr>
              <a:t>67,1%</a:t>
            </a:r>
            <a:endParaRPr lang="ru-RU" sz="1600" b="1" i="1" dirty="0">
              <a:latin typeface="TimesET" pitchFamily="2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267744" y="3162454"/>
            <a:ext cx="864096" cy="30951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i="1" dirty="0" smtClean="0">
                <a:latin typeface="TimesET" pitchFamily="2" charset="0"/>
              </a:rPr>
              <a:t>87,6%</a:t>
            </a:r>
            <a:endParaRPr lang="ru-RU" sz="1600" b="1" i="1" dirty="0">
              <a:latin typeface="TimesET" pitchFamily="2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347864" y="3789040"/>
            <a:ext cx="864096" cy="30951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i="1" dirty="0" smtClean="0">
                <a:latin typeface="TimesET" pitchFamily="2" charset="0"/>
              </a:rPr>
              <a:t>93,1%</a:t>
            </a:r>
            <a:endParaRPr lang="ru-RU" sz="1600" b="1" i="1" dirty="0">
              <a:latin typeface="TimesET" pitchFamily="2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089900" y="6499282"/>
            <a:ext cx="1054100" cy="365125"/>
          </a:xfrm>
        </p:spPr>
        <p:txBody>
          <a:bodyPr/>
          <a:lstStyle/>
          <a:p>
            <a:pPr>
              <a:defRPr/>
            </a:pPr>
            <a:fld id="{5134FBE4-DC40-4A96-AB83-42E61AAB2036}" type="slidenum">
              <a:rPr lang="ru-RU" b="1" smtClean="0">
                <a:solidFill>
                  <a:schemeClr val="tx1"/>
                </a:solidFill>
              </a:rPr>
              <a:pPr>
                <a:defRPr/>
              </a:pPr>
              <a:t>7</a:t>
            </a:fld>
            <a:endParaRPr lang="ru-RU" b="1" dirty="0">
              <a:solidFill>
                <a:schemeClr val="tx1"/>
              </a:solidFill>
            </a:endParaRPr>
          </a:p>
        </p:txBody>
      </p:sp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1150165807"/>
              </p:ext>
            </p:extLst>
          </p:nvPr>
        </p:nvGraphicFramePr>
        <p:xfrm>
          <a:off x="4644008" y="1453952"/>
          <a:ext cx="4392488" cy="5200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Скругленный прямоугольник 10"/>
          <p:cNvSpPr/>
          <p:nvPr/>
        </p:nvSpPr>
        <p:spPr>
          <a:xfrm>
            <a:off x="5436096" y="1041547"/>
            <a:ext cx="3312368" cy="432048"/>
          </a:xfrm>
          <a:prstGeom prst="roundRect">
            <a:avLst>
              <a:gd name="adj" fmla="val 50000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i="1" dirty="0" smtClean="0">
                <a:latin typeface="TimesET" pitchFamily="2" charset="0"/>
              </a:rPr>
              <a:t>% </a:t>
            </a:r>
            <a:r>
              <a:rPr lang="ru-RU" sz="1600" b="1" i="1" dirty="0" smtClean="0">
                <a:latin typeface="TimesET" pitchFamily="2" charset="0"/>
              </a:rPr>
              <a:t>исполнения плана по состоянию на 26.10.2015</a:t>
            </a:r>
            <a:endParaRPr lang="ru-RU" sz="1600" b="1" i="1" dirty="0">
              <a:latin typeface="TimesE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8465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Заголовок 15"/>
          <p:cNvSpPr>
            <a:spLocks noGrp="1"/>
          </p:cNvSpPr>
          <p:nvPr>
            <p:ph type="title"/>
          </p:nvPr>
        </p:nvSpPr>
        <p:spPr>
          <a:xfrm>
            <a:off x="755576" y="0"/>
            <a:ext cx="8388424" cy="980728"/>
          </a:xfrm>
        </p:spPr>
        <p:txBody>
          <a:bodyPr/>
          <a:lstStyle/>
          <a:p>
            <a:pPr lvl="0"/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Исполнение плана по субсидиям в 2015 году</a:t>
            </a:r>
            <a:r>
              <a:rPr lang="en-US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разрезе администраторов на 01.10.2015</a:t>
            </a:r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7742928" y="692696"/>
            <a:ext cx="14309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smtClean="0">
                <a:solidFill>
                  <a:schemeClr val="bg1"/>
                </a:solidFill>
              </a:rPr>
              <a:t>млн. </a:t>
            </a:r>
            <a:r>
              <a:rPr lang="ru-RU" sz="1600" b="1" dirty="0" smtClean="0">
                <a:solidFill>
                  <a:schemeClr val="bg1"/>
                </a:solidFill>
              </a:rPr>
              <a:t>рублей</a:t>
            </a:r>
            <a:endParaRPr lang="ru-RU" sz="16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3992114594"/>
              </p:ext>
            </p:extLst>
          </p:nvPr>
        </p:nvGraphicFramePr>
        <p:xfrm>
          <a:off x="0" y="1340768"/>
          <a:ext cx="7957910" cy="54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Скругленный прямоугольник 9"/>
          <p:cNvSpPr/>
          <p:nvPr/>
        </p:nvSpPr>
        <p:spPr>
          <a:xfrm>
            <a:off x="7308304" y="1018962"/>
            <a:ext cx="1800568" cy="321806"/>
          </a:xfrm>
          <a:prstGeom prst="roundRect">
            <a:avLst>
              <a:gd name="adj" fmla="val 21782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 i="1" dirty="0" smtClean="0">
                <a:latin typeface="TimesET" pitchFamily="2" charset="0"/>
              </a:rPr>
              <a:t>% </a:t>
            </a:r>
            <a:r>
              <a:rPr lang="ru-RU" sz="1200" b="1" i="1" dirty="0" smtClean="0">
                <a:latin typeface="TimesET" pitchFamily="2" charset="0"/>
              </a:rPr>
              <a:t>исполнения плана</a:t>
            </a:r>
            <a:endParaRPr lang="ru-RU" sz="1200" b="1" i="1" dirty="0">
              <a:latin typeface="TimesET" pitchFamily="2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8028384" y="1607314"/>
            <a:ext cx="936104" cy="30951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i="1" dirty="0" smtClean="0">
                <a:latin typeface="TimesET" pitchFamily="2" charset="0"/>
              </a:rPr>
              <a:t>71,4%</a:t>
            </a:r>
            <a:endParaRPr lang="ru-RU" sz="1600" b="1" i="1" dirty="0">
              <a:latin typeface="TimesET" pitchFamily="2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8028384" y="2039362"/>
            <a:ext cx="936104" cy="309518"/>
          </a:xfrm>
          <a:prstGeom prst="roundRect">
            <a:avLst/>
          </a:prstGeom>
          <a:solidFill>
            <a:srgbClr val="CCFF66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i="1" dirty="0" smtClean="0">
                <a:latin typeface="TimesET" pitchFamily="2" charset="0"/>
              </a:rPr>
              <a:t>99,5%</a:t>
            </a:r>
            <a:endParaRPr lang="ru-RU" sz="1600" b="1" i="1" dirty="0">
              <a:latin typeface="TimesET" pitchFamily="2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8028384" y="2492896"/>
            <a:ext cx="936104" cy="30951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i="1" dirty="0" smtClean="0">
                <a:latin typeface="TimesET" pitchFamily="2" charset="0"/>
              </a:rPr>
              <a:t>61,1%</a:t>
            </a:r>
            <a:endParaRPr lang="ru-RU" sz="1600" b="1" i="1" dirty="0">
              <a:latin typeface="TimesET" pitchFamily="2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8028384" y="2975466"/>
            <a:ext cx="936104" cy="309518"/>
          </a:xfrm>
          <a:prstGeom prst="roundRect">
            <a:avLst/>
          </a:prstGeom>
          <a:solidFill>
            <a:srgbClr val="CCFF66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i="1" dirty="0" smtClean="0">
                <a:latin typeface="TimesET" pitchFamily="2" charset="0"/>
              </a:rPr>
              <a:t>100,0%</a:t>
            </a:r>
            <a:endParaRPr lang="ru-RU" sz="1600" b="1" i="1" dirty="0">
              <a:latin typeface="TimesET" pitchFamily="2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8028384" y="3429000"/>
            <a:ext cx="936104" cy="30951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i="1" dirty="0" smtClean="0">
                <a:latin typeface="TimesET" pitchFamily="2" charset="0"/>
              </a:rPr>
              <a:t>65,0%</a:t>
            </a:r>
            <a:endParaRPr lang="ru-RU" sz="1600" b="1" i="1" dirty="0">
              <a:latin typeface="TimesET" pitchFamily="2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8028384" y="3911570"/>
            <a:ext cx="936104" cy="30951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i="1" dirty="0" smtClean="0">
                <a:latin typeface="TimesET" pitchFamily="2" charset="0"/>
              </a:rPr>
              <a:t>71,4%</a:t>
            </a:r>
            <a:endParaRPr lang="ru-RU" sz="1600" b="1" i="1" dirty="0">
              <a:latin typeface="TimesET" pitchFamily="2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8028384" y="4343618"/>
            <a:ext cx="936104" cy="30951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i="1" dirty="0" smtClean="0">
                <a:latin typeface="TimesET" pitchFamily="2" charset="0"/>
              </a:rPr>
              <a:t>0,0%</a:t>
            </a:r>
            <a:endParaRPr lang="ru-RU" sz="1600" b="1" i="1" dirty="0">
              <a:latin typeface="TimesET" pitchFamily="2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8028384" y="4797152"/>
            <a:ext cx="936104" cy="30951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i="1" dirty="0" smtClean="0">
                <a:latin typeface="TimesET" pitchFamily="2" charset="0"/>
              </a:rPr>
              <a:t>0,0%</a:t>
            </a:r>
            <a:endParaRPr lang="ru-RU" sz="1600" b="1" i="1" dirty="0">
              <a:latin typeface="TimesET" pitchFamily="2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8028384" y="5279722"/>
            <a:ext cx="936104" cy="309518"/>
          </a:xfrm>
          <a:prstGeom prst="roundRect">
            <a:avLst/>
          </a:prstGeom>
          <a:solidFill>
            <a:srgbClr val="F9AD6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i="1" dirty="0" smtClean="0">
                <a:latin typeface="TimesET" pitchFamily="2" charset="0"/>
              </a:rPr>
              <a:t>11,7%</a:t>
            </a:r>
            <a:endParaRPr lang="ru-RU" sz="1600" b="1" i="1" dirty="0">
              <a:latin typeface="TimesET" pitchFamily="2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8028384" y="5783778"/>
            <a:ext cx="936104" cy="30951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i="1" dirty="0" smtClean="0">
                <a:latin typeface="TimesET" pitchFamily="2" charset="0"/>
              </a:rPr>
              <a:t>0,0%</a:t>
            </a:r>
            <a:endParaRPr lang="ru-RU" sz="1600" b="1" i="1" dirty="0">
              <a:latin typeface="TimesET" pitchFamily="2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095442" y="6492875"/>
            <a:ext cx="1054100" cy="365125"/>
          </a:xfrm>
        </p:spPr>
        <p:txBody>
          <a:bodyPr/>
          <a:lstStyle/>
          <a:p>
            <a:pPr>
              <a:defRPr/>
            </a:pPr>
            <a:fld id="{5134FBE4-DC40-4A96-AB83-42E61AAB2036}" type="slidenum">
              <a:rPr lang="ru-RU" b="1" smtClean="0">
                <a:solidFill>
                  <a:schemeClr val="tx1"/>
                </a:solidFill>
              </a:rPr>
              <a:pPr>
                <a:defRPr/>
              </a:pPr>
              <a:t>8</a:t>
            </a:fld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1080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Заголовок 15"/>
          <p:cNvSpPr>
            <a:spLocks noGrp="1"/>
          </p:cNvSpPr>
          <p:nvPr>
            <p:ph type="title"/>
          </p:nvPr>
        </p:nvSpPr>
        <p:spPr>
          <a:xfrm>
            <a:off x="755576" y="0"/>
            <a:ext cx="8388424" cy="980728"/>
          </a:xfrm>
        </p:spPr>
        <p:txBody>
          <a:bodyPr/>
          <a:lstStyle/>
          <a:p>
            <a:pPr lvl="0"/>
            <a:r>
              <a:rPr lang="ru-RU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Исполнение плана по субсидиям в 2015 году</a:t>
            </a:r>
            <a:r>
              <a:rPr lang="en-U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разрезе администраторов</a:t>
            </a:r>
            <a:r>
              <a:rPr lang="en-U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состоянию на </a:t>
            </a:r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.10.2015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7742928" y="692696"/>
            <a:ext cx="14309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smtClean="0">
                <a:solidFill>
                  <a:schemeClr val="bg1"/>
                </a:solidFill>
              </a:rPr>
              <a:t>млн. </a:t>
            </a:r>
            <a:r>
              <a:rPr lang="ru-RU" sz="1600" b="1" dirty="0" smtClean="0">
                <a:solidFill>
                  <a:schemeClr val="bg1"/>
                </a:solidFill>
              </a:rPr>
              <a:t>рублей</a:t>
            </a:r>
            <a:endParaRPr lang="ru-RU" sz="16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3172567537"/>
              </p:ext>
            </p:extLst>
          </p:nvPr>
        </p:nvGraphicFramePr>
        <p:xfrm>
          <a:off x="0" y="1340768"/>
          <a:ext cx="7957910" cy="54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Скругленный прямоугольник 9"/>
          <p:cNvSpPr/>
          <p:nvPr/>
        </p:nvSpPr>
        <p:spPr>
          <a:xfrm>
            <a:off x="7308304" y="1018962"/>
            <a:ext cx="1800568" cy="321806"/>
          </a:xfrm>
          <a:prstGeom prst="roundRect">
            <a:avLst>
              <a:gd name="adj" fmla="val 21782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 i="1" dirty="0" smtClean="0">
                <a:latin typeface="TimesET" pitchFamily="2" charset="0"/>
              </a:rPr>
              <a:t>% </a:t>
            </a:r>
            <a:r>
              <a:rPr lang="ru-RU" sz="1200" b="1" i="1" dirty="0" smtClean="0">
                <a:latin typeface="TimesET" pitchFamily="2" charset="0"/>
              </a:rPr>
              <a:t>исполнения плана</a:t>
            </a:r>
            <a:endParaRPr lang="ru-RU" sz="1200" b="1" i="1" dirty="0">
              <a:latin typeface="TimesET" pitchFamily="2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8028384" y="1607314"/>
            <a:ext cx="936104" cy="30951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i="1" dirty="0" smtClean="0">
                <a:latin typeface="TimesET" pitchFamily="2" charset="0"/>
              </a:rPr>
              <a:t>7</a:t>
            </a:r>
            <a:r>
              <a:rPr lang="en-US" sz="1600" b="1" i="1" dirty="0" smtClean="0">
                <a:latin typeface="TimesET" pitchFamily="2" charset="0"/>
              </a:rPr>
              <a:t>7</a:t>
            </a:r>
            <a:r>
              <a:rPr lang="ru-RU" sz="1600" b="1" i="1" dirty="0" smtClean="0">
                <a:latin typeface="TimesET" pitchFamily="2" charset="0"/>
              </a:rPr>
              <a:t>,</a:t>
            </a:r>
            <a:r>
              <a:rPr lang="en-US" sz="1600" b="1" i="1" dirty="0" smtClean="0">
                <a:latin typeface="TimesET" pitchFamily="2" charset="0"/>
              </a:rPr>
              <a:t>0</a:t>
            </a:r>
            <a:r>
              <a:rPr lang="ru-RU" sz="1600" b="1" i="1" dirty="0" smtClean="0">
                <a:latin typeface="TimesET" pitchFamily="2" charset="0"/>
              </a:rPr>
              <a:t>%</a:t>
            </a:r>
            <a:endParaRPr lang="ru-RU" sz="1600" b="1" i="1" dirty="0">
              <a:latin typeface="TimesET" pitchFamily="2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8028384" y="2039362"/>
            <a:ext cx="936104" cy="309518"/>
          </a:xfrm>
          <a:prstGeom prst="roundRect">
            <a:avLst/>
          </a:prstGeom>
          <a:solidFill>
            <a:srgbClr val="CCFF66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i="1" dirty="0" smtClean="0">
                <a:latin typeface="TimesET" pitchFamily="2" charset="0"/>
              </a:rPr>
              <a:t>100,0</a:t>
            </a:r>
            <a:r>
              <a:rPr lang="ru-RU" sz="1600" b="1" i="1" dirty="0" smtClean="0">
                <a:latin typeface="TimesET" pitchFamily="2" charset="0"/>
              </a:rPr>
              <a:t>%</a:t>
            </a:r>
            <a:endParaRPr lang="ru-RU" sz="1600" b="1" i="1" dirty="0">
              <a:latin typeface="TimesET" pitchFamily="2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8028384" y="2492896"/>
            <a:ext cx="936104" cy="30951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i="1" dirty="0" smtClean="0">
                <a:latin typeface="TimesET" pitchFamily="2" charset="0"/>
              </a:rPr>
              <a:t>71,4</a:t>
            </a:r>
            <a:r>
              <a:rPr lang="ru-RU" sz="1600" b="1" i="1" dirty="0" smtClean="0">
                <a:latin typeface="TimesET" pitchFamily="2" charset="0"/>
              </a:rPr>
              <a:t>%</a:t>
            </a:r>
            <a:endParaRPr lang="ru-RU" sz="1600" b="1" i="1" dirty="0">
              <a:latin typeface="TimesET" pitchFamily="2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8028384" y="2975466"/>
            <a:ext cx="936104" cy="309518"/>
          </a:xfrm>
          <a:prstGeom prst="roundRect">
            <a:avLst/>
          </a:prstGeom>
          <a:solidFill>
            <a:srgbClr val="CCFF66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i="1" dirty="0" smtClean="0">
                <a:latin typeface="TimesET" pitchFamily="2" charset="0"/>
              </a:rPr>
              <a:t>100,0%</a:t>
            </a:r>
            <a:endParaRPr lang="ru-RU" sz="1600" b="1" i="1" dirty="0">
              <a:latin typeface="TimesET" pitchFamily="2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8028384" y="3429000"/>
            <a:ext cx="936104" cy="30951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i="1" dirty="0" smtClean="0">
                <a:latin typeface="TimesET" pitchFamily="2" charset="0"/>
              </a:rPr>
              <a:t>65,0%</a:t>
            </a:r>
            <a:endParaRPr lang="ru-RU" sz="1600" b="1" i="1" dirty="0">
              <a:latin typeface="TimesET" pitchFamily="2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8028384" y="3911570"/>
            <a:ext cx="936104" cy="30951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i="1" dirty="0" smtClean="0">
                <a:latin typeface="TimesET" pitchFamily="2" charset="0"/>
              </a:rPr>
              <a:t>86</a:t>
            </a:r>
            <a:r>
              <a:rPr lang="ru-RU" sz="1600" b="1" i="1" dirty="0" smtClean="0">
                <a:latin typeface="TimesET" pitchFamily="2" charset="0"/>
              </a:rPr>
              <a:t>,</a:t>
            </a:r>
            <a:r>
              <a:rPr lang="en-US" sz="1600" b="1" i="1" dirty="0" smtClean="0">
                <a:latin typeface="TimesET" pitchFamily="2" charset="0"/>
              </a:rPr>
              <a:t>2</a:t>
            </a:r>
            <a:r>
              <a:rPr lang="ru-RU" sz="1600" b="1" i="1" dirty="0" smtClean="0">
                <a:latin typeface="TimesET" pitchFamily="2" charset="0"/>
              </a:rPr>
              <a:t>%</a:t>
            </a:r>
            <a:endParaRPr lang="ru-RU" sz="1600" b="1" i="1" dirty="0">
              <a:latin typeface="TimesET" pitchFamily="2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8028384" y="4343618"/>
            <a:ext cx="936104" cy="30951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i="1" dirty="0" smtClean="0">
                <a:latin typeface="TimesET" pitchFamily="2" charset="0"/>
              </a:rPr>
              <a:t>49</a:t>
            </a:r>
            <a:r>
              <a:rPr lang="ru-RU" sz="1600" b="1" i="1" dirty="0" smtClean="0">
                <a:latin typeface="TimesET" pitchFamily="2" charset="0"/>
              </a:rPr>
              <a:t>,</a:t>
            </a:r>
            <a:r>
              <a:rPr lang="en-US" sz="1600" b="1" i="1" dirty="0" smtClean="0">
                <a:latin typeface="TimesET" pitchFamily="2" charset="0"/>
              </a:rPr>
              <a:t>4</a:t>
            </a:r>
            <a:r>
              <a:rPr lang="ru-RU" sz="1600" b="1" i="1" dirty="0" smtClean="0">
                <a:latin typeface="TimesET" pitchFamily="2" charset="0"/>
              </a:rPr>
              <a:t>%</a:t>
            </a:r>
            <a:endParaRPr lang="ru-RU" sz="1600" b="1" i="1" dirty="0">
              <a:latin typeface="TimesET" pitchFamily="2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8028384" y="4797152"/>
            <a:ext cx="936104" cy="30951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i="1" dirty="0" smtClean="0">
                <a:latin typeface="TimesET" pitchFamily="2" charset="0"/>
              </a:rPr>
              <a:t>12</a:t>
            </a:r>
            <a:r>
              <a:rPr lang="ru-RU" sz="1600" b="1" i="1" dirty="0" smtClean="0">
                <a:latin typeface="TimesET" pitchFamily="2" charset="0"/>
              </a:rPr>
              <a:t>,</a:t>
            </a:r>
            <a:r>
              <a:rPr lang="en-US" sz="1600" b="1" i="1" dirty="0" smtClean="0">
                <a:latin typeface="TimesET" pitchFamily="2" charset="0"/>
              </a:rPr>
              <a:t>9</a:t>
            </a:r>
            <a:r>
              <a:rPr lang="ru-RU" sz="1600" b="1" i="1" dirty="0" smtClean="0">
                <a:latin typeface="TimesET" pitchFamily="2" charset="0"/>
              </a:rPr>
              <a:t>%</a:t>
            </a:r>
            <a:endParaRPr lang="ru-RU" sz="1600" b="1" i="1" dirty="0">
              <a:latin typeface="TimesET" pitchFamily="2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8028384" y="5279722"/>
            <a:ext cx="936104" cy="30951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i="1" dirty="0" smtClean="0">
                <a:latin typeface="TimesET" pitchFamily="2" charset="0"/>
              </a:rPr>
              <a:t>11,7%</a:t>
            </a:r>
            <a:endParaRPr lang="ru-RU" sz="1600" b="1" i="1" dirty="0">
              <a:latin typeface="TimesET" pitchFamily="2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8028384" y="5783778"/>
            <a:ext cx="936104" cy="30951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i="1" dirty="0" smtClean="0">
                <a:latin typeface="TimesET" pitchFamily="2" charset="0"/>
              </a:rPr>
              <a:t>0,0%</a:t>
            </a:r>
            <a:endParaRPr lang="ru-RU" sz="1600" b="1" i="1" dirty="0">
              <a:latin typeface="TimesET" pitchFamily="2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095442" y="6492875"/>
            <a:ext cx="1054100" cy="365125"/>
          </a:xfrm>
        </p:spPr>
        <p:txBody>
          <a:bodyPr/>
          <a:lstStyle/>
          <a:p>
            <a:pPr>
              <a:defRPr/>
            </a:pPr>
            <a:fld id="{5134FBE4-DC40-4A96-AB83-42E61AAB2036}" type="slidenum">
              <a:rPr lang="ru-RU" b="1" smtClean="0">
                <a:solidFill>
                  <a:schemeClr val="tx1"/>
                </a:solidFill>
              </a:rPr>
              <a:pPr>
                <a:defRPr/>
              </a:pPr>
              <a:t>9</a:t>
            </a:fld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3172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916813204"/>
              </p:ext>
            </p:extLst>
          </p:nvPr>
        </p:nvGraphicFramePr>
        <p:xfrm>
          <a:off x="0" y="980728"/>
          <a:ext cx="8964488" cy="58326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Скругленный прямоугольник 8"/>
          <p:cNvSpPr/>
          <p:nvPr/>
        </p:nvSpPr>
        <p:spPr>
          <a:xfrm>
            <a:off x="2987824" y="4797152"/>
            <a:ext cx="3998440" cy="45845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50" b="1" dirty="0" smtClean="0">
                <a:latin typeface="TimesET" pitchFamily="2" charset="0"/>
              </a:rPr>
              <a:t>на </a:t>
            </a:r>
            <a:r>
              <a:rPr lang="ru-RU" sz="1050" b="1" dirty="0">
                <a:latin typeface="TimesET" pitchFamily="2" charset="0"/>
              </a:rPr>
              <a:t>модернизацию экономики </a:t>
            </a:r>
            <a:r>
              <a:rPr lang="ru-RU" sz="1050" b="1" dirty="0" smtClean="0">
                <a:latin typeface="TimesET" pitchFamily="2" charset="0"/>
              </a:rPr>
              <a:t>моногородов</a:t>
            </a:r>
            <a:endParaRPr lang="ru-RU" sz="1050" b="1" dirty="0">
              <a:latin typeface="TimesET" pitchFamily="2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7242973" y="4842756"/>
            <a:ext cx="1577499" cy="386444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 b="1" dirty="0" smtClean="0">
                <a:latin typeface="TimesET" pitchFamily="2" charset="0"/>
              </a:rPr>
              <a:t>180,9</a:t>
            </a:r>
            <a:endParaRPr lang="ru-RU" sz="1050" b="1" dirty="0">
              <a:latin typeface="TimesET" pitchFamily="2" charset="0"/>
            </a:endParaRPr>
          </a:p>
          <a:p>
            <a:pPr algn="ctr"/>
            <a:r>
              <a:rPr lang="en-US" sz="1050" b="1" dirty="0" smtClean="0">
                <a:latin typeface="TimesET" pitchFamily="2" charset="0"/>
              </a:rPr>
              <a:t>(</a:t>
            </a:r>
            <a:r>
              <a:rPr lang="ru-RU" sz="1050" b="1" dirty="0" smtClean="0">
                <a:latin typeface="TimesET" pitchFamily="2" charset="0"/>
              </a:rPr>
              <a:t>100,0</a:t>
            </a:r>
            <a:r>
              <a:rPr lang="en-US" sz="1050" b="1" dirty="0" smtClean="0">
                <a:latin typeface="TimesET" pitchFamily="2" charset="0"/>
              </a:rPr>
              <a:t>% </a:t>
            </a:r>
            <a:r>
              <a:rPr lang="ru-RU" sz="1050" b="1" dirty="0">
                <a:latin typeface="TimesET" pitchFamily="2" charset="0"/>
              </a:rPr>
              <a:t>от плана</a:t>
            </a:r>
            <a:r>
              <a:rPr lang="en-US" sz="1050" b="1" dirty="0" smtClean="0">
                <a:latin typeface="TimesET" pitchFamily="2" charset="0"/>
              </a:rPr>
              <a:t>)</a:t>
            </a:r>
            <a:endParaRPr lang="ru-RU" sz="1050" b="1" dirty="0">
              <a:latin typeface="TimesET" pitchFamily="2" charset="0"/>
            </a:endParaRPr>
          </a:p>
        </p:txBody>
      </p:sp>
      <p:sp>
        <p:nvSpPr>
          <p:cNvPr id="16" name="Заголовок 15"/>
          <p:cNvSpPr>
            <a:spLocks noGrp="1"/>
          </p:cNvSpPr>
          <p:nvPr>
            <p:ph type="title"/>
          </p:nvPr>
        </p:nvSpPr>
        <p:spPr>
          <a:xfrm>
            <a:off x="755576" y="0"/>
            <a:ext cx="8388424" cy="980728"/>
          </a:xfrm>
        </p:spPr>
        <p:txBody>
          <a:bodyPr/>
          <a:lstStyle/>
          <a:p>
            <a:pPr lvl="0"/>
            <a:r>
              <a:rPr lang="ru-RU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суммы субсидий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ru-RU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не поступивших в бюджет Чувашской Республики по состоянию на </a:t>
            </a:r>
            <a:r>
              <a:rPr lang="en-U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</a:t>
            </a:r>
            <a:r>
              <a:rPr lang="ru-RU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.10.2015</a:t>
            </a:r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7742928" y="692696"/>
            <a:ext cx="14309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smtClean="0">
                <a:solidFill>
                  <a:schemeClr val="bg1"/>
                </a:solidFill>
              </a:rPr>
              <a:t>млн. </a:t>
            </a:r>
            <a:r>
              <a:rPr lang="ru-RU" sz="1600" b="1" dirty="0" smtClean="0">
                <a:solidFill>
                  <a:schemeClr val="bg1"/>
                </a:solidFill>
              </a:rPr>
              <a:t>рублей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005572" y="3046648"/>
            <a:ext cx="3980692" cy="33265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50" b="1" dirty="0" smtClean="0">
                <a:latin typeface="TimesET" pitchFamily="2" charset="0"/>
              </a:rPr>
              <a:t>на </a:t>
            </a:r>
            <a:r>
              <a:rPr lang="ru-RU" sz="1050" b="1" dirty="0">
                <a:latin typeface="TimesET" pitchFamily="2" charset="0"/>
              </a:rPr>
              <a:t>модернизацию экономики </a:t>
            </a:r>
            <a:r>
              <a:rPr lang="ru-RU" sz="1050" b="1" dirty="0" smtClean="0">
                <a:latin typeface="TimesET" pitchFamily="2" charset="0"/>
              </a:rPr>
              <a:t>моногородов</a:t>
            </a:r>
            <a:endParaRPr lang="ru-RU" sz="1050" b="1" dirty="0">
              <a:latin typeface="TimesET" pitchFamily="2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7195609" y="3030002"/>
            <a:ext cx="1624861" cy="33265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 b="1" dirty="0" smtClean="0">
                <a:latin typeface="TimesET" pitchFamily="2" charset="0"/>
              </a:rPr>
              <a:t>104,2</a:t>
            </a:r>
            <a:endParaRPr lang="ru-RU" sz="1050" b="1" dirty="0">
              <a:latin typeface="TimesET" pitchFamily="2" charset="0"/>
            </a:endParaRPr>
          </a:p>
          <a:p>
            <a:pPr algn="ctr"/>
            <a:r>
              <a:rPr lang="en-US" sz="1050" b="1" dirty="0" smtClean="0">
                <a:latin typeface="TimesET" pitchFamily="2" charset="0"/>
              </a:rPr>
              <a:t>(</a:t>
            </a:r>
            <a:r>
              <a:rPr lang="ru-RU" sz="1050" b="1" dirty="0" smtClean="0">
                <a:latin typeface="TimesET" pitchFamily="2" charset="0"/>
              </a:rPr>
              <a:t>100,0</a:t>
            </a:r>
            <a:r>
              <a:rPr lang="en-US" sz="1050" b="1" dirty="0" smtClean="0">
                <a:latin typeface="TimesET" pitchFamily="2" charset="0"/>
              </a:rPr>
              <a:t>% </a:t>
            </a:r>
            <a:r>
              <a:rPr lang="ru-RU" sz="1050" b="1" dirty="0">
                <a:latin typeface="TimesET" pitchFamily="2" charset="0"/>
              </a:rPr>
              <a:t>от плана</a:t>
            </a:r>
            <a:r>
              <a:rPr lang="en-US" sz="1050" b="1" dirty="0" smtClean="0">
                <a:latin typeface="TimesET" pitchFamily="2" charset="0"/>
              </a:rPr>
              <a:t>)</a:t>
            </a:r>
            <a:endParaRPr lang="ru-RU" sz="1050" b="1" dirty="0">
              <a:latin typeface="TimesET" pitchFamily="2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5796136" y="4077072"/>
            <a:ext cx="2088232" cy="64807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50" b="1" dirty="0" smtClean="0">
                <a:latin typeface="TimesET" pitchFamily="2" charset="0"/>
              </a:rPr>
              <a:t>на строительство инженерной инфраструктуры </a:t>
            </a:r>
            <a:r>
              <a:rPr lang="ru-RU" sz="1050" b="1" dirty="0">
                <a:latin typeface="TimesET" pitchFamily="2" charset="0"/>
              </a:rPr>
              <a:t>индустриального парка в </a:t>
            </a:r>
            <a:endParaRPr lang="ru-RU" sz="1050" b="1" dirty="0" smtClean="0">
              <a:latin typeface="TimesET" pitchFamily="2" charset="0"/>
            </a:endParaRPr>
          </a:p>
          <a:p>
            <a:r>
              <a:rPr lang="ru-RU" sz="1050" b="1" dirty="0" smtClean="0">
                <a:latin typeface="TimesET" pitchFamily="2" charset="0"/>
              </a:rPr>
              <a:t>г</a:t>
            </a:r>
            <a:r>
              <a:rPr lang="ru-RU" sz="1050" b="1" dirty="0">
                <a:latin typeface="TimesET" pitchFamily="2" charset="0"/>
              </a:rPr>
              <a:t>. Чебоксары </a:t>
            </a:r>
            <a:r>
              <a:rPr lang="ru-RU" sz="1050" b="1" dirty="0" smtClean="0">
                <a:latin typeface="TimesET" pitchFamily="2" charset="0"/>
              </a:rPr>
              <a:t>(</a:t>
            </a:r>
            <a:r>
              <a:rPr lang="ru-RU" sz="1050" b="1" dirty="0">
                <a:latin typeface="TimesET" pitchFamily="2" charset="0"/>
              </a:rPr>
              <a:t>II очередь)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7884368" y="4077072"/>
            <a:ext cx="936104" cy="64807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 b="1" dirty="0" smtClean="0">
                <a:latin typeface="TimesET" pitchFamily="2" charset="0"/>
              </a:rPr>
              <a:t>71,2</a:t>
            </a:r>
            <a:endParaRPr lang="ru-RU" sz="1050" b="1" dirty="0">
              <a:latin typeface="TimesET" pitchFamily="2" charset="0"/>
            </a:endParaRPr>
          </a:p>
          <a:p>
            <a:pPr algn="ctr"/>
            <a:r>
              <a:rPr lang="en-US" sz="1050" b="1" dirty="0" smtClean="0">
                <a:latin typeface="TimesET" pitchFamily="2" charset="0"/>
              </a:rPr>
              <a:t>(</a:t>
            </a:r>
            <a:r>
              <a:rPr lang="ru-RU" sz="1050" b="1" dirty="0" smtClean="0">
                <a:latin typeface="TimesET" pitchFamily="2" charset="0"/>
              </a:rPr>
              <a:t>100,0</a:t>
            </a:r>
            <a:r>
              <a:rPr lang="en-US" sz="1050" b="1" dirty="0" smtClean="0">
                <a:latin typeface="TimesET" pitchFamily="2" charset="0"/>
              </a:rPr>
              <a:t>% </a:t>
            </a:r>
            <a:r>
              <a:rPr lang="ru-RU" sz="1050" b="1" dirty="0">
                <a:latin typeface="TimesET" pitchFamily="2" charset="0"/>
              </a:rPr>
              <a:t>от плана</a:t>
            </a:r>
            <a:r>
              <a:rPr lang="en-US" sz="1050" b="1" dirty="0" smtClean="0">
                <a:latin typeface="TimesET" pitchFamily="2" charset="0"/>
              </a:rPr>
              <a:t>)</a:t>
            </a:r>
            <a:endParaRPr lang="ru-RU" sz="1050" b="1" dirty="0">
              <a:latin typeface="TimesET" pitchFamily="2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2987824" y="5976664"/>
            <a:ext cx="4045804" cy="43204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50" b="1" dirty="0" smtClean="0">
                <a:latin typeface="TimesET" pitchFamily="2" charset="0"/>
              </a:rPr>
              <a:t> на капитальный ремонт гидротехнических сооружений</a:t>
            </a:r>
            <a:endParaRPr lang="ru-RU" sz="1050" b="1" dirty="0">
              <a:latin typeface="TimesET" pitchFamily="2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7163045" y="5976664"/>
            <a:ext cx="1801443" cy="409072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050" b="1" dirty="0">
                <a:latin typeface="TimesET" pitchFamily="2" charset="0"/>
              </a:rPr>
              <a:t>11,0</a:t>
            </a:r>
          </a:p>
          <a:p>
            <a:pPr algn="ctr"/>
            <a:r>
              <a:rPr lang="en-US" sz="1050" b="1" dirty="0" smtClean="0">
                <a:latin typeface="TimesET" pitchFamily="2" charset="0"/>
              </a:rPr>
              <a:t>(</a:t>
            </a:r>
            <a:r>
              <a:rPr lang="ru-RU" sz="1050" b="1" dirty="0" smtClean="0">
                <a:latin typeface="TimesET" pitchFamily="2" charset="0"/>
              </a:rPr>
              <a:t>100,0</a:t>
            </a:r>
            <a:r>
              <a:rPr lang="en-US" sz="1050" b="1" dirty="0" smtClean="0">
                <a:latin typeface="TimesET" pitchFamily="2" charset="0"/>
              </a:rPr>
              <a:t>% </a:t>
            </a:r>
            <a:r>
              <a:rPr lang="ru-RU" sz="1050" b="1" dirty="0">
                <a:latin typeface="TimesET" pitchFamily="2" charset="0"/>
              </a:rPr>
              <a:t>от плана</a:t>
            </a:r>
            <a:r>
              <a:rPr lang="en-US" sz="1050" b="1" dirty="0" smtClean="0">
                <a:latin typeface="TimesET" pitchFamily="2" charset="0"/>
              </a:rPr>
              <a:t>)</a:t>
            </a:r>
            <a:endParaRPr lang="ru-RU" sz="1050" b="1" dirty="0">
              <a:latin typeface="TimesET" pitchFamily="2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2998480" y="5400600"/>
            <a:ext cx="3977912" cy="404664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50" b="1" dirty="0" smtClean="0">
                <a:latin typeface="TimesET" pitchFamily="2" charset="0"/>
              </a:rPr>
              <a:t>на </a:t>
            </a:r>
            <a:r>
              <a:rPr lang="ru-RU" sz="1050" b="1" dirty="0">
                <a:latin typeface="TimesET" pitchFamily="2" charset="0"/>
              </a:rPr>
              <a:t>реализацию дополнительных мероприятий в сфере занятости населения</a:t>
            </a: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7155904" y="5406677"/>
            <a:ext cx="1728192" cy="404664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050" b="1" dirty="0">
                <a:latin typeface="TimesET" pitchFamily="2" charset="0"/>
              </a:rPr>
              <a:t>55,1</a:t>
            </a:r>
          </a:p>
          <a:p>
            <a:pPr algn="ctr"/>
            <a:r>
              <a:rPr lang="en-US" sz="1050" b="1" dirty="0" smtClean="0">
                <a:latin typeface="TimesET" pitchFamily="2" charset="0"/>
              </a:rPr>
              <a:t>(</a:t>
            </a:r>
            <a:r>
              <a:rPr lang="ru-RU" sz="1050" b="1" dirty="0" smtClean="0">
                <a:latin typeface="TimesET" pitchFamily="2" charset="0"/>
              </a:rPr>
              <a:t>100,0</a:t>
            </a:r>
            <a:r>
              <a:rPr lang="en-US" sz="1050" b="1" dirty="0" smtClean="0">
                <a:latin typeface="TimesET" pitchFamily="2" charset="0"/>
              </a:rPr>
              <a:t>% </a:t>
            </a:r>
            <a:r>
              <a:rPr lang="ru-RU" sz="1050" b="1" dirty="0">
                <a:latin typeface="TimesET" pitchFamily="2" charset="0"/>
              </a:rPr>
              <a:t>от плана</a:t>
            </a:r>
            <a:r>
              <a:rPr lang="en-US" sz="1050" b="1" dirty="0" smtClean="0">
                <a:latin typeface="TimesET" pitchFamily="2" charset="0"/>
              </a:rPr>
              <a:t>)</a:t>
            </a:r>
            <a:endParaRPr lang="ru-RU" sz="1050" b="1" dirty="0">
              <a:latin typeface="TimesET" pitchFamily="2" charset="0"/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2987824" y="2276872"/>
            <a:ext cx="2160240" cy="64807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50" b="1" dirty="0">
                <a:latin typeface="TimesET" pitchFamily="2" charset="0"/>
              </a:rPr>
              <a:t>на осуществление ежемесячной денежной </a:t>
            </a:r>
            <a:r>
              <a:rPr lang="ru-RU" sz="1050" b="1" dirty="0" smtClean="0">
                <a:latin typeface="TimesET" pitchFamily="2" charset="0"/>
              </a:rPr>
              <a:t>выплаты в </a:t>
            </a:r>
            <a:r>
              <a:rPr lang="ru-RU" sz="1050" b="1" dirty="0">
                <a:latin typeface="TimesET" pitchFamily="2" charset="0"/>
              </a:rPr>
              <a:t>случае рождения третьего ребенка</a:t>
            </a: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5004048" y="2276872"/>
            <a:ext cx="864096" cy="64807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 b="1" dirty="0" smtClean="0">
                <a:latin typeface="TimesET" pitchFamily="2" charset="0"/>
              </a:rPr>
              <a:t>86,3</a:t>
            </a:r>
            <a:endParaRPr lang="ru-RU" sz="1050" b="1" dirty="0">
              <a:latin typeface="TimesET" pitchFamily="2" charset="0"/>
            </a:endParaRPr>
          </a:p>
          <a:p>
            <a:pPr algn="ctr"/>
            <a:r>
              <a:rPr lang="en-US" sz="1050" b="1" dirty="0" smtClean="0">
                <a:latin typeface="TimesET" pitchFamily="2" charset="0"/>
              </a:rPr>
              <a:t>(24,9% </a:t>
            </a:r>
            <a:r>
              <a:rPr lang="ru-RU" sz="1050" b="1" dirty="0">
                <a:latin typeface="TimesET" pitchFamily="2" charset="0"/>
              </a:rPr>
              <a:t>от плана</a:t>
            </a:r>
            <a:r>
              <a:rPr lang="en-US" sz="1050" b="1" dirty="0" smtClean="0">
                <a:latin typeface="TimesET" pitchFamily="2" charset="0"/>
              </a:rPr>
              <a:t>)</a:t>
            </a:r>
            <a:endParaRPr lang="ru-RU" sz="1050" b="1" dirty="0">
              <a:latin typeface="TimesET" pitchFamily="2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5868144" y="2260160"/>
            <a:ext cx="2160905" cy="66478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50" b="1" smtClean="0">
                <a:latin typeface="TimesET" pitchFamily="2" charset="0"/>
              </a:rPr>
              <a:t>повышение </a:t>
            </a:r>
            <a:r>
              <a:rPr lang="ru-RU" sz="1050" b="1" dirty="0">
                <a:latin typeface="TimesET" pitchFamily="2" charset="0"/>
              </a:rPr>
              <a:t>уровня </a:t>
            </a:r>
            <a:r>
              <a:rPr lang="ru-RU" sz="1050" b="1" dirty="0" smtClean="0">
                <a:latin typeface="TimesET" pitchFamily="2" charset="0"/>
              </a:rPr>
              <a:t>доступности объектов жизнедеятельности инвалидов</a:t>
            </a:r>
            <a:endParaRPr lang="ru-RU" sz="1050" b="1" dirty="0">
              <a:latin typeface="TimesET" pitchFamily="2" charset="0"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7892752" y="2276872"/>
            <a:ext cx="927720" cy="64807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 b="1" dirty="0" smtClean="0">
                <a:latin typeface="TimesET" pitchFamily="2" charset="0"/>
              </a:rPr>
              <a:t>33,0</a:t>
            </a:r>
            <a:endParaRPr lang="ru-RU" sz="1050" b="1" dirty="0">
              <a:latin typeface="TimesET" pitchFamily="2" charset="0"/>
            </a:endParaRPr>
          </a:p>
          <a:p>
            <a:pPr algn="ctr"/>
            <a:r>
              <a:rPr lang="en-US" sz="1050" b="1" dirty="0" smtClean="0">
                <a:latin typeface="TimesET" pitchFamily="2" charset="0"/>
              </a:rPr>
              <a:t>(77,2% </a:t>
            </a:r>
            <a:r>
              <a:rPr lang="ru-RU" sz="1050" b="1" dirty="0">
                <a:latin typeface="TimesET" pitchFamily="2" charset="0"/>
              </a:rPr>
              <a:t>от плана</a:t>
            </a:r>
            <a:r>
              <a:rPr lang="en-US" sz="1050" b="1" dirty="0" smtClean="0">
                <a:latin typeface="TimesET" pitchFamily="2" charset="0"/>
              </a:rPr>
              <a:t>)</a:t>
            </a:r>
            <a:endParaRPr lang="ru-RU" sz="1050" b="1" dirty="0">
              <a:latin typeface="TimesET" pitchFamily="2" charset="0"/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2987824" y="3550704"/>
            <a:ext cx="4045804" cy="40466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50" b="1" dirty="0" smtClean="0">
                <a:latin typeface="TimesET" pitchFamily="2" charset="0"/>
              </a:rPr>
              <a:t>на водоотведение </a:t>
            </a:r>
            <a:r>
              <a:rPr lang="ru-RU" sz="1050" b="1" dirty="0">
                <a:latin typeface="TimesET" pitchFamily="2" charset="0"/>
              </a:rPr>
              <a:t>и газоснабжение </a:t>
            </a:r>
            <a:r>
              <a:rPr lang="ru-RU" sz="1050" b="1" dirty="0" err="1">
                <a:latin typeface="TimesET" pitchFamily="2" charset="0"/>
              </a:rPr>
              <a:t>этноэкологического</a:t>
            </a:r>
            <a:r>
              <a:rPr lang="ru-RU" sz="1050" b="1" dirty="0">
                <a:latin typeface="TimesET" pitchFamily="2" charset="0"/>
              </a:rPr>
              <a:t> комплекса "</a:t>
            </a:r>
            <a:r>
              <a:rPr lang="ru-RU" sz="1050" b="1" dirty="0" err="1">
                <a:latin typeface="TimesET" pitchFamily="2" charset="0"/>
              </a:rPr>
              <a:t>Амазония</a:t>
            </a:r>
            <a:r>
              <a:rPr lang="ru-RU" sz="1050" b="1" dirty="0">
                <a:latin typeface="TimesET" pitchFamily="2" charset="0"/>
              </a:rPr>
              <a:t>" г. Чебоксары </a:t>
            </a: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7242973" y="3537709"/>
            <a:ext cx="1577497" cy="404664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 b="1" dirty="0" smtClean="0">
                <a:latin typeface="TimesET" pitchFamily="2" charset="0"/>
              </a:rPr>
              <a:t>34,6</a:t>
            </a:r>
            <a:endParaRPr lang="ru-RU" sz="1050" b="1" dirty="0">
              <a:latin typeface="TimesET" pitchFamily="2" charset="0"/>
            </a:endParaRPr>
          </a:p>
          <a:p>
            <a:pPr algn="ctr"/>
            <a:r>
              <a:rPr lang="en-US" sz="1050" b="1" dirty="0" smtClean="0">
                <a:latin typeface="TimesET" pitchFamily="2" charset="0"/>
              </a:rPr>
              <a:t>(13,9% </a:t>
            </a:r>
            <a:r>
              <a:rPr lang="ru-RU" sz="1050" b="1" dirty="0">
                <a:latin typeface="TimesET" pitchFamily="2" charset="0"/>
              </a:rPr>
              <a:t>от плана</a:t>
            </a:r>
            <a:r>
              <a:rPr lang="en-US" sz="1050" b="1" dirty="0" smtClean="0">
                <a:latin typeface="TimesET" pitchFamily="2" charset="0"/>
              </a:rPr>
              <a:t>)</a:t>
            </a:r>
            <a:endParaRPr lang="ru-RU" sz="1050" b="1" dirty="0">
              <a:latin typeface="TimesET" pitchFamily="2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2987824" y="4077072"/>
            <a:ext cx="2016224" cy="64807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50" b="1" dirty="0" smtClean="0">
                <a:latin typeface="TimesET" pitchFamily="2" charset="0"/>
              </a:rPr>
              <a:t>на </a:t>
            </a:r>
            <a:r>
              <a:rPr lang="ru-RU" sz="1050" b="1" dirty="0">
                <a:latin typeface="TimesET" pitchFamily="2" charset="0"/>
              </a:rPr>
              <a:t>государственную поддержку малого и среднего </a:t>
            </a:r>
            <a:r>
              <a:rPr lang="ru-RU" sz="1050" b="1" dirty="0" smtClean="0">
                <a:latin typeface="TimesET" pitchFamily="2" charset="0"/>
              </a:rPr>
              <a:t>предпринимательства</a:t>
            </a:r>
            <a:endParaRPr lang="ru-RU" sz="1050" b="1" dirty="0">
              <a:latin typeface="TimesET" pitchFamily="2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4916242" y="4077072"/>
            <a:ext cx="864096" cy="64807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 b="1" dirty="0" smtClean="0">
                <a:latin typeface="TimesET" pitchFamily="2" charset="0"/>
              </a:rPr>
              <a:t>38,1</a:t>
            </a:r>
            <a:endParaRPr lang="ru-RU" sz="1050" b="1" dirty="0">
              <a:latin typeface="TimesET" pitchFamily="2" charset="0"/>
            </a:endParaRPr>
          </a:p>
          <a:p>
            <a:pPr algn="ctr"/>
            <a:r>
              <a:rPr lang="en-US" sz="1050" b="1" dirty="0" smtClean="0">
                <a:latin typeface="TimesET" pitchFamily="2" charset="0"/>
              </a:rPr>
              <a:t>(26,3% </a:t>
            </a:r>
            <a:r>
              <a:rPr lang="ru-RU" sz="1050" b="1" dirty="0">
                <a:latin typeface="TimesET" pitchFamily="2" charset="0"/>
              </a:rPr>
              <a:t>от плана</a:t>
            </a:r>
            <a:r>
              <a:rPr lang="en-US" sz="1050" b="1" dirty="0" smtClean="0">
                <a:latin typeface="TimesET" pitchFamily="2" charset="0"/>
              </a:rPr>
              <a:t>)</a:t>
            </a:r>
            <a:endParaRPr lang="ru-RU" sz="1050" b="1" dirty="0">
              <a:latin typeface="TimesET" pitchFamily="2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2987824" y="1052736"/>
            <a:ext cx="2160240" cy="64807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50" b="1" dirty="0">
                <a:latin typeface="TimesET" pitchFamily="2" charset="0"/>
              </a:rPr>
              <a:t>на возмещение </a:t>
            </a:r>
            <a:r>
              <a:rPr lang="ru-RU" sz="1050" b="1" dirty="0" smtClean="0">
                <a:latin typeface="TimesET" pitchFamily="2" charset="0"/>
              </a:rPr>
              <a:t>процентов по кредитам ЛПХ и КФХ</a:t>
            </a:r>
            <a:endParaRPr lang="ru-RU" sz="1050" b="1" dirty="0">
              <a:latin typeface="TimesET" pitchFamily="2" charset="0"/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5004048" y="1052736"/>
            <a:ext cx="864096" cy="648072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 b="1" dirty="0" smtClean="0">
                <a:latin typeface="TimesET" pitchFamily="2" charset="0"/>
              </a:rPr>
              <a:t>292,5 (33,9% </a:t>
            </a:r>
            <a:r>
              <a:rPr lang="ru-RU" sz="1050" b="1" dirty="0" smtClean="0">
                <a:latin typeface="TimesET" pitchFamily="2" charset="0"/>
              </a:rPr>
              <a:t>от плана</a:t>
            </a:r>
            <a:r>
              <a:rPr lang="en-US" sz="1050" b="1" dirty="0" smtClean="0">
                <a:latin typeface="TimesET" pitchFamily="2" charset="0"/>
              </a:rPr>
              <a:t>)</a:t>
            </a:r>
            <a:endParaRPr lang="ru-RU" sz="1050" b="1" dirty="0">
              <a:latin typeface="TimesET" pitchFamily="2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6020544" y="1052736"/>
            <a:ext cx="1872208" cy="64807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50" b="1" dirty="0" smtClean="0">
                <a:latin typeface="TimesET" pitchFamily="2" charset="0"/>
              </a:rPr>
              <a:t>на развитие мелиорации земель с\х назначения, строительство дорог</a:t>
            </a:r>
            <a:endParaRPr lang="ru-RU" sz="1050" b="1" dirty="0">
              <a:latin typeface="TimesET" pitchFamily="2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7892752" y="1052736"/>
            <a:ext cx="927720" cy="648072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 b="1" dirty="0" smtClean="0">
                <a:latin typeface="TimesET" pitchFamily="2" charset="0"/>
              </a:rPr>
              <a:t>71,1</a:t>
            </a:r>
            <a:r>
              <a:rPr lang="ru-RU" sz="1050" b="1" dirty="0" smtClean="0">
                <a:latin typeface="TimesET" pitchFamily="2" charset="0"/>
              </a:rPr>
              <a:t> </a:t>
            </a:r>
            <a:r>
              <a:rPr lang="en-US" sz="1050" b="1" dirty="0" smtClean="0">
                <a:latin typeface="TimesET" pitchFamily="2" charset="0"/>
              </a:rPr>
              <a:t>(44</a:t>
            </a:r>
            <a:r>
              <a:rPr lang="ru-RU" sz="1050" b="1" dirty="0" smtClean="0">
                <a:latin typeface="TimesET" pitchFamily="2" charset="0"/>
              </a:rPr>
              <a:t>,</a:t>
            </a:r>
            <a:r>
              <a:rPr lang="en-US" sz="1050" b="1" dirty="0" smtClean="0">
                <a:latin typeface="TimesET" pitchFamily="2" charset="0"/>
              </a:rPr>
              <a:t>7% </a:t>
            </a:r>
            <a:r>
              <a:rPr lang="ru-RU" sz="1050" b="1" dirty="0">
                <a:latin typeface="TimesET" pitchFamily="2" charset="0"/>
              </a:rPr>
              <a:t>от плана</a:t>
            </a:r>
            <a:r>
              <a:rPr lang="en-US" sz="1050" b="1" dirty="0" smtClean="0">
                <a:latin typeface="TimesET" pitchFamily="2" charset="0"/>
              </a:rPr>
              <a:t>)</a:t>
            </a:r>
            <a:endParaRPr lang="ru-RU" sz="1050" b="1" dirty="0">
              <a:latin typeface="TimesET" pitchFamily="2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2987824" y="1700808"/>
            <a:ext cx="2448272" cy="57606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50" b="1" dirty="0">
                <a:latin typeface="TimesET" pitchFamily="2" charset="0"/>
              </a:rPr>
              <a:t>на возмещение </a:t>
            </a:r>
            <a:r>
              <a:rPr lang="ru-RU" sz="1050" b="1" dirty="0" smtClean="0">
                <a:latin typeface="TimesET" pitchFamily="2" charset="0"/>
              </a:rPr>
              <a:t>процентов </a:t>
            </a:r>
            <a:r>
              <a:rPr lang="ru-RU" sz="1050" b="1" dirty="0">
                <a:latin typeface="TimesET" pitchFamily="2" charset="0"/>
              </a:rPr>
              <a:t>по </a:t>
            </a:r>
            <a:r>
              <a:rPr lang="ru-RU" sz="1050" b="1" dirty="0" smtClean="0">
                <a:latin typeface="TimesET" pitchFamily="2" charset="0"/>
              </a:rPr>
              <a:t>кредитам на </a:t>
            </a:r>
            <a:r>
              <a:rPr lang="ru-RU" sz="1050" b="1" dirty="0">
                <a:latin typeface="TimesET" pitchFamily="2" charset="0"/>
              </a:rPr>
              <a:t>переработку </a:t>
            </a:r>
            <a:r>
              <a:rPr lang="ru-RU" sz="1050" b="1" dirty="0" smtClean="0">
                <a:latin typeface="TimesET" pitchFamily="2" charset="0"/>
              </a:rPr>
              <a:t>продукции</a:t>
            </a:r>
            <a:endParaRPr lang="ru-RU" sz="1050" b="1" dirty="0">
              <a:latin typeface="TimesET" pitchFamily="2" charset="0"/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5279278" y="1620250"/>
            <a:ext cx="864096" cy="648072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 b="1" dirty="0" smtClean="0">
                <a:latin typeface="TimesET" pitchFamily="2" charset="0"/>
              </a:rPr>
              <a:t>2</a:t>
            </a:r>
            <a:r>
              <a:rPr lang="ru-RU" sz="1050" b="1" dirty="0" smtClean="0">
                <a:latin typeface="TimesET" pitchFamily="2" charset="0"/>
              </a:rPr>
              <a:t>8,</a:t>
            </a:r>
            <a:r>
              <a:rPr lang="en-US" sz="1050" b="1" dirty="0" smtClean="0">
                <a:latin typeface="TimesET" pitchFamily="2" charset="0"/>
              </a:rPr>
              <a:t>5</a:t>
            </a:r>
            <a:r>
              <a:rPr lang="ru-RU" sz="1050" b="1" dirty="0" smtClean="0">
                <a:latin typeface="TimesET" pitchFamily="2" charset="0"/>
              </a:rPr>
              <a:t> </a:t>
            </a:r>
            <a:r>
              <a:rPr lang="en-US" sz="1050" b="1" dirty="0" smtClean="0">
                <a:latin typeface="TimesET" pitchFamily="2" charset="0"/>
              </a:rPr>
              <a:t>(73,7% </a:t>
            </a:r>
            <a:r>
              <a:rPr lang="ru-RU" sz="1050" b="1" dirty="0">
                <a:latin typeface="TimesET" pitchFamily="2" charset="0"/>
              </a:rPr>
              <a:t>от плана</a:t>
            </a:r>
            <a:r>
              <a:rPr lang="en-US" sz="1050" b="1" dirty="0" smtClean="0">
                <a:latin typeface="TimesET" pitchFamily="2" charset="0"/>
              </a:rPr>
              <a:t>)</a:t>
            </a:r>
            <a:endParaRPr lang="ru-RU" sz="1050" b="1" dirty="0">
              <a:latin typeface="TimesET" pitchFamily="2" charset="0"/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6156176" y="1628800"/>
            <a:ext cx="1863824" cy="64807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50" b="1" dirty="0">
                <a:latin typeface="TimesET" pitchFamily="2" charset="0"/>
              </a:rPr>
              <a:t>на возмещение </a:t>
            </a:r>
            <a:r>
              <a:rPr lang="ru-RU" sz="1050" b="1" dirty="0" smtClean="0">
                <a:latin typeface="TimesET" pitchFamily="2" charset="0"/>
              </a:rPr>
              <a:t>процентов </a:t>
            </a:r>
            <a:r>
              <a:rPr lang="ru-RU" sz="1050" b="1" dirty="0">
                <a:latin typeface="TimesET" pitchFamily="2" charset="0"/>
              </a:rPr>
              <a:t>по </a:t>
            </a:r>
            <a:r>
              <a:rPr lang="ru-RU" sz="1050" b="1" dirty="0" smtClean="0">
                <a:latin typeface="TimesET" pitchFamily="2" charset="0"/>
              </a:rPr>
              <a:t>кредитам для </a:t>
            </a:r>
            <a:r>
              <a:rPr lang="ru-RU" sz="1050" b="1" dirty="0">
                <a:latin typeface="TimesET" pitchFamily="2" charset="0"/>
              </a:rPr>
              <a:t>объектов </a:t>
            </a:r>
            <a:r>
              <a:rPr lang="ru-RU" sz="1050" b="1" dirty="0" smtClean="0">
                <a:latin typeface="TimesET" pitchFamily="2" charset="0"/>
              </a:rPr>
              <a:t>молочного </a:t>
            </a:r>
            <a:r>
              <a:rPr lang="ru-RU" sz="1050" b="1" dirty="0">
                <a:latin typeface="TimesET" pitchFamily="2" charset="0"/>
              </a:rPr>
              <a:t>скотоводства</a:t>
            </a: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8028384" y="1630469"/>
            <a:ext cx="936104" cy="648072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 b="1" dirty="0" smtClean="0">
                <a:latin typeface="TimesET" pitchFamily="2" charset="0"/>
              </a:rPr>
              <a:t>8,0</a:t>
            </a:r>
            <a:endParaRPr lang="ru-RU" sz="1050" b="1" dirty="0" smtClean="0">
              <a:latin typeface="TimesET" pitchFamily="2" charset="0"/>
            </a:endParaRPr>
          </a:p>
          <a:p>
            <a:pPr algn="ctr"/>
            <a:r>
              <a:rPr lang="en-US" sz="1050" b="1" dirty="0" smtClean="0">
                <a:latin typeface="TimesET" pitchFamily="2" charset="0"/>
              </a:rPr>
              <a:t>(23,6% </a:t>
            </a:r>
            <a:r>
              <a:rPr lang="ru-RU" sz="1050" b="1" dirty="0">
                <a:latin typeface="TimesET" pitchFamily="2" charset="0"/>
              </a:rPr>
              <a:t>от плана</a:t>
            </a:r>
            <a:r>
              <a:rPr lang="en-US" sz="1050" b="1" dirty="0" smtClean="0">
                <a:latin typeface="TimesET" pitchFamily="2" charset="0"/>
              </a:rPr>
              <a:t>)</a:t>
            </a:r>
            <a:endParaRPr lang="ru-RU" sz="1050" b="1" dirty="0">
              <a:latin typeface="TimesET" pitchFamily="2" charset="0"/>
            </a:endParaRPr>
          </a:p>
        </p:txBody>
      </p:sp>
      <p:sp>
        <p:nvSpPr>
          <p:cNvPr id="41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496436" y="6492875"/>
            <a:ext cx="658220" cy="365125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b="1" smtClean="0">
                <a:solidFill>
                  <a:schemeClr val="tx1"/>
                </a:solidFill>
              </a:rPr>
              <a:pPr>
                <a:defRPr/>
              </a:pPr>
              <a:t>10</a:t>
            </a:fld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5931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:\Отдел бюджетной политики\_____2014 год\Отчет о деятельности Министерства\для отчета картинки\imag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797152"/>
            <a:ext cx="2438400" cy="16287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4" name="Овал 93"/>
          <p:cNvSpPr/>
          <p:nvPr/>
        </p:nvSpPr>
        <p:spPr>
          <a:xfrm>
            <a:off x="710908" y="1942730"/>
            <a:ext cx="4653180" cy="946362"/>
          </a:xfrm>
          <a:prstGeom prst="ellipse">
            <a:avLst/>
          </a:prstGeom>
          <a:solidFill>
            <a:srgbClr val="FFFF99"/>
          </a:solidFill>
          <a:ln w="3175">
            <a:solidFill>
              <a:schemeClr val="accent6">
                <a:lumMod val="7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b"/>
          <a:lstStyle/>
          <a:p>
            <a:pPr algn="ctr" fontAlgn="t">
              <a:defRPr/>
            </a:pPr>
            <a:r>
              <a:rPr lang="ru-RU" sz="2000" b="1" dirty="0" smtClean="0">
                <a:solidFill>
                  <a:schemeClr val="tx1"/>
                </a:solidFill>
                <a:latin typeface="TimesET" pitchFamily="2" charset="0"/>
                <a:cs typeface="Arial Cyr" panose="020B0604020202020204" pitchFamily="34" charset="0"/>
              </a:rPr>
              <a:t>26509,2 млн. рублей </a:t>
            </a:r>
            <a:r>
              <a:rPr lang="ru-RU" sz="2000" b="1" u="sng" dirty="0" smtClean="0">
                <a:solidFill>
                  <a:schemeClr val="tx1"/>
                </a:solidFill>
                <a:latin typeface="TimesET" pitchFamily="2" charset="0"/>
                <a:cs typeface="Arial Cyr" panose="020B0604020202020204" pitchFamily="34" charset="0"/>
              </a:rPr>
              <a:t>65,9% к плану на 2014 года</a:t>
            </a:r>
            <a:endParaRPr lang="ru-RU" sz="2000" b="1" u="sng" dirty="0">
              <a:solidFill>
                <a:schemeClr val="tx1"/>
              </a:solidFill>
              <a:latin typeface="TimesET" pitchFamily="2" charset="0"/>
              <a:cs typeface="Arial Cyr" panose="020B0604020202020204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650" y="0"/>
            <a:ext cx="7704138" cy="981075"/>
          </a:xfrm>
        </p:spPr>
        <p:txBody>
          <a:bodyPr/>
          <a:lstStyle/>
          <a:p>
            <a:pPr>
              <a:defRPr/>
            </a:pPr>
            <a:r>
              <a:rPr lang="ru-RU" sz="2000" b="1" dirty="0" smtClean="0">
                <a:latin typeface="TimesET" pitchFamily="2" charset="0"/>
              </a:rPr>
              <a:t>Исполнение республиканского бюджета Чувашской Республики по расходам за 9 месяцев 2015 года</a:t>
            </a:r>
            <a:endParaRPr lang="ru-RU" sz="2000" b="1" dirty="0">
              <a:latin typeface="TimesET" pitchFamily="2" charset="0"/>
            </a:endParaRPr>
          </a:p>
        </p:txBody>
      </p:sp>
      <p:sp>
        <p:nvSpPr>
          <p:cNvPr id="139" name="Овал 138"/>
          <p:cNvSpPr/>
          <p:nvPr/>
        </p:nvSpPr>
        <p:spPr>
          <a:xfrm>
            <a:off x="-19710" y="1196752"/>
            <a:ext cx="2736304" cy="880998"/>
          </a:xfrm>
          <a:prstGeom prst="ellipse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anchor="ctr"/>
          <a:lstStyle/>
          <a:p>
            <a:pPr algn="ctr" fontAlgn="t">
              <a:defRPr/>
            </a:pPr>
            <a:r>
              <a:rPr lang="ru-RU" sz="2400" b="1" dirty="0" smtClean="0">
                <a:solidFill>
                  <a:schemeClr val="tx1"/>
                </a:solidFill>
                <a:latin typeface="TimesET" pitchFamily="2" charset="0"/>
                <a:cs typeface="Arial Cyr" panose="020B0604020202020204" pitchFamily="34" charset="0"/>
              </a:rPr>
              <a:t>9 месяцев 2014 года</a:t>
            </a:r>
            <a:endParaRPr lang="ru-RU" sz="2400" b="1" dirty="0">
              <a:solidFill>
                <a:schemeClr val="tx1"/>
              </a:solidFill>
              <a:latin typeface="TimesET" pitchFamily="2" charset="0"/>
              <a:cs typeface="Arial Cyr" panose="020B0604020202020204" pitchFamily="34" charset="0"/>
            </a:endParaRPr>
          </a:p>
        </p:txBody>
      </p:sp>
      <p:sp>
        <p:nvSpPr>
          <p:cNvPr id="100" name="Овал 99"/>
          <p:cNvSpPr/>
          <p:nvPr/>
        </p:nvSpPr>
        <p:spPr>
          <a:xfrm>
            <a:off x="2123728" y="4941168"/>
            <a:ext cx="5832822" cy="1224136"/>
          </a:xfrm>
          <a:prstGeom prst="ellipse">
            <a:avLst/>
          </a:prstGeom>
          <a:solidFill>
            <a:srgbClr val="FFFF99"/>
          </a:solidFill>
          <a:ln w="3175">
            <a:solidFill>
              <a:schemeClr val="accent6">
                <a:lumMod val="7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t"/>
            <a:r>
              <a:rPr lang="ru-RU" sz="2000" b="1" dirty="0" smtClean="0">
                <a:solidFill>
                  <a:schemeClr val="tx1"/>
                </a:solidFill>
                <a:latin typeface="TimesET" pitchFamily="2" charset="0"/>
                <a:cs typeface="Arial Cyr" panose="020B0604020202020204" pitchFamily="34" charset="0"/>
              </a:rPr>
              <a:t>27864,5 </a:t>
            </a:r>
            <a:r>
              <a:rPr lang="ru-RU" sz="2000" b="1" dirty="0">
                <a:solidFill>
                  <a:schemeClr val="tx1"/>
                </a:solidFill>
                <a:latin typeface="TimesET" pitchFamily="2" charset="0"/>
                <a:cs typeface="Arial Cyr" panose="020B0604020202020204" pitchFamily="34" charset="0"/>
              </a:rPr>
              <a:t>млн. рублей</a:t>
            </a:r>
          </a:p>
          <a:p>
            <a:pPr algn="ctr" fontAlgn="t"/>
            <a:r>
              <a:rPr lang="ru-RU" sz="2000" b="1" u="sng" dirty="0" smtClean="0">
                <a:solidFill>
                  <a:schemeClr val="tx1"/>
                </a:solidFill>
                <a:latin typeface="TimesET" pitchFamily="2" charset="0"/>
                <a:cs typeface="Arial Cyr" panose="020B0604020202020204" pitchFamily="34" charset="0"/>
              </a:rPr>
              <a:t>68,5% </a:t>
            </a:r>
            <a:r>
              <a:rPr lang="ru-RU" sz="2000" b="1" u="sng" dirty="0">
                <a:solidFill>
                  <a:schemeClr val="tx1"/>
                </a:solidFill>
                <a:latin typeface="TimesET" pitchFamily="2" charset="0"/>
                <a:cs typeface="Arial Cyr" panose="020B0604020202020204" pitchFamily="34" charset="0"/>
              </a:rPr>
              <a:t>к </a:t>
            </a:r>
            <a:r>
              <a:rPr lang="ru-RU" sz="2000" b="1" u="sng" dirty="0" smtClean="0">
                <a:solidFill>
                  <a:schemeClr val="tx1"/>
                </a:solidFill>
                <a:latin typeface="TimesET" pitchFamily="2" charset="0"/>
                <a:cs typeface="Arial Cyr" panose="020B0604020202020204" pitchFamily="34" charset="0"/>
              </a:rPr>
              <a:t>плану на 2015 год </a:t>
            </a:r>
          </a:p>
          <a:p>
            <a:pPr algn="ctr" fontAlgn="t"/>
            <a:r>
              <a:rPr lang="ru-RU" sz="1400" b="1" u="sng" dirty="0" smtClean="0">
                <a:solidFill>
                  <a:schemeClr val="tx1"/>
                </a:solidFill>
                <a:latin typeface="TimesET" pitchFamily="2" charset="0"/>
                <a:cs typeface="Arial Cyr" panose="020B0604020202020204" pitchFamily="34" charset="0"/>
              </a:rPr>
              <a:t>(с </a:t>
            </a:r>
            <a:r>
              <a:rPr lang="ru-RU" sz="1400" b="1" u="sng" dirty="0">
                <a:solidFill>
                  <a:schemeClr val="tx1"/>
                </a:solidFill>
                <a:latin typeface="TimesET" pitchFamily="2" charset="0"/>
                <a:cs typeface="Arial Cyr" panose="020B0604020202020204" pitchFamily="34" charset="0"/>
              </a:rPr>
              <a:t>учетом Закона </a:t>
            </a:r>
            <a:r>
              <a:rPr lang="ru-RU" sz="1400" b="1" u="sng" dirty="0" smtClean="0">
                <a:solidFill>
                  <a:schemeClr val="tx1"/>
                </a:solidFill>
                <a:latin typeface="TimesET" pitchFamily="2" charset="0"/>
                <a:cs typeface="Arial Cyr" panose="020B0604020202020204" pitchFamily="34" charset="0"/>
              </a:rPr>
              <a:t>Чувашской Республики </a:t>
            </a:r>
            <a:r>
              <a:rPr lang="ru-RU" sz="1400" b="1" u="sng" dirty="0">
                <a:solidFill>
                  <a:schemeClr val="tx1"/>
                </a:solidFill>
                <a:latin typeface="TimesET" pitchFamily="2" charset="0"/>
                <a:cs typeface="Arial Cyr" panose="020B0604020202020204" pitchFamily="34" charset="0"/>
              </a:rPr>
              <a:t>от 30.09.2015 </a:t>
            </a:r>
            <a:r>
              <a:rPr lang="ru-RU" sz="1400" b="1" u="sng" dirty="0" smtClean="0">
                <a:solidFill>
                  <a:schemeClr val="tx1"/>
                </a:solidFill>
                <a:latin typeface="TimesET" pitchFamily="2" charset="0"/>
                <a:cs typeface="Arial Cyr" panose="020B0604020202020204" pitchFamily="34" charset="0"/>
              </a:rPr>
              <a:t>№ 40)</a:t>
            </a:r>
            <a:endParaRPr lang="ru-RU" sz="1400" b="1" u="sng" dirty="0">
              <a:solidFill>
                <a:schemeClr val="tx1"/>
              </a:solidFill>
              <a:latin typeface="TimesET" pitchFamily="2" charset="0"/>
              <a:cs typeface="Arial Cyr" panose="020B0604020202020204" pitchFamily="34" charset="0"/>
            </a:endParaRPr>
          </a:p>
        </p:txBody>
      </p:sp>
      <p:sp>
        <p:nvSpPr>
          <p:cNvPr id="101" name="Дуга 100"/>
          <p:cNvSpPr/>
          <p:nvPr/>
        </p:nvSpPr>
        <p:spPr>
          <a:xfrm rot="18881501">
            <a:off x="3125081" y="2725484"/>
            <a:ext cx="1054349" cy="2540346"/>
          </a:xfrm>
          <a:prstGeom prst="arc">
            <a:avLst>
              <a:gd name="adj1" fmla="val 17210616"/>
              <a:gd name="adj2" fmla="val 4634529"/>
            </a:avLst>
          </a:prstGeom>
          <a:ln w="234950" cap="rnd">
            <a:solidFill>
              <a:srgbClr val="FF0000"/>
            </a:solidFill>
            <a:headEnd type="none" w="med" len="med"/>
            <a:tailEnd type="triangl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0" tIns="0" rIns="0" bIns="0"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03" name="Овал 102"/>
          <p:cNvSpPr/>
          <p:nvPr/>
        </p:nvSpPr>
        <p:spPr>
          <a:xfrm>
            <a:off x="1475656" y="4325117"/>
            <a:ext cx="2736304" cy="880998"/>
          </a:xfrm>
          <a:prstGeom prst="ellipse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anchor="ctr"/>
          <a:lstStyle/>
          <a:p>
            <a:pPr algn="ctr" fontAlgn="t">
              <a:defRPr/>
            </a:pPr>
            <a:r>
              <a:rPr lang="ru-RU" sz="2400" b="1" dirty="0" smtClean="0">
                <a:solidFill>
                  <a:schemeClr val="tx1"/>
                </a:solidFill>
                <a:latin typeface="TimesET" pitchFamily="2" charset="0"/>
                <a:cs typeface="Arial Cyr" panose="020B0604020202020204" pitchFamily="34" charset="0"/>
              </a:rPr>
              <a:t>9 </a:t>
            </a:r>
            <a:r>
              <a:rPr lang="ru-RU" sz="2400" b="1" dirty="0">
                <a:solidFill>
                  <a:schemeClr val="tx1"/>
                </a:solidFill>
                <a:latin typeface="TimesET" pitchFamily="2" charset="0"/>
                <a:cs typeface="Arial Cyr" panose="020B0604020202020204" pitchFamily="34" charset="0"/>
              </a:rPr>
              <a:t>месяцев </a:t>
            </a:r>
            <a:r>
              <a:rPr lang="ru-RU" sz="2400" b="1" dirty="0" smtClean="0">
                <a:solidFill>
                  <a:schemeClr val="tx1"/>
                </a:solidFill>
                <a:latin typeface="TimesET" pitchFamily="2" charset="0"/>
                <a:cs typeface="Arial Cyr" panose="020B0604020202020204" pitchFamily="34" charset="0"/>
              </a:rPr>
              <a:t>2015 года</a:t>
            </a:r>
            <a:endParaRPr lang="ru-RU" sz="2400" b="1" dirty="0">
              <a:solidFill>
                <a:schemeClr val="tx1"/>
              </a:solidFill>
              <a:latin typeface="TimesET" pitchFamily="2" charset="0"/>
              <a:cs typeface="Arial Cyr" panose="020B0604020202020204" pitchFamily="34" charset="0"/>
            </a:endParaRPr>
          </a:p>
        </p:txBody>
      </p:sp>
      <p:sp>
        <p:nvSpPr>
          <p:cNvPr id="1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485780" y="6453336"/>
            <a:ext cx="658220" cy="365125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b="1" smtClean="0">
                <a:solidFill>
                  <a:schemeClr val="tx1"/>
                </a:solidFill>
              </a:rPr>
              <a:pPr>
                <a:defRPr/>
              </a:pPr>
              <a:t>11</a:t>
            </a:fld>
            <a:endParaRPr lang="ru-RU" b="1" dirty="0">
              <a:solidFill>
                <a:schemeClr val="tx1"/>
              </a:solidFill>
            </a:endParaRPr>
          </a:p>
        </p:txBody>
      </p:sp>
      <p:graphicFrame>
        <p:nvGraphicFramePr>
          <p:cNvPr id="11" name="Диаграмма 2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94960697"/>
              </p:ext>
            </p:extLst>
          </p:nvPr>
        </p:nvGraphicFramePr>
        <p:xfrm>
          <a:off x="4892522" y="1637252"/>
          <a:ext cx="4320480" cy="33039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TextBox 114"/>
          <p:cNvSpPr txBox="1">
            <a:spLocks noChangeArrowheads="1"/>
          </p:cNvSpPr>
          <p:nvPr/>
        </p:nvSpPr>
        <p:spPr bwMode="auto">
          <a:xfrm>
            <a:off x="7956550" y="888777"/>
            <a:ext cx="11985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>
                <a:solidFill>
                  <a:prstClr val="black"/>
                </a:solidFill>
                <a:latin typeface="TimesET" pitchFamily="2" charset="0"/>
              </a:rPr>
              <a:t>млн. рублей</a:t>
            </a:r>
          </a:p>
        </p:txBody>
      </p:sp>
    </p:spTree>
    <p:extLst>
      <p:ext uri="{BB962C8B-B14F-4D97-AF65-F5344CB8AC3E}">
        <p14:creationId xmlns:p14="http://schemas.microsoft.com/office/powerpoint/2010/main" val="4126683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5"/>
          <p:cNvSpPr>
            <a:spLocks noGrp="1"/>
          </p:cNvSpPr>
          <p:nvPr>
            <p:ph type="title"/>
          </p:nvPr>
        </p:nvSpPr>
        <p:spPr>
          <a:xfrm>
            <a:off x="755650" y="0"/>
            <a:ext cx="8388350" cy="981075"/>
          </a:xfrm>
        </p:spPr>
        <p:txBody>
          <a:bodyPr/>
          <a:lstStyle/>
          <a:p>
            <a:r>
              <a:rPr lang="ru-RU" sz="1800" b="1" dirty="0" smtClean="0"/>
              <a:t>Освоение поступивших средств из федерального бюджета </a:t>
            </a:r>
            <a:br>
              <a:rPr lang="ru-RU" sz="1800" b="1" dirty="0" smtClean="0"/>
            </a:br>
            <a:r>
              <a:rPr lang="ru-RU" sz="1800" b="1" dirty="0" smtClean="0"/>
              <a:t>по </a:t>
            </a:r>
            <a:r>
              <a:rPr lang="ru-RU" sz="1800" b="1" dirty="0"/>
              <a:t>состоянию на </a:t>
            </a:r>
            <a:r>
              <a:rPr lang="ru-RU" sz="1800" b="1" dirty="0" smtClean="0"/>
              <a:t>26 октября </a:t>
            </a:r>
            <a:r>
              <a:rPr lang="ru-RU" sz="1800" b="1" dirty="0"/>
              <a:t>2015 </a:t>
            </a:r>
            <a:r>
              <a:rPr lang="ru-RU" sz="1800" b="1" dirty="0" smtClean="0"/>
              <a:t>года, %</a:t>
            </a:r>
            <a:endParaRPr lang="ru-RU" altLang="ru-RU" sz="1800" dirty="0" smtClean="0">
              <a:solidFill>
                <a:schemeClr val="bg1"/>
              </a:solidFill>
              <a:latin typeface="TimesET" pitchFamily="2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476531" y="6492875"/>
            <a:ext cx="658220" cy="365125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b="1" smtClean="0">
                <a:solidFill>
                  <a:schemeClr val="tx1"/>
                </a:solidFill>
              </a:rPr>
              <a:pPr>
                <a:defRPr/>
              </a:pPr>
              <a:t>12</a:t>
            </a:fld>
            <a:endParaRPr lang="ru-RU" b="1" dirty="0">
              <a:solidFill>
                <a:schemeClr val="tx1"/>
              </a:solidFill>
            </a:endParaRPr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02441606"/>
              </p:ext>
            </p:extLst>
          </p:nvPr>
        </p:nvGraphicFramePr>
        <p:xfrm>
          <a:off x="107504" y="1052736"/>
          <a:ext cx="8928992" cy="55446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705637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5"/>
          <p:cNvSpPr>
            <a:spLocks noGrp="1"/>
          </p:cNvSpPr>
          <p:nvPr>
            <p:ph type="title"/>
          </p:nvPr>
        </p:nvSpPr>
        <p:spPr>
          <a:xfrm>
            <a:off x="755650" y="0"/>
            <a:ext cx="8388350" cy="981075"/>
          </a:xfrm>
        </p:spPr>
        <p:txBody>
          <a:bodyPr/>
          <a:lstStyle/>
          <a:p>
            <a:r>
              <a:rPr lang="ru-RU" sz="1800" b="1" dirty="0"/>
              <a:t>Освоение поступивших средств из федерального бюджета </a:t>
            </a:r>
            <a:br>
              <a:rPr lang="ru-RU" sz="1800" b="1" dirty="0"/>
            </a:br>
            <a:r>
              <a:rPr lang="ru-RU" sz="1800" b="1" dirty="0"/>
              <a:t>по состоянию на </a:t>
            </a:r>
            <a:r>
              <a:rPr lang="ru-RU" sz="1800" b="1" dirty="0" smtClean="0"/>
              <a:t>26 </a:t>
            </a:r>
            <a:r>
              <a:rPr lang="ru-RU" sz="1800" b="1" dirty="0"/>
              <a:t>октября 2015 года, </a:t>
            </a:r>
            <a:r>
              <a:rPr lang="ru-RU" sz="1800" b="1" dirty="0" smtClean="0"/>
              <a:t>млн. руб.</a:t>
            </a:r>
            <a:endParaRPr lang="ru-RU" altLang="ru-RU" sz="1800" dirty="0" smtClean="0">
              <a:solidFill>
                <a:schemeClr val="bg1"/>
              </a:solidFill>
              <a:latin typeface="TimesET" pitchFamily="2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476531" y="6492875"/>
            <a:ext cx="658220" cy="365125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b="1" smtClean="0">
                <a:solidFill>
                  <a:schemeClr val="tx1"/>
                </a:solidFill>
              </a:rPr>
              <a:pPr>
                <a:defRPr/>
              </a:pPr>
              <a:t>13</a:t>
            </a:fld>
            <a:endParaRPr lang="ru-RU" b="1" dirty="0">
              <a:solidFill>
                <a:schemeClr val="tx1"/>
              </a:solidFill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12783123"/>
              </p:ext>
            </p:extLst>
          </p:nvPr>
        </p:nvGraphicFramePr>
        <p:xfrm>
          <a:off x="107504" y="980728"/>
          <a:ext cx="8928992" cy="59766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559715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/>
              <a:t>Исполнение инвестиционной программы Чувашской Республики </a:t>
            </a:r>
            <a:br>
              <a:rPr lang="ru-RU" sz="2000" dirty="0"/>
            </a:br>
            <a:r>
              <a:rPr lang="ru-RU" sz="2000" dirty="0"/>
              <a:t>за 9 месяцев 2015 года (ФБ+РБ) </a:t>
            </a: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3077934900"/>
              </p:ext>
            </p:extLst>
          </p:nvPr>
        </p:nvGraphicFramePr>
        <p:xfrm>
          <a:off x="221804" y="1184472"/>
          <a:ext cx="8784976" cy="56289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8" name="Скругленный прямоугольник 17"/>
          <p:cNvSpPr/>
          <p:nvPr/>
        </p:nvSpPr>
        <p:spPr>
          <a:xfrm>
            <a:off x="1619672" y="1391326"/>
            <a:ext cx="630485" cy="25398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prstClr val="black"/>
                </a:solidFill>
              </a:rPr>
              <a:t>142,8</a:t>
            </a:r>
            <a:endParaRPr lang="ru-RU" sz="1200" b="1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740352" y="995789"/>
            <a:ext cx="12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prstClr val="black"/>
                </a:solidFill>
                <a:cs typeface="+mn-cs"/>
              </a:rPr>
              <a:t>млн. </a:t>
            </a:r>
            <a:r>
              <a:rPr lang="ru-RU" sz="1400" b="1" dirty="0" smtClean="0">
                <a:solidFill>
                  <a:prstClr val="black"/>
                </a:solidFill>
                <a:cs typeface="+mn-cs"/>
              </a:rPr>
              <a:t>рублей</a:t>
            </a:r>
            <a:endParaRPr lang="ru-RU" sz="1400" b="1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2411760" y="1872641"/>
            <a:ext cx="630485" cy="25398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prstClr val="black"/>
                </a:solidFill>
              </a:rPr>
              <a:t>371,0</a:t>
            </a:r>
            <a:endParaRPr lang="ru-RU" sz="1200" b="1" dirty="0">
              <a:solidFill>
                <a:prstClr val="black"/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3316882" y="2005435"/>
            <a:ext cx="630485" cy="25398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prstClr val="black"/>
                </a:solidFill>
              </a:rPr>
              <a:t>544,3</a:t>
            </a:r>
            <a:endParaRPr lang="ru-RU" sz="1200" b="1" dirty="0">
              <a:solidFill>
                <a:prstClr val="black"/>
              </a:solidFill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3869331" y="2765945"/>
            <a:ext cx="630485" cy="25398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prstClr val="black"/>
                </a:solidFill>
              </a:rPr>
              <a:t>134,8</a:t>
            </a:r>
            <a:endParaRPr lang="ru-RU" sz="1200" b="1" dirty="0">
              <a:solidFill>
                <a:prstClr val="black"/>
              </a:solidFill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4796930" y="2997807"/>
            <a:ext cx="663293" cy="25398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prstClr val="black"/>
                </a:solidFill>
              </a:rPr>
              <a:t>343,2</a:t>
            </a:r>
            <a:endParaRPr lang="ru-RU" sz="1200" b="1" dirty="0">
              <a:solidFill>
                <a:prstClr val="black"/>
              </a:solidFill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5715186" y="3130900"/>
            <a:ext cx="622870" cy="25398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prstClr val="black"/>
                </a:solidFill>
              </a:rPr>
              <a:t>669,7</a:t>
            </a:r>
            <a:endParaRPr lang="ru-RU" sz="1200" b="1" dirty="0">
              <a:solidFill>
                <a:prstClr val="black"/>
              </a:solidFill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6498071" y="3487246"/>
            <a:ext cx="533846" cy="25398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prstClr val="black"/>
                </a:solidFill>
              </a:rPr>
              <a:t>84,8</a:t>
            </a:r>
            <a:endParaRPr lang="ru-RU" sz="1200" b="1" dirty="0">
              <a:solidFill>
                <a:prstClr val="black"/>
              </a:solidFill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7349219" y="3682438"/>
            <a:ext cx="551433" cy="25398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prstClr val="black"/>
                </a:solidFill>
              </a:rPr>
              <a:t>87,8</a:t>
            </a:r>
            <a:endParaRPr lang="ru-RU" sz="1200" b="1" dirty="0">
              <a:solidFill>
                <a:prstClr val="black"/>
              </a:solidFill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6123624" y="1559376"/>
            <a:ext cx="1559106" cy="112322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 smtClean="0">
                <a:solidFill>
                  <a:prstClr val="black"/>
                </a:solidFill>
              </a:rPr>
              <a:t>Исполнено всего </a:t>
            </a:r>
          </a:p>
          <a:p>
            <a:pPr algn="ctr"/>
            <a:r>
              <a:rPr lang="ru-RU" b="1" dirty="0" smtClean="0">
                <a:solidFill>
                  <a:prstClr val="black"/>
                </a:solidFill>
              </a:rPr>
              <a:t>2 378,5 млн. рублей </a:t>
            </a:r>
          </a:p>
          <a:p>
            <a:pPr algn="ctr"/>
            <a:r>
              <a:rPr lang="ru-RU" b="1" dirty="0" smtClean="0">
                <a:solidFill>
                  <a:prstClr val="black"/>
                </a:solidFill>
              </a:rPr>
              <a:t>или 49,8 %,</a:t>
            </a:r>
          </a:p>
          <a:p>
            <a:pPr algn="ctr"/>
            <a:r>
              <a:rPr lang="ru-RU" b="1" dirty="0" smtClean="0">
                <a:solidFill>
                  <a:prstClr val="black"/>
                </a:solidFill>
              </a:rPr>
              <a:t>в том числе:</a:t>
            </a:r>
          </a:p>
          <a:p>
            <a:pPr algn="ctr"/>
            <a:r>
              <a:rPr lang="ru-RU" b="1" dirty="0" smtClean="0">
                <a:solidFill>
                  <a:prstClr val="black"/>
                </a:solidFill>
              </a:rPr>
              <a:t>ФБ – 48,7 %</a:t>
            </a:r>
          </a:p>
          <a:p>
            <a:pPr algn="ctr"/>
            <a:r>
              <a:rPr lang="ru-RU" b="1" dirty="0" smtClean="0">
                <a:solidFill>
                  <a:prstClr val="black"/>
                </a:solidFill>
              </a:rPr>
              <a:t>РБ – 51,4 %</a:t>
            </a:r>
            <a:endParaRPr lang="ru-RU" b="1" dirty="0">
              <a:solidFill>
                <a:prstClr val="black"/>
              </a:solidFill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1691679" y="1594963"/>
            <a:ext cx="792087" cy="21344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prstClr val="black"/>
                </a:solidFill>
              </a:rPr>
              <a:t>79,9 %</a:t>
            </a:r>
            <a:endParaRPr lang="ru-RU" sz="1000" b="1" dirty="0">
              <a:solidFill>
                <a:prstClr val="black"/>
              </a:solidFill>
            </a:endParaRPr>
          </a:p>
        </p:txBody>
      </p:sp>
      <p:sp>
        <p:nvSpPr>
          <p:cNvPr id="23" name="Овал 22"/>
          <p:cNvSpPr/>
          <p:nvPr/>
        </p:nvSpPr>
        <p:spPr>
          <a:xfrm>
            <a:off x="2483767" y="2089220"/>
            <a:ext cx="792087" cy="21344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prstClr val="black"/>
                </a:solidFill>
              </a:rPr>
              <a:t>74,8 %</a:t>
            </a:r>
            <a:endParaRPr lang="ru-RU" sz="1000" b="1" dirty="0">
              <a:solidFill>
                <a:prstClr val="black"/>
              </a:solidFill>
            </a:endParaRPr>
          </a:p>
        </p:txBody>
      </p:sp>
      <p:sp>
        <p:nvSpPr>
          <p:cNvPr id="24" name="Овал 23"/>
          <p:cNvSpPr/>
          <p:nvPr/>
        </p:nvSpPr>
        <p:spPr>
          <a:xfrm>
            <a:off x="3392487" y="2195940"/>
            <a:ext cx="792087" cy="21344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prstClr val="black"/>
                </a:solidFill>
              </a:rPr>
              <a:t>70,1 %</a:t>
            </a:r>
            <a:endParaRPr lang="ru-RU" sz="1000" b="1" dirty="0">
              <a:solidFill>
                <a:prstClr val="black"/>
              </a:solidFill>
            </a:endParaRPr>
          </a:p>
        </p:txBody>
      </p:sp>
      <p:sp>
        <p:nvSpPr>
          <p:cNvPr id="37" name="Овал 36"/>
          <p:cNvSpPr/>
          <p:nvPr/>
        </p:nvSpPr>
        <p:spPr>
          <a:xfrm>
            <a:off x="3983620" y="2956775"/>
            <a:ext cx="792087" cy="21344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prstClr val="black"/>
                </a:solidFill>
              </a:rPr>
              <a:t>54,1 %</a:t>
            </a:r>
            <a:endParaRPr lang="ru-RU" sz="1000" b="1" dirty="0">
              <a:solidFill>
                <a:prstClr val="black"/>
              </a:solidFill>
            </a:endParaRPr>
          </a:p>
        </p:txBody>
      </p:sp>
      <p:sp>
        <p:nvSpPr>
          <p:cNvPr id="38" name="Овал 37"/>
          <p:cNvSpPr/>
          <p:nvPr/>
        </p:nvSpPr>
        <p:spPr>
          <a:xfrm>
            <a:off x="4898783" y="3187063"/>
            <a:ext cx="753337" cy="197823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prstClr val="black"/>
                </a:solidFill>
              </a:rPr>
              <a:t>36,4 %</a:t>
            </a:r>
            <a:endParaRPr lang="ru-RU" sz="1000" b="1" dirty="0">
              <a:solidFill>
                <a:prstClr val="black"/>
              </a:solidFill>
            </a:endParaRPr>
          </a:p>
        </p:txBody>
      </p:sp>
      <p:sp>
        <p:nvSpPr>
          <p:cNvPr id="39" name="Овал 38"/>
          <p:cNvSpPr/>
          <p:nvPr/>
        </p:nvSpPr>
        <p:spPr>
          <a:xfrm>
            <a:off x="5734397" y="3356694"/>
            <a:ext cx="763674" cy="21344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prstClr val="black"/>
                </a:solidFill>
              </a:rPr>
              <a:t>39,0 %</a:t>
            </a:r>
            <a:endParaRPr lang="ru-RU" sz="1000" b="1" dirty="0">
              <a:solidFill>
                <a:prstClr val="black"/>
              </a:solidFill>
            </a:endParaRPr>
          </a:p>
        </p:txBody>
      </p:sp>
      <p:sp>
        <p:nvSpPr>
          <p:cNvPr id="40" name="Овал 39"/>
          <p:cNvSpPr/>
          <p:nvPr/>
        </p:nvSpPr>
        <p:spPr>
          <a:xfrm>
            <a:off x="6498071" y="3682437"/>
            <a:ext cx="792088" cy="215725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prstClr val="black"/>
                </a:solidFill>
              </a:rPr>
              <a:t>40,8 %</a:t>
            </a:r>
            <a:endParaRPr lang="ru-RU" sz="1000" b="1" dirty="0">
              <a:solidFill>
                <a:prstClr val="black"/>
              </a:solidFill>
            </a:endParaRPr>
          </a:p>
        </p:txBody>
      </p:sp>
      <p:sp>
        <p:nvSpPr>
          <p:cNvPr id="41" name="Овал 40"/>
          <p:cNvSpPr/>
          <p:nvPr/>
        </p:nvSpPr>
        <p:spPr>
          <a:xfrm>
            <a:off x="7401779" y="3898163"/>
            <a:ext cx="770621" cy="21344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prstClr val="black"/>
                </a:solidFill>
              </a:rPr>
              <a:t>42,6 %</a:t>
            </a:r>
            <a:endParaRPr lang="ru-RU" sz="1000" b="1" dirty="0">
              <a:solidFill>
                <a:prstClr val="black"/>
              </a:solidFill>
            </a:endParaRPr>
          </a:p>
        </p:txBody>
      </p:sp>
      <p:sp>
        <p:nvSpPr>
          <p:cNvPr id="25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476531" y="6492875"/>
            <a:ext cx="658220" cy="365125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b="1" smtClean="0">
                <a:solidFill>
                  <a:schemeClr val="tx1"/>
                </a:solidFill>
              </a:rPr>
              <a:pPr>
                <a:defRPr/>
              </a:pPr>
              <a:t>14</a:t>
            </a:fld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4408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 smtClean="0"/>
              <a:t>Исполнение Дорожного фонда </a:t>
            </a:r>
            <a:br>
              <a:rPr lang="ru-RU" sz="2800" dirty="0" smtClean="0"/>
            </a:br>
            <a:r>
              <a:rPr lang="ru-RU" sz="2800" dirty="0" smtClean="0"/>
              <a:t>Чувашской Республики по расходам</a:t>
            </a:r>
            <a:endParaRPr lang="ru-RU" sz="2800" dirty="0"/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1805489051"/>
              </p:ext>
            </p:extLst>
          </p:nvPr>
        </p:nvGraphicFramePr>
        <p:xfrm>
          <a:off x="179512" y="1052736"/>
          <a:ext cx="8712968" cy="5328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956376" y="1052736"/>
            <a:ext cx="11876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prstClr val="black"/>
                </a:solidFill>
                <a:latin typeface="Calibri"/>
                <a:cs typeface="+mn-cs"/>
              </a:rPr>
              <a:t>млн. рублей</a:t>
            </a:r>
            <a:endParaRPr lang="ru-RU" sz="1400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6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089900" y="6486797"/>
            <a:ext cx="1054100" cy="365125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b="1" smtClean="0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ru-RU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1831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лайды за 9 мес к отчету (27_10)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Исп на 1 10 2014 (12_11_2014) 08.11.2014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Исполнение на 01.06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Исполнение на 01.06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Исполнение конс и респ бюдж Ч Р на 01.10.2012 в сравн с 201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Исполнение конс и респ бюдж Ч Р на 01.10.2012 в сравн с 201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Слайды за 9 мес к отчету (27_10)</Template>
  <TotalTime>1</TotalTime>
  <Words>924</Words>
  <Application>Microsoft Office PowerPoint</Application>
  <PresentationFormat>Экран (4:3)</PresentationFormat>
  <Paragraphs>232</Paragraphs>
  <Slides>15</Slides>
  <Notes>13</Notes>
  <HiddenSlides>0</HiddenSlides>
  <MMClips>0</MMClips>
  <ScaleCrop>false</ScaleCrop>
  <HeadingPairs>
    <vt:vector size="4" baseType="variant">
      <vt:variant>
        <vt:lpstr>Тема</vt:lpstr>
      </vt:variant>
      <vt:variant>
        <vt:i4>6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Слайды за 9 мес к отчету (27_10)</vt:lpstr>
      <vt:lpstr>Исп на 1 10 2014 (12_11_2014) 08.11.2014</vt:lpstr>
      <vt:lpstr>1_Исполнение на 01.06</vt:lpstr>
      <vt:lpstr>2_Исполнение на 01.06</vt:lpstr>
      <vt:lpstr>Исполнение конс и респ бюдж Ч Р на 01.10.2012 в сравн с 2011</vt:lpstr>
      <vt:lpstr>1_Исполнение конс и респ бюдж Ч Р на 01.10.2012 в сравн с 2011</vt:lpstr>
      <vt:lpstr>Презентация PowerPoint</vt:lpstr>
      <vt:lpstr>Исполнение республиканского бюджета на 1 октября 2015 года в сравнении с аналогичным периодом 2014 года </vt:lpstr>
      <vt:lpstr>Основные параметры исполнения республиканского бюджета Чувашской Республики в 2015 году</vt:lpstr>
      <vt:lpstr>Анализ поступления налога на доходы физических лиц  в бюджет Чувашской Республики на 1 октября 2015 года </vt:lpstr>
      <vt:lpstr>Доля возвратов из бюджета по НДФЛ на    1 октября 2015 г. по отношению к аналогичному периоду прошлого года</vt:lpstr>
      <vt:lpstr>Анализ поступления налога на имущество организаций  в бюджет Чувашской Республики на 1 октября 2015 года </vt:lpstr>
      <vt:lpstr>Исполнение плана по безвозмездным поступлениям в 2015 году</vt:lpstr>
      <vt:lpstr>Исполнение плана по субсидиям в 2015 году в разрезе администраторов на 01.10.2015</vt:lpstr>
      <vt:lpstr>Исполнение плана по субсидиям в 2015 году в разрезе администраторов по состоянию на 26.10.2015</vt:lpstr>
      <vt:lpstr>Основные суммы субсидий, не поступивших в бюджет Чувашской Республики по состоянию на 26.10.2015</vt:lpstr>
      <vt:lpstr>Исполнение республиканского бюджета Чувашской Республики по расходам за 9 месяцев 2015 года</vt:lpstr>
      <vt:lpstr>Освоение поступивших средств из федерального бюджета  по состоянию на 26 октября 2015 года, %</vt:lpstr>
      <vt:lpstr>Освоение поступивших средств из федерального бюджета  по состоянию на 26 октября 2015 года, млн. руб.</vt:lpstr>
      <vt:lpstr>Исполнение инвестиционной программы Чувашской Республики  за 9 месяцев 2015 года (ФБ+РБ) </vt:lpstr>
      <vt:lpstr>Исполнение Дорожного фонда  Чувашской Республики по расходам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Ярухин Алексей Владимирович</dc:creator>
  <cp:lastModifiedBy>Ярухин Алексей Владимирович</cp:lastModifiedBy>
  <cp:revision>2</cp:revision>
  <cp:lastPrinted>2015-10-15T11:10:34Z</cp:lastPrinted>
  <dcterms:created xsi:type="dcterms:W3CDTF">2016-04-06T11:52:09Z</dcterms:created>
  <dcterms:modified xsi:type="dcterms:W3CDTF">2016-04-06T11:56:57Z</dcterms:modified>
</cp:coreProperties>
</file>