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84" r:id="rId2"/>
    <p:sldMasterId id="2147484308" r:id="rId3"/>
    <p:sldMasterId id="2147484320" r:id="rId4"/>
    <p:sldMasterId id="2147484332" r:id="rId5"/>
    <p:sldMasterId id="2147484344" r:id="rId6"/>
  </p:sldMasterIdLst>
  <p:notesMasterIdLst>
    <p:notesMasterId r:id="rId22"/>
  </p:notesMasterIdLst>
  <p:handoutMasterIdLst>
    <p:handoutMasterId r:id="rId23"/>
  </p:handoutMasterIdLst>
  <p:sldIdLst>
    <p:sldId id="621" r:id="rId7"/>
    <p:sldId id="748" r:id="rId8"/>
    <p:sldId id="764" r:id="rId9"/>
    <p:sldId id="783" r:id="rId10"/>
    <p:sldId id="780" r:id="rId11"/>
    <p:sldId id="784" r:id="rId12"/>
    <p:sldId id="765" r:id="rId13"/>
    <p:sldId id="766" r:id="rId14"/>
    <p:sldId id="789" r:id="rId15"/>
    <p:sldId id="790" r:id="rId16"/>
    <p:sldId id="752" r:id="rId17"/>
    <p:sldId id="787" r:id="rId18"/>
    <p:sldId id="788" r:id="rId19"/>
    <p:sldId id="791" r:id="rId20"/>
    <p:sldId id="786" r:id="rId2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9AD6F"/>
    <a:srgbClr val="00FFFF"/>
    <a:srgbClr val="FFFF99"/>
    <a:srgbClr val="FF99CC"/>
    <a:srgbClr val="FF66FF"/>
    <a:srgbClr val="CCFFCC"/>
    <a:srgbClr val="FFCCFF"/>
    <a:srgbClr val="FF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400" autoAdjust="0"/>
  </p:normalViewPr>
  <p:slideViewPr>
    <p:cSldViewPr>
      <p:cViewPr varScale="1">
        <p:scale>
          <a:sx n="106" d="100"/>
          <a:sy n="106" d="100"/>
        </p:scale>
        <p:origin x="-18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10870516185476"/>
          <c:y val="2.5527057419989056E-2"/>
          <c:w val="0.71362040682414696"/>
          <c:h val="0.8427952728169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на 01.10.2015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Расходы бюджета</c:v>
                </c:pt>
                <c:pt idx="1">
                  <c:v>Неналоговые доходы</c:v>
                </c:pt>
                <c:pt idx="2">
                  <c:v>Налоги на совокупный доход
</c:v>
                </c:pt>
                <c:pt idx="3">
                  <c:v>Налоги на имущество</c:v>
                </c:pt>
                <c:pt idx="4">
                  <c:v>Акцизы</c:v>
                </c:pt>
                <c:pt idx="5">
                  <c:v>Налог на прибыль 
организаций</c:v>
                </c:pt>
                <c:pt idx="6">
                  <c:v>Налог на доходы 
физических лиц</c:v>
                </c:pt>
                <c:pt idx="7">
                  <c:v>Налоговые доходы</c:v>
                </c:pt>
                <c:pt idx="8">
                  <c:v>Доходы бюджета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27864.5</c:v>
                </c:pt>
                <c:pt idx="1">
                  <c:v>739.2</c:v>
                </c:pt>
                <c:pt idx="2">
                  <c:v>1234.0999999999999</c:v>
                </c:pt>
                <c:pt idx="3">
                  <c:v>2296.3000000000002</c:v>
                </c:pt>
                <c:pt idx="4">
                  <c:v>2422.5</c:v>
                </c:pt>
                <c:pt idx="5">
                  <c:v>3993.6</c:v>
                </c:pt>
                <c:pt idx="6">
                  <c:v>5026.6000000000004</c:v>
                </c:pt>
                <c:pt idx="7">
                  <c:v>15071</c:v>
                </c:pt>
                <c:pt idx="8">
                  <c:v>27477.200000000001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на 01.10.2014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Расходы бюджета</c:v>
                </c:pt>
                <c:pt idx="1">
                  <c:v>Неналоговые доходы</c:v>
                </c:pt>
                <c:pt idx="2">
                  <c:v>Налоги на совокупный доход
</c:v>
                </c:pt>
                <c:pt idx="3">
                  <c:v>Налоги на имущество</c:v>
                </c:pt>
                <c:pt idx="4">
                  <c:v>Акцизы</c:v>
                </c:pt>
                <c:pt idx="5">
                  <c:v>Налог на прибыль 
организаций</c:v>
                </c:pt>
                <c:pt idx="6">
                  <c:v>Налог на доходы 
физических лиц</c:v>
                </c:pt>
                <c:pt idx="7">
                  <c:v>Налоговые доходы</c:v>
                </c:pt>
                <c:pt idx="8">
                  <c:v>Доходы бюджета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26509.200000000001</c:v>
                </c:pt>
                <c:pt idx="1">
                  <c:v>756</c:v>
                </c:pt>
                <c:pt idx="2">
                  <c:v>1071.7</c:v>
                </c:pt>
                <c:pt idx="3">
                  <c:v>2334</c:v>
                </c:pt>
                <c:pt idx="4">
                  <c:v>2096.1</c:v>
                </c:pt>
                <c:pt idx="5">
                  <c:v>3745.3</c:v>
                </c:pt>
                <c:pt idx="6">
                  <c:v>5237</c:v>
                </c:pt>
                <c:pt idx="7">
                  <c:v>14519.8</c:v>
                </c:pt>
                <c:pt idx="8">
                  <c:v>27063.200000000001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7588608"/>
        <c:axId val="127864832"/>
      </c:barChart>
      <c:catAx>
        <c:axId val="12758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50" b="1"/>
            </a:pPr>
            <a:endParaRPr lang="ru-RU"/>
          </a:p>
        </c:txPr>
        <c:crossAx val="127864832"/>
        <c:crosses val="autoZero"/>
        <c:auto val="1"/>
        <c:lblAlgn val="ctr"/>
        <c:lblOffset val="100"/>
        <c:noMultiLvlLbl val="0"/>
      </c:catAx>
      <c:valAx>
        <c:axId val="127864832"/>
        <c:scaling>
          <c:orientation val="minMax"/>
          <c:max val="35000"/>
        </c:scaling>
        <c:delete val="0"/>
        <c:axPos val="b"/>
        <c:numFmt formatCode="#,##0.0" sourceLinked="1"/>
        <c:majorTickMark val="out"/>
        <c:minorTickMark val="none"/>
        <c:tickLblPos val="nextTo"/>
        <c:crossAx val="127588608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10583333333333333"/>
          <c:y val="0.93553564067924022"/>
          <c:w val="0.78333333333333333"/>
          <c:h val="4.467805519053876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8945211371803947"/>
          <c:y val="2.8913588125499334E-2"/>
          <c:w val="0.66664074958882202"/>
          <c:h val="0.8556250501303125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поступление на 26.10.2015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solidFill>
                <a:schemeClr val="bg1"/>
              </a:solidFill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Минприроды Чувашии</c:v>
                </c:pt>
                <c:pt idx="1">
                  <c:v>Госслужба занятости Чувашии</c:v>
                </c:pt>
                <c:pt idx="2">
                  <c:v>Минтранс Чувашии</c:v>
                </c:pt>
                <c:pt idx="3">
                  <c:v>Минэкономразвития Чувашии</c:v>
                </c:pt>
                <c:pt idx="4">
                  <c:v>Минкультуры Чувашии</c:v>
                </c:pt>
                <c:pt idx="5">
                  <c:v>Минстрой Чувашии</c:v>
                </c:pt>
                <c:pt idx="6">
                  <c:v>Минспорт Чувашии</c:v>
                </c:pt>
                <c:pt idx="7">
                  <c:v>Минздравсоцразвития Чувашии</c:v>
                </c:pt>
                <c:pt idx="8">
                  <c:v>Минобразования Чувашии</c:v>
                </c:pt>
                <c:pt idx="9">
                  <c:v>Минсельхоз Чувашии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0</c:v>
                </c:pt>
                <c:pt idx="1">
                  <c:v>7.3198999999999996</c:v>
                </c:pt>
                <c:pt idx="2">
                  <c:v>26.728573210000004</c:v>
                </c:pt>
                <c:pt idx="3">
                  <c:v>106.67263794</c:v>
                </c:pt>
                <c:pt idx="4">
                  <c:v>215.71428616</c:v>
                </c:pt>
                <c:pt idx="5">
                  <c:v>193.15116</c:v>
                </c:pt>
                <c:pt idx="6">
                  <c:v>376.17082099999999</c:v>
                </c:pt>
                <c:pt idx="7">
                  <c:v>300.67754839999998</c:v>
                </c:pt>
                <c:pt idx="8">
                  <c:v>431.6379</c:v>
                </c:pt>
                <c:pt idx="9">
                  <c:v>1498.8066589000002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по Закону о бюджете Чувашской Республики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solidFill>
                <a:schemeClr val="bg1"/>
              </a:solidFill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Минприроды Чувашии</c:v>
                </c:pt>
                <c:pt idx="1">
                  <c:v>Госслужба занятости Чувашии</c:v>
                </c:pt>
                <c:pt idx="2">
                  <c:v>Минтранс Чувашии</c:v>
                </c:pt>
                <c:pt idx="3">
                  <c:v>Минэкономразвития Чувашии</c:v>
                </c:pt>
                <c:pt idx="4">
                  <c:v>Минкультуры Чувашии</c:v>
                </c:pt>
                <c:pt idx="5">
                  <c:v>Минстрой Чувашии</c:v>
                </c:pt>
                <c:pt idx="6">
                  <c:v>Минспорт Чувашии</c:v>
                </c:pt>
                <c:pt idx="7">
                  <c:v>Минздравсоцразвития Чувашии</c:v>
                </c:pt>
                <c:pt idx="8">
                  <c:v>Минобразования Чувашии</c:v>
                </c:pt>
                <c:pt idx="9">
                  <c:v>Минсельхоз Чувашии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10.994</c:v>
                </c:pt>
                <c:pt idx="1">
                  <c:v>62.418699999999994</c:v>
                </c:pt>
                <c:pt idx="2">
                  <c:v>207.58557321000001</c:v>
                </c:pt>
                <c:pt idx="3">
                  <c:v>215.95011259</c:v>
                </c:pt>
                <c:pt idx="4">
                  <c:v>250.36199999999999</c:v>
                </c:pt>
                <c:pt idx="5">
                  <c:v>297.36415999999997</c:v>
                </c:pt>
                <c:pt idx="6">
                  <c:v>376.17082099999999</c:v>
                </c:pt>
                <c:pt idx="7">
                  <c:v>421.41020000000003</c:v>
                </c:pt>
                <c:pt idx="8">
                  <c:v>431.6379</c:v>
                </c:pt>
                <c:pt idx="9">
                  <c:v>1946.8793400000002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gapDepth val="0"/>
        <c:shape val="cylinder"/>
        <c:axId val="42339712"/>
        <c:axId val="42349696"/>
        <c:axId val="0"/>
      </c:bar3DChart>
      <c:catAx>
        <c:axId val="4233971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42349696"/>
        <c:crosses val="autoZero"/>
        <c:auto val="1"/>
        <c:lblAlgn val="ctr"/>
        <c:lblOffset val="100"/>
        <c:noMultiLvlLbl val="0"/>
      </c:catAx>
      <c:valAx>
        <c:axId val="42349696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crossAx val="42339712"/>
        <c:crosses val="autoZero"/>
        <c:crossBetween val="between"/>
      </c:valAx>
    </c:plotArea>
    <c:legend>
      <c:legendPos val="b"/>
      <c:layout/>
      <c:overlay val="0"/>
      <c:spPr>
        <a:solidFill>
          <a:schemeClr val="bg1"/>
        </a:solidFill>
        <a:effectLst>
          <a:softEdge rad="31750"/>
        </a:effectLst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solidFill>
            <a:schemeClr val="accent4">
              <a:lumMod val="20000"/>
              <a:lumOff val="8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28945211371803947"/>
          <c:y val="9.3882133320213942E-3"/>
          <c:w val="0.66664074958882202"/>
          <c:h val="0.9619295462061765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solidFill>
                <a:schemeClr val="bg1"/>
              </a:solidFill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Минприроды Чувашии</c:v>
                </c:pt>
                <c:pt idx="1">
                  <c:v>Госслужба занятости Чувашии</c:v>
                </c:pt>
                <c:pt idx="2">
                  <c:v>Минтранс Чувашии</c:v>
                </c:pt>
                <c:pt idx="3">
                  <c:v>Минэкономразвития Чувашии</c:v>
                </c:pt>
                <c:pt idx="4">
                  <c:v>Минкультуры Чувашии</c:v>
                </c:pt>
                <c:pt idx="5">
                  <c:v>Минстрой Чувашии</c:v>
                </c:pt>
                <c:pt idx="6">
                  <c:v>Минздравсоцразвития Чувашии</c:v>
                </c:pt>
                <c:pt idx="8">
                  <c:v>Минсельхоз Чувашии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gapDepth val="0"/>
        <c:shape val="cylinder"/>
        <c:axId val="43230336"/>
        <c:axId val="43231872"/>
        <c:axId val="0"/>
      </c:bar3DChart>
      <c:catAx>
        <c:axId val="4323033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43231872"/>
        <c:crosses val="autoZero"/>
        <c:auto val="1"/>
        <c:lblAlgn val="ctr"/>
        <c:lblOffset val="100"/>
        <c:noMultiLvlLbl val="0"/>
      </c:catAx>
      <c:valAx>
        <c:axId val="43231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3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85509017516564E-3"/>
          <c:y val="0.21151138897534855"/>
          <c:w val="0.93928940354555102"/>
          <c:h val="0.564540289264759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Республиканские средства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2.3515674184349886E-2"/>
                  <c:y val="-1.537599624203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455393845128319E-2"/>
                  <c:y val="-1.1531770178176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01.10.2015</c:v>
                </c:pt>
                <c:pt idx="1">
                  <c:v>01.10.2014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22427.3</c:v>
                </c:pt>
                <c:pt idx="1">
                  <c:v>21979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Федеральные средства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576185979335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34370255156862E-2"/>
                  <c:y val="-3.843923392725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01.10.2015</c:v>
                </c:pt>
                <c:pt idx="1">
                  <c:v>01.10.2014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5437.2</c:v>
                </c:pt>
                <c:pt idx="1">
                  <c:v>4530.2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299584"/>
        <c:axId val="45301120"/>
        <c:axId val="0"/>
      </c:bar3DChart>
      <c:catAx>
        <c:axId val="4529958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1" b="1" i="1"/>
            </a:pPr>
            <a:endParaRPr lang="ru-RU"/>
          </a:p>
        </c:txPr>
        <c:crossAx val="45301120"/>
        <c:crosses val="autoZero"/>
        <c:auto val="1"/>
        <c:lblAlgn val="ctr"/>
        <c:lblOffset val="100"/>
        <c:noMultiLvlLbl val="0"/>
      </c:catAx>
      <c:valAx>
        <c:axId val="45301120"/>
        <c:scaling>
          <c:orientation val="minMax"/>
          <c:max val="24000"/>
          <c:min val="5000"/>
        </c:scaling>
        <c:delete val="1"/>
        <c:axPos val="r"/>
        <c:numFmt formatCode="#,##0.0" sourceLinked="1"/>
        <c:majorTickMark val="out"/>
        <c:minorTickMark val="none"/>
        <c:tickLblPos val="nextTo"/>
        <c:crossAx val="4529958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4.0248305743806244E-2"/>
          <c:y val="0.88684678341870471"/>
          <c:w val="0.94211476502610825"/>
          <c:h val="9.7720083491861134E-2"/>
        </c:manualLayout>
      </c:layout>
      <c:overlay val="0"/>
      <c:txPr>
        <a:bodyPr/>
        <a:lstStyle/>
        <a:p>
          <a:pPr>
            <a:defRPr sz="1000">
              <a:latin typeface="TimesET" pitchFamily="2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32169185502683E-2"/>
          <c:y val="5.2916559054765923E-2"/>
          <c:w val="0.9295221677878085"/>
          <c:h val="0.7402189799978933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Лист3!$A$3:$A$17</c:f>
              <c:strCache>
                <c:ptCount val="15"/>
                <c:pt idx="0">
                  <c:v>Минфин</c:v>
                </c:pt>
                <c:pt idx="1">
                  <c:v>Госохотрыбслужба</c:v>
                </c:pt>
                <c:pt idx="2">
                  <c:v>Минюст</c:v>
                </c:pt>
                <c:pt idx="3">
                  <c:v>Минспорт</c:v>
                </c:pt>
                <c:pt idx="4">
                  <c:v>Администрация Главы</c:v>
                </c:pt>
                <c:pt idx="5">
                  <c:v>Минздравсоцразвития</c:v>
                </c:pt>
                <c:pt idx="6">
                  <c:v>Минстрой</c:v>
                </c:pt>
                <c:pt idx="7">
                  <c:v>Минсельхоз</c:v>
                </c:pt>
                <c:pt idx="8">
                  <c:v>Минобразования</c:v>
                </c:pt>
                <c:pt idx="9">
                  <c:v>Мининформполитики</c:v>
                </c:pt>
                <c:pt idx="10">
                  <c:v>Госслужба занятости</c:v>
                </c:pt>
                <c:pt idx="11">
                  <c:v>Минприроды</c:v>
                </c:pt>
                <c:pt idx="12">
                  <c:v>Минтранс</c:v>
                </c:pt>
                <c:pt idx="13">
                  <c:v>Минэкономразвития</c:v>
                </c:pt>
                <c:pt idx="14">
                  <c:v>Минкультуры</c:v>
                </c:pt>
              </c:strCache>
            </c:strRef>
          </c:cat>
          <c:val>
            <c:numRef>
              <c:f>Лист3!$B$3:$B$17</c:f>
            </c:numRef>
          </c:val>
        </c:ser>
        <c:ser>
          <c:idx val="1"/>
          <c:order val="1"/>
          <c:invertIfNegative val="0"/>
          <c:cat>
            <c:strRef>
              <c:f>Лист3!$A$3:$A$17</c:f>
              <c:strCache>
                <c:ptCount val="15"/>
                <c:pt idx="0">
                  <c:v>Минфин</c:v>
                </c:pt>
                <c:pt idx="1">
                  <c:v>Госохотрыбслужба</c:v>
                </c:pt>
                <c:pt idx="2">
                  <c:v>Минюст</c:v>
                </c:pt>
                <c:pt idx="3">
                  <c:v>Минспорт</c:v>
                </c:pt>
                <c:pt idx="4">
                  <c:v>Администрация Главы</c:v>
                </c:pt>
                <c:pt idx="5">
                  <c:v>Минздравсоцразвития</c:v>
                </c:pt>
                <c:pt idx="6">
                  <c:v>Минстрой</c:v>
                </c:pt>
                <c:pt idx="7">
                  <c:v>Минсельхоз</c:v>
                </c:pt>
                <c:pt idx="8">
                  <c:v>Минобразования</c:v>
                </c:pt>
                <c:pt idx="9">
                  <c:v>Мининформполитики</c:v>
                </c:pt>
                <c:pt idx="10">
                  <c:v>Госслужба занятости</c:v>
                </c:pt>
                <c:pt idx="11">
                  <c:v>Минприроды</c:v>
                </c:pt>
                <c:pt idx="12">
                  <c:v>Минтранс</c:v>
                </c:pt>
                <c:pt idx="13">
                  <c:v>Минэкономразвития</c:v>
                </c:pt>
                <c:pt idx="14">
                  <c:v>Минкультуры</c:v>
                </c:pt>
              </c:strCache>
            </c:strRef>
          </c:cat>
          <c:val>
            <c:numRef>
              <c:f>Лист3!$C$3:$C$17</c:f>
            </c:numRef>
          </c:val>
        </c:ser>
        <c:ser>
          <c:idx val="2"/>
          <c:order val="2"/>
          <c:invertIfNegative val="0"/>
          <c:cat>
            <c:strRef>
              <c:f>Лист3!$A$3:$A$17</c:f>
              <c:strCache>
                <c:ptCount val="15"/>
                <c:pt idx="0">
                  <c:v>Минфин</c:v>
                </c:pt>
                <c:pt idx="1">
                  <c:v>Госохотрыбслужба</c:v>
                </c:pt>
                <c:pt idx="2">
                  <c:v>Минюст</c:v>
                </c:pt>
                <c:pt idx="3">
                  <c:v>Минспорт</c:v>
                </c:pt>
                <c:pt idx="4">
                  <c:v>Администрация Главы</c:v>
                </c:pt>
                <c:pt idx="5">
                  <c:v>Минздравсоцразвития</c:v>
                </c:pt>
                <c:pt idx="6">
                  <c:v>Минстрой</c:v>
                </c:pt>
                <c:pt idx="7">
                  <c:v>Минсельхоз</c:v>
                </c:pt>
                <c:pt idx="8">
                  <c:v>Минобразования</c:v>
                </c:pt>
                <c:pt idx="9">
                  <c:v>Мининформполитики</c:v>
                </c:pt>
                <c:pt idx="10">
                  <c:v>Госслужба занятости</c:v>
                </c:pt>
                <c:pt idx="11">
                  <c:v>Минприроды</c:v>
                </c:pt>
                <c:pt idx="12">
                  <c:v>Минтранс</c:v>
                </c:pt>
                <c:pt idx="13">
                  <c:v>Минэкономразвития</c:v>
                </c:pt>
                <c:pt idx="14">
                  <c:v>Минкультуры</c:v>
                </c:pt>
              </c:strCache>
            </c:strRef>
          </c:cat>
          <c:val>
            <c:numRef>
              <c:f>Лист3!$D$3:$D$17</c:f>
            </c:numRef>
          </c:val>
        </c:ser>
        <c:ser>
          <c:idx val="3"/>
          <c:order val="3"/>
          <c:invertIfNegative val="0"/>
          <c:cat>
            <c:strRef>
              <c:f>Лист3!$A$3:$A$17</c:f>
              <c:strCache>
                <c:ptCount val="15"/>
                <c:pt idx="0">
                  <c:v>Минфин</c:v>
                </c:pt>
                <c:pt idx="1">
                  <c:v>Госохотрыбслужба</c:v>
                </c:pt>
                <c:pt idx="2">
                  <c:v>Минюст</c:v>
                </c:pt>
                <c:pt idx="3">
                  <c:v>Минспорт</c:v>
                </c:pt>
                <c:pt idx="4">
                  <c:v>Администрация Главы</c:v>
                </c:pt>
                <c:pt idx="5">
                  <c:v>Минздравсоцразвития</c:v>
                </c:pt>
                <c:pt idx="6">
                  <c:v>Минстрой</c:v>
                </c:pt>
                <c:pt idx="7">
                  <c:v>Минсельхоз</c:v>
                </c:pt>
                <c:pt idx="8">
                  <c:v>Минобразования</c:v>
                </c:pt>
                <c:pt idx="9">
                  <c:v>Мининформполитики</c:v>
                </c:pt>
                <c:pt idx="10">
                  <c:v>Госслужба занятости</c:v>
                </c:pt>
                <c:pt idx="11">
                  <c:v>Минприроды</c:v>
                </c:pt>
                <c:pt idx="12">
                  <c:v>Минтранс</c:v>
                </c:pt>
                <c:pt idx="13">
                  <c:v>Минэкономразвития</c:v>
                </c:pt>
                <c:pt idx="14">
                  <c:v>Минкультуры</c:v>
                </c:pt>
              </c:strCache>
            </c:strRef>
          </c:cat>
          <c:val>
            <c:numRef>
              <c:f>Лист3!$E$3:$E$17</c:f>
            </c:numRef>
          </c:val>
        </c:ser>
        <c:ser>
          <c:idx val="4"/>
          <c:order val="4"/>
          <c:spPr>
            <a:solidFill>
              <a:srgbClr val="00B050"/>
            </a:solidFill>
          </c:spPr>
          <c:invertIfNegative val="0"/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9"/>
              <c:layout>
                <c:manualLayout>
                  <c:x val="7.2320006104728956E-17"/>
                  <c:y val="-8.948545861297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Лист3!$A$3:$A$17</c:f>
              <c:strCache>
                <c:ptCount val="15"/>
                <c:pt idx="0">
                  <c:v>Минфин</c:v>
                </c:pt>
                <c:pt idx="1">
                  <c:v>Госохотрыбслужба</c:v>
                </c:pt>
                <c:pt idx="2">
                  <c:v>Минюст</c:v>
                </c:pt>
                <c:pt idx="3">
                  <c:v>Минспорт</c:v>
                </c:pt>
                <c:pt idx="4">
                  <c:v>Администрация Главы</c:v>
                </c:pt>
                <c:pt idx="5">
                  <c:v>Минздравсоцразвития</c:v>
                </c:pt>
                <c:pt idx="6">
                  <c:v>Минстрой</c:v>
                </c:pt>
                <c:pt idx="7">
                  <c:v>Минсельхоз</c:v>
                </c:pt>
                <c:pt idx="8">
                  <c:v>Минобразования</c:v>
                </c:pt>
                <c:pt idx="9">
                  <c:v>Мининформполитики</c:v>
                </c:pt>
                <c:pt idx="10">
                  <c:v>Госслужба занятости</c:v>
                </c:pt>
                <c:pt idx="11">
                  <c:v>Минприроды</c:v>
                </c:pt>
                <c:pt idx="12">
                  <c:v>Минтранс</c:v>
                </c:pt>
                <c:pt idx="13">
                  <c:v>Минэкономразвития</c:v>
                </c:pt>
                <c:pt idx="14">
                  <c:v>Минкультуры</c:v>
                </c:pt>
              </c:strCache>
            </c:strRef>
          </c:cat>
          <c:val>
            <c:numRef>
              <c:f>Лист3!$F$3:$F$17</c:f>
              <c:numCache>
                <c:formatCode>#,##0.0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93.926850894909123</c:v>
                </c:pt>
                <c:pt idx="3">
                  <c:v>91.902490176006395</c:v>
                </c:pt>
                <c:pt idx="4">
                  <c:v>88.369209244689173</c:v>
                </c:pt>
                <c:pt idx="5">
                  <c:v>86.93130285804466</c:v>
                </c:pt>
                <c:pt idx="6">
                  <c:v>77.721574927559061</c:v>
                </c:pt>
                <c:pt idx="7">
                  <c:v>77.471430038931345</c:v>
                </c:pt>
                <c:pt idx="8">
                  <c:v>73.51754340715992</c:v>
                </c:pt>
                <c:pt idx="9">
                  <c:v>72.321075523922502</c:v>
                </c:pt>
                <c:pt idx="10">
                  <c:v>68.499199148178121</c:v>
                </c:pt>
                <c:pt idx="11">
                  <c:v>67.435592778193211</c:v>
                </c:pt>
                <c:pt idx="12">
                  <c:v>66.604239097534062</c:v>
                </c:pt>
                <c:pt idx="13">
                  <c:v>57.582176177863786</c:v>
                </c:pt>
                <c:pt idx="14">
                  <c:v>36.284024053992219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443136"/>
        <c:axId val="148444672"/>
        <c:axId val="0"/>
      </c:bar3DChart>
      <c:catAx>
        <c:axId val="148443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8444672"/>
        <c:crosses val="autoZero"/>
        <c:auto val="1"/>
        <c:lblAlgn val="ctr"/>
        <c:lblOffset val="100"/>
        <c:noMultiLvlLbl val="0"/>
      </c:catAx>
      <c:valAx>
        <c:axId val="1484446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8443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919212315430663E-2"/>
          <c:y val="5.5072716885540537E-2"/>
          <c:w val="0.79325023474094281"/>
          <c:h val="0.6676261205247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Лист4!$B$1:$B$2</c:f>
              <c:strCache>
                <c:ptCount val="1"/>
                <c:pt idx="0">
                  <c:v>Открытое финансирование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1.8726588998999281E-3"/>
                  <c:y val="-2.7442287280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Лист4!$A$3:$A$16</c:f>
              <c:strCache>
                <c:ptCount val="10"/>
                <c:pt idx="0">
                  <c:v>Минспорт</c:v>
                </c:pt>
                <c:pt idx="1">
                  <c:v>Минздравсоцразвития</c:v>
                </c:pt>
                <c:pt idx="2">
                  <c:v>Минстрой</c:v>
                </c:pt>
                <c:pt idx="3">
                  <c:v>Минсельхоз</c:v>
                </c:pt>
                <c:pt idx="4">
                  <c:v>Минобразования</c:v>
                </c:pt>
                <c:pt idx="5">
                  <c:v>Госслужба занятости</c:v>
                </c:pt>
                <c:pt idx="6">
                  <c:v>Минприроды</c:v>
                </c:pt>
                <c:pt idx="7">
                  <c:v>Минтранс</c:v>
                </c:pt>
                <c:pt idx="8">
                  <c:v>Минэкономразвития</c:v>
                </c:pt>
                <c:pt idx="9">
                  <c:v>Минкультуры</c:v>
                </c:pt>
              </c:strCache>
            </c:strRef>
          </c:cat>
          <c:val>
            <c:numRef>
              <c:f>Лист4!$B$3:$B$16</c:f>
              <c:numCache>
                <c:formatCode>#,##0</c:formatCode>
                <c:ptCount val="10"/>
                <c:pt idx="0">
                  <c:v>382.12082099999998</c:v>
                </c:pt>
                <c:pt idx="1">
                  <c:v>2214.89008595</c:v>
                </c:pt>
                <c:pt idx="2">
                  <c:v>1083.7019314199999</c:v>
                </c:pt>
                <c:pt idx="3">
                  <c:v>1930.451458</c:v>
                </c:pt>
                <c:pt idx="4">
                  <c:v>479.32752192000004</c:v>
                </c:pt>
                <c:pt idx="5">
                  <c:v>255.6403</c:v>
                </c:pt>
                <c:pt idx="6">
                  <c:v>151.38039999999998</c:v>
                </c:pt>
                <c:pt idx="7">
                  <c:v>864.29385419000005</c:v>
                </c:pt>
                <c:pt idx="8">
                  <c:v>339.65905144999999</c:v>
                </c:pt>
                <c:pt idx="9">
                  <c:v>249.24189484999999</c:v>
                </c:pt>
              </c:numCache>
            </c:numRef>
          </c:val>
        </c:ser>
        <c:ser>
          <c:idx val="1"/>
          <c:order val="1"/>
          <c:tx>
            <c:strRef>
              <c:f>Лист4!$C$1:$C$2</c:f>
              <c:strCache>
                <c:ptCount val="1"/>
                <c:pt idx="0">
                  <c:v>Кассовый расход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2359533993993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1.68539300990990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2.0599247898898831E-2"/>
                  <c:y val="-1.198501589902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1.7897316964781692E-2"/>
                  <c:y val="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1.49812711991991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1.31086122992992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1.31086122992992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1.12358059459426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12359533993993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9.3632944994994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49812711991991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Лист4!$A$3:$A$16</c:f>
              <c:strCache>
                <c:ptCount val="10"/>
                <c:pt idx="0">
                  <c:v>Минспорт</c:v>
                </c:pt>
                <c:pt idx="1">
                  <c:v>Минздравсоцразвития</c:v>
                </c:pt>
                <c:pt idx="2">
                  <c:v>Минстрой</c:v>
                </c:pt>
                <c:pt idx="3">
                  <c:v>Минсельхоз</c:v>
                </c:pt>
                <c:pt idx="4">
                  <c:v>Минобразования</c:v>
                </c:pt>
                <c:pt idx="5">
                  <c:v>Госслужба занятости</c:v>
                </c:pt>
                <c:pt idx="6">
                  <c:v>Минприроды</c:v>
                </c:pt>
                <c:pt idx="7">
                  <c:v>Минтранс</c:v>
                </c:pt>
                <c:pt idx="8">
                  <c:v>Минэкономразвития</c:v>
                </c:pt>
                <c:pt idx="9">
                  <c:v>Минкультуры</c:v>
                </c:pt>
              </c:strCache>
            </c:strRef>
          </c:cat>
          <c:val>
            <c:numRef>
              <c:f>Лист4!$C$3:$C$16</c:f>
              <c:numCache>
                <c:formatCode>#,##0</c:formatCode>
                <c:ptCount val="10"/>
                <c:pt idx="0">
                  <c:v>351.17854998000001</c:v>
                </c:pt>
                <c:pt idx="1">
                  <c:v>1925.4328085899999</c:v>
                </c:pt>
                <c:pt idx="2">
                  <c:v>842.27020862000006</c:v>
                </c:pt>
                <c:pt idx="3">
                  <c:v>1495.5483507199999</c:v>
                </c:pt>
                <c:pt idx="4">
                  <c:v>352.38981898999998</c:v>
                </c:pt>
                <c:pt idx="5">
                  <c:v>175.11155819999999</c:v>
                </c:pt>
                <c:pt idx="6">
                  <c:v>102.08427009</c:v>
                </c:pt>
                <c:pt idx="7">
                  <c:v>575.65634514999999</c:v>
                </c:pt>
                <c:pt idx="8">
                  <c:v>195.58307340999997</c:v>
                </c:pt>
                <c:pt idx="9">
                  <c:v>90.434989079999994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92928"/>
        <c:axId val="43270144"/>
        <c:axId val="0"/>
      </c:bar3DChart>
      <c:catAx>
        <c:axId val="4892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3270144"/>
        <c:crosses val="autoZero"/>
        <c:auto val="1"/>
        <c:lblAlgn val="ctr"/>
        <c:lblOffset val="100"/>
        <c:noMultiLvlLbl val="0"/>
      </c:catAx>
      <c:valAx>
        <c:axId val="432701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89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9021264662349"/>
          <c:y val="0.23008871271020373"/>
          <c:w val="0.10286189079349606"/>
          <c:h val="0.2791484787759052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97713368824229"/>
          <c:y val="9.9433566463382569E-2"/>
          <c:w val="0.76427152447542257"/>
          <c:h val="0.599250755308248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738996213535612E-3"/>
                  <c:y val="-9.1620411584859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68359799730817E-3"/>
                  <c:y val="-4.6394117119793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12998737845156E-3"/>
                  <c:y val="-2.0088826710582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82496844612897E-3"/>
                  <c:y val="6.8715308688644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19549558245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369498106767736E-3"/>
                  <c:y val="-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2824968446128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2282496844612897E-3"/>
                  <c:y val="-1.127733653442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5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Здравоохранение и соц.политика</c:v>
                </c:pt>
                <c:pt idx="1">
                  <c:v>Образование</c:v>
                </c:pt>
                <c:pt idx="2">
                  <c:v>Физическая культура и спорт</c:v>
                </c:pt>
                <c:pt idx="3">
                  <c:v>Коммунальное хозяйство</c:v>
                </c:pt>
                <c:pt idx="4">
                  <c:v>Жилищное строительство</c:v>
                </c:pt>
                <c:pt idx="5">
                  <c:v>Дорожное хозяйство</c:v>
                </c:pt>
                <c:pt idx="6">
                  <c:v>Прочие расходы</c:v>
                </c:pt>
                <c:pt idx="7">
                  <c:v>Культура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0.79600000000000004</c:v>
                </c:pt>
                <c:pt idx="1">
                  <c:v>0.74299999999999999</c:v>
                </c:pt>
                <c:pt idx="2">
                  <c:v>0.53500000000000003</c:v>
                </c:pt>
                <c:pt idx="3">
                  <c:v>0.93100000000000005</c:v>
                </c:pt>
                <c:pt idx="4">
                  <c:v>0.54200000000000004</c:v>
                </c:pt>
                <c:pt idx="5">
                  <c:v>0.30599999999999999</c:v>
                </c:pt>
                <c:pt idx="6">
                  <c:v>0.186</c:v>
                </c:pt>
                <c:pt idx="7">
                  <c:v>2.7E-2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738996213535473E-3"/>
                  <c:y val="-2.061451070613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68359799730817E-3"/>
                  <c:y val="-1.3743061737728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3694981067677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9549558245806E-2"/>
                  <c:y val="2.4658463582630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19549558245806E-2"/>
                  <c:y val="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369498106767736E-3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119549558245806E-2"/>
                  <c:y val="-4.5812009343839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6738996213535473E-3"/>
                  <c:y val="-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5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Здравоохранение и соц.политика</c:v>
                </c:pt>
                <c:pt idx="1">
                  <c:v>Образование</c:v>
                </c:pt>
                <c:pt idx="2">
                  <c:v>Физическая культура и спорт</c:v>
                </c:pt>
                <c:pt idx="3">
                  <c:v>Коммунальное хозяйство</c:v>
                </c:pt>
                <c:pt idx="4">
                  <c:v>Жилищное строительство</c:v>
                </c:pt>
                <c:pt idx="5">
                  <c:v>Дорожное хозяйство</c:v>
                </c:pt>
                <c:pt idx="6">
                  <c:v>Прочие расходы</c:v>
                </c:pt>
                <c:pt idx="7">
                  <c:v>Культура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>
                  <c:v>1</c:v>
                </c:pt>
                <c:pt idx="1">
                  <c:v>0.752</c:v>
                </c:pt>
                <c:pt idx="2">
                  <c:v>0.88700000000000001</c:v>
                </c:pt>
                <c:pt idx="3">
                  <c:v>0</c:v>
                </c:pt>
                <c:pt idx="4">
                  <c:v>0.32200000000000001</c:v>
                </c:pt>
                <c:pt idx="5">
                  <c:v>0.46300000000000002</c:v>
                </c:pt>
                <c:pt idx="6">
                  <c:v>0.42499999999999999</c:v>
                </c:pt>
                <c:pt idx="7">
                  <c:v>0.46600000000000003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554496"/>
        <c:axId val="159234688"/>
        <c:axId val="0"/>
      </c:bar3DChart>
      <c:catAx>
        <c:axId val="44554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 i="0"/>
            </a:pPr>
            <a:endParaRPr lang="ru-RU"/>
          </a:p>
        </c:txPr>
        <c:crossAx val="159234688"/>
        <c:crosses val="autoZero"/>
        <c:auto val="1"/>
        <c:lblAlgn val="ctr"/>
        <c:lblOffset val="100"/>
        <c:noMultiLvlLbl val="0"/>
      </c:catAx>
      <c:valAx>
        <c:axId val="15923468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44554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024651177191606"/>
          <c:y val="0.29205375299003639"/>
          <c:w val="8.963393866983814E-2"/>
          <c:h val="0.1981529469308605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17243814048211"/>
          <c:y val="2.8570586751622194E-2"/>
          <c:w val="0.69611055612737249"/>
          <c:h val="0.88824590060563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8648249368068381E-3"/>
                  <c:y val="-5.1164111655825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2014 г.</c:v>
                </c:pt>
                <c:pt idx="1">
                  <c:v>9 месяцев 2015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1836.1</c:v>
                </c:pt>
                <c:pt idx="1">
                  <c:v>3135.4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8964440032350049E-3"/>
                  <c:y val="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месяцев 2014 г.</c:v>
                </c:pt>
                <c:pt idx="1">
                  <c:v>9 месяцев 2015 г.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1071.2</c:v>
                </c:pt>
                <c:pt idx="1">
                  <c:v>1582.9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06208"/>
        <c:axId val="44607744"/>
      </c:barChart>
      <c:catAx>
        <c:axId val="44606208"/>
        <c:scaling>
          <c:orientation val="minMax"/>
        </c:scaling>
        <c:delete val="0"/>
        <c:axPos val="b"/>
        <c:majorTickMark val="out"/>
        <c:minorTickMark val="none"/>
        <c:tickLblPos val="nextTo"/>
        <c:crossAx val="44607744"/>
        <c:crosses val="autoZero"/>
        <c:auto val="1"/>
        <c:lblAlgn val="ctr"/>
        <c:lblOffset val="100"/>
        <c:noMultiLvlLbl val="0"/>
      </c:catAx>
      <c:valAx>
        <c:axId val="446077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44606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5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82795562397858E-3"/>
          <c:y val="8.6381949135273986E-2"/>
          <c:w val="0.99880172044376025"/>
          <c:h val="0.7276939356064314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267474554109373E-3"/>
                  <c:y val="-1.5982285084198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53494910821875E-2"/>
                  <c:y val="-1.5982285084198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на 01.10.2014</c:v>
                </c:pt>
                <c:pt idx="1">
                  <c:v>на 01.10.2015</c:v>
                </c:pt>
              </c:strCache>
            </c:strRef>
          </c:cat>
          <c:val>
            <c:numRef>
              <c:f>Лист1!$B$2:$C$2</c:f>
              <c:numCache>
                <c:formatCode>_-* #,##0.0\ _₽_-;\-* #,##0.0\ _₽_-;_-* "-"??\ _₽_-;_-@_-</c:formatCode>
                <c:ptCount val="2"/>
                <c:pt idx="0">
                  <c:v>755.98494595</c:v>
                </c:pt>
                <c:pt idx="1">
                  <c:v>739.30929122000009</c:v>
                </c:pt>
              </c:numCache>
            </c:numRef>
          </c:val>
        </c:ser>
        <c:ser>
          <c:idx val="2"/>
          <c:order val="1"/>
          <c:tx>
            <c:strRef>
              <c:f>Лист1!$A$3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на 01.10.2014</c:v>
                </c:pt>
                <c:pt idx="1">
                  <c:v>на 01.10.2015</c:v>
                </c:pt>
              </c:strCache>
            </c:strRef>
          </c:cat>
          <c:val>
            <c:numRef>
              <c:f>Лист1!$B$3:$C$3</c:f>
              <c:numCache>
                <c:formatCode>_-* #,##0.0\ _₽_-;\-* #,##0.0\ _₽_-;_-* "-"??\ _₽_-;_-@_-</c:formatCode>
                <c:ptCount val="2"/>
                <c:pt idx="0">
                  <c:v>14519.792192760002</c:v>
                </c:pt>
                <c:pt idx="1">
                  <c:v>15070.966929949998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gapDepth val="250"/>
        <c:shape val="cylinder"/>
        <c:axId val="149200256"/>
        <c:axId val="156694016"/>
        <c:axId val="0"/>
      </c:bar3DChart>
      <c:catAx>
        <c:axId val="1492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ET" pitchFamily="2" charset="0"/>
              </a:defRPr>
            </a:pPr>
            <a:endParaRPr lang="ru-RU"/>
          </a:p>
        </c:txPr>
        <c:crossAx val="156694016"/>
        <c:crosses val="autoZero"/>
        <c:auto val="1"/>
        <c:lblAlgn val="ctr"/>
        <c:lblOffset val="100"/>
        <c:noMultiLvlLbl val="0"/>
      </c:catAx>
      <c:valAx>
        <c:axId val="156694016"/>
        <c:scaling>
          <c:orientation val="minMax"/>
          <c:min val="0"/>
        </c:scaling>
        <c:delete val="1"/>
        <c:axPos val="l"/>
        <c:majorGridlines/>
        <c:numFmt formatCode="_-* #,##0.0\ _₽_-;\-* #,##0.0\ _₽_-;_-* &quot;-&quot;??\ _₽_-;_-@_-" sourceLinked="1"/>
        <c:majorTickMark val="none"/>
        <c:minorTickMark val="none"/>
        <c:tickLblPos val="nextTo"/>
        <c:crossAx val="149200256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layout>
        <c:manualLayout>
          <c:xMode val="edge"/>
          <c:yMode val="edge"/>
          <c:x val="0.12420059387340801"/>
          <c:y val="0.90788249224642648"/>
          <c:w val="0.75159881225318403"/>
          <c:h val="9.2117507753573538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5"/>
      <c:rotY val="5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налога на доходы физических лиц в республиканский бюджет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1 октября 2014 года </c:v>
                </c:pt>
                <c:pt idx="1">
                  <c:v>на 1 октября 2015 года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5237.0025388700005</c:v>
                </c:pt>
                <c:pt idx="1">
                  <c:v>5026.5478105699995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46720"/>
        <c:axId val="4848256"/>
        <c:axId val="0"/>
      </c:bar3DChart>
      <c:catAx>
        <c:axId val="484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848256"/>
        <c:crosses val="autoZero"/>
        <c:auto val="1"/>
        <c:lblAlgn val="ctr"/>
        <c:lblOffset val="100"/>
        <c:noMultiLvlLbl val="0"/>
      </c:catAx>
      <c:valAx>
        <c:axId val="4848256"/>
        <c:scaling>
          <c:orientation val="minMax"/>
          <c:max val="80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846720"/>
        <c:crosses val="autoZero"/>
        <c:crossBetween val="between"/>
        <c:majorUnit val="50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5"/>
      <c:rotY val="5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налога на доходы физических лиц в консолидированный бюджет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1 октября 2014 года </c:v>
                </c:pt>
                <c:pt idx="1">
                  <c:v>на 1 октября 2015 года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7470.4502561999998</c:v>
                </c:pt>
                <c:pt idx="1">
                  <c:v>7227.9961453899996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814656"/>
        <c:axId val="127828736"/>
        <c:axId val="0"/>
      </c:bar3DChart>
      <c:catAx>
        <c:axId val="12781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7828736"/>
        <c:crosses val="autoZero"/>
        <c:auto val="1"/>
        <c:lblAlgn val="ctr"/>
        <c:lblOffset val="100"/>
        <c:noMultiLvlLbl val="0"/>
      </c:catAx>
      <c:valAx>
        <c:axId val="127828736"/>
        <c:scaling>
          <c:orientation val="minMax"/>
          <c:max val="80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7814656"/>
        <c:crosses val="autoZero"/>
        <c:crossBetween val="between"/>
        <c:majorUnit val="50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67209676794617E-2"/>
          <c:y val="8.8761248593925757E-2"/>
          <c:w val="0.8866724951721161"/>
          <c:h val="0.44323994656917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3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TimesET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Республика Мордовия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Саратовская область</c:v>
                </c:pt>
                <c:pt idx="4">
                  <c:v>Республика Марий Эл</c:v>
                </c:pt>
                <c:pt idx="5">
                  <c:v>Республика Татарстан</c:v>
                </c:pt>
                <c:pt idx="6">
                  <c:v>Пермский край</c:v>
                </c:pt>
                <c:pt idx="7">
                  <c:v>Пензенская область</c:v>
                </c:pt>
                <c:pt idx="8">
                  <c:v>Самарская область</c:v>
                </c:pt>
                <c:pt idx="9">
                  <c:v>Республика Башкортостан</c:v>
                </c:pt>
                <c:pt idx="10">
                  <c:v>Кировская область</c:v>
                </c:pt>
                <c:pt idx="11">
                  <c:v>Удмуртская республика</c:v>
                </c:pt>
                <c:pt idx="12">
                  <c:v>Ульяновская область</c:v>
                </c:pt>
                <c:pt idx="13">
                  <c:v>Чувашская Республика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9</c:v>
                </c:pt>
                <c:pt idx="1">
                  <c:v>11.4</c:v>
                </c:pt>
                <c:pt idx="2">
                  <c:v>11.6</c:v>
                </c:pt>
                <c:pt idx="3">
                  <c:v>11.7</c:v>
                </c:pt>
                <c:pt idx="4">
                  <c:v>11.8</c:v>
                </c:pt>
                <c:pt idx="5">
                  <c:v>12.2</c:v>
                </c:pt>
                <c:pt idx="6">
                  <c:v>12.7</c:v>
                </c:pt>
                <c:pt idx="7">
                  <c:v>13.3</c:v>
                </c:pt>
                <c:pt idx="8">
                  <c:v>13.4</c:v>
                </c:pt>
                <c:pt idx="9">
                  <c:v>13.6</c:v>
                </c:pt>
                <c:pt idx="10">
                  <c:v>14.3</c:v>
                </c:pt>
                <c:pt idx="11">
                  <c:v>14.7</c:v>
                </c:pt>
                <c:pt idx="12">
                  <c:v>15.7</c:v>
                </c:pt>
                <c:pt idx="13">
                  <c:v>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89376"/>
        <c:axId val="149190912"/>
      </c:barChart>
      <c:catAx>
        <c:axId val="14918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ET" pitchFamily="2" charset="0"/>
              </a:defRPr>
            </a:pPr>
            <a:endParaRPr lang="ru-RU"/>
          </a:p>
        </c:txPr>
        <c:crossAx val="149190912"/>
        <c:crosses val="autoZero"/>
        <c:auto val="1"/>
        <c:lblAlgn val="ctr"/>
        <c:lblOffset val="100"/>
        <c:noMultiLvlLbl val="0"/>
      </c:catAx>
      <c:valAx>
        <c:axId val="1491909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ET" pitchFamily="2" charset="0"/>
              </a:defRPr>
            </a:pPr>
            <a:endParaRPr lang="ru-RU"/>
          </a:p>
        </c:txPr>
        <c:crossAx val="149189376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5"/>
      <c:rotY val="5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налога на имущество организаций в бюджет Чувашской Республики</c:v>
                </c:pt>
              </c:strCache>
            </c:strRef>
          </c:tx>
          <c:spPr>
            <a:solidFill>
              <a:srgbClr val="C59EE2"/>
            </a:solidFill>
            <a:ln>
              <a:solidFill>
                <a:srgbClr val="FFCCFF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glow rad="101600">
                        <a:schemeClr val="tx1">
                          <a:lumMod val="75000"/>
                          <a:lumOff val="25000"/>
                          <a:alpha val="6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01.10.2014</c:v>
                </c:pt>
                <c:pt idx="1">
                  <c:v>на 01.10.2015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2050.19476424</c:v>
                </c:pt>
                <c:pt idx="1">
                  <c:v>1866.5983148599998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633664"/>
        <c:axId val="149647744"/>
        <c:axId val="0"/>
      </c:bar3DChart>
      <c:catAx>
        <c:axId val="14963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647744"/>
        <c:crosses val="autoZero"/>
        <c:auto val="1"/>
        <c:lblAlgn val="ctr"/>
        <c:lblOffset val="100"/>
        <c:noMultiLvlLbl val="0"/>
      </c:catAx>
      <c:valAx>
        <c:axId val="149647744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99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633664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199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508516690385375E-2"/>
          <c:y val="2.9098004786201871E-2"/>
          <c:w val="0.94069684497137007"/>
          <c:h val="0.882907384907253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по Закону о республиканском бюджете Чувашской Республики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4104744664224981E-3"/>
                  <c:y val="-4.7526667325303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03570150053873E-2"/>
                  <c:y val="-1.8614344802348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4220.7727868000002</c:v>
                </c:pt>
                <c:pt idx="1">
                  <c:v>2169.3844629999999</c:v>
                </c:pt>
                <c:pt idx="2">
                  <c:v>973.1416205999999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поступление за 9 месяцев 2015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9732569397051118E-2"/>
                  <c:y val="1.71738296516601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603728333536133E-2"/>
                  <c:y val="1.0535221598578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028511823201301E-2"/>
                  <c:y val="-9.1621177418500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2833.4000221100005</c:v>
                </c:pt>
                <c:pt idx="1">
                  <c:v>1900.37562366</c:v>
                </c:pt>
                <c:pt idx="2">
                  <c:v>906.44214772999999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155840"/>
        <c:axId val="155157632"/>
        <c:axId val="149640064"/>
      </c:bar3DChart>
      <c:catAx>
        <c:axId val="15515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5157632"/>
        <c:crosses val="autoZero"/>
        <c:auto val="1"/>
        <c:lblAlgn val="ctr"/>
        <c:lblOffset val="100"/>
        <c:noMultiLvlLbl val="0"/>
      </c:catAx>
      <c:valAx>
        <c:axId val="15515763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55155840"/>
        <c:crosses val="autoZero"/>
        <c:crossBetween val="between"/>
      </c:valAx>
      <c:serAx>
        <c:axId val="149640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55157632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5668805469708E-2"/>
          <c:y val="2.9311861966266898E-2"/>
          <c:w val="0.90151003258290074"/>
          <c:h val="0.886348847154961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по Закону о республиканском бюджете Чувашской Республики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4104744664224981E-3"/>
                  <c:y val="-4.7526667325303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239099116491611E-2"/>
                  <c:y val="-2.1979281402489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94360918003646E-2"/>
                  <c:y val="-2.171602999181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4220.7728068000006</c:v>
                </c:pt>
                <c:pt idx="1">
                  <c:v>2236.3490630000001</c:v>
                </c:pt>
                <c:pt idx="2">
                  <c:v>982.05362060000004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поступление на 26.10.2015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2990924505656019E-2"/>
                  <c:y val="-7.260854649839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845221204929869E-2"/>
                  <c:y val="-4.7527551981096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470463209005924E-2"/>
                  <c:y val="3.947809686728898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3156.8794856100003</c:v>
                </c:pt>
                <c:pt idx="1">
                  <c:v>2042.1690999100001</c:v>
                </c:pt>
                <c:pt idx="2">
                  <c:v>926.54332308000005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373376"/>
        <c:axId val="156374912"/>
        <c:axId val="149641856"/>
      </c:bar3DChart>
      <c:catAx>
        <c:axId val="15637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6374912"/>
        <c:crosses val="autoZero"/>
        <c:auto val="1"/>
        <c:lblAlgn val="ctr"/>
        <c:lblOffset val="100"/>
        <c:noMultiLvlLbl val="0"/>
      </c:catAx>
      <c:valAx>
        <c:axId val="15637491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56373376"/>
        <c:crosses val="autoZero"/>
        <c:crossBetween val="between"/>
      </c:valAx>
      <c:serAx>
        <c:axId val="149641856"/>
        <c:scaling>
          <c:orientation val="minMax"/>
        </c:scaling>
        <c:delete val="1"/>
        <c:axPos val="b"/>
        <c:majorTickMark val="out"/>
        <c:minorTickMark val="none"/>
        <c:tickLblPos val="nextTo"/>
        <c:crossAx val="156374912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8945211371803947"/>
          <c:y val="2.8913588125499334E-2"/>
          <c:w val="0.66664074958882202"/>
          <c:h val="0.8556250501303125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поступление за 9 месяцев 2015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solidFill>
                <a:schemeClr val="bg1"/>
              </a:solidFill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Минприроды Чувашии</c:v>
                </c:pt>
                <c:pt idx="1">
                  <c:v>Госслужба занятости Чувашии</c:v>
                </c:pt>
                <c:pt idx="2">
                  <c:v>Минтранс Чувашии</c:v>
                </c:pt>
                <c:pt idx="3">
                  <c:v>Минэкономразвития Чувашии</c:v>
                </c:pt>
                <c:pt idx="4">
                  <c:v>Минкультуры Чувашии</c:v>
                </c:pt>
                <c:pt idx="5">
                  <c:v>Минстрой Чувашии</c:v>
                </c:pt>
                <c:pt idx="6">
                  <c:v>Минспорт Чувашии</c:v>
                </c:pt>
                <c:pt idx="7">
                  <c:v>Минздравсоцразвития Чувашии</c:v>
                </c:pt>
                <c:pt idx="8">
                  <c:v>Минобразования Чувашии</c:v>
                </c:pt>
                <c:pt idx="9">
                  <c:v>Минсельхоз Чувашии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0</c:v>
                </c:pt>
                <c:pt idx="1">
                  <c:v>7.3198999999999996</c:v>
                </c:pt>
                <c:pt idx="2">
                  <c:v>0</c:v>
                </c:pt>
                <c:pt idx="3">
                  <c:v>0</c:v>
                </c:pt>
                <c:pt idx="4">
                  <c:v>178.78100000000001</c:v>
                </c:pt>
                <c:pt idx="5">
                  <c:v>193.15116</c:v>
                </c:pt>
                <c:pt idx="6">
                  <c:v>376.17082099999999</c:v>
                </c:pt>
                <c:pt idx="7">
                  <c:v>257.51357939999997</c:v>
                </c:pt>
                <c:pt idx="8">
                  <c:v>429.6379</c:v>
                </c:pt>
                <c:pt idx="9">
                  <c:v>1390.8256617100001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по Закону о бюджете Чувашской Республики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solidFill>
                <a:schemeClr val="bg1"/>
              </a:solidFill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Минприроды Чувашии</c:v>
                </c:pt>
                <c:pt idx="1">
                  <c:v>Госслужба занятости Чувашии</c:v>
                </c:pt>
                <c:pt idx="2">
                  <c:v>Минтранс Чувашии</c:v>
                </c:pt>
                <c:pt idx="3">
                  <c:v>Минэкономразвития Чувашии</c:v>
                </c:pt>
                <c:pt idx="4">
                  <c:v>Минкультуры Чувашии</c:v>
                </c:pt>
                <c:pt idx="5">
                  <c:v>Минстрой Чувашии</c:v>
                </c:pt>
                <c:pt idx="6">
                  <c:v>Минспорт Чувашии</c:v>
                </c:pt>
                <c:pt idx="7">
                  <c:v>Минздравсоцразвития Чувашии</c:v>
                </c:pt>
                <c:pt idx="8">
                  <c:v>Минобразования Чувашии</c:v>
                </c:pt>
                <c:pt idx="9">
                  <c:v>Минсельхоз Чувашии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10.994</c:v>
                </c:pt>
                <c:pt idx="1">
                  <c:v>62.418699999999994</c:v>
                </c:pt>
                <c:pt idx="2">
                  <c:v>207.58557321000001</c:v>
                </c:pt>
                <c:pt idx="3">
                  <c:v>215.95011259</c:v>
                </c:pt>
                <c:pt idx="4">
                  <c:v>250.36199999999999</c:v>
                </c:pt>
                <c:pt idx="5">
                  <c:v>297.36415999999997</c:v>
                </c:pt>
                <c:pt idx="6">
                  <c:v>376.17082099999999</c:v>
                </c:pt>
                <c:pt idx="7">
                  <c:v>421.41020000000003</c:v>
                </c:pt>
                <c:pt idx="8">
                  <c:v>431.6379</c:v>
                </c:pt>
                <c:pt idx="9">
                  <c:v>1946.8793400000002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gapDepth val="0"/>
        <c:shape val="cylinder"/>
        <c:axId val="117989376"/>
        <c:axId val="117990912"/>
        <c:axId val="0"/>
      </c:bar3DChart>
      <c:catAx>
        <c:axId val="11798937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17990912"/>
        <c:crosses val="autoZero"/>
        <c:auto val="1"/>
        <c:lblAlgn val="ctr"/>
        <c:lblOffset val="100"/>
        <c:noMultiLvlLbl val="0"/>
      </c:catAx>
      <c:valAx>
        <c:axId val="117990912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crossAx val="117989376"/>
        <c:crosses val="autoZero"/>
        <c:crossBetween val="between"/>
      </c:valAx>
    </c:plotArea>
    <c:legend>
      <c:legendPos val="b"/>
      <c:layout/>
      <c:overlay val="0"/>
      <c:spPr>
        <a:solidFill>
          <a:schemeClr val="bg1"/>
        </a:solidFill>
        <a:effectLst>
          <a:softEdge rad="31750"/>
        </a:effectLst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0.88029</cdr:x>
      <cdr:y>0.04965</cdr:y>
    </cdr:from>
    <cdr:to>
      <cdr:x>0.97054</cdr:x>
      <cdr:y>0.10303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8049361" y="288255"/>
          <a:ext cx="825278" cy="30989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101,5</a:t>
          </a:r>
          <a:r>
            <a:rPr lang="ru-RU" sz="1100" b="1" dirty="0" smtClean="0">
              <a:solidFill>
                <a:schemeClr val="bg1"/>
              </a:solidFill>
              <a:latin typeface="TimesET" pitchFamily="2" charset="0"/>
            </a:rPr>
            <a:t>%</a:t>
          </a:r>
          <a:endParaRPr lang="ru-RU" sz="1100" b="1" dirty="0">
            <a:solidFill>
              <a:schemeClr val="bg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0.33463</cdr:x>
      <cdr:y>0.52098</cdr:y>
    </cdr:from>
    <cdr:to>
      <cdr:x>0.44038</cdr:x>
      <cdr:y>0.57361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059832" y="3024559"/>
          <a:ext cx="966978" cy="30554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98,4%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0.36613</cdr:x>
      <cdr:y>0.42678</cdr:y>
    </cdr:from>
    <cdr:to>
      <cdr:x>0.46384</cdr:x>
      <cdr:y>0.47665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347864" y="2477641"/>
          <a:ext cx="893460" cy="28952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115,6</a:t>
          </a:r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0.374</cdr:x>
      <cdr:y>0.33375</cdr:y>
    </cdr:from>
    <cdr:to>
      <cdr:x>0.47951</cdr:x>
      <cdr:y>0.38613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419872" y="1937581"/>
          <a:ext cx="964783" cy="30409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106,6</a:t>
          </a:r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0.4055</cdr:x>
      <cdr:y>0.24022</cdr:y>
    </cdr:from>
    <cdr:to>
      <cdr:x>0.51948</cdr:x>
      <cdr:y>0.29285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707904" y="1394589"/>
          <a:ext cx="1042233" cy="30554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96,0%</a:t>
          </a:r>
        </a:p>
        <a:p xmlns:a="http://schemas.openxmlformats.org/drawingml/2006/main">
          <a:pPr algn="ctr"/>
          <a:endParaRPr lang="ru-RU" sz="11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0.61812</cdr:x>
      <cdr:y>0.14888</cdr:y>
    </cdr:from>
    <cdr:to>
      <cdr:x>0.72388</cdr:x>
      <cdr:y>0.20201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652120" y="864319"/>
          <a:ext cx="967069" cy="30844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103,8%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0.32675</cdr:x>
      <cdr:y>0.62021</cdr:y>
    </cdr:from>
    <cdr:to>
      <cdr:x>0.43226</cdr:x>
      <cdr:y>0.67284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987824" y="3600623"/>
          <a:ext cx="964783" cy="30554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115,2</a:t>
          </a:r>
          <a:r>
            <a:rPr lang="ru-RU" sz="1100" b="1" dirty="0" smtClean="0">
              <a:solidFill>
                <a:schemeClr val="bg1"/>
              </a:solidFill>
              <a:latin typeface="TimesET" pitchFamily="2" charset="0"/>
            </a:rPr>
            <a:t>%</a:t>
          </a:r>
          <a:endParaRPr lang="ru-RU" sz="1100" b="1" dirty="0">
            <a:solidFill>
              <a:schemeClr val="bg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0.30313</cdr:x>
      <cdr:y>0.69463</cdr:y>
    </cdr:from>
    <cdr:to>
      <cdr:x>0.4055</cdr:x>
      <cdr:y>0.74727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2771800" y="4032671"/>
          <a:ext cx="936104" cy="30560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97,8%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0.72837</cdr:x>
      <cdr:y>0.39695</cdr:y>
    </cdr:from>
    <cdr:to>
      <cdr:x>0.96461</cdr:x>
      <cdr:y>0.54579</cdr:y>
    </cdr:to>
    <cdr:sp macro="" textlink="">
      <cdr:nvSpPr>
        <cdr:cNvPr id="15" name="Скругленный прямоугольник 14"/>
        <cdr:cNvSpPr/>
      </cdr:nvSpPr>
      <cdr:spPr>
        <a:xfrm xmlns:a="http://schemas.openxmlformats.org/drawingml/2006/main">
          <a:off x="6660232" y="2304479"/>
          <a:ext cx="2160179" cy="86408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u="sng" dirty="0" smtClean="0">
              <a:solidFill>
                <a:prstClr val="black"/>
              </a:solidFill>
            </a:rPr>
            <a:t>на </a:t>
          </a:r>
          <a:r>
            <a:rPr lang="en-US" sz="1400" u="sng" dirty="0" smtClean="0">
              <a:solidFill>
                <a:prstClr val="black"/>
              </a:solidFill>
            </a:rPr>
            <a:t>1</a:t>
          </a:r>
          <a:r>
            <a:rPr lang="ru-RU" sz="1400" u="sng" dirty="0" smtClean="0">
              <a:solidFill>
                <a:prstClr val="black"/>
              </a:solidFill>
            </a:rPr>
            <a:t> октября 2015 года </a:t>
          </a:r>
          <a:r>
            <a:rPr lang="ru-RU" sz="1400" b="1" dirty="0" smtClean="0">
              <a:solidFill>
                <a:prstClr val="black"/>
              </a:solidFill>
            </a:rPr>
            <a:t>составило 103,5</a:t>
          </a:r>
          <a:r>
            <a:rPr lang="en-US" sz="1400" b="1" dirty="0" smtClean="0">
              <a:solidFill>
                <a:prstClr val="black"/>
              </a:solidFill>
            </a:rPr>
            <a:t> </a:t>
          </a:r>
          <a:r>
            <a:rPr lang="ru-RU" sz="1400" b="1" dirty="0" smtClean="0">
              <a:solidFill>
                <a:prstClr val="black"/>
              </a:solidFill>
            </a:rPr>
            <a:t>%</a:t>
          </a:r>
          <a:endParaRPr lang="ru-RU" sz="1400" b="1" dirty="0">
            <a:solidFill>
              <a:prstClr val="black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0.4338</cdr:x>
      <cdr:y>0.20393</cdr:y>
    </cdr:from>
    <cdr:to>
      <cdr:x>0.56383</cdr:x>
      <cdr:y>0.25759</cdr:y>
    </cdr:to>
    <cdr:sp macro="" textlink="">
      <cdr:nvSpPr>
        <cdr:cNvPr id="2" name="TextBox 1"/>
        <cdr:cNvSpPr txBox="1"/>
      </cdr:nvSpPr>
      <cdr:spPr>
        <a:xfrm xmlns:a="http://schemas.openxmlformats.org/drawingml/2006/main" rot="20978762">
          <a:off x="2030429" y="810242"/>
          <a:ext cx="608598" cy="2132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effectLst xmlns:a="http://schemas.openxmlformats.org/drawingml/2006/main">
          <a:softEdge rad="31750"/>
        </a:effectLst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C00000"/>
              </a:solidFill>
              <a:latin typeface="TimesET" pitchFamily="2" charset="0"/>
            </a:rPr>
            <a:t>+3,5</a:t>
          </a:r>
          <a:r>
            <a:rPr lang="ru-RU" sz="1200" b="1" dirty="0" smtClean="0">
              <a:solidFill>
                <a:srgbClr val="C00000"/>
              </a:solidFill>
              <a:latin typeface="TimesET" pitchFamily="2" charset="0"/>
            </a:rPr>
            <a:t>%</a:t>
          </a:r>
          <a:endParaRPr lang="ru-RU" sz="1200" b="1" dirty="0">
            <a:solidFill>
              <a:srgbClr val="C00000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0.41835</cdr:x>
      <cdr:y>0.3577</cdr:y>
    </cdr:from>
    <cdr:to>
      <cdr:x>0.56337</cdr:x>
      <cdr:y>0.41882</cdr:y>
    </cdr:to>
    <cdr:sp macro="" textlink="">
      <cdr:nvSpPr>
        <cdr:cNvPr id="3" name="TextBox 2"/>
        <cdr:cNvSpPr txBox="1"/>
      </cdr:nvSpPr>
      <cdr:spPr>
        <a:xfrm xmlns:a="http://schemas.openxmlformats.org/drawingml/2006/main" rot="21107263">
          <a:off x="1958078" y="1421203"/>
          <a:ext cx="678786" cy="2428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effectLst xmlns:a="http://schemas.openxmlformats.org/drawingml/2006/main">
          <a:softEdge rad="31750"/>
        </a:effectLst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C00000"/>
              </a:solidFill>
              <a:latin typeface="TimesET" pitchFamily="2" charset="0"/>
            </a:rPr>
            <a:t>+534,5</a:t>
          </a:r>
          <a:endParaRPr lang="ru-RU" sz="1200" b="1" dirty="0">
            <a:solidFill>
              <a:srgbClr val="C00000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0.41559</cdr:x>
      <cdr:y>0.28249</cdr:y>
    </cdr:from>
    <cdr:to>
      <cdr:x>0.57596</cdr:x>
      <cdr:y>0.33198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rot="19872836">
          <a:off x="1945180" y="1122368"/>
          <a:ext cx="750615" cy="19663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0.11949</cdr:x>
      <cdr:y>0.07598</cdr:y>
    </cdr:from>
    <cdr:to>
      <cdr:x>0.97409</cdr:x>
      <cdr:y>0.21519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1079674" y="432271"/>
          <a:ext cx="7722220" cy="792088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0.83173</cdr:y>
    </cdr:from>
    <cdr:to>
      <cdr:x>1</cdr:x>
      <cdr:y>0.83173</cdr:y>
    </cdr:to>
    <cdr:grpSp>
      <cdr:nvGrpSpPr>
        <cdr:cNvPr id="10" name="Группа 9"/>
        <cdr:cNvGrpSpPr/>
      </cdr:nvGrpSpPr>
      <cdr:grpSpPr>
        <a:xfrm xmlns:a="http://schemas.openxmlformats.org/drawingml/2006/main">
          <a:off x="9036050" y="4732211"/>
          <a:ext cx="0" cy="0"/>
          <a:chOff x="9036050" y="4732211"/>
          <a:chExt cx="0" cy="0"/>
        </a:xfrm>
        <a:gradFill xmlns:a="http://schemas.openxmlformats.org/drawingml/2006/main">
          <a:gsLst>
            <a:gs pos="0">
              <a:schemeClr val="tx2">
                <a:lumMod val="40000"/>
                <a:lumOff val="60000"/>
              </a:schemeClr>
            </a:gs>
            <a:gs pos="5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cdr:grpSpPr>
    </cdr:grpSp>
  </cdr:relSizeAnchor>
  <cdr:relSizeAnchor xmlns:cdr="http://schemas.openxmlformats.org/drawingml/2006/chartDrawing">
    <cdr:from>
      <cdr:x>0.02151</cdr:x>
      <cdr:y>0.81896</cdr:y>
    </cdr:from>
    <cdr:to>
      <cdr:x>0.99372</cdr:x>
      <cdr:y>0.90755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>
          <a:off x="194370" y="4659535"/>
          <a:ext cx="8784976" cy="504057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chemeClr val="tx2">
                <a:lumMod val="40000"/>
                <a:lumOff val="60000"/>
              </a:schemeClr>
            </a:gs>
            <a:gs pos="5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1"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1"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50"/>
        </a:p>
      </cdr:txBody>
    </cdr:sp>
  </cdr:relSizeAnchor>
  <cdr:relSizeAnchor xmlns:cdr="http://schemas.openxmlformats.org/drawingml/2006/chartDrawing">
    <cdr:from>
      <cdr:x>0.05353</cdr:x>
      <cdr:y>0.82056</cdr:y>
    </cdr:from>
    <cdr:to>
      <cdr:x>0.9617</cdr:x>
      <cdr:y>0.89457</cdr:y>
    </cdr:to>
    <cdr:sp macro="" textlink="">
      <cdr:nvSpPr>
        <cdr:cNvPr id="14" name="Скругленный прямоугольник 4"/>
        <cdr:cNvSpPr/>
      </cdr:nvSpPr>
      <cdr:spPr>
        <a:xfrm xmlns:a="http://schemas.openxmlformats.org/drawingml/2006/main">
          <a:off x="483738" y="4668630"/>
          <a:ext cx="8206241" cy="4210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tx2">
                <a:lumMod val="40000"/>
                <a:lumOff val="60000"/>
              </a:schemeClr>
            </a:gs>
            <a:gs pos="5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spcFirstLastPara="0" vert="horz" wrap="square" lIns="64770" tIns="32385" rIns="64770" bIns="32385" numCol="1" spcCol="1270" anchor="ctr" anchorCtr="0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/>
          </a:pPr>
          <a:r>
            <a:rPr lang="ru-RU" sz="1400" b="1" dirty="0" smtClean="0">
              <a:solidFill>
                <a:schemeClr val="tx1"/>
              </a:solidFill>
              <a:latin typeface="TimesET" pitchFamily="2" charset="0"/>
            </a:rPr>
            <a:t>Поступление НДФЛ по</a:t>
          </a:r>
          <a:r>
            <a:rPr lang="en-US" sz="1400" b="1" dirty="0" smtClean="0">
              <a:solidFill>
                <a:schemeClr val="tx1"/>
              </a:solidFill>
              <a:latin typeface="TimesET" pitchFamily="2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ET" pitchFamily="2" charset="0"/>
            </a:rPr>
            <a:t>ЧР на 01.10.2015 – 7228,0 млн. рублей, вернули из бюджетов ЧР – 1250,6 млн. рублей, что выше аналогичного периода 2014 года на 31,5%. </a:t>
          </a:r>
          <a:endParaRPr lang="ru-RU" sz="14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0.19672</cdr:x>
      <cdr:y>0.12473</cdr:y>
    </cdr:from>
    <cdr:to>
      <cdr:x>0.39344</cdr:x>
      <cdr:y>0.18425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864096" y="648646"/>
          <a:ext cx="864096" cy="30951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 smtClean="0">
              <a:latin typeface="TimesET" pitchFamily="2" charset="0"/>
            </a:rPr>
            <a:t>74,8</a:t>
          </a:r>
          <a:r>
            <a:rPr lang="ru-RU" sz="1600" b="1" i="1" dirty="0" smtClean="0">
              <a:latin typeface="TimesET" pitchFamily="2" charset="0"/>
            </a:rPr>
            <a:t>%</a:t>
          </a:r>
          <a:endParaRPr lang="ru-RU" sz="1600" b="1" i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0.44262</cdr:x>
      <cdr:y>0.31056</cdr:y>
    </cdr:from>
    <cdr:to>
      <cdr:x>0.63934</cdr:x>
      <cdr:y>0.37008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944216" y="1615008"/>
          <a:ext cx="864096" cy="30951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 smtClean="0">
              <a:latin typeface="TimesET" pitchFamily="2" charset="0"/>
            </a:rPr>
            <a:t>91,3</a:t>
          </a:r>
          <a:r>
            <a:rPr lang="ru-RU" sz="1600" b="1" i="1" dirty="0" smtClean="0">
              <a:latin typeface="TimesET" pitchFamily="2" charset="0"/>
            </a:rPr>
            <a:t>%</a:t>
          </a:r>
          <a:endParaRPr lang="ru-RU" sz="1600" b="1" i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0.67367</cdr:x>
      <cdr:y>0.44902</cdr:y>
    </cdr:from>
    <cdr:to>
      <cdr:x>0.87039</cdr:x>
      <cdr:y>0.50854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2959091" y="2335088"/>
          <a:ext cx="864096" cy="30951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 smtClean="0">
              <a:latin typeface="TimesET" pitchFamily="2" charset="0"/>
            </a:rPr>
            <a:t>94,3</a:t>
          </a:r>
          <a:r>
            <a:rPr lang="ru-RU" sz="1600" b="1" i="1" dirty="0" smtClean="0">
              <a:latin typeface="TimesET" pitchFamily="2" charset="0"/>
            </a:rPr>
            <a:t>%</a:t>
          </a:r>
          <a:endParaRPr lang="ru-RU" sz="1600" b="1" i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0.47541</cdr:x>
      <cdr:y>0.03889</cdr:y>
    </cdr:from>
    <cdr:to>
      <cdr:x>0.96569</cdr:x>
      <cdr:y>0.15824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2088232" y="202231"/>
          <a:ext cx="2153561" cy="62068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ET" pitchFamily="2" charset="0"/>
            </a:rPr>
            <a:t>+485,4 млн. рублей по сравнению с 01.10.2015</a:t>
          </a:r>
          <a:endParaRPr lang="ru-RU" sz="1400" b="1" dirty="0">
            <a:latin typeface="TimesET" pitchFamily="2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0.39248</cdr:x>
      <cdr:y>0.01019</cdr:y>
    </cdr:from>
    <cdr:to>
      <cdr:x>0.52992</cdr:x>
      <cdr:y>0.06911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5702" y="33662"/>
          <a:ext cx="593806" cy="194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C00000"/>
              </a:solidFill>
            </a:rPr>
            <a:t>   </a:t>
          </a:r>
          <a:endParaRPr lang="ru-RU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0.19248</cdr:x>
      <cdr:y>0.16294</cdr:y>
    </cdr:from>
    <cdr:to>
      <cdr:x>0.39248</cdr:x>
      <cdr:y>0.25281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31606" y="491565"/>
          <a:ext cx="864096" cy="271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ET" pitchFamily="2" charset="0"/>
            </a:rPr>
            <a:t>26 509,2</a:t>
          </a:r>
          <a:endParaRPr lang="ru-RU" sz="14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0.55915</cdr:x>
      <cdr:y>0.16294</cdr:y>
    </cdr:from>
    <cdr:to>
      <cdr:x>0.75915</cdr:x>
      <cdr:y>0.25281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415782" y="491565"/>
          <a:ext cx="864096" cy="271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ET" pitchFamily="2" charset="0"/>
            </a:rPr>
            <a:t>27 864,5</a:t>
          </a:r>
          <a:endParaRPr lang="ru-RU" sz="1400" b="1" dirty="0">
            <a:latin typeface="TimesET" pitchFamily="2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0.06452</cdr:x>
      <cdr:y>0.24675</cdr:y>
    </cdr:from>
    <cdr:to>
      <cdr:x>0.97581</cdr:x>
      <cdr:y>0.24675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576064" y="1368152"/>
          <a:ext cx="8136904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0.91935</cdr:x>
      <cdr:y>0.19481</cdr:y>
    </cdr:from>
    <cdr:to>
      <cdr:x>0.99183</cdr:x>
      <cdr:y>0.27758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208912" y="1080120"/>
          <a:ext cx="647173" cy="458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7030A0"/>
              </a:solidFill>
            </a:rPr>
            <a:t>77,0</a:t>
          </a:r>
        </a:p>
      </cdr:txBody>
    </cdr:sp>
  </cdr:relSizeAnchor>
  <cdr:relSizeAnchor xmlns:cdr="http://schemas.openxmlformats.org/drawingml/2006/chartDrawing">
    <cdr:from>
      <cdr:x>0.9068</cdr:x>
      <cdr:y>0.24675</cdr:y>
    </cdr:from>
    <cdr:to>
      <cdr:x>1</cdr:x>
      <cdr:y>0.34966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96810" y="1368152"/>
          <a:ext cx="832182" cy="570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rgbClr val="7030A0"/>
              </a:solidFill>
            </a:rPr>
            <a:t>среднее</a:t>
          </a:r>
        </a:p>
        <a:p xmlns:a="http://schemas.openxmlformats.org/drawingml/2006/main">
          <a:r>
            <a:rPr lang="ru-RU" sz="1000" b="1" dirty="0">
              <a:solidFill>
                <a:srgbClr val="7030A0"/>
              </a:solidFill>
            </a:rPr>
            <a:t>  по</a:t>
          </a:r>
          <a:r>
            <a:rPr lang="ru-RU" sz="1000" b="1" baseline="0" dirty="0">
              <a:solidFill>
                <a:srgbClr val="7030A0"/>
              </a:solidFill>
            </a:rPr>
            <a:t> ЧР</a:t>
          </a:r>
          <a:endParaRPr lang="ru-RU" sz="1000" b="1" dirty="0">
            <a:solidFill>
              <a:srgbClr val="7030A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0.12921</cdr:x>
      <cdr:y>0.6729</cdr:y>
    </cdr:from>
    <cdr:to>
      <cdr:x>0.19663</cdr:x>
      <cdr:y>0.74299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6303" y="2743200"/>
          <a:ext cx="457200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92%</a:t>
          </a:r>
        </a:p>
      </cdr:txBody>
    </cdr:sp>
  </cdr:relSizeAnchor>
  <cdr:relSizeAnchor xmlns:cdr="http://schemas.openxmlformats.org/drawingml/2006/chartDrawing">
    <cdr:from>
      <cdr:x>0.81452</cdr:x>
      <cdr:y>0.6747</cdr:y>
    </cdr:from>
    <cdr:to>
      <cdr:x>0.86937</cdr:x>
      <cdr:y>0.72391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72808" y="4032448"/>
          <a:ext cx="489784" cy="294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36%</a:t>
          </a:r>
        </a:p>
      </cdr:txBody>
    </cdr:sp>
  </cdr:relSizeAnchor>
  <cdr:relSizeAnchor xmlns:cdr="http://schemas.openxmlformats.org/drawingml/2006/chartDrawing">
    <cdr:from>
      <cdr:x>0.73502</cdr:x>
      <cdr:y>0.67134</cdr:y>
    </cdr:from>
    <cdr:to>
      <cdr:x>0.80243</cdr:x>
      <cdr:y>0.74143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84750" y="2736850"/>
          <a:ext cx="457200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58%</a:t>
          </a:r>
        </a:p>
      </cdr:txBody>
    </cdr:sp>
  </cdr:relSizeAnchor>
  <cdr:relSizeAnchor xmlns:cdr="http://schemas.openxmlformats.org/drawingml/2006/chartDrawing">
    <cdr:from>
      <cdr:x>0.65637</cdr:x>
      <cdr:y>0.67368</cdr:y>
    </cdr:from>
    <cdr:to>
      <cdr:x>0.72378</cdr:x>
      <cdr:y>0.74377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51350" y="2746375"/>
          <a:ext cx="457200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67%</a:t>
          </a:r>
        </a:p>
      </cdr:txBody>
    </cdr:sp>
  </cdr:relSizeAnchor>
  <cdr:relSizeAnchor xmlns:cdr="http://schemas.openxmlformats.org/drawingml/2006/chartDrawing">
    <cdr:from>
      <cdr:x>0.58065</cdr:x>
      <cdr:y>0.6747</cdr:y>
    </cdr:from>
    <cdr:to>
      <cdr:x>0.65323</cdr:x>
      <cdr:y>0.7383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184576" y="4032448"/>
          <a:ext cx="648072" cy="38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67%</a:t>
          </a:r>
        </a:p>
      </cdr:txBody>
    </cdr:sp>
  </cdr:relSizeAnchor>
  <cdr:relSizeAnchor xmlns:cdr="http://schemas.openxmlformats.org/drawingml/2006/chartDrawing">
    <cdr:from>
      <cdr:x>0.50806</cdr:x>
      <cdr:y>0.6747</cdr:y>
    </cdr:from>
    <cdr:to>
      <cdr:x>0.57456</cdr:x>
      <cdr:y>0.73092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536504" y="4032448"/>
          <a:ext cx="593694" cy="336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69%</a:t>
          </a:r>
        </a:p>
      </cdr:txBody>
    </cdr:sp>
  </cdr:relSizeAnchor>
  <cdr:relSizeAnchor xmlns:cdr="http://schemas.openxmlformats.org/drawingml/2006/chartDrawing">
    <cdr:from>
      <cdr:x>0.42884</cdr:x>
      <cdr:y>0.669</cdr:y>
    </cdr:from>
    <cdr:to>
      <cdr:x>0.49625</cdr:x>
      <cdr:y>0.7391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908300" y="2727325"/>
          <a:ext cx="457200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74%</a:t>
          </a:r>
        </a:p>
      </cdr:txBody>
    </cdr:sp>
  </cdr:relSizeAnchor>
  <cdr:relSizeAnchor xmlns:cdr="http://schemas.openxmlformats.org/drawingml/2006/chartDrawing">
    <cdr:from>
      <cdr:x>0.353</cdr:x>
      <cdr:y>0.669</cdr:y>
    </cdr:from>
    <cdr:to>
      <cdr:x>0.42041</cdr:x>
      <cdr:y>0.7391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393950" y="2727325"/>
          <a:ext cx="457200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78%</a:t>
          </a:r>
        </a:p>
      </cdr:txBody>
    </cdr:sp>
  </cdr:relSizeAnchor>
  <cdr:relSizeAnchor xmlns:cdr="http://schemas.openxmlformats.org/drawingml/2006/chartDrawing">
    <cdr:from>
      <cdr:x>0.28137</cdr:x>
      <cdr:y>0.67134</cdr:y>
    </cdr:from>
    <cdr:to>
      <cdr:x>0.34878</cdr:x>
      <cdr:y>0.74143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908175" y="2736850"/>
          <a:ext cx="457200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78%</a:t>
          </a:r>
        </a:p>
      </cdr:txBody>
    </cdr:sp>
  </cdr:relSizeAnchor>
  <cdr:relSizeAnchor xmlns:cdr="http://schemas.openxmlformats.org/drawingml/2006/chartDrawing">
    <cdr:from>
      <cdr:x>0.20412</cdr:x>
      <cdr:y>0.67134</cdr:y>
    </cdr:from>
    <cdr:to>
      <cdr:x>0.27154</cdr:x>
      <cdr:y>0.74143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384300" y="2736850"/>
          <a:ext cx="457200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87%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0.33884</cdr:x>
      <cdr:y>0.40845</cdr:y>
    </cdr:from>
    <cdr:to>
      <cdr:x>0.47934</cdr:x>
      <cdr:y>0.53521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952328" y="2088232"/>
          <a:ext cx="1224136" cy="64807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Исполнено 58,3%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0.69421</cdr:x>
      <cdr:y>0.16901</cdr:y>
    </cdr:from>
    <cdr:to>
      <cdr:x>0.83471</cdr:x>
      <cdr:y>0.29577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048672" y="864096"/>
          <a:ext cx="1224136" cy="64807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Исполнено 50,5%</a:t>
          </a:r>
          <a:endParaRPr lang="ru-RU" dirty="0">
            <a:ln>
              <a:noFill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0.28826</cdr:x>
      <cdr:y>0.24308</cdr:y>
    </cdr:from>
    <cdr:to>
      <cdr:x>0.54446</cdr:x>
      <cdr:y>0.28956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873122">
          <a:off x="2511611" y="1242780"/>
          <a:ext cx="2232248" cy="23762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0.3325</cdr:x>
      <cdr:y>0.18943</cdr:y>
    </cdr:from>
    <cdr:to>
      <cdr:x>0.44457</cdr:x>
      <cdr:y>0.24996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rot="19851648">
          <a:off x="2897059" y="1009405"/>
          <a:ext cx="976425" cy="3225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+1 299,3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3"/>
            <a:ext cx="2972548" cy="497839"/>
          </a:xfrm>
          <a:prstGeom prst="rect">
            <a:avLst/>
          </a:prstGeom>
        </p:spPr>
        <p:txBody>
          <a:bodyPr vert="horz" lIns="92590" tIns="46293" rIns="92590" bIns="46293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6" y="13"/>
            <a:ext cx="2972548" cy="497839"/>
          </a:xfrm>
          <a:prstGeom prst="rect">
            <a:avLst/>
          </a:prstGeom>
        </p:spPr>
        <p:txBody>
          <a:bodyPr vert="horz" lIns="92590" tIns="46293" rIns="92590" bIns="46293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E92BCE1-D047-434E-AE8A-34A1B0871F83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7854"/>
            <a:ext cx="2972548" cy="497839"/>
          </a:xfrm>
          <a:prstGeom prst="rect">
            <a:avLst/>
          </a:prstGeom>
        </p:spPr>
        <p:txBody>
          <a:bodyPr vert="horz" lIns="92590" tIns="46293" rIns="92590" bIns="46293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6" y="9447854"/>
            <a:ext cx="2972548" cy="497839"/>
          </a:xfrm>
          <a:prstGeom prst="rect">
            <a:avLst/>
          </a:prstGeom>
        </p:spPr>
        <p:txBody>
          <a:bodyPr vert="horz" lIns="92590" tIns="46293" rIns="92590" bIns="46293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C4FD5E6-E432-4B6D-AF35-EA9AAA762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76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13"/>
            <a:ext cx="2970946" cy="497839"/>
          </a:xfrm>
          <a:prstGeom prst="rect">
            <a:avLst/>
          </a:prstGeom>
        </p:spPr>
        <p:txBody>
          <a:bodyPr vert="horz" lIns="93313" tIns="46655" rIns="93313" bIns="466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474" y="13"/>
            <a:ext cx="2970946" cy="497839"/>
          </a:xfrm>
          <a:prstGeom prst="rect">
            <a:avLst/>
          </a:prstGeom>
        </p:spPr>
        <p:txBody>
          <a:bodyPr vert="horz" lIns="93313" tIns="46655" rIns="93313" bIns="466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DB170-E944-4BEC-9421-2E810EBD87A4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2950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5" rIns="93313" bIns="4665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99" y="4723933"/>
            <a:ext cx="5487041" cy="4477386"/>
          </a:xfrm>
          <a:prstGeom prst="rect">
            <a:avLst/>
          </a:prstGeom>
        </p:spPr>
        <p:txBody>
          <a:bodyPr vert="horz" lIns="93313" tIns="46655" rIns="93313" bIns="4665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9447854"/>
            <a:ext cx="2970946" cy="497839"/>
          </a:xfrm>
          <a:prstGeom prst="rect">
            <a:avLst/>
          </a:prstGeom>
        </p:spPr>
        <p:txBody>
          <a:bodyPr vert="horz" lIns="93313" tIns="46655" rIns="93313" bIns="466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474" y="9447854"/>
            <a:ext cx="2970946" cy="497839"/>
          </a:xfrm>
          <a:prstGeom prst="rect">
            <a:avLst/>
          </a:prstGeom>
        </p:spPr>
        <p:txBody>
          <a:bodyPr vert="horz" lIns="93313" tIns="46655" rIns="93313" bIns="466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5034E-8202-4810-A52B-758A6B41B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02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8056-9B8C-47D4-A391-25E6950A520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D65D2-AF96-4C78-AEDA-9DFF17FCB99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0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D65D2-AF96-4C78-AEDA-9DFF17FCB99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0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0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D65D2-AF96-4C78-AEDA-9DFF17FCB99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0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prstClr val="black"/>
                </a:solidFill>
                <a:latin typeface="TimesET" pitchFamily="2" charset="0"/>
              </a:rPr>
              <a:t>Возврат налога из бюджета в связи с предоставлением физическим лицам имущественных и социальных налоговых вычетов. Так, за 2014 год возвраты составили </a:t>
            </a:r>
            <a:r>
              <a:rPr lang="en-US" dirty="0">
                <a:solidFill>
                  <a:prstClr val="black"/>
                </a:solidFill>
                <a:latin typeface="TimesET" pitchFamily="2" charset="0"/>
              </a:rPr>
              <a:t>1029,1 </a:t>
            </a:r>
            <a:r>
              <a:rPr lang="ru-RU" dirty="0">
                <a:solidFill>
                  <a:prstClr val="black"/>
                </a:solidFill>
                <a:latin typeface="TimesET" pitchFamily="2" charset="0"/>
              </a:rPr>
              <a:t>млн. рублей, темп роста к уровню 2013 года 129,3% - самый высокий показатель по ПФО. На 1 июля 2015 года возвраты составили </a:t>
            </a:r>
            <a:r>
              <a:rPr lang="en-US" dirty="0">
                <a:solidFill>
                  <a:prstClr val="black"/>
                </a:solidFill>
                <a:latin typeface="TimesET" pitchFamily="2" charset="0"/>
              </a:rPr>
              <a:t>853,9 </a:t>
            </a:r>
            <a:r>
              <a:rPr lang="ru-RU" dirty="0">
                <a:solidFill>
                  <a:prstClr val="black"/>
                </a:solidFill>
                <a:latin typeface="TimesET" pitchFamily="2" charset="0"/>
              </a:rPr>
              <a:t>млн. рублей, темп роста к аналогичному периоду 2014 года (</a:t>
            </a:r>
            <a:r>
              <a:rPr lang="en-US" dirty="0">
                <a:solidFill>
                  <a:prstClr val="black"/>
                </a:solidFill>
                <a:latin typeface="TimesET" pitchFamily="2" charset="0"/>
              </a:rPr>
              <a:t>656,9 </a:t>
            </a:r>
            <a:r>
              <a:rPr lang="ru-RU" dirty="0">
                <a:solidFill>
                  <a:prstClr val="black"/>
                </a:solidFill>
                <a:latin typeface="TimesET" pitchFamily="2" charset="0"/>
              </a:rPr>
              <a:t>млн. рублей) – </a:t>
            </a:r>
            <a:r>
              <a:rPr lang="en-US" dirty="0">
                <a:solidFill>
                  <a:prstClr val="black"/>
                </a:solidFill>
                <a:latin typeface="TimesET" pitchFamily="2" charset="0"/>
              </a:rPr>
              <a:t>130,0</a:t>
            </a:r>
            <a:r>
              <a:rPr lang="ru-RU" dirty="0">
                <a:solidFill>
                  <a:prstClr val="black"/>
                </a:solidFill>
                <a:latin typeface="TimesET" pitchFamily="2" charset="0"/>
              </a:rPr>
              <a:t>% 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B3155-735C-490E-B44F-4F351DBDB67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8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B3155-735C-490E-B44F-4F351DBDB67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19A62-BDAD-4D69-8B1C-79ADCA7F6D1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8056-9B8C-47D4-A391-25E6950A520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8056-9B8C-47D4-A391-25E6950A520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8056-9B8C-47D4-A391-25E6950A520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58E1-66C4-4F48-BFD9-86E397011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29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E7D-78E9-4FE7-93B4-8BAB9F99C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53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B32-68AE-49B9-955B-4274044F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06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58E1-66C4-4F48-BFD9-86E397011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291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731F-7F52-40DC-AF5D-CBDE02818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38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0878-F4A4-451E-9303-BB79F9C40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69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CEDE-EA38-4DFE-BD2A-45A3C897A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92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5B79-786B-4F1F-9910-0C55024CE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21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mtClean="0">
                <a:solidFill>
                  <a:prstClr val="black"/>
                </a:solidFill>
              </a:rPr>
              <a:t>       </a:t>
            </a:r>
            <a:endParaRPr lang="ru-RU" altLang="ru-RU" sz="2400" smtClean="0">
              <a:solidFill>
                <a:prstClr val="white"/>
              </a:solidFill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FBE4-DC40-4A96-AB83-42E61AAB2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55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0A1B-5D5B-4950-9927-989229AB51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06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0AAD-D0A0-427E-BFD9-AA842AF79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2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731F-7F52-40DC-AF5D-CBDE02818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31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7422-737D-42C0-BA43-86334F6E9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636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E7D-78E9-4FE7-93B4-8BAB9F99C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257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B32-68AE-49B9-955B-4274044F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55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58E1-66C4-4F48-BFD9-86E397011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80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731F-7F52-40DC-AF5D-CBDE02818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233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0878-F4A4-451E-9303-BB79F9C40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57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CEDE-EA38-4DFE-BD2A-45A3C897A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776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5B79-786B-4F1F-9910-0C55024CE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157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mtClean="0">
                <a:solidFill>
                  <a:prstClr val="black"/>
                </a:solidFill>
              </a:rPr>
              <a:t>       </a:t>
            </a:r>
            <a:endParaRPr lang="ru-RU" altLang="ru-RU" sz="2400" smtClean="0">
              <a:solidFill>
                <a:prstClr val="white"/>
              </a:solidFill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FBE4-DC40-4A96-AB83-42E61AAB2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33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0A1B-5D5B-4950-9927-989229AB51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47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0878-F4A4-451E-9303-BB79F9C40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58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0AAD-D0A0-427E-BFD9-AA842AF79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360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7422-737D-42C0-BA43-86334F6E9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283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E7D-78E9-4FE7-93B4-8BAB9F99C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95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B32-68AE-49B9-955B-4274044F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663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58E1-66C4-4F48-BFD9-86E397011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759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731F-7F52-40DC-AF5D-CBDE02818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728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0878-F4A4-451E-9303-BB79F9C40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402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CEDE-EA38-4DFE-BD2A-45A3C897A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134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5B79-786B-4F1F-9910-0C55024CE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784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mtClean="0">
                <a:solidFill>
                  <a:prstClr val="black"/>
                </a:solidFill>
              </a:rPr>
              <a:t>       </a:t>
            </a:r>
            <a:endParaRPr lang="ru-RU" altLang="ru-RU" sz="2400" smtClean="0">
              <a:solidFill>
                <a:prstClr val="white"/>
              </a:solidFill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FBE4-DC40-4A96-AB83-42E61AAB2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18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CEDE-EA38-4DFE-BD2A-45A3C897A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178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0A1B-5D5B-4950-9927-989229AB51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814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0AAD-D0A0-427E-BFD9-AA842AF79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55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7422-737D-42C0-BA43-86334F6E9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943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E7D-78E9-4FE7-93B4-8BAB9F99C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975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B32-68AE-49B9-955B-4274044F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76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7AA2-A108-48EB-B8E3-4258990463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117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9BCA-3487-4876-9604-97265625C4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729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4C10-DD94-4496-87DE-9DB4F84741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692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E1B2-443C-4541-BF62-2FCEECF35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493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B6D7-C9EC-47A9-92F6-974A8A09E7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58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5B79-786B-4F1F-9910-0C55024CE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519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ru-RU" dirty="0">
                <a:solidFill>
                  <a:prstClr val="black"/>
                </a:solidFill>
                <a:cs typeface="+mn-cs"/>
              </a:rPr>
              <a:t>       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CBFA-BFB9-4E9F-B6F6-694D7240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271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4E9E-DC20-4671-BC32-BBFE77E2A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156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3F0E-A427-490E-ABE9-659AE898A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353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5313-B841-44C1-BD37-82F30A73F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373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EC12-1721-449A-A00F-DC82900498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116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563B-07DB-43B2-82BB-1D3AD496F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595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7AA2-A108-48EB-B8E3-4258990463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545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9BCA-3487-4876-9604-97265625C4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113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4C10-DD94-4496-87DE-9DB4F84741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273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E1B2-443C-4541-BF62-2FCEECF35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2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mtClean="0"/>
              <a:t>       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FBE4-DC40-4A96-AB83-42E61AAB2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729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B6D7-C9EC-47A9-92F6-974A8A09E7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267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ru-RU" dirty="0">
                <a:solidFill>
                  <a:prstClr val="black"/>
                </a:solidFill>
                <a:cs typeface="+mn-cs"/>
              </a:rPr>
              <a:t>       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CBFA-BFB9-4E9F-B6F6-694D7240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207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4E9E-DC20-4671-BC32-BBFE77E2A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3234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3F0E-A427-490E-ABE9-659AE898A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841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5313-B841-44C1-BD37-82F30A73F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040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EC12-1721-449A-A00F-DC82900498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1920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563B-07DB-43B2-82BB-1D3AD496F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27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0A1B-5D5B-4950-9927-989229AB51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36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0AAD-D0A0-427E-BFD9-AA842AF79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8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7422-737D-42C0-BA43-86334F6E9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7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7B3CE-7695-4364-ABD3-9FB642265A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83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7B3CE-7695-4364-ABD3-9FB642265A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2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7B3CE-7695-4364-ABD3-9FB642265A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0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7B3CE-7695-4364-ABD3-9FB642265A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1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>
                <a:cs typeface="+mn-cs"/>
              </a:rPr>
              <a:t>23.05.2012</a:t>
            </a:r>
            <a:endParaRPr lang="ru-RU" dirty="0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8135DCAC-F131-4C56-82C1-BB591457AF70}" type="slidenum">
              <a:rPr lang="ru-RU">
                <a:cs typeface="+mn-cs"/>
              </a:rPr>
              <a:pPr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6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>
                <a:cs typeface="+mn-cs"/>
              </a:rPr>
              <a:t>23.05.2012</a:t>
            </a:r>
            <a:endParaRPr lang="ru-RU" dirty="0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8135DCAC-F131-4C56-82C1-BB591457AF70}" type="slidenum">
              <a:rPr lang="ru-RU">
                <a:cs typeface="+mn-cs"/>
              </a:rPr>
              <a:pPr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2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6" name="Picture 4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150" y="4306163"/>
            <a:ext cx="5976937" cy="3097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150" y="468313"/>
            <a:ext cx="6662738" cy="3097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 smtClean="0"/>
              <a:t>Отчет </a:t>
            </a:r>
            <a:r>
              <a:rPr lang="ru-RU" sz="2800" b="1" dirty="0" smtClean="0"/>
              <a:t>об исполнении республиканского бюджета Чувашской </a:t>
            </a:r>
            <a:r>
              <a:rPr lang="ru-RU" sz="2800" b="1" dirty="0"/>
              <a:t>Республики </a:t>
            </a:r>
            <a:endParaRPr lang="ru-RU" sz="2800" b="1" dirty="0" smtClean="0"/>
          </a:p>
          <a:p>
            <a:pPr>
              <a:defRPr/>
            </a:pPr>
            <a:r>
              <a:rPr lang="ru-RU" sz="2800" b="1" dirty="0" smtClean="0"/>
              <a:t>за 9 </a:t>
            </a:r>
            <a:r>
              <a:rPr lang="ru-RU" sz="2800" b="1" dirty="0"/>
              <a:t>месяцев 2015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585" y="3823443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16813204"/>
              </p:ext>
            </p:extLst>
          </p:nvPr>
        </p:nvGraphicFramePr>
        <p:xfrm>
          <a:off x="0" y="980728"/>
          <a:ext cx="89644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987824" y="4797152"/>
            <a:ext cx="3998440" cy="4584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ET" pitchFamily="2" charset="0"/>
              </a:rPr>
              <a:t>на </a:t>
            </a:r>
            <a:r>
              <a:rPr lang="ru-RU" sz="1050" b="1" dirty="0">
                <a:latin typeface="TimesET" pitchFamily="2" charset="0"/>
              </a:rPr>
              <a:t>модернизацию экономики </a:t>
            </a:r>
            <a:r>
              <a:rPr lang="ru-RU" sz="1050" b="1" dirty="0" smtClean="0">
                <a:latin typeface="TimesET" pitchFamily="2" charset="0"/>
              </a:rPr>
              <a:t>моногородов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42973" y="4842756"/>
            <a:ext cx="1577499" cy="3864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180,9</a:t>
            </a:r>
            <a:endParaRPr lang="ru-RU" sz="1050" b="1" dirty="0">
              <a:latin typeface="TimesET" pitchFamily="2" charset="0"/>
            </a:endParaRPr>
          </a:p>
          <a:p>
            <a:pPr algn="ctr"/>
            <a:r>
              <a:rPr lang="en-US" sz="1050" b="1" dirty="0" smtClean="0">
                <a:latin typeface="TimesET" pitchFamily="2" charset="0"/>
              </a:rPr>
              <a:t>(</a:t>
            </a:r>
            <a:r>
              <a:rPr lang="ru-RU" sz="1050" b="1" dirty="0" smtClean="0">
                <a:latin typeface="TimesET" pitchFamily="2" charset="0"/>
              </a:rPr>
              <a:t>100,0</a:t>
            </a:r>
            <a:r>
              <a:rPr lang="en-US" sz="1050" b="1" dirty="0" smtClean="0">
                <a:latin typeface="TimesET" pitchFamily="2" charset="0"/>
              </a:rPr>
              <a:t>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суммы субсидий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поступивших в бюджет Чувашской Республики по состоянию на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.10.2015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42928" y="692696"/>
            <a:ext cx="143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млн. </a:t>
            </a:r>
            <a:r>
              <a:rPr lang="ru-RU" sz="1600" b="1" dirty="0" smtClean="0">
                <a:solidFill>
                  <a:schemeClr val="bg1"/>
                </a:solidFill>
              </a:rPr>
              <a:t>рублей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5572" y="3046648"/>
            <a:ext cx="3980692" cy="3326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ET" pitchFamily="2" charset="0"/>
              </a:rPr>
              <a:t>на </a:t>
            </a:r>
            <a:r>
              <a:rPr lang="ru-RU" sz="1050" b="1" dirty="0">
                <a:latin typeface="TimesET" pitchFamily="2" charset="0"/>
              </a:rPr>
              <a:t>модернизацию экономики </a:t>
            </a:r>
            <a:r>
              <a:rPr lang="ru-RU" sz="1050" b="1" dirty="0" smtClean="0">
                <a:latin typeface="TimesET" pitchFamily="2" charset="0"/>
              </a:rPr>
              <a:t>моногородов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95609" y="3030002"/>
            <a:ext cx="1624861" cy="3326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104,2</a:t>
            </a:r>
            <a:endParaRPr lang="ru-RU" sz="1050" b="1" dirty="0">
              <a:latin typeface="TimesET" pitchFamily="2" charset="0"/>
            </a:endParaRPr>
          </a:p>
          <a:p>
            <a:pPr algn="ctr"/>
            <a:r>
              <a:rPr lang="en-US" sz="1050" b="1" dirty="0" smtClean="0">
                <a:latin typeface="TimesET" pitchFamily="2" charset="0"/>
              </a:rPr>
              <a:t>(</a:t>
            </a:r>
            <a:r>
              <a:rPr lang="ru-RU" sz="1050" b="1" dirty="0" smtClean="0">
                <a:latin typeface="TimesET" pitchFamily="2" charset="0"/>
              </a:rPr>
              <a:t>100,0</a:t>
            </a:r>
            <a:r>
              <a:rPr lang="en-US" sz="1050" b="1" dirty="0" smtClean="0">
                <a:latin typeface="TimesET" pitchFamily="2" charset="0"/>
              </a:rPr>
              <a:t>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6136" y="4077072"/>
            <a:ext cx="208823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ET" pitchFamily="2" charset="0"/>
              </a:rPr>
              <a:t>на строительство инженерной инфраструктуры </a:t>
            </a:r>
            <a:r>
              <a:rPr lang="ru-RU" sz="1050" b="1" dirty="0">
                <a:latin typeface="TimesET" pitchFamily="2" charset="0"/>
              </a:rPr>
              <a:t>индустриального парка в </a:t>
            </a:r>
            <a:endParaRPr lang="ru-RU" sz="1050" b="1" dirty="0" smtClean="0">
              <a:latin typeface="TimesET" pitchFamily="2" charset="0"/>
            </a:endParaRPr>
          </a:p>
          <a:p>
            <a:r>
              <a:rPr lang="ru-RU" sz="1050" b="1" dirty="0" smtClean="0">
                <a:latin typeface="TimesET" pitchFamily="2" charset="0"/>
              </a:rPr>
              <a:t>г</a:t>
            </a:r>
            <a:r>
              <a:rPr lang="ru-RU" sz="1050" b="1" dirty="0">
                <a:latin typeface="TimesET" pitchFamily="2" charset="0"/>
              </a:rPr>
              <a:t>. Чебоксары </a:t>
            </a:r>
            <a:r>
              <a:rPr lang="ru-RU" sz="1050" b="1" dirty="0" smtClean="0">
                <a:latin typeface="TimesET" pitchFamily="2" charset="0"/>
              </a:rPr>
              <a:t>(</a:t>
            </a:r>
            <a:r>
              <a:rPr lang="ru-RU" sz="1050" b="1" dirty="0">
                <a:latin typeface="TimesET" pitchFamily="2" charset="0"/>
              </a:rPr>
              <a:t>II очередь)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84368" y="4077072"/>
            <a:ext cx="936104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71,2</a:t>
            </a:r>
            <a:endParaRPr lang="ru-RU" sz="1050" b="1" dirty="0">
              <a:latin typeface="TimesET" pitchFamily="2" charset="0"/>
            </a:endParaRPr>
          </a:p>
          <a:p>
            <a:pPr algn="ctr"/>
            <a:r>
              <a:rPr lang="en-US" sz="1050" b="1" dirty="0" smtClean="0">
                <a:latin typeface="TimesET" pitchFamily="2" charset="0"/>
              </a:rPr>
              <a:t>(</a:t>
            </a:r>
            <a:r>
              <a:rPr lang="ru-RU" sz="1050" b="1" dirty="0" smtClean="0">
                <a:latin typeface="TimesET" pitchFamily="2" charset="0"/>
              </a:rPr>
              <a:t>100,0</a:t>
            </a:r>
            <a:r>
              <a:rPr lang="en-US" sz="1050" b="1" dirty="0" smtClean="0">
                <a:latin typeface="TimesET" pitchFamily="2" charset="0"/>
              </a:rPr>
              <a:t>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87824" y="5976664"/>
            <a:ext cx="4045804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ET" pitchFamily="2" charset="0"/>
              </a:rPr>
              <a:t> на капитальный ремонт гидротехнических сооружений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63045" y="5976664"/>
            <a:ext cx="1801443" cy="409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latin typeface="TimesET" pitchFamily="2" charset="0"/>
              </a:rPr>
              <a:t>11,0</a:t>
            </a:r>
          </a:p>
          <a:p>
            <a:pPr algn="ctr"/>
            <a:r>
              <a:rPr lang="en-US" sz="1050" b="1" dirty="0" smtClean="0">
                <a:latin typeface="TimesET" pitchFamily="2" charset="0"/>
              </a:rPr>
              <a:t>(</a:t>
            </a:r>
            <a:r>
              <a:rPr lang="ru-RU" sz="1050" b="1" dirty="0" smtClean="0">
                <a:latin typeface="TimesET" pitchFamily="2" charset="0"/>
              </a:rPr>
              <a:t>100,0</a:t>
            </a:r>
            <a:r>
              <a:rPr lang="en-US" sz="1050" b="1" dirty="0" smtClean="0">
                <a:latin typeface="TimesET" pitchFamily="2" charset="0"/>
              </a:rPr>
              <a:t>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98480" y="5400600"/>
            <a:ext cx="3977912" cy="4046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ET" pitchFamily="2" charset="0"/>
              </a:rPr>
              <a:t>на </a:t>
            </a:r>
            <a:r>
              <a:rPr lang="ru-RU" sz="1050" b="1" dirty="0">
                <a:latin typeface="TimesET" pitchFamily="2" charset="0"/>
              </a:rPr>
              <a:t>реализацию дополнительных мероприятий в сфере занятости населения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55904" y="5406677"/>
            <a:ext cx="1728192" cy="4046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latin typeface="TimesET" pitchFamily="2" charset="0"/>
              </a:rPr>
              <a:t>55,1</a:t>
            </a:r>
          </a:p>
          <a:p>
            <a:pPr algn="ctr"/>
            <a:r>
              <a:rPr lang="en-US" sz="1050" b="1" dirty="0" smtClean="0">
                <a:latin typeface="TimesET" pitchFamily="2" charset="0"/>
              </a:rPr>
              <a:t>(</a:t>
            </a:r>
            <a:r>
              <a:rPr lang="ru-RU" sz="1050" b="1" dirty="0" smtClean="0">
                <a:latin typeface="TimesET" pitchFamily="2" charset="0"/>
              </a:rPr>
              <a:t>100,0</a:t>
            </a:r>
            <a:r>
              <a:rPr lang="en-US" sz="1050" b="1" dirty="0" smtClean="0">
                <a:latin typeface="TimesET" pitchFamily="2" charset="0"/>
              </a:rPr>
              <a:t>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7824" y="2276872"/>
            <a:ext cx="2160240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latin typeface="TimesET" pitchFamily="2" charset="0"/>
              </a:rPr>
              <a:t>на осуществление ежемесячной денежной </a:t>
            </a:r>
            <a:r>
              <a:rPr lang="ru-RU" sz="1050" b="1" dirty="0" smtClean="0">
                <a:latin typeface="TimesET" pitchFamily="2" charset="0"/>
              </a:rPr>
              <a:t>выплаты в </a:t>
            </a:r>
            <a:r>
              <a:rPr lang="ru-RU" sz="1050" b="1" dirty="0">
                <a:latin typeface="TimesET" pitchFamily="2" charset="0"/>
              </a:rPr>
              <a:t>случае рождения третьего ребенка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4048" y="2276872"/>
            <a:ext cx="864096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86,3</a:t>
            </a:r>
            <a:endParaRPr lang="ru-RU" sz="1050" b="1" dirty="0">
              <a:latin typeface="TimesET" pitchFamily="2" charset="0"/>
            </a:endParaRPr>
          </a:p>
          <a:p>
            <a:pPr algn="ctr"/>
            <a:r>
              <a:rPr lang="en-US" sz="1050" b="1" dirty="0" smtClean="0">
                <a:latin typeface="TimesET" pitchFamily="2" charset="0"/>
              </a:rPr>
              <a:t>(24,9%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68144" y="2260160"/>
            <a:ext cx="2160905" cy="6647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smtClean="0">
                <a:latin typeface="TimesET" pitchFamily="2" charset="0"/>
              </a:rPr>
              <a:t>повышение </a:t>
            </a:r>
            <a:r>
              <a:rPr lang="ru-RU" sz="1050" b="1" dirty="0">
                <a:latin typeface="TimesET" pitchFamily="2" charset="0"/>
              </a:rPr>
              <a:t>уровня </a:t>
            </a:r>
            <a:r>
              <a:rPr lang="ru-RU" sz="1050" b="1" dirty="0" smtClean="0">
                <a:latin typeface="TimesET" pitchFamily="2" charset="0"/>
              </a:rPr>
              <a:t>доступности объектов жизнедеятельности инвалидов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92752" y="2276872"/>
            <a:ext cx="927720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33,0</a:t>
            </a:r>
            <a:endParaRPr lang="ru-RU" sz="1050" b="1" dirty="0">
              <a:latin typeface="TimesET" pitchFamily="2" charset="0"/>
            </a:endParaRPr>
          </a:p>
          <a:p>
            <a:pPr algn="ctr"/>
            <a:r>
              <a:rPr lang="en-US" sz="1050" b="1" dirty="0" smtClean="0">
                <a:latin typeface="TimesET" pitchFamily="2" charset="0"/>
              </a:rPr>
              <a:t>(77,2%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87824" y="3550704"/>
            <a:ext cx="4045804" cy="404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ET" pitchFamily="2" charset="0"/>
              </a:rPr>
              <a:t>на водоотведение </a:t>
            </a:r>
            <a:r>
              <a:rPr lang="ru-RU" sz="1050" b="1" dirty="0">
                <a:latin typeface="TimesET" pitchFamily="2" charset="0"/>
              </a:rPr>
              <a:t>и газоснабжение </a:t>
            </a:r>
            <a:r>
              <a:rPr lang="ru-RU" sz="1050" b="1" dirty="0" err="1">
                <a:latin typeface="TimesET" pitchFamily="2" charset="0"/>
              </a:rPr>
              <a:t>этноэкологического</a:t>
            </a:r>
            <a:r>
              <a:rPr lang="ru-RU" sz="1050" b="1" dirty="0">
                <a:latin typeface="TimesET" pitchFamily="2" charset="0"/>
              </a:rPr>
              <a:t> комплекса "</a:t>
            </a:r>
            <a:r>
              <a:rPr lang="ru-RU" sz="1050" b="1" dirty="0" err="1">
                <a:latin typeface="TimesET" pitchFamily="2" charset="0"/>
              </a:rPr>
              <a:t>Амазония</a:t>
            </a:r>
            <a:r>
              <a:rPr lang="ru-RU" sz="1050" b="1" dirty="0">
                <a:latin typeface="TimesET" pitchFamily="2" charset="0"/>
              </a:rPr>
              <a:t>" г. Чебоксары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42973" y="3537709"/>
            <a:ext cx="1577497" cy="4046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34,6</a:t>
            </a:r>
            <a:endParaRPr lang="ru-RU" sz="1050" b="1" dirty="0">
              <a:latin typeface="TimesET" pitchFamily="2" charset="0"/>
            </a:endParaRPr>
          </a:p>
          <a:p>
            <a:pPr algn="ctr"/>
            <a:r>
              <a:rPr lang="en-US" sz="1050" b="1" dirty="0" smtClean="0">
                <a:latin typeface="TimesET" pitchFamily="2" charset="0"/>
              </a:rPr>
              <a:t>(13,9%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7824" y="4077072"/>
            <a:ext cx="201622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ET" pitchFamily="2" charset="0"/>
              </a:rPr>
              <a:t>на </a:t>
            </a:r>
            <a:r>
              <a:rPr lang="ru-RU" sz="1050" b="1" dirty="0">
                <a:latin typeface="TimesET" pitchFamily="2" charset="0"/>
              </a:rPr>
              <a:t>государственную поддержку малого и среднего </a:t>
            </a:r>
            <a:r>
              <a:rPr lang="ru-RU" sz="1050" b="1" dirty="0" smtClean="0">
                <a:latin typeface="TimesET" pitchFamily="2" charset="0"/>
              </a:rPr>
              <a:t>предпринимательства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16242" y="4077072"/>
            <a:ext cx="86409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38,1</a:t>
            </a:r>
            <a:endParaRPr lang="ru-RU" sz="1050" b="1" dirty="0">
              <a:latin typeface="TimesET" pitchFamily="2" charset="0"/>
            </a:endParaRPr>
          </a:p>
          <a:p>
            <a:pPr algn="ctr"/>
            <a:r>
              <a:rPr lang="en-US" sz="1050" b="1" dirty="0" smtClean="0">
                <a:latin typeface="TimesET" pitchFamily="2" charset="0"/>
              </a:rPr>
              <a:t>(26,3%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87824" y="1052736"/>
            <a:ext cx="216024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latin typeface="TimesET" pitchFamily="2" charset="0"/>
              </a:rPr>
              <a:t>на возмещение </a:t>
            </a:r>
            <a:r>
              <a:rPr lang="ru-RU" sz="1050" b="1" dirty="0" smtClean="0">
                <a:latin typeface="TimesET" pitchFamily="2" charset="0"/>
              </a:rPr>
              <a:t>процентов по кредитам ЛПХ и КФХ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04048" y="1052736"/>
            <a:ext cx="86409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292,5 (33,9% </a:t>
            </a:r>
            <a:r>
              <a:rPr lang="ru-RU" sz="1050" b="1" dirty="0" smtClean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20544" y="1052736"/>
            <a:ext cx="187220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ET" pitchFamily="2" charset="0"/>
              </a:rPr>
              <a:t>на развитие мелиорации земель с\х назначения, строительство дорог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892752" y="1052736"/>
            <a:ext cx="927720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71,1</a:t>
            </a:r>
            <a:r>
              <a:rPr lang="ru-RU" sz="1050" b="1" dirty="0" smtClean="0">
                <a:latin typeface="TimesET" pitchFamily="2" charset="0"/>
              </a:rPr>
              <a:t> </a:t>
            </a:r>
            <a:r>
              <a:rPr lang="en-US" sz="1050" b="1" dirty="0" smtClean="0">
                <a:latin typeface="TimesET" pitchFamily="2" charset="0"/>
              </a:rPr>
              <a:t>(44</a:t>
            </a:r>
            <a:r>
              <a:rPr lang="ru-RU" sz="1050" b="1" dirty="0" smtClean="0">
                <a:latin typeface="TimesET" pitchFamily="2" charset="0"/>
              </a:rPr>
              <a:t>,</a:t>
            </a:r>
            <a:r>
              <a:rPr lang="en-US" sz="1050" b="1" dirty="0" smtClean="0">
                <a:latin typeface="TimesET" pitchFamily="2" charset="0"/>
              </a:rPr>
              <a:t>7%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987824" y="1700808"/>
            <a:ext cx="244827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latin typeface="TimesET" pitchFamily="2" charset="0"/>
              </a:rPr>
              <a:t>на возмещение </a:t>
            </a:r>
            <a:r>
              <a:rPr lang="ru-RU" sz="1050" b="1" dirty="0" smtClean="0">
                <a:latin typeface="TimesET" pitchFamily="2" charset="0"/>
              </a:rPr>
              <a:t>процентов </a:t>
            </a:r>
            <a:r>
              <a:rPr lang="ru-RU" sz="1050" b="1" dirty="0">
                <a:latin typeface="TimesET" pitchFamily="2" charset="0"/>
              </a:rPr>
              <a:t>по </a:t>
            </a:r>
            <a:r>
              <a:rPr lang="ru-RU" sz="1050" b="1" dirty="0" smtClean="0">
                <a:latin typeface="TimesET" pitchFamily="2" charset="0"/>
              </a:rPr>
              <a:t>кредитам на </a:t>
            </a:r>
            <a:r>
              <a:rPr lang="ru-RU" sz="1050" b="1" dirty="0">
                <a:latin typeface="TimesET" pitchFamily="2" charset="0"/>
              </a:rPr>
              <a:t>переработку </a:t>
            </a:r>
            <a:r>
              <a:rPr lang="ru-RU" sz="1050" b="1" dirty="0" smtClean="0">
                <a:latin typeface="TimesET" pitchFamily="2" charset="0"/>
              </a:rPr>
              <a:t>продукции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79278" y="1620250"/>
            <a:ext cx="86409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2</a:t>
            </a:r>
            <a:r>
              <a:rPr lang="ru-RU" sz="1050" b="1" dirty="0" smtClean="0">
                <a:latin typeface="TimesET" pitchFamily="2" charset="0"/>
              </a:rPr>
              <a:t>8,</a:t>
            </a:r>
            <a:r>
              <a:rPr lang="en-US" sz="1050" b="1" dirty="0" smtClean="0">
                <a:latin typeface="TimesET" pitchFamily="2" charset="0"/>
              </a:rPr>
              <a:t>5</a:t>
            </a:r>
            <a:r>
              <a:rPr lang="ru-RU" sz="1050" b="1" dirty="0" smtClean="0">
                <a:latin typeface="TimesET" pitchFamily="2" charset="0"/>
              </a:rPr>
              <a:t> </a:t>
            </a:r>
            <a:r>
              <a:rPr lang="en-US" sz="1050" b="1" dirty="0" smtClean="0">
                <a:latin typeface="TimesET" pitchFamily="2" charset="0"/>
              </a:rPr>
              <a:t>(73,7%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56176" y="1628800"/>
            <a:ext cx="186382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latin typeface="TimesET" pitchFamily="2" charset="0"/>
              </a:rPr>
              <a:t>на возмещение </a:t>
            </a:r>
            <a:r>
              <a:rPr lang="ru-RU" sz="1050" b="1" dirty="0" smtClean="0">
                <a:latin typeface="TimesET" pitchFamily="2" charset="0"/>
              </a:rPr>
              <a:t>процентов </a:t>
            </a:r>
            <a:r>
              <a:rPr lang="ru-RU" sz="1050" b="1" dirty="0">
                <a:latin typeface="TimesET" pitchFamily="2" charset="0"/>
              </a:rPr>
              <a:t>по </a:t>
            </a:r>
            <a:r>
              <a:rPr lang="ru-RU" sz="1050" b="1" dirty="0" smtClean="0">
                <a:latin typeface="TimesET" pitchFamily="2" charset="0"/>
              </a:rPr>
              <a:t>кредитам для </a:t>
            </a:r>
            <a:r>
              <a:rPr lang="ru-RU" sz="1050" b="1" dirty="0">
                <a:latin typeface="TimesET" pitchFamily="2" charset="0"/>
              </a:rPr>
              <a:t>объектов </a:t>
            </a:r>
            <a:r>
              <a:rPr lang="ru-RU" sz="1050" b="1" dirty="0" smtClean="0">
                <a:latin typeface="TimesET" pitchFamily="2" charset="0"/>
              </a:rPr>
              <a:t>молочного </a:t>
            </a:r>
            <a:r>
              <a:rPr lang="ru-RU" sz="1050" b="1" dirty="0">
                <a:latin typeface="TimesET" pitchFamily="2" charset="0"/>
              </a:rPr>
              <a:t>скотоводства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8384" y="1630469"/>
            <a:ext cx="93610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latin typeface="TimesET" pitchFamily="2" charset="0"/>
              </a:rPr>
              <a:t>8,0</a:t>
            </a:r>
            <a:endParaRPr lang="ru-RU" sz="1050" b="1" dirty="0" smtClean="0">
              <a:latin typeface="TimesET" pitchFamily="2" charset="0"/>
            </a:endParaRPr>
          </a:p>
          <a:p>
            <a:pPr algn="ctr"/>
            <a:r>
              <a:rPr lang="en-US" sz="1050" b="1" dirty="0" smtClean="0">
                <a:latin typeface="TimesET" pitchFamily="2" charset="0"/>
              </a:rPr>
              <a:t>(23,6% </a:t>
            </a:r>
            <a:r>
              <a:rPr lang="ru-RU" sz="1050" b="1" dirty="0">
                <a:latin typeface="TimesET" pitchFamily="2" charset="0"/>
              </a:rPr>
              <a:t>от плана</a:t>
            </a:r>
            <a:r>
              <a:rPr lang="en-US" sz="1050" b="1" dirty="0" smtClean="0">
                <a:latin typeface="TimesET" pitchFamily="2" charset="0"/>
              </a:rPr>
              <a:t>)</a:t>
            </a:r>
            <a:endParaRPr lang="ru-RU" sz="1050" b="1" dirty="0">
              <a:latin typeface="TimesET" pitchFamily="2" charset="0"/>
            </a:endParaRPr>
          </a:p>
        </p:txBody>
      </p:sp>
      <p:sp>
        <p:nvSpPr>
          <p:cNvPr id="4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96436" y="6492875"/>
            <a:ext cx="65822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Отдел бюджетной политики\_____2014 год\Отчет о деятельности Министерства\для отчета картинки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438400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Овал 93"/>
          <p:cNvSpPr/>
          <p:nvPr/>
        </p:nvSpPr>
        <p:spPr>
          <a:xfrm>
            <a:off x="710908" y="1942730"/>
            <a:ext cx="4653180" cy="946362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algn="ctr" fontAlgn="t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26509,2 млн. рублей </a:t>
            </a:r>
            <a:r>
              <a:rPr lang="ru-RU" sz="2000" b="1" u="sng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65,9% к плану на 2014 года</a:t>
            </a:r>
            <a:endParaRPr lang="ru-RU" sz="2000" b="1" u="sng" dirty="0">
              <a:solidFill>
                <a:schemeClr val="tx1"/>
              </a:solidFill>
              <a:latin typeface="TimesET" pitchFamily="2" charset="0"/>
              <a:cs typeface="Arial Cyr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04138" cy="9810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ET" pitchFamily="2" charset="0"/>
              </a:rPr>
              <a:t>Исполнение республиканского бюджета Чувашской Республики по расходам за 9 месяцев 2015 года</a:t>
            </a:r>
            <a:endParaRPr lang="ru-RU" sz="2000" b="1" dirty="0">
              <a:latin typeface="TimesET" pitchFamily="2" charset="0"/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-19710" y="1196752"/>
            <a:ext cx="2736304" cy="88099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t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9 месяцев 2014 года</a:t>
            </a:r>
            <a:endParaRPr lang="ru-RU" sz="2400" b="1" dirty="0">
              <a:solidFill>
                <a:schemeClr val="tx1"/>
              </a:solidFill>
              <a:latin typeface="TimesET" pitchFamily="2" charset="0"/>
              <a:cs typeface="Arial Cyr" panose="020B0604020202020204" pitchFamily="34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2123728" y="4941168"/>
            <a:ext cx="5832822" cy="1224136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t"/>
            <a:r>
              <a:rPr lang="ru-RU" sz="2000" b="1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27864,5 </a:t>
            </a:r>
            <a:r>
              <a:rPr lang="ru-RU" sz="2000" b="1" dirty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млн. рублей</a:t>
            </a:r>
          </a:p>
          <a:p>
            <a:pPr algn="ctr" fontAlgn="t"/>
            <a:r>
              <a:rPr lang="ru-RU" sz="2000" b="1" u="sng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68,5% </a:t>
            </a:r>
            <a:r>
              <a:rPr lang="ru-RU" sz="2000" b="1" u="sng" dirty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к </a:t>
            </a:r>
            <a:r>
              <a:rPr lang="ru-RU" sz="2000" b="1" u="sng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плану на 2015 год </a:t>
            </a:r>
          </a:p>
          <a:p>
            <a:pPr algn="ctr" fontAlgn="t"/>
            <a:r>
              <a:rPr lang="ru-RU" sz="1400" b="1" u="sng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(с </a:t>
            </a:r>
            <a:r>
              <a:rPr lang="ru-RU" sz="1400" b="1" u="sng" dirty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учетом Закона </a:t>
            </a:r>
            <a:r>
              <a:rPr lang="ru-RU" sz="1400" b="1" u="sng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Чувашской Республики </a:t>
            </a:r>
            <a:r>
              <a:rPr lang="ru-RU" sz="1400" b="1" u="sng" dirty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от 30.09.2015 </a:t>
            </a:r>
            <a:r>
              <a:rPr lang="ru-RU" sz="1400" b="1" u="sng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№ 40)</a:t>
            </a:r>
            <a:endParaRPr lang="ru-RU" sz="1400" b="1" u="sng" dirty="0">
              <a:solidFill>
                <a:schemeClr val="tx1"/>
              </a:solidFill>
              <a:latin typeface="TimesET" pitchFamily="2" charset="0"/>
              <a:cs typeface="Arial Cyr" panose="020B0604020202020204" pitchFamily="34" charset="0"/>
            </a:endParaRPr>
          </a:p>
        </p:txBody>
      </p:sp>
      <p:sp>
        <p:nvSpPr>
          <p:cNvPr id="101" name="Дуга 100"/>
          <p:cNvSpPr/>
          <p:nvPr/>
        </p:nvSpPr>
        <p:spPr>
          <a:xfrm rot="18881501">
            <a:off x="3125081" y="2725484"/>
            <a:ext cx="1054349" cy="2540346"/>
          </a:xfrm>
          <a:prstGeom prst="arc">
            <a:avLst>
              <a:gd name="adj1" fmla="val 17210616"/>
              <a:gd name="adj2" fmla="val 4634529"/>
            </a:avLst>
          </a:prstGeom>
          <a:ln w="234950" cap="rnd">
            <a:solidFill>
              <a:srgbClr val="FF0000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475656" y="4325117"/>
            <a:ext cx="2736304" cy="88099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t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9 </a:t>
            </a:r>
            <a:r>
              <a:rPr lang="ru-RU" sz="2400" b="1" dirty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месяцев </a:t>
            </a:r>
            <a:r>
              <a:rPr lang="ru-RU" sz="2400" b="1" dirty="0" smtClean="0">
                <a:solidFill>
                  <a:schemeClr val="tx1"/>
                </a:solidFill>
                <a:latin typeface="TimesET" pitchFamily="2" charset="0"/>
                <a:cs typeface="Arial Cyr" panose="020B0604020202020204" pitchFamily="34" charset="0"/>
              </a:rPr>
              <a:t>2015 года</a:t>
            </a:r>
            <a:endParaRPr lang="ru-RU" sz="2400" b="1" dirty="0">
              <a:solidFill>
                <a:schemeClr val="tx1"/>
              </a:solidFill>
              <a:latin typeface="TimesET" pitchFamily="2" charset="0"/>
              <a:cs typeface="Arial Cyr" panose="020B0604020202020204" pitchFamily="34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85780" y="6453336"/>
            <a:ext cx="65822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960697"/>
              </p:ext>
            </p:extLst>
          </p:nvPr>
        </p:nvGraphicFramePr>
        <p:xfrm>
          <a:off x="4892522" y="1637252"/>
          <a:ext cx="4320480" cy="330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14"/>
          <p:cNvSpPr txBox="1">
            <a:spLocks noChangeArrowheads="1"/>
          </p:cNvSpPr>
          <p:nvPr/>
        </p:nvSpPr>
        <p:spPr bwMode="auto">
          <a:xfrm>
            <a:off x="7956550" y="888777"/>
            <a:ext cx="1198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TimesET" pitchFamily="2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266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5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r>
              <a:rPr lang="ru-RU" sz="1800" b="1" dirty="0" smtClean="0"/>
              <a:t>Освоение поступивших средств из федерального бюджета </a:t>
            </a:r>
            <a:br>
              <a:rPr lang="ru-RU" sz="1800" b="1" dirty="0" smtClean="0"/>
            </a:br>
            <a:r>
              <a:rPr lang="ru-RU" sz="1800" b="1" dirty="0" smtClean="0"/>
              <a:t>по </a:t>
            </a:r>
            <a:r>
              <a:rPr lang="ru-RU" sz="1800" b="1" dirty="0"/>
              <a:t>состоянию на </a:t>
            </a:r>
            <a:r>
              <a:rPr lang="ru-RU" sz="1800" b="1" dirty="0" smtClean="0"/>
              <a:t>26 октября </a:t>
            </a:r>
            <a:r>
              <a:rPr lang="ru-RU" sz="1800" b="1" dirty="0"/>
              <a:t>2015 </a:t>
            </a:r>
            <a:r>
              <a:rPr lang="ru-RU" sz="1800" b="1" dirty="0" smtClean="0"/>
              <a:t>года, %</a:t>
            </a:r>
            <a:endParaRPr lang="ru-RU" altLang="ru-RU" sz="18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76531" y="6492875"/>
            <a:ext cx="65822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441606"/>
              </p:ext>
            </p:extLst>
          </p:nvPr>
        </p:nvGraphicFramePr>
        <p:xfrm>
          <a:off x="107504" y="1052736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6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5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r>
              <a:rPr lang="ru-RU" sz="1800" b="1" dirty="0"/>
              <a:t>Освоение поступивших средств из федерального бюджета </a:t>
            </a:r>
            <a:br>
              <a:rPr lang="ru-RU" sz="1800" b="1" dirty="0"/>
            </a:br>
            <a:r>
              <a:rPr lang="ru-RU" sz="1800" b="1" dirty="0"/>
              <a:t>по состоянию на </a:t>
            </a:r>
            <a:r>
              <a:rPr lang="ru-RU" sz="1800" b="1" dirty="0" smtClean="0"/>
              <a:t>26 </a:t>
            </a:r>
            <a:r>
              <a:rPr lang="ru-RU" sz="1800" b="1" dirty="0"/>
              <a:t>октября 2015 года, </a:t>
            </a:r>
            <a:r>
              <a:rPr lang="ru-RU" sz="1800" b="1" dirty="0" smtClean="0"/>
              <a:t>млн. руб.</a:t>
            </a:r>
            <a:endParaRPr lang="ru-RU" altLang="ru-RU" sz="18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76531" y="6492875"/>
            <a:ext cx="65822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783123"/>
              </p:ext>
            </p:extLst>
          </p:nvPr>
        </p:nvGraphicFramePr>
        <p:xfrm>
          <a:off x="107504" y="980728"/>
          <a:ext cx="892899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97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Исполнение инвестиционной программы Чувашской Республики </a:t>
            </a:r>
            <a:br>
              <a:rPr lang="ru-RU" sz="2000" dirty="0"/>
            </a:br>
            <a:r>
              <a:rPr lang="ru-RU" sz="2000" dirty="0"/>
              <a:t>за 9 месяцев 2015 года (ФБ+РБ)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77934900"/>
              </p:ext>
            </p:extLst>
          </p:nvPr>
        </p:nvGraphicFramePr>
        <p:xfrm>
          <a:off x="221804" y="1184472"/>
          <a:ext cx="8784976" cy="562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619672" y="1391326"/>
            <a:ext cx="630485" cy="2539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142,8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0352" y="99578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+mn-cs"/>
              </a:rPr>
              <a:t>млн. </a:t>
            </a:r>
            <a:r>
              <a:rPr lang="ru-RU" sz="1400" b="1" dirty="0" smtClean="0">
                <a:solidFill>
                  <a:prstClr val="black"/>
                </a:solidFill>
                <a:cs typeface="+mn-cs"/>
              </a:rPr>
              <a:t>рублей</a:t>
            </a:r>
            <a:endParaRPr lang="ru-RU" sz="140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11760" y="1872641"/>
            <a:ext cx="630485" cy="2539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371,0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16882" y="2005435"/>
            <a:ext cx="630485" cy="2539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544,3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69331" y="2765945"/>
            <a:ext cx="630485" cy="2539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134,8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96930" y="2997807"/>
            <a:ext cx="663293" cy="2539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343,2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15186" y="3130900"/>
            <a:ext cx="622870" cy="2539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669,7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98071" y="3487246"/>
            <a:ext cx="533846" cy="2539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84,8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49219" y="3682438"/>
            <a:ext cx="551433" cy="2539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87,8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23624" y="1559376"/>
            <a:ext cx="1559106" cy="11232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prstClr val="black"/>
                </a:solidFill>
              </a:rPr>
              <a:t>Исполнено всего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2 378,5 млн. рублей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или 49,8 %,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в том числе: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ФБ – 48,7 %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РБ – 51,4 %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79" y="1594963"/>
            <a:ext cx="792087" cy="213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79,9 %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83767" y="2089220"/>
            <a:ext cx="792087" cy="213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74,8 %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392487" y="2195940"/>
            <a:ext cx="792087" cy="213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70,1 %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983620" y="2956775"/>
            <a:ext cx="792087" cy="213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54,1 %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898783" y="3187063"/>
            <a:ext cx="753337" cy="1978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36,4 %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734397" y="3356694"/>
            <a:ext cx="763674" cy="213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39,0 %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498071" y="3682437"/>
            <a:ext cx="792088" cy="2157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40,8 %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401779" y="3898163"/>
            <a:ext cx="770621" cy="213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42,6 %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76531" y="6492875"/>
            <a:ext cx="65822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Исполнение Дорожного фонда </a:t>
            </a:r>
            <a:br>
              <a:rPr lang="ru-RU" sz="2800" dirty="0" smtClean="0"/>
            </a:br>
            <a:r>
              <a:rPr lang="ru-RU" sz="2800" dirty="0" smtClean="0"/>
              <a:t>Чувашской Республики по расходам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05489051"/>
              </p:ext>
            </p:extLst>
          </p:nvPr>
        </p:nvGraphicFramePr>
        <p:xfrm>
          <a:off x="179512" y="1052736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6376" y="1052736"/>
            <a:ext cx="118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Calibri"/>
                <a:cs typeface="+mn-cs"/>
              </a:rPr>
              <a:t>млн. рублей</a:t>
            </a:r>
            <a:endParaRPr lang="ru-RU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89900" y="6486797"/>
            <a:ext cx="105410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80920" cy="980728"/>
          </a:xfrm>
        </p:spPr>
        <p:txBody>
          <a:bodyPr/>
          <a:lstStyle/>
          <a:p>
            <a:r>
              <a:rPr lang="ru-RU" sz="2000" b="1" dirty="0" smtClean="0">
                <a:latin typeface="TimesET" pitchFamily="2" charset="0"/>
              </a:rPr>
              <a:t>Исполнение республиканского бюджета на </a:t>
            </a:r>
            <a:r>
              <a:rPr lang="en-US" sz="2000" b="1" dirty="0" smtClean="0">
                <a:latin typeface="TimesET" pitchFamily="2" charset="0"/>
              </a:rPr>
              <a:t>1 </a:t>
            </a:r>
            <a:r>
              <a:rPr lang="ru-RU" sz="2000" b="1" dirty="0" smtClean="0">
                <a:latin typeface="TimesET" pitchFamily="2" charset="0"/>
              </a:rPr>
              <a:t>октября 2015 года </a:t>
            </a:r>
            <a:r>
              <a:rPr lang="ru-RU" sz="2000" b="1" dirty="0">
                <a:latin typeface="TimesET" pitchFamily="2" charset="0"/>
              </a:rPr>
              <a:t>в сравнении с </a:t>
            </a:r>
            <a:r>
              <a:rPr lang="ru-RU" sz="2000" b="1" dirty="0" smtClean="0">
                <a:latin typeface="TimesET" pitchFamily="2" charset="0"/>
              </a:rPr>
              <a:t>аналогичным периодом 2014 года </a:t>
            </a:r>
            <a:endParaRPr lang="ru-RU" sz="2000" b="1" dirty="0">
              <a:latin typeface="TimesET" pitchFamily="2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957129"/>
              </p:ext>
            </p:extLst>
          </p:nvPr>
        </p:nvGraphicFramePr>
        <p:xfrm>
          <a:off x="0" y="1052513"/>
          <a:ext cx="9144000" cy="580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868144" y="2450034"/>
            <a:ext cx="2160179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</a:rPr>
              <a:t>поступление собственных </a:t>
            </a:r>
            <a:r>
              <a:rPr lang="ru-RU" sz="1400" b="1" dirty="0" smtClean="0">
                <a:solidFill>
                  <a:prstClr val="black"/>
                </a:solidFill>
              </a:rPr>
              <a:t>доходов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 </a:t>
            </a:r>
            <a:r>
              <a:rPr lang="ru-RU" sz="1400" dirty="0">
                <a:solidFill>
                  <a:prstClr val="black"/>
                </a:solidFill>
              </a:rPr>
              <a:t>аналогичному периоду 2014 года 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5661248"/>
            <a:ext cx="752917" cy="30560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105,1%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316413" y="1004144"/>
            <a:ext cx="795830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prstClr val="black"/>
                </a:solidFill>
                <a:latin typeface="TimesET" pitchFamily="2" charset="0"/>
              </a:rPr>
              <a:t>млн</a:t>
            </a:r>
            <a:r>
              <a:rPr lang="ru-RU" altLang="ru-RU" sz="1000" b="1" dirty="0">
                <a:solidFill>
                  <a:prstClr val="black"/>
                </a:solidFill>
                <a:latin typeface="TimesET" pitchFamily="2" charset="0"/>
              </a:rPr>
              <a:t>. </a:t>
            </a:r>
            <a:r>
              <a:rPr lang="ru-RU" altLang="ru-RU" sz="1000" b="1" dirty="0" smtClean="0">
                <a:solidFill>
                  <a:prstClr val="black"/>
                </a:solidFill>
                <a:latin typeface="TimesET" pitchFamily="2" charset="0"/>
              </a:rPr>
              <a:t>рублей</a:t>
            </a:r>
            <a:endParaRPr lang="ru-RU" altLang="ru-RU" sz="10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89900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5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Основные параметры исполнения </a:t>
            </a:r>
            <a:r>
              <a:rPr lang="ru-RU" altLang="ru-RU" sz="2000" b="1" dirty="0">
                <a:solidFill>
                  <a:schemeClr val="bg1"/>
                </a:solidFill>
                <a:latin typeface="TimesET" pitchFamily="2" charset="0"/>
                <a:cs typeface="Arial" charset="0"/>
              </a:rPr>
              <a:t>республиканского бюджета </a:t>
            </a:r>
            <a:r>
              <a:rPr lang="ru-RU" altLang="ru-RU" sz="20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Чувашской Республики в 2015 году</a:t>
            </a:r>
            <a:endParaRPr lang="ru-RU" altLang="ru-RU" sz="20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8316413" y="1004144"/>
            <a:ext cx="795830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prstClr val="black"/>
                </a:solidFill>
                <a:latin typeface="TimesET" pitchFamily="2" charset="0"/>
              </a:rPr>
              <a:t>млн</a:t>
            </a:r>
            <a:r>
              <a:rPr lang="ru-RU" altLang="ru-RU" sz="1000" b="1" dirty="0">
                <a:solidFill>
                  <a:prstClr val="black"/>
                </a:solidFill>
                <a:latin typeface="TimesET" pitchFamily="2" charset="0"/>
              </a:rPr>
              <a:t>. </a:t>
            </a:r>
            <a:r>
              <a:rPr lang="ru-RU" altLang="ru-RU" sz="1000" b="1" dirty="0" smtClean="0">
                <a:solidFill>
                  <a:prstClr val="black"/>
                </a:solidFill>
                <a:latin typeface="TimesET" pitchFamily="2" charset="0"/>
              </a:rPr>
              <a:t>рублей</a:t>
            </a:r>
            <a:endParaRPr lang="ru-RU" altLang="ru-RU" sz="1000" b="1" dirty="0">
              <a:solidFill>
                <a:prstClr val="black"/>
              </a:solidFill>
              <a:latin typeface="TimesET" pitchFamily="2" charset="0"/>
            </a:endParaRPr>
          </a:p>
        </p:txBody>
      </p:sp>
      <p:graphicFrame>
        <p:nvGraphicFramePr>
          <p:cNvPr id="4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197203"/>
              </p:ext>
            </p:extLst>
          </p:nvPr>
        </p:nvGraphicFramePr>
        <p:xfrm>
          <a:off x="575556" y="1942659"/>
          <a:ext cx="4680520" cy="397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73982" y="1237093"/>
            <a:ext cx="3960440" cy="336625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Поступление собственных доходов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651697" y="3599164"/>
            <a:ext cx="9937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 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653056" y="4315238"/>
            <a:ext cx="993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FF0000"/>
              </a:solidFill>
              <a:latin typeface="TimesET" pitchFamily="2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373017" y="2636912"/>
            <a:ext cx="1008112" cy="302955"/>
          </a:xfrm>
          <a:prstGeom prst="ellips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TimesET" pitchFamily="2" charset="0"/>
              </a:rPr>
              <a:t>1527</a:t>
            </a:r>
            <a:r>
              <a:rPr lang="ru-RU" sz="1400" b="1" dirty="0" smtClean="0">
                <a:latin typeface="TimesET" pitchFamily="2" charset="0"/>
              </a:rPr>
              <a:t>5</a:t>
            </a:r>
            <a:r>
              <a:rPr lang="en-US" sz="1400" b="1" dirty="0" smtClean="0">
                <a:latin typeface="TimesET" pitchFamily="2" charset="0"/>
              </a:rPr>
              <a:t>,8</a:t>
            </a:r>
            <a:endParaRPr lang="ru-RU" sz="1400" b="1" dirty="0">
              <a:latin typeface="TimesET" pitchFamily="2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3491880" y="2485434"/>
            <a:ext cx="1008112" cy="302955"/>
          </a:xfrm>
          <a:prstGeom prst="ellips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TimesET" pitchFamily="2" charset="0"/>
              </a:rPr>
              <a:t>15810,3</a:t>
            </a:r>
            <a:endParaRPr lang="ru-RU" sz="1400" b="1" dirty="0">
              <a:latin typeface="TimesET" pitchFamily="2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149943" y="3579029"/>
            <a:ext cx="1008112" cy="30295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ET" pitchFamily="2" charset="0"/>
              </a:rPr>
              <a:t>+3,8%</a:t>
            </a:r>
            <a:endParaRPr lang="ru-RU" sz="1400" b="1" dirty="0">
              <a:latin typeface="TimesET" pitchFamily="2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211960" y="4493832"/>
            <a:ext cx="1008112" cy="3029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ET" pitchFamily="2" charset="0"/>
              </a:rPr>
              <a:t>-2,2%</a:t>
            </a:r>
            <a:endParaRPr lang="ru-RU" sz="1400" b="1" dirty="0">
              <a:latin typeface="TimesET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83819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T:\ОБП\Лукин\Картинки\2 уточн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7093"/>
            <a:ext cx="3505572" cy="177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Отдел бюджетной политики\_____2014 год\Отчет о деятельности Министерства\для отчета картинки\Новая папка (4)\1392881138_0752.1000x8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32" y="3001950"/>
            <a:ext cx="3416737" cy="167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Отдел бюджетной политики\_____2014 год\Отчет о деятельности Министерства\для отчета картинки\Новая папка (4)\reyting_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23" y="4796787"/>
            <a:ext cx="3384353" cy="166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5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Анализ поступления </a:t>
            </a: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налога </a:t>
            </a: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на доходы физических лиц </a:t>
            </a:r>
            <a:r>
              <a:rPr lang="en-US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/>
            </a:r>
            <a:br>
              <a:rPr lang="en-US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в бюджет </a:t>
            </a: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" charset="0"/>
              </a:rPr>
              <a:t>Чувашской </a:t>
            </a: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Республики</a:t>
            </a:r>
            <a:r>
              <a:rPr lang="en-US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 </a:t>
            </a: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на </a:t>
            </a: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" charset="0"/>
              </a:rPr>
              <a:t>1 </a:t>
            </a: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октября 2015 </a:t>
            </a: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года </a:t>
            </a:r>
            <a:endParaRPr lang="ru-RU" altLang="ru-RU" sz="18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graphicFrame>
        <p:nvGraphicFramePr>
          <p:cNvPr id="9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520175"/>
              </p:ext>
            </p:extLst>
          </p:nvPr>
        </p:nvGraphicFramePr>
        <p:xfrm>
          <a:off x="4244598" y="1120140"/>
          <a:ext cx="4791898" cy="2903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659688" y="919163"/>
            <a:ext cx="1484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Arial" charset="0"/>
              </a:rPr>
              <a:t>млн</a:t>
            </a:r>
            <a:r>
              <a:rPr lang="ru-RU" altLang="ru-RU" sz="1400" b="1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ru-RU" altLang="ru-RU" sz="1400" b="1" dirty="0" smtClean="0">
                <a:solidFill>
                  <a:prstClr val="black"/>
                </a:solidFill>
                <a:latin typeface="Arial" charset="0"/>
              </a:rPr>
              <a:t>рублей</a:t>
            </a:r>
            <a:endParaRPr lang="ru-RU" alt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 rot="506805">
            <a:off x="6600615" y="1888292"/>
            <a:ext cx="608013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300" b="1" dirty="0" smtClean="0">
                <a:solidFill>
                  <a:srgbClr val="C00000"/>
                </a:solidFill>
              </a:rPr>
              <a:t>-</a:t>
            </a:r>
            <a:r>
              <a:rPr lang="ru-RU" altLang="ru-RU" sz="1300" b="1" dirty="0" smtClean="0">
                <a:solidFill>
                  <a:srgbClr val="C00000"/>
                </a:solidFill>
              </a:rPr>
              <a:t>4,0</a:t>
            </a:r>
            <a:r>
              <a:rPr lang="en-US" altLang="ru-RU" sz="13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300" b="1" dirty="0" smtClean="0">
                <a:solidFill>
                  <a:srgbClr val="C00000"/>
                </a:solidFill>
              </a:rPr>
              <a:t>%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456490" y="2179371"/>
            <a:ext cx="779806" cy="124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"/>
          <p:cNvSpPr txBox="1">
            <a:spLocks noChangeArrowheads="1"/>
          </p:cNvSpPr>
          <p:nvPr/>
        </p:nvSpPr>
        <p:spPr bwMode="auto">
          <a:xfrm rot="465410">
            <a:off x="6493968" y="2349904"/>
            <a:ext cx="704850" cy="3119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300" b="1" dirty="0" smtClean="0">
                <a:solidFill>
                  <a:srgbClr val="C00000"/>
                </a:solidFill>
              </a:rPr>
              <a:t>-</a:t>
            </a:r>
            <a:r>
              <a:rPr lang="ru-RU" altLang="ru-RU" sz="1300" b="1" dirty="0" smtClean="0">
                <a:solidFill>
                  <a:srgbClr val="C00000"/>
                </a:solidFill>
              </a:rPr>
              <a:t>210,5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5647" y="4921138"/>
            <a:ext cx="2226153" cy="1748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00" b="1" dirty="0" smtClean="0">
              <a:solidFill>
                <a:prstClr val="black"/>
              </a:solidFill>
              <a:latin typeface="TimesET" pitchFamily="2" charset="0"/>
            </a:endParaRP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ET" pitchFamily="2" charset="0"/>
              </a:rPr>
              <a:t>  Снижение уплаты налога крупными предприятиями в связи с сокращением выплат премий, дивидендов и т.д.</a:t>
            </a: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ET" pitchFamily="2" charset="0"/>
              </a:rPr>
              <a:t>   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079169"/>
              </p:ext>
            </p:extLst>
          </p:nvPr>
        </p:nvGraphicFramePr>
        <p:xfrm>
          <a:off x="0" y="1095761"/>
          <a:ext cx="4791898" cy="2903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1"/>
          <p:cNvSpPr txBox="1">
            <a:spLocks noChangeArrowheads="1"/>
          </p:cNvSpPr>
          <p:nvPr/>
        </p:nvSpPr>
        <p:spPr bwMode="auto">
          <a:xfrm rot="506805">
            <a:off x="2352544" y="2069229"/>
            <a:ext cx="608013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300" b="1" dirty="0" smtClean="0">
                <a:solidFill>
                  <a:srgbClr val="C00000"/>
                </a:solidFill>
              </a:rPr>
              <a:t>-</a:t>
            </a:r>
            <a:r>
              <a:rPr lang="ru-RU" altLang="ru-RU" sz="1300" b="1" dirty="0" smtClean="0">
                <a:solidFill>
                  <a:srgbClr val="C00000"/>
                </a:solidFill>
              </a:rPr>
              <a:t>3,2</a:t>
            </a:r>
            <a:r>
              <a:rPr lang="en-US" altLang="ru-RU" sz="13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300" b="1" dirty="0" smtClean="0">
                <a:solidFill>
                  <a:srgbClr val="C00000"/>
                </a:solidFill>
              </a:rPr>
              <a:t>%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208419" y="2360308"/>
            <a:ext cx="779806" cy="124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1"/>
          <p:cNvSpPr txBox="1">
            <a:spLocks noChangeArrowheads="1"/>
          </p:cNvSpPr>
          <p:nvPr/>
        </p:nvSpPr>
        <p:spPr bwMode="auto">
          <a:xfrm rot="465410">
            <a:off x="2245897" y="2530841"/>
            <a:ext cx="704850" cy="3119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300" b="1" dirty="0" smtClean="0">
                <a:solidFill>
                  <a:srgbClr val="C00000"/>
                </a:solidFill>
              </a:rPr>
              <a:t>-</a:t>
            </a:r>
            <a:r>
              <a:rPr lang="ru-RU" altLang="ru-RU" sz="1300" b="1" dirty="0" smtClean="0">
                <a:solidFill>
                  <a:srgbClr val="C00000"/>
                </a:solidFill>
              </a:rPr>
              <a:t>242,5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89900" y="6486797"/>
            <a:ext cx="105410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4055338"/>
            <a:ext cx="78488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  <a:latin typeface="TimesET" pitchFamily="2" charset="0"/>
              </a:rPr>
              <a:t>Причины снижения поступлений НДФЛ</a:t>
            </a:r>
            <a:endParaRPr lang="ru-RU" sz="1400" dirty="0" smtClean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8225" y="4921138"/>
            <a:ext cx="2375863" cy="1748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ET" pitchFamily="2" charset="0"/>
              </a:rPr>
              <a:t>Возврат </a:t>
            </a:r>
            <a:r>
              <a:rPr lang="ru-RU" sz="1300" dirty="0">
                <a:solidFill>
                  <a:prstClr val="black"/>
                </a:solidFill>
                <a:latin typeface="TimesET" pitchFamily="2" charset="0"/>
              </a:rPr>
              <a:t>налога из бюджета в связи с предоставлением физическим лицам имущественных и социальных налоговых вычетов</a:t>
            </a:r>
            <a:r>
              <a:rPr lang="ru-RU" sz="1300" dirty="0" smtClean="0">
                <a:solidFill>
                  <a:prstClr val="black"/>
                </a:solidFill>
                <a:latin typeface="TimesET" pitchFamily="2" charset="0"/>
              </a:rPr>
              <a:t>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276861" y="4725144"/>
            <a:ext cx="648474" cy="180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784296" y="4725144"/>
            <a:ext cx="648474" cy="180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61876" y="4815154"/>
            <a:ext cx="1304995" cy="45005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2014 год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12295" y="5682339"/>
            <a:ext cx="1404155" cy="43094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1 029,1 млн. руб.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28641" y="4815154"/>
            <a:ext cx="1604948" cy="45005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9 месяцев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2015 года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24128" y="5392618"/>
            <a:ext cx="2808311" cy="268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</a:rPr>
              <a:t>возвращено</a:t>
            </a:r>
            <a:endParaRPr lang="ru-RU" sz="1500" b="1" dirty="0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6296" y="5682339"/>
            <a:ext cx="1497293" cy="43094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1250,6млн. руб.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56379" y="6161215"/>
            <a:ext cx="1515988" cy="555551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</a:rPr>
              <a:t>128,6% к 2013 г.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221420" y="6161216"/>
            <a:ext cx="1599051" cy="55555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</a:rPr>
              <a:t>131,5% к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</a:rPr>
              <a:t> 9 мес.2014 г.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4189"/>
              </p:ext>
            </p:extLst>
          </p:nvPr>
        </p:nvGraphicFramePr>
        <p:xfrm>
          <a:off x="107950" y="1052513"/>
          <a:ext cx="903605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8675688" y="6354763"/>
            <a:ext cx="4683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ru-RU" altLang="ru-RU" sz="160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altLang="ru-RU" sz="1800" b="1" dirty="0">
                <a:solidFill>
                  <a:prstClr val="white"/>
                </a:solidFill>
                <a:latin typeface="Arial Cyr" pitchFamily="34" charset="0"/>
                <a:ea typeface="+mn-ea"/>
                <a:cs typeface="Arial Cyr" pitchFamily="34" charset="0"/>
              </a:rPr>
              <a:t>Доля возвратов из бюджета по НДФЛ на   </a:t>
            </a:r>
            <a:br>
              <a:rPr lang="ru-RU" altLang="ru-RU" sz="1800" b="1" dirty="0">
                <a:solidFill>
                  <a:prstClr val="white"/>
                </a:solidFill>
                <a:latin typeface="Arial Cyr" pitchFamily="34" charset="0"/>
                <a:ea typeface="+mn-ea"/>
                <a:cs typeface="Arial Cyr" pitchFamily="34" charset="0"/>
              </a:rPr>
            </a:br>
            <a:r>
              <a:rPr lang="ru-RU" altLang="ru-RU" sz="1800" b="1" dirty="0">
                <a:solidFill>
                  <a:prstClr val="white"/>
                </a:solidFill>
                <a:latin typeface="Arial Cyr" pitchFamily="34" charset="0"/>
                <a:ea typeface="+mn-ea"/>
                <a:cs typeface="Arial Cyr" pitchFamily="34" charset="0"/>
              </a:rPr>
              <a:t>1</a:t>
            </a:r>
            <a:r>
              <a:rPr lang="en-US" altLang="ru-RU" sz="1800" b="1" dirty="0">
                <a:solidFill>
                  <a:prstClr val="white"/>
                </a:solidFill>
                <a:latin typeface="Arial Cyr" pitchFamily="34" charset="0"/>
                <a:ea typeface="+mn-ea"/>
                <a:cs typeface="Arial Cyr" pitchFamily="34" charset="0"/>
              </a:rPr>
              <a:t> </a:t>
            </a:r>
            <a:r>
              <a:rPr lang="ru-RU" altLang="ru-RU" sz="1800" b="1" dirty="0">
                <a:solidFill>
                  <a:prstClr val="white"/>
                </a:solidFill>
                <a:latin typeface="Arial Cyr" pitchFamily="34" charset="0"/>
                <a:ea typeface="+mn-ea"/>
                <a:cs typeface="Arial Cyr" pitchFamily="34" charset="0"/>
              </a:rPr>
              <a:t>октября 2015 г. по отношению к аналогичному периоду прошлого года</a:t>
            </a:r>
            <a:endParaRPr lang="ru-RU" sz="1800" dirty="0"/>
          </a:p>
        </p:txBody>
      </p:sp>
      <p:sp>
        <p:nvSpPr>
          <p:cNvPr id="6" name="Овал 5"/>
          <p:cNvSpPr/>
          <p:nvPr/>
        </p:nvSpPr>
        <p:spPr>
          <a:xfrm>
            <a:off x="7776665" y="980728"/>
            <a:ext cx="1367335" cy="47462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ET" pitchFamily="2" charset="0"/>
              </a:rPr>
              <a:t>1 250 625,2 тыс. рублей</a:t>
            </a:r>
            <a:endParaRPr lang="ru-RU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89900" y="6486797"/>
            <a:ext cx="105410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Заголовок 15"/>
          <p:cNvSpPr>
            <a:spLocks noGrp="1"/>
          </p:cNvSpPr>
          <p:nvPr>
            <p:ph type="title"/>
          </p:nvPr>
        </p:nvSpPr>
        <p:spPr>
          <a:xfrm>
            <a:off x="304445" y="163512"/>
            <a:ext cx="8388350" cy="601663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Анализ поступления налога на </a:t>
            </a:r>
            <a:r>
              <a:rPr lang="ru-RU" altLang="ru-RU" sz="20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имущество организаций </a:t>
            </a:r>
            <a:r>
              <a:rPr lang="en-US" altLang="ru-RU" sz="20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/>
            </a:r>
            <a:br>
              <a:rPr lang="en-US" altLang="ru-RU" sz="20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в </a:t>
            </a:r>
            <a:r>
              <a:rPr lang="ru-RU" altLang="ru-RU" sz="20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бюджет Чувашской Республики на 1 октября 2015 года </a:t>
            </a:r>
            <a:endParaRPr lang="ru-RU" altLang="ru-RU" sz="20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graphicFrame>
        <p:nvGraphicFramePr>
          <p:cNvPr id="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775256"/>
              </p:ext>
            </p:extLst>
          </p:nvPr>
        </p:nvGraphicFramePr>
        <p:xfrm>
          <a:off x="0" y="919163"/>
          <a:ext cx="4427984" cy="322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1" name="TextBox 13"/>
          <p:cNvSpPr txBox="1">
            <a:spLocks noChangeArrowheads="1"/>
          </p:cNvSpPr>
          <p:nvPr/>
        </p:nvSpPr>
        <p:spPr bwMode="auto">
          <a:xfrm>
            <a:off x="7624191" y="672753"/>
            <a:ext cx="148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white"/>
                </a:solidFill>
              </a:rPr>
              <a:t>млн. рублей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 rot="514272">
            <a:off x="2062425" y="1825242"/>
            <a:ext cx="759882" cy="191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 smtClean="0">
                <a:solidFill>
                  <a:srgbClr val="C00000"/>
                </a:solidFill>
              </a:rPr>
              <a:t>91,0%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21182133">
            <a:off x="2030467" y="2057512"/>
            <a:ext cx="762000" cy="196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"/>
          <p:cNvSpPr txBox="1">
            <a:spLocks noChangeArrowheads="1"/>
          </p:cNvSpPr>
          <p:nvPr/>
        </p:nvSpPr>
        <p:spPr bwMode="auto">
          <a:xfrm rot="472877">
            <a:off x="2017227" y="2268111"/>
            <a:ext cx="850278" cy="3119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 smtClean="0">
                <a:solidFill>
                  <a:srgbClr val="C00000"/>
                </a:solidFill>
              </a:rPr>
              <a:t>-183,6</a:t>
            </a:r>
          </a:p>
        </p:txBody>
      </p:sp>
      <p:sp>
        <p:nvSpPr>
          <p:cNvPr id="11279" name="Номер слайда 2"/>
          <p:cNvSpPr>
            <a:spLocks noGrp="1"/>
          </p:cNvSpPr>
          <p:nvPr/>
        </p:nvSpPr>
        <p:spPr bwMode="auto">
          <a:xfrm>
            <a:off x="8670925" y="6342063"/>
            <a:ext cx="4270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1484784"/>
            <a:ext cx="4104456" cy="260573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400" b="1" dirty="0" smtClean="0">
              <a:solidFill>
                <a:prstClr val="black"/>
              </a:solidFill>
              <a:latin typeface="TimesET" pitchFamily="2" charset="0"/>
            </a:endParaRP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ET" pitchFamily="2" charset="0"/>
              </a:rPr>
              <a:t>Причины </a:t>
            </a:r>
            <a:r>
              <a:rPr lang="ru-RU" sz="1400" b="1" dirty="0" smtClean="0">
                <a:solidFill>
                  <a:prstClr val="black"/>
                </a:solidFill>
                <a:latin typeface="TimesET" pitchFamily="2" charset="0"/>
              </a:rPr>
              <a:t>снижения налога:</a:t>
            </a:r>
            <a:endParaRPr lang="ru-RU" sz="1400" dirty="0">
              <a:solidFill>
                <a:prstClr val="black"/>
              </a:solidFill>
              <a:latin typeface="TimesET" pitchFamily="2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ET" pitchFamily="2" charset="0"/>
              </a:rPr>
              <a:t>1) </a:t>
            </a:r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Увеличение задолженности </a:t>
            </a:r>
            <a:r>
              <a:rPr lang="ru-RU" sz="1400" dirty="0">
                <a:solidFill>
                  <a:prstClr val="black"/>
                </a:solidFill>
                <a:latin typeface="TimesET" pitchFamily="2" charset="0"/>
              </a:rPr>
              <a:t>по налогу на имущество </a:t>
            </a:r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организаций. На </a:t>
            </a:r>
            <a:r>
              <a:rPr lang="ru-RU" sz="1400" dirty="0">
                <a:solidFill>
                  <a:prstClr val="black"/>
                </a:solidFill>
                <a:latin typeface="TimesET" pitchFamily="2" charset="0"/>
              </a:rPr>
              <a:t>1 </a:t>
            </a:r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октября 2015 года</a:t>
            </a:r>
            <a:r>
              <a:rPr lang="en-US" sz="1400" dirty="0" smtClean="0">
                <a:solidFill>
                  <a:prstClr val="black"/>
                </a:solidFill>
                <a:latin typeface="TimesET" pitchFamily="2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задолженность по налогу </a:t>
            </a:r>
            <a:r>
              <a:rPr lang="ru-RU" sz="1400" dirty="0">
                <a:solidFill>
                  <a:prstClr val="black"/>
                </a:solidFill>
                <a:latin typeface="TimesET" pitchFamily="2" charset="0"/>
              </a:rPr>
              <a:t>составила </a:t>
            </a:r>
            <a:r>
              <a:rPr lang="en-US" sz="1400" b="1" dirty="0" smtClean="0">
                <a:solidFill>
                  <a:prstClr val="black"/>
                </a:solidFill>
                <a:latin typeface="TimesET" pitchFamily="2" charset="0"/>
              </a:rPr>
              <a:t>326,8 </a:t>
            </a:r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млн</a:t>
            </a:r>
            <a:r>
              <a:rPr lang="ru-RU" sz="1400" dirty="0">
                <a:solidFill>
                  <a:prstClr val="black"/>
                </a:solidFill>
                <a:latin typeface="TimesET" pitchFamily="2" charset="0"/>
              </a:rPr>
              <a:t>. рублей (рост с начала года на </a:t>
            </a:r>
            <a:r>
              <a:rPr lang="en-US" sz="1400" dirty="0" smtClean="0">
                <a:solidFill>
                  <a:prstClr val="black"/>
                </a:solidFill>
                <a:latin typeface="TimesET" pitchFamily="2" charset="0"/>
              </a:rPr>
              <a:t>45,9</a:t>
            </a:r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%, </a:t>
            </a:r>
            <a:r>
              <a:rPr lang="ru-RU" sz="1400" dirty="0">
                <a:solidFill>
                  <a:prstClr val="black"/>
                </a:solidFill>
                <a:latin typeface="TimesET" pitchFamily="2" charset="0"/>
              </a:rPr>
              <a:t>или на </a:t>
            </a:r>
            <a:r>
              <a:rPr lang="ru-RU" sz="1400" b="1" dirty="0">
                <a:solidFill>
                  <a:prstClr val="black"/>
                </a:solidFill>
                <a:latin typeface="TimesET" pitchFamily="2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ET" pitchFamily="2" charset="0"/>
              </a:rPr>
              <a:t>102,8 </a:t>
            </a:r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млн</a:t>
            </a:r>
            <a:r>
              <a:rPr lang="ru-RU" sz="1400" dirty="0">
                <a:solidFill>
                  <a:prstClr val="black"/>
                </a:solidFill>
                <a:latin typeface="TimesET" pitchFamily="2" charset="0"/>
              </a:rPr>
              <a:t>. рублей);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ET" pitchFamily="2" charset="0"/>
              </a:rPr>
              <a:t>2) </a:t>
            </a:r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Разовые платежи по данному налогу по результатам контрольной работы налоговых органов за 9 месяцев 2014 года составили </a:t>
            </a:r>
            <a:r>
              <a:rPr lang="ru-RU" sz="1400" b="1" dirty="0" smtClean="0">
                <a:solidFill>
                  <a:prstClr val="black"/>
                </a:solidFill>
                <a:latin typeface="TimesET" pitchFamily="2" charset="0"/>
              </a:rPr>
              <a:t>112,2</a:t>
            </a:r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ET" pitchFamily="2" charset="0"/>
              </a:rPr>
              <a:t>млн. </a:t>
            </a:r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рублей.    </a:t>
            </a: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89900" y="6486797"/>
            <a:ext cx="105410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7" name="Picture 3" descr="T:\ОБП\Лукин\Картинки\налог на имущество организац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32" y="4283517"/>
            <a:ext cx="2854642" cy="209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ОБП\Лукин\Картинки\налог на имущество организаций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87" y="4321533"/>
            <a:ext cx="2854642" cy="209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ОБП\Лукин\Картинки\налог на имущество организаций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1" y="4344250"/>
            <a:ext cx="2795473" cy="1976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плана по безвозмездным поступлениям в 2015 году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42928" y="692696"/>
            <a:ext cx="143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млн. </a:t>
            </a:r>
            <a:r>
              <a:rPr lang="ru-RU" sz="1600" b="1" dirty="0" smtClean="0">
                <a:solidFill>
                  <a:schemeClr val="bg1"/>
                </a:solidFill>
              </a:rPr>
              <a:t>рублей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11258070"/>
              </p:ext>
            </p:extLst>
          </p:nvPr>
        </p:nvGraphicFramePr>
        <p:xfrm>
          <a:off x="340845" y="1450592"/>
          <a:ext cx="4536504" cy="521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67544" y="1052736"/>
            <a:ext cx="3312368" cy="43204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TimesET" pitchFamily="2" charset="0"/>
              </a:rPr>
              <a:t>% </a:t>
            </a:r>
            <a:r>
              <a:rPr lang="ru-RU" sz="1600" b="1" i="1" dirty="0" smtClean="0">
                <a:latin typeface="TimesET" pitchFamily="2" charset="0"/>
              </a:rPr>
              <a:t>исполнения плана по состоянию на 01.10.2015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9026" y="2060848"/>
            <a:ext cx="864096" cy="309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67,1%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7744" y="3162454"/>
            <a:ext cx="864096" cy="3095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87,6%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3789040"/>
            <a:ext cx="864096" cy="3095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93,1%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89900" y="6499282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50165807"/>
              </p:ext>
            </p:extLst>
          </p:nvPr>
        </p:nvGraphicFramePr>
        <p:xfrm>
          <a:off x="4644008" y="1453952"/>
          <a:ext cx="4392488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436096" y="1041547"/>
            <a:ext cx="3312368" cy="43204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TimesET" pitchFamily="2" charset="0"/>
              </a:rPr>
              <a:t>% </a:t>
            </a:r>
            <a:r>
              <a:rPr lang="ru-RU" sz="1600" b="1" i="1" dirty="0" smtClean="0">
                <a:latin typeface="TimesET" pitchFamily="2" charset="0"/>
              </a:rPr>
              <a:t>исполнения плана по состоянию на 26.10.2015</a:t>
            </a:r>
            <a:endParaRPr lang="ru-RU" sz="1600" b="1" i="1" dirty="0">
              <a:latin typeface="Times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плана по субсидиям в 2015 году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разрезе администраторов на 01.10.2015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42928" y="692696"/>
            <a:ext cx="143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млн. </a:t>
            </a:r>
            <a:r>
              <a:rPr lang="ru-RU" sz="1600" b="1" dirty="0" smtClean="0">
                <a:solidFill>
                  <a:schemeClr val="bg1"/>
                </a:solidFill>
              </a:rPr>
              <a:t>рублей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92114594"/>
              </p:ext>
            </p:extLst>
          </p:nvPr>
        </p:nvGraphicFramePr>
        <p:xfrm>
          <a:off x="0" y="1340768"/>
          <a:ext cx="795791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308304" y="1018962"/>
            <a:ext cx="1800568" cy="321806"/>
          </a:xfrm>
          <a:prstGeom prst="roundRect">
            <a:avLst>
              <a:gd name="adj" fmla="val 217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latin typeface="TimesET" pitchFamily="2" charset="0"/>
              </a:rPr>
              <a:t>% </a:t>
            </a:r>
            <a:r>
              <a:rPr lang="ru-RU" sz="1200" b="1" i="1" dirty="0" smtClean="0">
                <a:latin typeface="TimesET" pitchFamily="2" charset="0"/>
              </a:rPr>
              <a:t>исполнения плана</a:t>
            </a:r>
            <a:endParaRPr lang="ru-RU" sz="1200" b="1" i="1" dirty="0">
              <a:latin typeface="TimesE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28384" y="1607314"/>
            <a:ext cx="936104" cy="3095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71,4%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28384" y="2039362"/>
            <a:ext cx="936104" cy="309518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99,5%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28384" y="2492896"/>
            <a:ext cx="936104" cy="3095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61,1%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28384" y="2975466"/>
            <a:ext cx="936104" cy="309518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100,0%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28384" y="3429000"/>
            <a:ext cx="936104" cy="3095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65,0%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28384" y="3911570"/>
            <a:ext cx="936104" cy="3095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71,4%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28384" y="4343618"/>
            <a:ext cx="936104" cy="309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0,0%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28384" y="4797152"/>
            <a:ext cx="936104" cy="309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0,0%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28384" y="5279722"/>
            <a:ext cx="936104" cy="309518"/>
          </a:xfrm>
          <a:prstGeom prst="roundRect">
            <a:avLst/>
          </a:prstGeom>
          <a:solidFill>
            <a:srgbClr val="F9AD6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11,7%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28384" y="5783778"/>
            <a:ext cx="936104" cy="309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0,0%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95442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плана по субсидиям в 2015 году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разрезе администраторов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.10.2015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42928" y="692696"/>
            <a:ext cx="143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млн. </a:t>
            </a:r>
            <a:r>
              <a:rPr lang="ru-RU" sz="1600" b="1" dirty="0" smtClean="0">
                <a:solidFill>
                  <a:schemeClr val="bg1"/>
                </a:solidFill>
              </a:rPr>
              <a:t>рублей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72567537"/>
              </p:ext>
            </p:extLst>
          </p:nvPr>
        </p:nvGraphicFramePr>
        <p:xfrm>
          <a:off x="0" y="1340768"/>
          <a:ext cx="795791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308304" y="1018962"/>
            <a:ext cx="1800568" cy="321806"/>
          </a:xfrm>
          <a:prstGeom prst="roundRect">
            <a:avLst>
              <a:gd name="adj" fmla="val 217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latin typeface="TimesET" pitchFamily="2" charset="0"/>
              </a:rPr>
              <a:t>% </a:t>
            </a:r>
            <a:r>
              <a:rPr lang="ru-RU" sz="1200" b="1" i="1" dirty="0" smtClean="0">
                <a:latin typeface="TimesET" pitchFamily="2" charset="0"/>
              </a:rPr>
              <a:t>исполнения плана</a:t>
            </a:r>
            <a:endParaRPr lang="ru-RU" sz="1200" b="1" i="1" dirty="0">
              <a:latin typeface="TimesE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28384" y="1607314"/>
            <a:ext cx="936104" cy="3095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7</a:t>
            </a:r>
            <a:r>
              <a:rPr lang="en-US" sz="1600" b="1" i="1" dirty="0" smtClean="0">
                <a:latin typeface="TimesET" pitchFamily="2" charset="0"/>
              </a:rPr>
              <a:t>7</a:t>
            </a:r>
            <a:r>
              <a:rPr lang="ru-RU" sz="1600" b="1" i="1" dirty="0" smtClean="0">
                <a:latin typeface="TimesET" pitchFamily="2" charset="0"/>
              </a:rPr>
              <a:t>,</a:t>
            </a:r>
            <a:r>
              <a:rPr lang="en-US" sz="1600" b="1" i="1" dirty="0" smtClean="0">
                <a:latin typeface="TimesET" pitchFamily="2" charset="0"/>
              </a:rPr>
              <a:t>0</a:t>
            </a:r>
            <a:r>
              <a:rPr lang="ru-RU" sz="1600" b="1" i="1" dirty="0" smtClean="0">
                <a:latin typeface="TimesET" pitchFamily="2" charset="0"/>
              </a:rPr>
              <a:t>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28384" y="2039362"/>
            <a:ext cx="936104" cy="309518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TimesET" pitchFamily="2" charset="0"/>
              </a:rPr>
              <a:t>100,0</a:t>
            </a:r>
            <a:r>
              <a:rPr lang="ru-RU" sz="1600" b="1" i="1" dirty="0" smtClean="0">
                <a:latin typeface="TimesET" pitchFamily="2" charset="0"/>
              </a:rPr>
              <a:t>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28384" y="2492896"/>
            <a:ext cx="936104" cy="3095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TimesET" pitchFamily="2" charset="0"/>
              </a:rPr>
              <a:t>71,4</a:t>
            </a:r>
            <a:r>
              <a:rPr lang="ru-RU" sz="1600" b="1" i="1" dirty="0" smtClean="0">
                <a:latin typeface="TimesET" pitchFamily="2" charset="0"/>
              </a:rPr>
              <a:t>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28384" y="2975466"/>
            <a:ext cx="936104" cy="309518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100,0%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28384" y="3429000"/>
            <a:ext cx="936104" cy="3095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65,0%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28384" y="3911570"/>
            <a:ext cx="936104" cy="3095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TimesET" pitchFamily="2" charset="0"/>
              </a:rPr>
              <a:t>86</a:t>
            </a:r>
            <a:r>
              <a:rPr lang="ru-RU" sz="1600" b="1" i="1" dirty="0" smtClean="0">
                <a:latin typeface="TimesET" pitchFamily="2" charset="0"/>
              </a:rPr>
              <a:t>,</a:t>
            </a:r>
            <a:r>
              <a:rPr lang="en-US" sz="1600" b="1" i="1" dirty="0" smtClean="0">
                <a:latin typeface="TimesET" pitchFamily="2" charset="0"/>
              </a:rPr>
              <a:t>2</a:t>
            </a:r>
            <a:r>
              <a:rPr lang="ru-RU" sz="1600" b="1" i="1" dirty="0" smtClean="0">
                <a:latin typeface="TimesET" pitchFamily="2" charset="0"/>
              </a:rPr>
              <a:t>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28384" y="4343618"/>
            <a:ext cx="936104" cy="309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TimesET" pitchFamily="2" charset="0"/>
              </a:rPr>
              <a:t>49</a:t>
            </a:r>
            <a:r>
              <a:rPr lang="ru-RU" sz="1600" b="1" i="1" dirty="0" smtClean="0">
                <a:latin typeface="TimesET" pitchFamily="2" charset="0"/>
              </a:rPr>
              <a:t>,</a:t>
            </a:r>
            <a:r>
              <a:rPr lang="en-US" sz="1600" b="1" i="1" dirty="0" smtClean="0">
                <a:latin typeface="TimesET" pitchFamily="2" charset="0"/>
              </a:rPr>
              <a:t>4</a:t>
            </a:r>
            <a:r>
              <a:rPr lang="ru-RU" sz="1600" b="1" i="1" dirty="0" smtClean="0">
                <a:latin typeface="TimesET" pitchFamily="2" charset="0"/>
              </a:rPr>
              <a:t>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28384" y="4797152"/>
            <a:ext cx="936104" cy="309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TimesET" pitchFamily="2" charset="0"/>
              </a:rPr>
              <a:t>12</a:t>
            </a:r>
            <a:r>
              <a:rPr lang="ru-RU" sz="1600" b="1" i="1" dirty="0" smtClean="0">
                <a:latin typeface="TimesET" pitchFamily="2" charset="0"/>
              </a:rPr>
              <a:t>,</a:t>
            </a:r>
            <a:r>
              <a:rPr lang="en-US" sz="1600" b="1" i="1" dirty="0" smtClean="0">
                <a:latin typeface="TimesET" pitchFamily="2" charset="0"/>
              </a:rPr>
              <a:t>9</a:t>
            </a:r>
            <a:r>
              <a:rPr lang="ru-RU" sz="1600" b="1" i="1" dirty="0" smtClean="0">
                <a:latin typeface="TimesET" pitchFamily="2" charset="0"/>
              </a:rPr>
              <a:t>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28384" y="5279722"/>
            <a:ext cx="936104" cy="309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11,7%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28384" y="5783778"/>
            <a:ext cx="936104" cy="309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ET" pitchFamily="2" charset="0"/>
              </a:rPr>
              <a:t>0,0%</a:t>
            </a:r>
            <a:endParaRPr lang="ru-RU" sz="1600" b="1" i="1" dirty="0">
              <a:latin typeface="TimesET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95442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за 9 мес к отчету (27_10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 на 1 10 2014 (12_11_2014) 08.11.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сполнение на 01.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Исполнение на 01.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сполнение конс и респ бюдж Ч Р на 01.10.2012 в сравн с 2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ение конс и респ бюдж Ч Р на 01.10.2012 в сравн с 2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за 9 мес к отчету (27_10)</Template>
  <TotalTime>1</TotalTime>
  <Words>924</Words>
  <Application>Microsoft Office PowerPoint</Application>
  <PresentationFormat>Экран (4:3)</PresentationFormat>
  <Paragraphs>232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Слайды за 9 мес к отчету (27_10)</vt:lpstr>
      <vt:lpstr>Исп на 1 10 2014 (12_11_2014) 08.11.2014</vt:lpstr>
      <vt:lpstr>1_Исполнение на 01.06</vt:lpstr>
      <vt:lpstr>2_Исполнение на 01.06</vt:lpstr>
      <vt:lpstr>Исполнение конс и респ бюдж Ч Р на 01.10.2012 в сравн с 2011</vt:lpstr>
      <vt:lpstr>1_Исполнение конс и респ бюдж Ч Р на 01.10.2012 в сравн с 2011</vt:lpstr>
      <vt:lpstr>Презентация PowerPoint</vt:lpstr>
      <vt:lpstr>Исполнение республиканского бюджета на 1 октября 2015 года в сравнении с аналогичным периодом 2014 года </vt:lpstr>
      <vt:lpstr>Основные параметры исполнения республиканского бюджета Чувашской Республики в 2015 году</vt:lpstr>
      <vt:lpstr>Анализ поступления налога на доходы физических лиц  в бюджет Чувашской Республики на 1 октября 2015 года </vt:lpstr>
      <vt:lpstr>Доля возвратов из бюджета по НДФЛ на    1 октября 2015 г. по отношению к аналогичному периоду прошлого года</vt:lpstr>
      <vt:lpstr>Анализ поступления налога на имущество организаций  в бюджет Чувашской Республики на 1 октября 2015 года </vt:lpstr>
      <vt:lpstr>Исполнение плана по безвозмездным поступлениям в 2015 году</vt:lpstr>
      <vt:lpstr>Исполнение плана по субсидиям в 2015 году в разрезе администраторов на 01.10.2015</vt:lpstr>
      <vt:lpstr>Исполнение плана по субсидиям в 2015 году в разрезе администраторов по состоянию на 26.10.2015</vt:lpstr>
      <vt:lpstr>Основные суммы субсидий, не поступивших в бюджет Чувашской Республики по состоянию на 26.10.2015</vt:lpstr>
      <vt:lpstr>Исполнение республиканского бюджета Чувашской Республики по расходам за 9 месяцев 2015 года</vt:lpstr>
      <vt:lpstr>Освоение поступивших средств из федерального бюджета  по состоянию на 26 октября 2015 года, %</vt:lpstr>
      <vt:lpstr>Освоение поступивших средств из федерального бюджета  по состоянию на 26 октября 2015 года, млн. руб.</vt:lpstr>
      <vt:lpstr>Исполнение инвестиционной программы Чувашской Республики  за 9 месяцев 2015 года (ФБ+РБ) </vt:lpstr>
      <vt:lpstr>Исполнение Дорожного фонда  Чувашской Республики по расходам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Ярухин Алексей Владимирович</dc:creator>
  <cp:lastModifiedBy>Ярухин Алексей Владимирович</cp:lastModifiedBy>
  <cp:revision>2</cp:revision>
  <cp:lastPrinted>2015-10-15T11:10:34Z</cp:lastPrinted>
  <dcterms:created xsi:type="dcterms:W3CDTF">2016-04-06T11:52:09Z</dcterms:created>
  <dcterms:modified xsi:type="dcterms:W3CDTF">2016-04-06T11:56:57Z</dcterms:modified>
</cp:coreProperties>
</file>